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3" r:id="rId3"/>
    <p:sldId id="261" r:id="rId4"/>
    <p:sldId id="262" r:id="rId5"/>
    <p:sldId id="269" r:id="rId6"/>
    <p:sldId id="260" r:id="rId7"/>
    <p:sldId id="272" r:id="rId8"/>
    <p:sldId id="264" r:id="rId9"/>
    <p:sldId id="271" r:id="rId10"/>
    <p:sldId id="265" r:id="rId11"/>
    <p:sldId id="280" r:id="rId12"/>
    <p:sldId id="279" r:id="rId13"/>
    <p:sldId id="268" r:id="rId14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3" autoAdjust="0"/>
    <p:restoredTop sz="73175" autoAdjust="0"/>
  </p:normalViewPr>
  <p:slideViewPr>
    <p:cSldViewPr snapToGrid="0">
      <p:cViewPr varScale="1">
        <p:scale>
          <a:sx n="54" d="100"/>
          <a:sy n="54" d="100"/>
        </p:scale>
        <p:origin x="1386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80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A7821-78C1-4F7D-A4DE-87EBCE6EF568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274CE-0CAE-402D-8E90-117B4AE63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97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839A5-267D-47CC-A91F-9237BAE2C437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C708C-E0AC-42D6-978A-9096BFD1B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421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茨城県での導入の際には，各学校から一人が参加して概要の説明会がありました。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また，その後の市町村単位での研修説明会時には，実際に演習を行いました。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養護教諭一人のみが入力を行うのではなく，教頭，教務主任，保健主事等，数人がシステム入力を行うことができるよう，校内の体制を整えました。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708C-E0AC-42D6-978A-9096BFD1B1F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16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どのレベルで伝えることができるか？内容によって，職員の予測，対応が変わります。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708C-E0AC-42D6-978A-9096BFD1B1F2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75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感染症情報とともに，対応についても説明があります。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担任や，保護者に伝達する際の参考になるものが，具体的に書かれています。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708C-E0AC-42D6-978A-9096BFD1B1F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689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欠席の理由を正しく入力することが，大事になります。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保護者からの欠席連絡の際には，「熱は何度？」「腹痛に下痢や嘔吐の症状はないか？」等，症状を細かく聞くことを全職員で行います。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708C-E0AC-42D6-978A-9096BFD1B1F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693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保健所から電話をもらうことで，校内の状況に気付かされることもあります。それによって，自分自身はもちろん，担任等への声かけができます。また，明日からの欠席状況の把握について気をつけることができ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708C-E0AC-42D6-978A-9096BFD1B1F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412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出席停止を指示したその日に必ず入力します。その後の，出席停止報告書，月報作成に反映されます。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出席停止の予定終了年月日については，登校を確認してから訂正します。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708C-E0AC-42D6-978A-9096BFD1B1F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363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オンライン化されたため，教育委員会等への報告書提出はなくなりました。</a:t>
            </a:r>
            <a:endParaRPr kumimoji="1" lang="en-US" altLang="ja-JP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学校の業務が軽減されました。</a:t>
            </a:r>
            <a:endParaRPr kumimoji="1" lang="en-US" altLang="ja-JP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自治体によって，実情に合わせ決定されています。</a:t>
            </a:r>
            <a:endParaRPr kumimoji="1" lang="en-US" altLang="ja-JP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その他にも，システム内の機能をどのように利用するか，何時までに入力するか等，自治体によっての違いはあります。</a:t>
            </a:r>
            <a:endParaRPr kumimoji="1" lang="en-US" altLang="ja-JP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利用する自治体によって，何が必要か，どのように運用するか，入力する学校が負担にならないように，決めて利用することが良いように思います。</a:t>
            </a:r>
            <a:endParaRPr kumimoji="1" lang="en-US" altLang="ja-JP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ただ，その際に，自治体内で統一することは必要です。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708C-E0AC-42D6-978A-9096BFD1B1F2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441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「参照」の画面から応用。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708C-E0AC-42D6-978A-9096BFD1B1F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854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「自施設情報」で入力した中学校区が，このように反映されます。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中学校区別，疾病別に確認することができます。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画像を保存することもできるので，保存後に印刷して活用できます。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708C-E0AC-42D6-978A-9096BFD1B1F2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262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全国，県内，市内の状況を確認します。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C708C-E0AC-42D6-978A-9096BFD1B1F2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17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83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249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9643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710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5867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472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5222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61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261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893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092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947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78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74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723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05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FAF21-5D5E-4812-943F-2265465A4AAA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D8AD8E9-8E60-4C0B-B484-F4A7E8369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3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44655" y="1135017"/>
            <a:ext cx="9364390" cy="2398122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sz="3600" dirty="0" smtClean="0"/>
              <a:t>日本学校保健会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　</a:t>
            </a:r>
            <a:r>
              <a:rPr kumimoji="1" lang="ja-JP" altLang="en-US" dirty="0" smtClean="0"/>
              <a:t>平成</a:t>
            </a:r>
            <a:r>
              <a:rPr kumimoji="1" lang="en-US" altLang="ja-JP" dirty="0" smtClean="0"/>
              <a:t>29</a:t>
            </a:r>
            <a:r>
              <a:rPr kumimoji="1" lang="ja-JP" altLang="en-US" dirty="0" smtClean="0"/>
              <a:t>年度学校欠席者・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　　感染症情報システム研修会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　　　</a:t>
            </a:r>
            <a:r>
              <a:rPr kumimoji="1" lang="ja-JP" altLang="en-US" sz="4400" dirty="0" smtClean="0"/>
              <a:t>「中学校における活用事例」</a:t>
            </a:r>
            <a:endParaRPr kumimoji="1" lang="ja-JP" altLang="en-US" sz="4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80260" y="5233182"/>
            <a:ext cx="9921239" cy="984738"/>
          </a:xfrm>
        </p:spPr>
        <p:txBody>
          <a:bodyPr>
            <a:noAutofit/>
          </a:bodyPr>
          <a:lstStyle/>
          <a:p>
            <a:endParaRPr lang="en-US" altLang="ja-JP" sz="2800" dirty="0"/>
          </a:p>
          <a:p>
            <a:r>
              <a:rPr kumimoji="1" lang="ja-JP" altLang="en-US" sz="2800" dirty="0" smtClean="0"/>
              <a:t>　　茨城県小美玉市立美野里中学校　養護教諭　倉田　隆子</a:t>
            </a:r>
            <a:endParaRPr kumimoji="1" lang="ja-JP" altLang="en-US" sz="2800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4123" y="3208414"/>
            <a:ext cx="2629845" cy="2517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13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63253" y="604000"/>
            <a:ext cx="8911687" cy="123216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感染症流行時には？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　</a:t>
            </a:r>
            <a:r>
              <a:rPr kumimoji="1" lang="ja-JP" altLang="en-US" sz="2400" dirty="0" smtClean="0"/>
              <a:t>市内，県内の状況を把握</a:t>
            </a:r>
            <a:endParaRPr kumimoji="1" lang="ja-JP" altLang="en-US" sz="2400" dirty="0"/>
          </a:p>
        </p:txBody>
      </p:sp>
      <p:pic>
        <p:nvPicPr>
          <p:cNvPr id="8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37873" y="2301872"/>
            <a:ext cx="4780295" cy="377825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3452" y="2301872"/>
            <a:ext cx="3953532" cy="4437638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8976" y="2492373"/>
            <a:ext cx="3819208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45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85071" y="1237957"/>
            <a:ext cx="9056834" cy="51065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kumimoji="1" lang="en-US" altLang="ja-JP" dirty="0" smtClean="0"/>
          </a:p>
          <a:p>
            <a:r>
              <a:rPr kumimoji="1" lang="ja-JP" altLang="en-US" dirty="0" smtClean="0"/>
              <a:t>「下痢で欠席している生徒がいます。」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「</a:t>
            </a:r>
            <a:r>
              <a:rPr lang="ja-JP" altLang="en-US" dirty="0" smtClean="0"/>
              <a:t>下痢</a:t>
            </a:r>
            <a:r>
              <a:rPr lang="ja-JP" altLang="en-US" dirty="0"/>
              <a:t>で欠席している生徒</a:t>
            </a:r>
            <a:r>
              <a:rPr lang="ja-JP" altLang="en-US" dirty="0" smtClean="0"/>
              <a:t>が</a:t>
            </a:r>
            <a:r>
              <a:rPr lang="en-US" altLang="ja-JP" dirty="0" smtClean="0"/>
              <a:t>1</a:t>
            </a:r>
            <a:r>
              <a:rPr lang="ja-JP" altLang="en-US" dirty="0" smtClean="0"/>
              <a:t>－</a:t>
            </a:r>
            <a:r>
              <a:rPr lang="en-US" altLang="ja-JP" dirty="0" smtClean="0"/>
              <a:t>6</a:t>
            </a:r>
            <a:r>
              <a:rPr lang="ja-JP" altLang="en-US" dirty="0" smtClean="0"/>
              <a:t>で１名です。</a:t>
            </a:r>
            <a:r>
              <a:rPr kumimoji="1" lang="ja-JP" altLang="en-US" dirty="0" smtClean="0"/>
              <a:t>」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「５月８日，</a:t>
            </a:r>
            <a:r>
              <a:rPr lang="ja-JP" altLang="en-US" dirty="0" smtClean="0"/>
              <a:t>下痢</a:t>
            </a:r>
            <a:r>
              <a:rPr lang="ja-JP" altLang="en-US" dirty="0"/>
              <a:t>で欠席している生徒が</a:t>
            </a:r>
            <a:r>
              <a:rPr lang="en-US" altLang="ja-JP" dirty="0"/>
              <a:t>1</a:t>
            </a:r>
            <a:r>
              <a:rPr lang="ja-JP" altLang="en-US" dirty="0"/>
              <a:t>－</a:t>
            </a:r>
            <a:r>
              <a:rPr lang="en-US" altLang="ja-JP" dirty="0"/>
              <a:t>6</a:t>
            </a:r>
            <a:r>
              <a:rPr lang="ja-JP" altLang="en-US" dirty="0" smtClean="0"/>
              <a:t>で１名います。</a:t>
            </a:r>
            <a:r>
              <a:rPr kumimoji="1" lang="ja-JP" altLang="en-US" dirty="0" smtClean="0"/>
              <a:t>」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「下痢での欠席者が先週は０人でしたが，</a:t>
            </a:r>
            <a:r>
              <a:rPr lang="ja-JP" altLang="en-US" dirty="0" smtClean="0"/>
              <a:t>５月</a:t>
            </a:r>
            <a:r>
              <a:rPr lang="ja-JP" altLang="en-US" dirty="0"/>
              <a:t>８日，下痢で欠席している生徒</a:t>
            </a:r>
            <a:r>
              <a:rPr lang="ja-JP" altLang="en-US" dirty="0" smtClean="0"/>
              <a:t>が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   </a:t>
            </a:r>
            <a:r>
              <a:rPr lang="en-US" altLang="ja-JP" dirty="0" smtClean="0"/>
              <a:t>1</a:t>
            </a:r>
            <a:r>
              <a:rPr lang="ja-JP" altLang="en-US" dirty="0"/>
              <a:t>－</a:t>
            </a:r>
            <a:r>
              <a:rPr lang="en-US" altLang="ja-JP" dirty="0"/>
              <a:t>6</a:t>
            </a:r>
            <a:r>
              <a:rPr lang="ja-JP" altLang="en-US" dirty="0" smtClean="0"/>
              <a:t>で１名います。○○小学校で</a:t>
            </a:r>
            <a:r>
              <a:rPr lang="en-US" altLang="ja-JP" dirty="0"/>
              <a:t>O157</a:t>
            </a:r>
            <a:r>
              <a:rPr lang="ja-JP" altLang="en-US" dirty="0"/>
              <a:t>の欠席者が</a:t>
            </a:r>
            <a:r>
              <a:rPr lang="en-US" altLang="ja-JP" dirty="0"/>
              <a:t>12</a:t>
            </a:r>
            <a:r>
              <a:rPr lang="ja-JP" altLang="en-US" dirty="0"/>
              <a:t>名います</a:t>
            </a:r>
            <a:r>
              <a:rPr lang="ja-JP" altLang="en-US" dirty="0" smtClean="0"/>
              <a:t>。その他の学校では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   流行していません。 </a:t>
            </a:r>
            <a:r>
              <a:rPr lang="ja-JP" altLang="en-US" dirty="0"/>
              <a:t>」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/>
              <a:t>「下痢での欠席者が先週は０人でしたが，５月８日</a:t>
            </a:r>
            <a:r>
              <a:rPr lang="ja-JP" altLang="en-US" dirty="0" smtClean="0"/>
              <a:t>，</a:t>
            </a:r>
            <a:r>
              <a:rPr lang="en-US" altLang="ja-JP" dirty="0" smtClean="0"/>
              <a:t>1</a:t>
            </a:r>
            <a:r>
              <a:rPr lang="ja-JP" altLang="en-US" dirty="0"/>
              <a:t>－</a:t>
            </a:r>
            <a:r>
              <a:rPr lang="en-US" altLang="ja-JP" dirty="0" smtClean="0"/>
              <a:t>6</a:t>
            </a:r>
            <a:r>
              <a:rPr lang="ja-JP" altLang="en-US" dirty="0" smtClean="0"/>
              <a:t>で</a:t>
            </a:r>
            <a:r>
              <a:rPr lang="en-US" altLang="ja-JP" dirty="0" smtClean="0"/>
              <a:t>33</a:t>
            </a:r>
            <a:r>
              <a:rPr lang="ja-JP" altLang="en-US" dirty="0" smtClean="0"/>
              <a:t>名中１名です</a:t>
            </a:r>
            <a:r>
              <a:rPr lang="ja-JP" altLang="en-US" dirty="0"/>
              <a:t>。○○</a:t>
            </a:r>
            <a:r>
              <a:rPr lang="ja-JP" altLang="en-US" dirty="0" smtClean="0"/>
              <a:t>小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   </a:t>
            </a:r>
            <a:r>
              <a:rPr lang="ja-JP" altLang="en-US" dirty="0" smtClean="0"/>
              <a:t>学校</a:t>
            </a:r>
            <a:r>
              <a:rPr lang="ja-JP" altLang="en-US" dirty="0"/>
              <a:t>で</a:t>
            </a:r>
            <a:r>
              <a:rPr lang="en-US" altLang="ja-JP" dirty="0"/>
              <a:t>O157</a:t>
            </a:r>
            <a:r>
              <a:rPr lang="ja-JP" altLang="en-US" dirty="0" smtClean="0"/>
              <a:t>の欠席者</a:t>
            </a:r>
            <a:r>
              <a:rPr lang="ja-JP" altLang="en-US" dirty="0"/>
              <a:t>が</a:t>
            </a:r>
            <a:r>
              <a:rPr lang="en-US" altLang="ja-JP" dirty="0" smtClean="0"/>
              <a:t>12</a:t>
            </a:r>
            <a:r>
              <a:rPr lang="ja-JP" altLang="en-US" dirty="0" smtClean="0"/>
              <a:t>名</a:t>
            </a:r>
            <a:r>
              <a:rPr lang="ja-JP" altLang="en-US" dirty="0"/>
              <a:t>います</a:t>
            </a:r>
            <a:r>
              <a:rPr lang="ja-JP" altLang="en-US" dirty="0" smtClean="0"/>
              <a:t>。その他，</a:t>
            </a:r>
            <a:r>
              <a:rPr kumimoji="1" lang="ja-JP" altLang="en-US" dirty="0" smtClean="0"/>
              <a:t>市内や近隣の学校で</a:t>
            </a:r>
            <a:r>
              <a:rPr kumimoji="1" lang="en-US" altLang="ja-JP" dirty="0" smtClean="0"/>
              <a:t>O</a:t>
            </a:r>
            <a:r>
              <a:rPr kumimoji="1" lang="ja-JP" altLang="en-US" dirty="0" smtClean="0"/>
              <a:t>１５７の欠席者は        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         </a:t>
            </a:r>
            <a:r>
              <a:rPr kumimoji="1" lang="ja-JP" altLang="en-US" dirty="0" smtClean="0"/>
              <a:t>いません。」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2128692" y="624110"/>
            <a:ext cx="8911687" cy="12046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sz="3200" b="1" u="sng" dirty="0"/>
              <a:t>情報把握→情報提供→対応　</a:t>
            </a:r>
            <a:r>
              <a:rPr lang="ja-JP" altLang="en-US" sz="3200" b="1" u="sng" dirty="0" smtClean="0"/>
              <a:t>①</a:t>
            </a:r>
            <a:endParaRPr lang="en-US" altLang="ja-JP" sz="3200" b="1" u="sng" dirty="0"/>
          </a:p>
          <a:p>
            <a:endParaRPr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13865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24979" y="637964"/>
            <a:ext cx="8587693" cy="754524"/>
          </a:xfrm>
        </p:spPr>
        <p:txBody>
          <a:bodyPr>
            <a:normAutofit fontScale="90000"/>
          </a:bodyPr>
          <a:lstStyle/>
          <a:p>
            <a:r>
              <a:rPr lang="ja-JP" altLang="en-US" b="1" u="sng" dirty="0"/>
              <a:t>情報把握→情報提供→対応　②</a:t>
            </a:r>
            <a:r>
              <a:rPr lang="en-US" altLang="ja-JP" b="1" u="sng" dirty="0"/>
              <a:t/>
            </a:r>
            <a:br>
              <a:rPr lang="en-US" altLang="ja-JP" b="1" u="sng" dirty="0"/>
            </a:br>
            <a:r>
              <a:rPr lang="ja-JP" altLang="en-US" dirty="0"/>
              <a:t/>
            </a:r>
            <a:br>
              <a:rPr lang="ja-JP" altLang="en-US" dirty="0"/>
            </a:b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24979" y="1519311"/>
            <a:ext cx="8915400" cy="44797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dirty="0" smtClean="0"/>
          </a:p>
          <a:p>
            <a:r>
              <a:rPr kumimoji="1" lang="ja-JP" altLang="en-US" dirty="0" smtClean="0"/>
              <a:t>欠席状況を入力→グラフで確認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r>
              <a:rPr kumimoji="1" lang="ja-JP" altLang="en-US" dirty="0" smtClean="0"/>
              <a:t>○○小学校の欠席状況を確認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　</a:t>
            </a:r>
            <a:endParaRPr kumimoji="1" lang="en-US" altLang="ja-JP" dirty="0" smtClean="0"/>
          </a:p>
          <a:p>
            <a:r>
              <a:rPr kumimoji="1" lang="ja-JP" altLang="en-US" dirty="0" smtClean="0"/>
              <a:t>「５月９日，</a:t>
            </a:r>
            <a:r>
              <a:rPr lang="ja-JP" altLang="en-US" dirty="0" smtClean="0"/>
              <a:t>本校で嘔吐・下痢で欠席している生徒は０人です。昨日欠席して</a:t>
            </a:r>
            <a:r>
              <a:rPr lang="ja-JP" altLang="en-US" dirty="0" err="1" smtClean="0"/>
              <a:t>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  　</a:t>
            </a:r>
            <a:r>
              <a:rPr lang="ja-JP" altLang="en-US" dirty="0" err="1" smtClean="0"/>
              <a:t>た</a:t>
            </a:r>
            <a:r>
              <a:rPr lang="en-US" altLang="ja-JP" dirty="0" smtClean="0"/>
              <a:t>1</a:t>
            </a:r>
            <a:r>
              <a:rPr lang="ja-JP" altLang="en-US" dirty="0" smtClean="0"/>
              <a:t>－６の生徒は本日登校しています。腹痛での欠席者が</a:t>
            </a:r>
            <a:r>
              <a:rPr lang="en-US" altLang="ja-JP" dirty="0" smtClean="0"/>
              <a:t>2</a:t>
            </a:r>
            <a:r>
              <a:rPr lang="ja-JP" altLang="en-US" dirty="0" smtClean="0"/>
              <a:t>－</a:t>
            </a:r>
            <a:r>
              <a:rPr lang="en-US" altLang="ja-JP" dirty="0" smtClean="0"/>
              <a:t>4</a:t>
            </a:r>
            <a:r>
              <a:rPr lang="ja-JP" altLang="en-US" dirty="0" smtClean="0"/>
              <a:t>で１名，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      　</a:t>
            </a:r>
            <a:r>
              <a:rPr lang="en-US" altLang="ja-JP" dirty="0" smtClean="0"/>
              <a:t>2</a:t>
            </a:r>
            <a:r>
              <a:rPr lang="ja-JP" altLang="en-US" dirty="0" smtClean="0"/>
              <a:t>－</a:t>
            </a:r>
            <a:r>
              <a:rPr lang="en-US" altLang="ja-JP" dirty="0" smtClean="0"/>
              <a:t>6</a:t>
            </a:r>
            <a:r>
              <a:rPr lang="ja-JP" altLang="en-US" dirty="0" smtClean="0"/>
              <a:t>で１名です。○○</a:t>
            </a:r>
            <a:r>
              <a:rPr lang="ja-JP" altLang="en-US" dirty="0"/>
              <a:t>小学校に</a:t>
            </a:r>
            <a:r>
              <a:rPr lang="ja-JP" altLang="en-US" dirty="0" smtClean="0"/>
              <a:t>兄弟はいません。 </a:t>
            </a:r>
            <a:r>
              <a:rPr lang="ja-JP" altLang="en-US" dirty="0"/>
              <a:t>○○小学校で</a:t>
            </a:r>
            <a:r>
              <a:rPr lang="en-US" altLang="ja-JP" dirty="0"/>
              <a:t>O157</a:t>
            </a:r>
            <a:r>
              <a:rPr lang="ja-JP" altLang="en-US" dirty="0"/>
              <a:t>の</a:t>
            </a:r>
            <a:r>
              <a:rPr lang="ja-JP" altLang="en-US" dirty="0" smtClean="0"/>
              <a:t>欠席者　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     　は</a:t>
            </a:r>
            <a:r>
              <a:rPr lang="en-US" altLang="ja-JP" dirty="0" smtClean="0"/>
              <a:t>25</a:t>
            </a:r>
            <a:r>
              <a:rPr lang="ja-JP" altLang="en-US" dirty="0" smtClean="0"/>
              <a:t>名，本日から学年閉鎖です。市内</a:t>
            </a:r>
            <a:r>
              <a:rPr lang="ja-JP" altLang="en-US" dirty="0"/>
              <a:t>や近隣の学校で</a:t>
            </a:r>
            <a:r>
              <a:rPr lang="en-US" altLang="ja-JP" dirty="0"/>
              <a:t>O</a:t>
            </a:r>
            <a:r>
              <a:rPr lang="ja-JP" altLang="en-US" dirty="0"/>
              <a:t>１５７の</a:t>
            </a:r>
            <a:r>
              <a:rPr lang="ja-JP" altLang="en-US" dirty="0" smtClean="0"/>
              <a:t>欠席者はいま　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     　せん。</a:t>
            </a:r>
            <a:endParaRPr lang="ja-JP" altLang="en-US" sz="2000" b="1" u="sng" dirty="0">
              <a:solidFill>
                <a:schemeClr val="accent2">
                  <a:lumMod val="50000"/>
                </a:schemeClr>
              </a:solidFill>
            </a:endParaRP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612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0118"/>
          </a:xfrm>
        </p:spPr>
        <p:txBody>
          <a:bodyPr/>
          <a:lstStyle/>
          <a:p>
            <a:r>
              <a:rPr kumimoji="1" lang="ja-JP" altLang="en-US" dirty="0" smtClean="0"/>
              <a:t>活用してみて・・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02947" y="1786596"/>
            <a:ext cx="8915400" cy="3436035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市内，県内の</a:t>
            </a:r>
            <a:r>
              <a:rPr lang="ja-JP" altLang="en-US" dirty="0"/>
              <a:t>学校の情報把握がリアルタイムでできる</a:t>
            </a:r>
            <a:r>
              <a:rPr lang="ja-JP" altLang="en-US" dirty="0" smtClean="0"/>
              <a:t>。</a:t>
            </a:r>
            <a:endParaRPr lang="en-US" altLang="ja-JP" dirty="0"/>
          </a:p>
          <a:p>
            <a:r>
              <a:rPr kumimoji="1" lang="ja-JP" altLang="en-US" dirty="0" smtClean="0"/>
              <a:t>生活圏，塾，近隣の学校，大会前の状況を把握できる。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管理職への伝達を，数値，地域でできる。</a:t>
            </a:r>
            <a:endParaRPr kumimoji="1" lang="en-US" altLang="ja-JP" dirty="0" smtClean="0"/>
          </a:p>
          <a:p>
            <a:r>
              <a:rPr lang="ja-JP" altLang="en-US" dirty="0" smtClean="0"/>
              <a:t>早い</a:t>
            </a:r>
            <a:r>
              <a:rPr lang="ja-JP" altLang="en-US" dirty="0"/>
              <a:t>状況提示と，予防措置をとることが</a:t>
            </a:r>
            <a:r>
              <a:rPr lang="ja-JP" altLang="en-US" dirty="0" smtClean="0"/>
              <a:t>できる。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感染状況を予測することができる。</a:t>
            </a:r>
            <a:endParaRPr kumimoji="1" lang="en-US" altLang="ja-JP" dirty="0" smtClean="0"/>
          </a:p>
          <a:p>
            <a:r>
              <a:rPr lang="ja-JP" altLang="en-US" dirty="0" smtClean="0"/>
              <a:t>職員</a:t>
            </a:r>
            <a:r>
              <a:rPr lang="ja-JP" altLang="en-US" dirty="0"/>
              <a:t>会議，保健だより，学校保健委員会</a:t>
            </a:r>
            <a:r>
              <a:rPr lang="ja-JP" altLang="en-US" dirty="0" smtClean="0"/>
              <a:t>で資料</a:t>
            </a:r>
            <a:r>
              <a:rPr lang="ja-JP" altLang="en-US" dirty="0"/>
              <a:t>が活用できる</a:t>
            </a:r>
            <a:r>
              <a:rPr lang="ja-JP" altLang="en-US" dirty="0" smtClean="0"/>
              <a:t>。（グラフや統計データが容易にできる）</a:t>
            </a:r>
            <a:endParaRPr lang="ja-JP" altLang="en-US" dirty="0"/>
          </a:p>
        </p:txBody>
      </p:sp>
      <p:sp>
        <p:nvSpPr>
          <p:cNvPr id="4" name="角丸四角形吹き出し 3"/>
          <p:cNvSpPr/>
          <p:nvPr/>
        </p:nvSpPr>
        <p:spPr>
          <a:xfrm>
            <a:off x="1805134" y="5222631"/>
            <a:ext cx="5993690" cy="654147"/>
          </a:xfrm>
          <a:prstGeom prst="wedgeRoundRectCallout">
            <a:avLst>
              <a:gd name="adj1" fmla="val -11453"/>
              <a:gd name="adj2" fmla="val -115159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毎日正しく</a:t>
            </a:r>
            <a:r>
              <a:rPr lang="ja-JP" altLang="en-US" dirty="0">
                <a:solidFill>
                  <a:schemeClr val="tx1"/>
                </a:solidFill>
              </a:rPr>
              <a:t>入力する</a:t>
            </a:r>
            <a:r>
              <a:rPr lang="ja-JP" altLang="en-US" dirty="0" smtClean="0">
                <a:solidFill>
                  <a:schemeClr val="tx1"/>
                </a:solidFill>
              </a:rPr>
              <a:t>ことも，</a:t>
            </a:r>
            <a:r>
              <a:rPr lang="ja-JP" altLang="en-US" dirty="0">
                <a:solidFill>
                  <a:schemeClr val="tx1"/>
                </a:solidFill>
              </a:rPr>
              <a:t>情報</a:t>
            </a:r>
            <a:r>
              <a:rPr lang="ja-JP" altLang="en-US" dirty="0" smtClean="0">
                <a:solidFill>
                  <a:schemeClr val="tx1"/>
                </a:solidFill>
              </a:rPr>
              <a:t>把握という活用。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5" name="円形吹き出し 4"/>
          <p:cNvSpPr/>
          <p:nvPr/>
        </p:nvSpPr>
        <p:spPr>
          <a:xfrm>
            <a:off x="8581292" y="4656406"/>
            <a:ext cx="2672862" cy="1533379"/>
          </a:xfrm>
          <a:prstGeom prst="wedgeEllipseCallout">
            <a:avLst>
              <a:gd name="adj1" fmla="val -71151"/>
              <a:gd name="adj2" fmla="val -55849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入力することが目的ではなく，情報を得ることが活用。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49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茨城県の実施状況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4277" y="1913074"/>
            <a:ext cx="8915400" cy="2510043"/>
          </a:xfrm>
        </p:spPr>
        <p:txBody>
          <a:bodyPr>
            <a:normAutofit/>
          </a:bodyPr>
          <a:lstStyle/>
          <a:p>
            <a:r>
              <a:rPr lang="ja-JP" altLang="en-US" sz="2800" b="1" u="sng" dirty="0">
                <a:solidFill>
                  <a:srgbClr val="0070C0"/>
                </a:solidFill>
              </a:rPr>
              <a:t>平成</a:t>
            </a:r>
            <a:r>
              <a:rPr lang="en-US" altLang="ja-JP" sz="2800" b="1" u="sng" dirty="0">
                <a:solidFill>
                  <a:srgbClr val="0070C0"/>
                </a:solidFill>
              </a:rPr>
              <a:t>21</a:t>
            </a:r>
            <a:r>
              <a:rPr lang="ja-JP" altLang="en-US" sz="2800" b="1" u="sng" dirty="0">
                <a:solidFill>
                  <a:srgbClr val="0070C0"/>
                </a:solidFill>
              </a:rPr>
              <a:t>年度</a:t>
            </a:r>
            <a:r>
              <a:rPr lang="ja-JP" altLang="en-US" sz="2800" b="1" u="sng" dirty="0" smtClean="0">
                <a:solidFill>
                  <a:srgbClr val="0070C0"/>
                </a:solidFill>
              </a:rPr>
              <a:t>から，</a:t>
            </a:r>
            <a:r>
              <a:rPr kumimoji="1" lang="ja-JP" altLang="en-US" sz="2800" b="1" u="sng" dirty="0" smtClean="0">
                <a:solidFill>
                  <a:srgbClr val="0070C0"/>
                </a:solidFill>
              </a:rPr>
              <a:t>県内一斉に導入</a:t>
            </a:r>
            <a:endParaRPr kumimoji="1" lang="en-US" altLang="ja-JP" sz="2800" b="1" u="sng" dirty="0" smtClean="0">
              <a:solidFill>
                <a:srgbClr val="0070C0"/>
              </a:solidFill>
            </a:endParaRPr>
          </a:p>
          <a:p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 smtClean="0"/>
              <a:t>　　・当初</a:t>
            </a:r>
            <a:r>
              <a:rPr lang="ja-JP" altLang="en-US" sz="2400" dirty="0"/>
              <a:t>の</a:t>
            </a:r>
            <a:r>
              <a:rPr lang="ja-JP" altLang="en-US" sz="2400" dirty="0" smtClean="0"/>
              <a:t>戸惑い・・誰が入力？どの時間に入力？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 smtClean="0"/>
              <a:t>　　・どう役立つもの？</a:t>
            </a:r>
            <a:endParaRPr lang="en-US" altLang="ja-JP" sz="2400" dirty="0" smtClean="0"/>
          </a:p>
        </p:txBody>
      </p:sp>
      <p:sp>
        <p:nvSpPr>
          <p:cNvPr id="4" name="円形吹き出し 3"/>
          <p:cNvSpPr/>
          <p:nvPr/>
        </p:nvSpPr>
        <p:spPr>
          <a:xfrm>
            <a:off x="5065712" y="4113627"/>
            <a:ext cx="2488639" cy="1597856"/>
          </a:xfrm>
          <a:prstGeom prst="wedgeEllipseCallout">
            <a:avLst>
              <a:gd name="adj1" fmla="val -38151"/>
              <a:gd name="adj2" fmla="val -727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研修会の実施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校内の体制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36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26771" y="509810"/>
            <a:ext cx="8911687" cy="649519"/>
          </a:xfrm>
        </p:spPr>
        <p:txBody>
          <a:bodyPr/>
          <a:lstStyle/>
          <a:p>
            <a:r>
              <a:rPr kumimoji="1" lang="ja-JP" altLang="en-US" dirty="0" smtClean="0"/>
              <a:t>県保健体育課や保健所からのお知らせ</a:t>
            </a:r>
            <a:endParaRPr kumimoji="1" lang="ja-JP" altLang="en-US" dirty="0"/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93199" y="1263816"/>
            <a:ext cx="9577841" cy="5461181"/>
          </a:xfrm>
          <a:prstGeom prst="rect">
            <a:avLst/>
          </a:prstGeom>
        </p:spPr>
      </p:pic>
      <p:sp>
        <p:nvSpPr>
          <p:cNvPr id="3" name="円形吹き出し 2"/>
          <p:cNvSpPr/>
          <p:nvPr/>
        </p:nvSpPr>
        <p:spPr>
          <a:xfrm>
            <a:off x="7146388" y="1589650"/>
            <a:ext cx="3938954" cy="2053882"/>
          </a:xfrm>
          <a:prstGeom prst="wedgeEllipseCallout">
            <a:avLst>
              <a:gd name="adj1" fmla="val -45119"/>
              <a:gd name="adj2" fmla="val 47431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県内の状況に基づいた指導内容や学校生活の留意点等，コメントが入っている。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62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2957"/>
          </a:xfrm>
        </p:spPr>
        <p:txBody>
          <a:bodyPr/>
          <a:lstStyle/>
          <a:p>
            <a:r>
              <a:rPr lang="ja-JP" altLang="en-US" dirty="0"/>
              <a:t>毎日の入力方法について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69999" y="1507067"/>
            <a:ext cx="8551334" cy="5053753"/>
          </a:xfrm>
          <a:prstGeom prst="rect">
            <a:avLst/>
          </a:prstGeom>
        </p:spPr>
      </p:pic>
      <p:sp>
        <p:nvSpPr>
          <p:cNvPr id="3" name="円形吹き出し 2"/>
          <p:cNvSpPr/>
          <p:nvPr/>
        </p:nvSpPr>
        <p:spPr>
          <a:xfrm>
            <a:off x="8180925" y="1507067"/>
            <a:ext cx="3129500" cy="1434676"/>
          </a:xfrm>
          <a:prstGeom prst="wedgeEllipseCallout">
            <a:avLst>
              <a:gd name="adj1" fmla="val -34857"/>
              <a:gd name="adj2" fmla="val 7361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日々の欠席理由の把握が大事。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円形吹き出し 4"/>
          <p:cNvSpPr/>
          <p:nvPr/>
        </p:nvSpPr>
        <p:spPr>
          <a:xfrm>
            <a:off x="7469945" y="3824700"/>
            <a:ext cx="4473526" cy="2433711"/>
          </a:xfrm>
          <a:prstGeom prst="wedgeEllipseCallout">
            <a:avLst>
              <a:gd name="adj1" fmla="val -11025"/>
              <a:gd name="adj2" fmla="val -7099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基礎となるデータが大事！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　保護者から欠席の連絡を受けたとき，症状をこまかく聞くことを，職員会議で確認。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6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2157"/>
          </a:xfrm>
        </p:spPr>
        <p:txBody>
          <a:bodyPr/>
          <a:lstStyle/>
          <a:p>
            <a:r>
              <a:rPr kumimoji="1" lang="ja-JP" altLang="en-US" dirty="0" smtClean="0"/>
              <a:t>保健所から電話・・なぜ？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00841" y="1625599"/>
            <a:ext cx="8350627" cy="4910668"/>
          </a:xfrm>
          <a:prstGeom prst="rect">
            <a:avLst/>
          </a:prstGeom>
        </p:spPr>
      </p:pic>
      <p:sp>
        <p:nvSpPr>
          <p:cNvPr id="6" name="円形吹き出し 5"/>
          <p:cNvSpPr/>
          <p:nvPr/>
        </p:nvSpPr>
        <p:spPr>
          <a:xfrm>
            <a:off x="7510089" y="1689022"/>
            <a:ext cx="3732212" cy="3098801"/>
          </a:xfrm>
          <a:prstGeom prst="wedgeEllipseCallout">
            <a:avLst>
              <a:gd name="adj1" fmla="val -127414"/>
              <a:gd name="adj2" fmla="val 3510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「本日，嘔吐の生徒が各クラスに数人ずつ見られます。どうしましたか？」保健所から確認の電話が入る。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07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72885" y="441229"/>
            <a:ext cx="8911687" cy="640445"/>
          </a:xfrm>
        </p:spPr>
        <p:txBody>
          <a:bodyPr/>
          <a:lstStyle/>
          <a:p>
            <a:r>
              <a:rPr kumimoji="1" lang="ja-JP" altLang="en-US" dirty="0" smtClean="0"/>
              <a:t>出席停止</a:t>
            </a: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8965" y="1264555"/>
            <a:ext cx="6869295" cy="521017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6075" y="1584777"/>
            <a:ext cx="2534860" cy="4569730"/>
          </a:xfrm>
          <a:prstGeom prst="rect">
            <a:avLst/>
          </a:prstGeom>
        </p:spPr>
      </p:pic>
      <p:cxnSp>
        <p:nvCxnSpPr>
          <p:cNvPr id="4" name="直線矢印コネクタ 3"/>
          <p:cNvCxnSpPr/>
          <p:nvPr/>
        </p:nvCxnSpPr>
        <p:spPr>
          <a:xfrm flipH="1">
            <a:off x="6904562" y="3188384"/>
            <a:ext cx="1561513" cy="1674055"/>
          </a:xfrm>
          <a:prstGeom prst="straightConnector1">
            <a:avLst/>
          </a:prstGeom>
          <a:ln w="31750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円形吹き出し 2"/>
          <p:cNvSpPr/>
          <p:nvPr/>
        </p:nvSpPr>
        <p:spPr>
          <a:xfrm>
            <a:off x="5807281" y="441229"/>
            <a:ext cx="2658794" cy="1711128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出席停止を指示したその日に入力。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01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43058" y="691843"/>
            <a:ext cx="8911687" cy="815223"/>
          </a:xfrm>
        </p:spPr>
        <p:txBody>
          <a:bodyPr/>
          <a:lstStyle/>
          <a:p>
            <a:r>
              <a:rPr kumimoji="1" lang="ja-JP" altLang="en-US" dirty="0" smtClean="0"/>
              <a:t>オンラインで報告書を作成・送付</a:t>
            </a:r>
            <a:endParaRPr kumimoji="1" lang="ja-JP" altLang="en-US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600" y="1507066"/>
            <a:ext cx="4333875" cy="5629275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733" y="1903941"/>
            <a:ext cx="3797569" cy="4954059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9836" y="2235200"/>
            <a:ext cx="3911599" cy="4978399"/>
          </a:xfrm>
          <a:prstGeom prst="rect">
            <a:avLst/>
          </a:prstGeom>
        </p:spPr>
      </p:pic>
      <p:sp>
        <p:nvSpPr>
          <p:cNvPr id="3" name="円形吹き出し 2"/>
          <p:cNvSpPr/>
          <p:nvPr/>
        </p:nvSpPr>
        <p:spPr>
          <a:xfrm>
            <a:off x="8932985" y="548641"/>
            <a:ext cx="2757267" cy="1575582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日々の入力をすれば，報告書は自動的に完成。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30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グラフの活用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　</a:t>
            </a:r>
            <a:r>
              <a:rPr kumimoji="1" lang="ja-JP" altLang="en-US" sz="2200" dirty="0" smtClean="0"/>
              <a:t>期間別，疾病別等，様々なグラフを作成</a:t>
            </a:r>
            <a:endParaRPr kumimoji="1" lang="ja-JP" altLang="en-US" sz="2200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25682" y="2017221"/>
            <a:ext cx="8699915" cy="4655991"/>
          </a:xfrm>
          <a:prstGeom prst="rect">
            <a:avLst/>
          </a:prstGeom>
        </p:spPr>
      </p:pic>
      <p:sp>
        <p:nvSpPr>
          <p:cNvPr id="3" name="円形吹き出し 2"/>
          <p:cNvSpPr/>
          <p:nvPr/>
        </p:nvSpPr>
        <p:spPr>
          <a:xfrm>
            <a:off x="8562110" y="897773"/>
            <a:ext cx="3092334" cy="2277687"/>
          </a:xfrm>
          <a:prstGeom prst="wedgeEllipseCallout">
            <a:avLst>
              <a:gd name="adj1" fmla="val -72251"/>
              <a:gd name="adj2" fmla="val 57646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週間毎，月毎等，</a:t>
            </a:r>
            <a:r>
              <a:rPr lang="ja-JP" altLang="en-US" dirty="0" smtClean="0">
                <a:solidFill>
                  <a:schemeClr val="tx1"/>
                </a:solidFill>
              </a:rPr>
              <a:t>目的</a:t>
            </a:r>
            <a:r>
              <a:rPr lang="ja-JP" altLang="en-US" dirty="0">
                <a:solidFill>
                  <a:schemeClr val="tx1"/>
                </a:solidFill>
              </a:rPr>
              <a:t>に</a:t>
            </a:r>
            <a:r>
              <a:rPr lang="ja-JP" altLang="en-US" dirty="0" smtClean="0">
                <a:solidFill>
                  <a:schemeClr val="tx1"/>
                </a:solidFill>
              </a:rPr>
              <a:t>合わせた</a:t>
            </a:r>
            <a:r>
              <a:rPr kumimoji="1" lang="ja-JP" altLang="en-US" dirty="0" smtClean="0">
                <a:solidFill>
                  <a:schemeClr val="tx1"/>
                </a:solidFill>
              </a:rPr>
              <a:t>グラフができる。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　学校保健委員会や職員会議等の資料として活用。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円形吹き出し 4"/>
          <p:cNvSpPr/>
          <p:nvPr/>
        </p:nvSpPr>
        <p:spPr>
          <a:xfrm>
            <a:off x="8653550" y="3533529"/>
            <a:ext cx="1702191" cy="1069145"/>
          </a:xfrm>
          <a:prstGeom prst="wedgeEllipseCallout">
            <a:avLst>
              <a:gd name="adj1" fmla="val 67899"/>
              <a:gd name="adj2" fmla="val 48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表示を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クリック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91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38536" y="471710"/>
            <a:ext cx="8911687" cy="781357"/>
          </a:xfrm>
        </p:spPr>
        <p:txBody>
          <a:bodyPr/>
          <a:lstStyle/>
          <a:p>
            <a:r>
              <a:rPr kumimoji="1" lang="ja-JP" altLang="en-US" dirty="0" smtClean="0"/>
              <a:t>地域状況地図の活用</a:t>
            </a:r>
            <a:endParaRPr kumimoji="1" lang="ja-JP" altLang="en-US" dirty="0"/>
          </a:p>
        </p:txBody>
      </p:sp>
      <p:pic>
        <p:nvPicPr>
          <p:cNvPr id="7" name="コンテンツ プレースホルダ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0429" y="2001143"/>
            <a:ext cx="4054223" cy="456438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8949" y="1313410"/>
            <a:ext cx="4009218" cy="4162425"/>
          </a:xfrm>
          <a:prstGeom prst="rect">
            <a:avLst/>
          </a:prstGeom>
        </p:spPr>
      </p:pic>
      <p:sp>
        <p:nvSpPr>
          <p:cNvPr id="3" name="円形吹き出し 2"/>
          <p:cNvSpPr/>
          <p:nvPr/>
        </p:nvSpPr>
        <p:spPr>
          <a:xfrm>
            <a:off x="6550429" y="532013"/>
            <a:ext cx="4192333" cy="1562793"/>
          </a:xfrm>
          <a:prstGeom prst="wedgeEllipseCallout">
            <a:avLst>
              <a:gd name="adj1" fmla="val -69611"/>
              <a:gd name="adj2" fmla="val 9966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中学校区毎に表示されるので，状況を把握しやすい。活用幅も広がる。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円形吹き出し 5"/>
          <p:cNvSpPr/>
          <p:nvPr/>
        </p:nvSpPr>
        <p:spPr>
          <a:xfrm>
            <a:off x="1632862" y="5041523"/>
            <a:ext cx="4859866" cy="1524000"/>
          </a:xfrm>
          <a:prstGeom prst="wedgeEllipseCallout">
            <a:avLst>
              <a:gd name="adj1" fmla="val 53985"/>
              <a:gd name="adj2" fmla="val -9288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右クリックして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「名前をつけて画像を保存」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保健だより等に活用。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円形吹き出し 3"/>
          <p:cNvSpPr/>
          <p:nvPr/>
        </p:nvSpPr>
        <p:spPr>
          <a:xfrm>
            <a:off x="5516461" y="3169275"/>
            <a:ext cx="2586529" cy="1065099"/>
          </a:xfrm>
          <a:prstGeom prst="wedgeEllipseCallout">
            <a:avLst>
              <a:gd name="adj1" fmla="val -71083"/>
              <a:gd name="adj2" fmla="val -4454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症状別に見ることができる。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20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ウィスプ">
  <a:themeElements>
    <a:clrScheme name="青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1726</TotalTime>
  <Words>743</Words>
  <Application>Microsoft Office PowerPoint</Application>
  <PresentationFormat>ワイド画面</PresentationFormat>
  <Paragraphs>101</Paragraphs>
  <Slides>13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0" baseType="lpstr">
      <vt:lpstr>ＭＳ Ｐゴシック</vt:lpstr>
      <vt:lpstr>メイリオ</vt:lpstr>
      <vt:lpstr>Arial</vt:lpstr>
      <vt:lpstr>Calibri</vt:lpstr>
      <vt:lpstr>Century Gothic</vt:lpstr>
      <vt:lpstr>Wingdings 3</vt:lpstr>
      <vt:lpstr>ウィスプ</vt:lpstr>
      <vt:lpstr>  日本学校保健会 　平成29年度学校欠席者・ 　　感染症情報システム研修会 　　　「中学校における活用事例」</vt:lpstr>
      <vt:lpstr>茨城県の実施状況</vt:lpstr>
      <vt:lpstr>県保健体育課や保健所からのお知らせ</vt:lpstr>
      <vt:lpstr>毎日の入力方法について</vt:lpstr>
      <vt:lpstr>保健所から電話・・なぜ？</vt:lpstr>
      <vt:lpstr>出席停止</vt:lpstr>
      <vt:lpstr>オンラインで報告書を作成・送付</vt:lpstr>
      <vt:lpstr>グラフの活用 　期間別，疾病別等，様々なグラフを作成</vt:lpstr>
      <vt:lpstr>地域状況地図の活用</vt:lpstr>
      <vt:lpstr>感染症流行時には？ 　市内，県内の状況を把握</vt:lpstr>
      <vt:lpstr>PowerPoint プレゼンテーション</vt:lpstr>
      <vt:lpstr>情報把握→情報提供→対応　②  </vt:lpstr>
      <vt:lpstr>活用してみて・・</vt:lpstr>
    </vt:vector>
  </TitlesOfParts>
  <Company>小美玉市役所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平成29年度学校欠席者・感染症情報システム研修会</dc:title>
  <dc:creator>倉田 隆子</dc:creator>
  <cp:lastModifiedBy>柴田</cp:lastModifiedBy>
  <cp:revision>79</cp:revision>
  <cp:lastPrinted>2017-07-31T06:00:24Z</cp:lastPrinted>
  <dcterms:created xsi:type="dcterms:W3CDTF">2017-07-18T07:10:55Z</dcterms:created>
  <dcterms:modified xsi:type="dcterms:W3CDTF">2017-08-30T01:25:52Z</dcterms:modified>
</cp:coreProperties>
</file>