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82" r:id="rId9"/>
    <p:sldId id="283" r:id="rId10"/>
    <p:sldId id="265" r:id="rId11"/>
    <p:sldId id="266" r:id="rId12"/>
    <p:sldId id="267" r:id="rId13"/>
    <p:sldId id="268" r:id="rId14"/>
    <p:sldId id="269" r:id="rId15"/>
    <p:sldId id="270" r:id="rId16"/>
    <p:sldId id="271" r:id="rId17"/>
    <p:sldId id="272" r:id="rId18"/>
    <p:sldId id="273" r:id="rId19"/>
    <p:sldId id="279" r:id="rId20"/>
    <p:sldId id="275" r:id="rId21"/>
    <p:sldId id="276" r:id="rId22"/>
    <p:sldId id="277"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6" autoAdjust="0"/>
    <p:restoredTop sz="90484" autoAdjust="0"/>
  </p:normalViewPr>
  <p:slideViewPr>
    <p:cSldViewPr snapToGrid="0">
      <p:cViewPr varScale="1">
        <p:scale>
          <a:sx n="60" d="100"/>
          <a:sy n="60" d="100"/>
        </p:scale>
        <p:origin x="1474" y="53"/>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3.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4.2923471466133394E-2"/>
          <c:y val="2.9893100389975502E-2"/>
          <c:w val="0.91387310581011294"/>
          <c:h val="0.89223043014053049"/>
        </c:manualLayout>
      </c:layout>
      <c:barChart>
        <c:barDir val="bar"/>
        <c:grouping val="stacked"/>
        <c:varyColors val="0"/>
        <c:ser>
          <c:idx val="0"/>
          <c:order val="0"/>
          <c:tx>
            <c:strRef>
              <c:f>Sheet3!$A$2</c:f>
              <c:strCache>
                <c:ptCount val="1"/>
                <c:pt idx="0">
                  <c:v>0歳</c:v>
                </c:pt>
              </c:strCache>
            </c:strRef>
          </c:tx>
          <c:spPr>
            <a:pattFill prst="pct50">
              <a:fgClr>
                <a:schemeClr val="tx1"/>
              </a:fgClr>
              <a:bgClr>
                <a:schemeClr val="bg1"/>
              </a:bgClr>
            </a:pattFill>
            <a:ln w="19050">
              <a:solidFill>
                <a:schemeClr val="tx1"/>
              </a:solidFill>
            </a:ln>
          </c:spPr>
          <c:invertIfNegative val="0"/>
          <c:cat>
            <c:strRef>
              <c:f>Sheet3!$B$1</c:f>
              <c:strCache>
                <c:ptCount val="1"/>
                <c:pt idx="0">
                  <c:v>インフルエンザ</c:v>
                </c:pt>
              </c:strCache>
            </c:strRef>
          </c:cat>
          <c:val>
            <c:numRef>
              <c:f>Sheet3!$B$2</c:f>
              <c:numCache>
                <c:formatCode>#,##0_ </c:formatCode>
                <c:ptCount val="1"/>
                <c:pt idx="0">
                  <c:v>17592</c:v>
                </c:pt>
              </c:numCache>
            </c:numRef>
          </c:val>
          <c:extLst xmlns:c16r2="http://schemas.microsoft.com/office/drawing/2015/06/chart">
            <c:ext xmlns:c16="http://schemas.microsoft.com/office/drawing/2014/chart" uri="{C3380CC4-5D6E-409C-BE32-E72D297353CC}">
              <c16:uniqueId val="{00000000-6D07-4646-9F1D-48EA02F12406}"/>
            </c:ext>
          </c:extLst>
        </c:ser>
        <c:ser>
          <c:idx val="1"/>
          <c:order val="1"/>
          <c:tx>
            <c:strRef>
              <c:f>Sheet3!$A$3</c:f>
              <c:strCache>
                <c:ptCount val="1"/>
                <c:pt idx="0">
                  <c:v>1～3歳</c:v>
                </c:pt>
              </c:strCache>
            </c:strRef>
          </c:tx>
          <c:spPr>
            <a:pattFill prst="ltDnDiag">
              <a:fgClr>
                <a:schemeClr val="tx1"/>
              </a:fgClr>
              <a:bgClr>
                <a:schemeClr val="bg1"/>
              </a:bgClr>
            </a:pattFill>
            <a:ln w="19050">
              <a:solidFill>
                <a:schemeClr val="tx1"/>
              </a:solidFill>
            </a:ln>
          </c:spPr>
          <c:invertIfNegative val="0"/>
          <c:cat>
            <c:strRef>
              <c:f>Sheet3!$B$1</c:f>
              <c:strCache>
                <c:ptCount val="1"/>
                <c:pt idx="0">
                  <c:v>インフルエンザ</c:v>
                </c:pt>
              </c:strCache>
            </c:strRef>
          </c:cat>
          <c:val>
            <c:numRef>
              <c:f>Sheet3!$B$3</c:f>
              <c:numCache>
                <c:formatCode>#,##0_ </c:formatCode>
                <c:ptCount val="1"/>
                <c:pt idx="0">
                  <c:v>141463</c:v>
                </c:pt>
              </c:numCache>
            </c:numRef>
          </c:val>
          <c:extLst xmlns:c16r2="http://schemas.microsoft.com/office/drawing/2015/06/chart">
            <c:ext xmlns:c16="http://schemas.microsoft.com/office/drawing/2014/chart" uri="{C3380CC4-5D6E-409C-BE32-E72D297353CC}">
              <c16:uniqueId val="{00000001-6D07-4646-9F1D-48EA02F12406}"/>
            </c:ext>
          </c:extLst>
        </c:ser>
        <c:ser>
          <c:idx val="2"/>
          <c:order val="2"/>
          <c:tx>
            <c:strRef>
              <c:f>Sheet3!$A$4</c:f>
              <c:strCache>
                <c:ptCount val="1"/>
                <c:pt idx="0">
                  <c:v>4歳</c:v>
                </c:pt>
              </c:strCache>
            </c:strRef>
          </c:tx>
          <c:spPr>
            <a:pattFill prst="divot">
              <a:fgClr>
                <a:schemeClr val="tx1"/>
              </a:fgClr>
              <a:bgClr>
                <a:schemeClr val="bg1"/>
              </a:bgClr>
            </a:pattFill>
            <a:ln w="19050">
              <a:solidFill>
                <a:schemeClr val="tx1"/>
              </a:solidFill>
            </a:ln>
          </c:spPr>
          <c:invertIfNegative val="0"/>
          <c:cat>
            <c:strRef>
              <c:f>Sheet3!$B$1</c:f>
              <c:strCache>
                <c:ptCount val="1"/>
                <c:pt idx="0">
                  <c:v>インフルエンザ</c:v>
                </c:pt>
              </c:strCache>
            </c:strRef>
          </c:cat>
          <c:val>
            <c:numRef>
              <c:f>Sheet3!$B$4</c:f>
              <c:numCache>
                <c:formatCode>#,##0_ </c:formatCode>
                <c:ptCount val="1"/>
                <c:pt idx="0">
                  <c:v>61109</c:v>
                </c:pt>
              </c:numCache>
            </c:numRef>
          </c:val>
          <c:extLst xmlns:c16r2="http://schemas.microsoft.com/office/drawing/2015/06/chart">
            <c:ext xmlns:c16="http://schemas.microsoft.com/office/drawing/2014/chart" uri="{C3380CC4-5D6E-409C-BE32-E72D297353CC}">
              <c16:uniqueId val="{00000002-6D07-4646-9F1D-48EA02F12406}"/>
            </c:ext>
          </c:extLst>
        </c:ser>
        <c:ser>
          <c:idx val="3"/>
          <c:order val="3"/>
          <c:tx>
            <c:strRef>
              <c:f>Sheet3!$A$5</c:f>
              <c:strCache>
                <c:ptCount val="1"/>
                <c:pt idx="0">
                  <c:v>5歳</c:v>
                </c:pt>
              </c:strCache>
            </c:strRef>
          </c:tx>
          <c:spPr>
            <a:pattFill prst="ltHorz">
              <a:fgClr>
                <a:schemeClr val="tx1"/>
              </a:fgClr>
              <a:bgClr>
                <a:schemeClr val="bg1"/>
              </a:bgClr>
            </a:pattFill>
            <a:ln w="19050">
              <a:solidFill>
                <a:schemeClr val="tx1"/>
              </a:solidFill>
            </a:ln>
          </c:spPr>
          <c:invertIfNegative val="0"/>
          <c:cat>
            <c:strRef>
              <c:f>Sheet3!$B$1</c:f>
              <c:strCache>
                <c:ptCount val="1"/>
                <c:pt idx="0">
                  <c:v>インフルエンザ</c:v>
                </c:pt>
              </c:strCache>
            </c:strRef>
          </c:cat>
          <c:val>
            <c:numRef>
              <c:f>Sheet3!$B$5</c:f>
              <c:numCache>
                <c:formatCode>#,##0_ </c:formatCode>
                <c:ptCount val="1"/>
                <c:pt idx="0">
                  <c:v>67276</c:v>
                </c:pt>
              </c:numCache>
            </c:numRef>
          </c:val>
          <c:extLst xmlns:c16r2="http://schemas.microsoft.com/office/drawing/2015/06/chart">
            <c:ext xmlns:c16="http://schemas.microsoft.com/office/drawing/2014/chart" uri="{C3380CC4-5D6E-409C-BE32-E72D297353CC}">
              <c16:uniqueId val="{00000003-6D07-4646-9F1D-48EA02F12406}"/>
            </c:ext>
          </c:extLst>
        </c:ser>
        <c:ser>
          <c:idx val="4"/>
          <c:order val="4"/>
          <c:tx>
            <c:strRef>
              <c:f>Sheet3!$A$6</c:f>
              <c:strCache>
                <c:ptCount val="1"/>
                <c:pt idx="0">
                  <c:v>6歳</c:v>
                </c:pt>
              </c:strCache>
            </c:strRef>
          </c:tx>
          <c:spPr>
            <a:pattFill prst="lgGrid">
              <a:fgClr>
                <a:schemeClr val="tx1"/>
              </a:fgClr>
              <a:bgClr>
                <a:schemeClr val="bg1"/>
              </a:bgClr>
            </a:pattFill>
            <a:ln w="19050">
              <a:solidFill>
                <a:schemeClr val="tx1"/>
              </a:solidFill>
            </a:ln>
          </c:spPr>
          <c:invertIfNegative val="0"/>
          <c:cat>
            <c:strRef>
              <c:f>Sheet3!$B$1</c:f>
              <c:strCache>
                <c:ptCount val="1"/>
                <c:pt idx="0">
                  <c:v>インフルエンザ</c:v>
                </c:pt>
              </c:strCache>
            </c:strRef>
          </c:cat>
          <c:val>
            <c:numRef>
              <c:f>Sheet3!$B$6</c:f>
              <c:numCache>
                <c:formatCode>#,##0_ </c:formatCode>
                <c:ptCount val="1"/>
                <c:pt idx="0">
                  <c:v>72519</c:v>
                </c:pt>
              </c:numCache>
            </c:numRef>
          </c:val>
          <c:extLst xmlns:c16r2="http://schemas.microsoft.com/office/drawing/2015/06/chart">
            <c:ext xmlns:c16="http://schemas.microsoft.com/office/drawing/2014/chart" uri="{C3380CC4-5D6E-409C-BE32-E72D297353CC}">
              <c16:uniqueId val="{00000004-6D07-4646-9F1D-48EA02F12406}"/>
            </c:ext>
          </c:extLst>
        </c:ser>
        <c:ser>
          <c:idx val="5"/>
          <c:order val="5"/>
          <c:tx>
            <c:strRef>
              <c:f>Sheet3!$A$7</c:f>
              <c:strCache>
                <c:ptCount val="1"/>
                <c:pt idx="0">
                  <c:v>7～14歳</c:v>
                </c:pt>
              </c:strCache>
            </c:strRef>
          </c:tx>
          <c:spPr>
            <a:pattFill prst="diagBrick">
              <a:fgClr>
                <a:schemeClr val="tx1"/>
              </a:fgClr>
              <a:bgClr>
                <a:schemeClr val="bg1"/>
              </a:bgClr>
            </a:pattFill>
            <a:ln w="19050">
              <a:solidFill>
                <a:schemeClr val="tx1"/>
              </a:solidFill>
            </a:ln>
          </c:spPr>
          <c:invertIfNegative val="0"/>
          <c:cat>
            <c:strRef>
              <c:f>Sheet3!$B$1</c:f>
              <c:strCache>
                <c:ptCount val="1"/>
                <c:pt idx="0">
                  <c:v>インフルエンザ</c:v>
                </c:pt>
              </c:strCache>
            </c:strRef>
          </c:cat>
          <c:val>
            <c:numRef>
              <c:f>Sheet3!$B$7</c:f>
              <c:numCache>
                <c:formatCode>#,##0_ </c:formatCode>
                <c:ptCount val="1"/>
                <c:pt idx="0">
                  <c:v>379425</c:v>
                </c:pt>
              </c:numCache>
            </c:numRef>
          </c:val>
          <c:extLst xmlns:c16r2="http://schemas.microsoft.com/office/drawing/2015/06/chart">
            <c:ext xmlns:c16="http://schemas.microsoft.com/office/drawing/2014/chart" uri="{C3380CC4-5D6E-409C-BE32-E72D297353CC}">
              <c16:uniqueId val="{00000005-6D07-4646-9F1D-48EA02F12406}"/>
            </c:ext>
          </c:extLst>
        </c:ser>
        <c:ser>
          <c:idx val="6"/>
          <c:order val="6"/>
          <c:tx>
            <c:strRef>
              <c:f>Sheet3!$A$8</c:f>
              <c:strCache>
                <c:ptCount val="1"/>
                <c:pt idx="0">
                  <c:v>15歳～19歳</c:v>
                </c:pt>
              </c:strCache>
            </c:strRef>
          </c:tx>
          <c:spPr>
            <a:pattFill prst="dashDnDiag">
              <a:fgClr>
                <a:schemeClr val="tx1"/>
              </a:fgClr>
              <a:bgClr>
                <a:schemeClr val="bg1"/>
              </a:bgClr>
            </a:pattFill>
            <a:ln w="19050">
              <a:solidFill>
                <a:schemeClr val="tx1"/>
              </a:solidFill>
            </a:ln>
          </c:spPr>
          <c:invertIfNegative val="0"/>
          <c:cat>
            <c:strRef>
              <c:f>Sheet3!$B$1</c:f>
              <c:strCache>
                <c:ptCount val="1"/>
                <c:pt idx="0">
                  <c:v>インフルエンザ</c:v>
                </c:pt>
              </c:strCache>
            </c:strRef>
          </c:cat>
          <c:val>
            <c:numRef>
              <c:f>Sheet3!$B$8</c:f>
              <c:numCache>
                <c:formatCode>#,##0_ </c:formatCode>
                <c:ptCount val="1"/>
                <c:pt idx="0">
                  <c:v>53221</c:v>
                </c:pt>
              </c:numCache>
            </c:numRef>
          </c:val>
          <c:extLst xmlns:c16r2="http://schemas.microsoft.com/office/drawing/2015/06/chart">
            <c:ext xmlns:c16="http://schemas.microsoft.com/office/drawing/2014/chart" uri="{C3380CC4-5D6E-409C-BE32-E72D297353CC}">
              <c16:uniqueId val="{00000006-6D07-4646-9F1D-48EA02F12406}"/>
            </c:ext>
          </c:extLst>
        </c:ser>
        <c:dLbls>
          <c:showLegendKey val="0"/>
          <c:showVal val="0"/>
          <c:showCatName val="0"/>
          <c:showSerName val="0"/>
          <c:showPercent val="0"/>
          <c:showBubbleSize val="0"/>
        </c:dLbls>
        <c:gapWidth val="150"/>
        <c:overlap val="100"/>
        <c:axId val="291761800"/>
        <c:axId val="196367648"/>
      </c:barChart>
      <c:catAx>
        <c:axId val="291761800"/>
        <c:scaling>
          <c:orientation val="minMax"/>
        </c:scaling>
        <c:delete val="1"/>
        <c:axPos val="l"/>
        <c:numFmt formatCode="General" sourceLinked="0"/>
        <c:majorTickMark val="out"/>
        <c:minorTickMark val="none"/>
        <c:tickLblPos val="nextTo"/>
        <c:crossAx val="196367648"/>
        <c:crosses val="autoZero"/>
        <c:auto val="1"/>
        <c:lblAlgn val="ctr"/>
        <c:lblOffset val="100"/>
        <c:noMultiLvlLbl val="0"/>
      </c:catAx>
      <c:valAx>
        <c:axId val="196367648"/>
        <c:scaling>
          <c:orientation val="minMax"/>
        </c:scaling>
        <c:delete val="0"/>
        <c:axPos val="b"/>
        <c:majorGridlines/>
        <c:numFmt formatCode="#,##0_ " sourceLinked="1"/>
        <c:majorTickMark val="out"/>
        <c:minorTickMark val="none"/>
        <c:tickLblPos val="nextTo"/>
        <c:crossAx val="291761800"/>
        <c:crosses val="autoZero"/>
        <c:crossBetween val="between"/>
      </c:valAx>
      <c:spPr>
        <a:solidFill>
          <a:schemeClr val="bg2"/>
        </a:solidFill>
        <a:ln w="9525">
          <a:solidFill>
            <a:schemeClr val="tx1"/>
          </a:solid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2.1994691608430837E-2"/>
          <c:y val="2.9540111009072854E-2"/>
          <c:w val="0.92345712691425397"/>
          <c:h val="0.90318455929727948"/>
        </c:manualLayout>
      </c:layout>
      <c:barChart>
        <c:barDir val="bar"/>
        <c:grouping val="stacked"/>
        <c:varyColors val="0"/>
        <c:ser>
          <c:idx val="0"/>
          <c:order val="0"/>
          <c:tx>
            <c:strRef>
              <c:f>Sheet4!$A$3</c:f>
              <c:strCache>
                <c:ptCount val="1"/>
                <c:pt idx="0">
                  <c:v>0歳</c:v>
                </c:pt>
              </c:strCache>
            </c:strRef>
          </c:tx>
          <c:spPr>
            <a:pattFill prst="pct50">
              <a:fgClr>
                <a:schemeClr val="accent1"/>
              </a:fgClr>
              <a:bgClr>
                <a:schemeClr val="bg1"/>
              </a:bgClr>
            </a:pattFill>
            <a:ln w="19050">
              <a:solidFill>
                <a:schemeClr val="tx1"/>
              </a:solidFill>
            </a:ln>
          </c:spPr>
          <c:invertIfNegative val="0"/>
          <c:cat>
            <c:strRef>
              <c:f>Sheet4!$B$2</c:f>
              <c:strCache>
                <c:ptCount val="1"/>
                <c:pt idx="0">
                  <c:v>感染性胃腸炎</c:v>
                </c:pt>
              </c:strCache>
            </c:strRef>
          </c:cat>
          <c:val>
            <c:numRef>
              <c:f>Sheet4!$B$3</c:f>
              <c:numCache>
                <c:formatCode>#,##0_ </c:formatCode>
                <c:ptCount val="1"/>
                <c:pt idx="0">
                  <c:v>68653</c:v>
                </c:pt>
              </c:numCache>
            </c:numRef>
          </c:val>
          <c:extLst xmlns:c16r2="http://schemas.microsoft.com/office/drawing/2015/06/chart">
            <c:ext xmlns:c16="http://schemas.microsoft.com/office/drawing/2014/chart" uri="{C3380CC4-5D6E-409C-BE32-E72D297353CC}">
              <c16:uniqueId val="{00000000-4960-4ADD-B5EB-B488465EBD20}"/>
            </c:ext>
          </c:extLst>
        </c:ser>
        <c:ser>
          <c:idx val="1"/>
          <c:order val="1"/>
          <c:tx>
            <c:strRef>
              <c:f>Sheet4!$A$4</c:f>
              <c:strCache>
                <c:ptCount val="1"/>
                <c:pt idx="0">
                  <c:v>1～3歳</c:v>
                </c:pt>
              </c:strCache>
            </c:strRef>
          </c:tx>
          <c:invertIfNegative val="0"/>
          <c:dPt>
            <c:idx val="0"/>
            <c:invertIfNegative val="0"/>
            <c:bubble3D val="0"/>
            <c:spPr>
              <a:pattFill prst="ltDnDiag">
                <a:fgClr>
                  <a:schemeClr val="accent1"/>
                </a:fgClr>
                <a:bgClr>
                  <a:schemeClr val="bg1"/>
                </a:bgClr>
              </a:pattFill>
              <a:ln w="19050">
                <a:solidFill>
                  <a:schemeClr val="tx1"/>
                </a:solidFill>
              </a:ln>
            </c:spPr>
            <c:extLst xmlns:c16r2="http://schemas.microsoft.com/office/drawing/2015/06/chart">
              <c:ext xmlns:c16="http://schemas.microsoft.com/office/drawing/2014/chart" uri="{C3380CC4-5D6E-409C-BE32-E72D297353CC}">
                <c16:uniqueId val="{00000002-4960-4ADD-B5EB-B488465EBD20}"/>
              </c:ext>
            </c:extLst>
          </c:dPt>
          <c:cat>
            <c:strRef>
              <c:f>Sheet4!$B$2</c:f>
              <c:strCache>
                <c:ptCount val="1"/>
                <c:pt idx="0">
                  <c:v>感染性胃腸炎</c:v>
                </c:pt>
              </c:strCache>
            </c:strRef>
          </c:cat>
          <c:val>
            <c:numRef>
              <c:f>Sheet4!$B$4</c:f>
              <c:numCache>
                <c:formatCode>#,##0_ </c:formatCode>
                <c:ptCount val="1"/>
                <c:pt idx="0">
                  <c:v>348248</c:v>
                </c:pt>
              </c:numCache>
            </c:numRef>
          </c:val>
          <c:extLst xmlns:c16r2="http://schemas.microsoft.com/office/drawing/2015/06/chart">
            <c:ext xmlns:c16="http://schemas.microsoft.com/office/drawing/2014/chart" uri="{C3380CC4-5D6E-409C-BE32-E72D297353CC}">
              <c16:uniqueId val="{00000003-4960-4ADD-B5EB-B488465EBD20}"/>
            </c:ext>
          </c:extLst>
        </c:ser>
        <c:ser>
          <c:idx val="2"/>
          <c:order val="2"/>
          <c:tx>
            <c:strRef>
              <c:f>Sheet4!$A$5</c:f>
              <c:strCache>
                <c:ptCount val="1"/>
                <c:pt idx="0">
                  <c:v>4歳</c:v>
                </c:pt>
              </c:strCache>
            </c:strRef>
          </c:tx>
          <c:spPr>
            <a:pattFill prst="divot">
              <a:fgClr>
                <a:schemeClr val="accent1"/>
              </a:fgClr>
              <a:bgClr>
                <a:schemeClr val="bg1"/>
              </a:bgClr>
            </a:pattFill>
            <a:ln w="19050">
              <a:solidFill>
                <a:schemeClr val="tx1"/>
              </a:solidFill>
            </a:ln>
          </c:spPr>
          <c:invertIfNegative val="0"/>
          <c:cat>
            <c:strRef>
              <c:f>Sheet4!$B$2</c:f>
              <c:strCache>
                <c:ptCount val="1"/>
                <c:pt idx="0">
                  <c:v>感染性胃腸炎</c:v>
                </c:pt>
              </c:strCache>
            </c:strRef>
          </c:cat>
          <c:val>
            <c:numRef>
              <c:f>Sheet4!$B$5</c:f>
              <c:numCache>
                <c:formatCode>#,##0_ </c:formatCode>
                <c:ptCount val="1"/>
                <c:pt idx="0">
                  <c:v>93374</c:v>
                </c:pt>
              </c:numCache>
            </c:numRef>
          </c:val>
          <c:extLst xmlns:c16r2="http://schemas.microsoft.com/office/drawing/2015/06/chart">
            <c:ext xmlns:c16="http://schemas.microsoft.com/office/drawing/2014/chart" uri="{C3380CC4-5D6E-409C-BE32-E72D297353CC}">
              <c16:uniqueId val="{00000004-4960-4ADD-B5EB-B488465EBD20}"/>
            </c:ext>
          </c:extLst>
        </c:ser>
        <c:ser>
          <c:idx val="3"/>
          <c:order val="3"/>
          <c:tx>
            <c:strRef>
              <c:f>Sheet4!$A$6</c:f>
              <c:strCache>
                <c:ptCount val="1"/>
                <c:pt idx="0">
                  <c:v>5歳</c:v>
                </c:pt>
              </c:strCache>
            </c:strRef>
          </c:tx>
          <c:spPr>
            <a:pattFill prst="ltHorz">
              <a:fgClr>
                <a:schemeClr val="accent1"/>
              </a:fgClr>
              <a:bgClr>
                <a:schemeClr val="bg1"/>
              </a:bgClr>
            </a:pattFill>
            <a:ln w="19050">
              <a:solidFill>
                <a:schemeClr val="tx1"/>
              </a:solidFill>
            </a:ln>
          </c:spPr>
          <c:invertIfNegative val="0"/>
          <c:cat>
            <c:strRef>
              <c:f>Sheet4!$B$2</c:f>
              <c:strCache>
                <c:ptCount val="1"/>
                <c:pt idx="0">
                  <c:v>感染性胃腸炎</c:v>
                </c:pt>
              </c:strCache>
            </c:strRef>
          </c:cat>
          <c:val>
            <c:numRef>
              <c:f>Sheet4!$B$6</c:f>
              <c:numCache>
                <c:formatCode>#,##0_ </c:formatCode>
                <c:ptCount val="1"/>
                <c:pt idx="0">
                  <c:v>79071</c:v>
                </c:pt>
              </c:numCache>
            </c:numRef>
          </c:val>
          <c:extLst xmlns:c16r2="http://schemas.microsoft.com/office/drawing/2015/06/chart">
            <c:ext xmlns:c16="http://schemas.microsoft.com/office/drawing/2014/chart" uri="{C3380CC4-5D6E-409C-BE32-E72D297353CC}">
              <c16:uniqueId val="{00000005-4960-4ADD-B5EB-B488465EBD20}"/>
            </c:ext>
          </c:extLst>
        </c:ser>
        <c:ser>
          <c:idx val="4"/>
          <c:order val="4"/>
          <c:tx>
            <c:strRef>
              <c:f>Sheet4!$A$7</c:f>
              <c:strCache>
                <c:ptCount val="1"/>
                <c:pt idx="0">
                  <c:v>6歳</c:v>
                </c:pt>
              </c:strCache>
            </c:strRef>
          </c:tx>
          <c:spPr>
            <a:pattFill prst="lgGrid">
              <a:fgClr>
                <a:schemeClr val="accent1"/>
              </a:fgClr>
              <a:bgClr>
                <a:schemeClr val="bg1"/>
              </a:bgClr>
            </a:pattFill>
            <a:ln w="19050">
              <a:solidFill>
                <a:schemeClr val="tx1"/>
              </a:solidFill>
            </a:ln>
          </c:spPr>
          <c:invertIfNegative val="0"/>
          <c:cat>
            <c:strRef>
              <c:f>Sheet4!$B$2</c:f>
              <c:strCache>
                <c:ptCount val="1"/>
                <c:pt idx="0">
                  <c:v>感染性胃腸炎</c:v>
                </c:pt>
              </c:strCache>
            </c:strRef>
          </c:cat>
          <c:val>
            <c:numRef>
              <c:f>Sheet4!$B$7</c:f>
              <c:numCache>
                <c:formatCode>#,##0_ </c:formatCode>
                <c:ptCount val="1"/>
                <c:pt idx="0">
                  <c:v>63345</c:v>
                </c:pt>
              </c:numCache>
            </c:numRef>
          </c:val>
          <c:extLst xmlns:c16r2="http://schemas.microsoft.com/office/drawing/2015/06/chart">
            <c:ext xmlns:c16="http://schemas.microsoft.com/office/drawing/2014/chart" uri="{C3380CC4-5D6E-409C-BE32-E72D297353CC}">
              <c16:uniqueId val="{00000006-4960-4ADD-B5EB-B488465EBD20}"/>
            </c:ext>
          </c:extLst>
        </c:ser>
        <c:ser>
          <c:idx val="5"/>
          <c:order val="5"/>
          <c:tx>
            <c:strRef>
              <c:f>Sheet4!$A$8</c:f>
              <c:strCache>
                <c:ptCount val="1"/>
                <c:pt idx="0">
                  <c:v>7～14歳</c:v>
                </c:pt>
              </c:strCache>
            </c:strRef>
          </c:tx>
          <c:spPr>
            <a:pattFill prst="diagBrick">
              <a:fgClr>
                <a:schemeClr val="accent1"/>
              </a:fgClr>
              <a:bgClr>
                <a:schemeClr val="bg1"/>
              </a:bgClr>
            </a:pattFill>
            <a:ln w="19050">
              <a:solidFill>
                <a:schemeClr val="tx1"/>
              </a:solidFill>
            </a:ln>
          </c:spPr>
          <c:invertIfNegative val="0"/>
          <c:cat>
            <c:strRef>
              <c:f>Sheet4!$B$2</c:f>
              <c:strCache>
                <c:ptCount val="1"/>
                <c:pt idx="0">
                  <c:v>感染性胃腸炎</c:v>
                </c:pt>
              </c:strCache>
            </c:strRef>
          </c:cat>
          <c:val>
            <c:numRef>
              <c:f>Sheet4!$B$8</c:f>
              <c:numCache>
                <c:formatCode>#,##0_ </c:formatCode>
                <c:ptCount val="1"/>
                <c:pt idx="0">
                  <c:v>218364</c:v>
                </c:pt>
              </c:numCache>
            </c:numRef>
          </c:val>
          <c:extLst xmlns:c16r2="http://schemas.microsoft.com/office/drawing/2015/06/chart">
            <c:ext xmlns:c16="http://schemas.microsoft.com/office/drawing/2014/chart" uri="{C3380CC4-5D6E-409C-BE32-E72D297353CC}">
              <c16:uniqueId val="{00000007-4960-4ADD-B5EB-B488465EBD20}"/>
            </c:ext>
          </c:extLst>
        </c:ser>
        <c:ser>
          <c:idx val="6"/>
          <c:order val="6"/>
          <c:tx>
            <c:strRef>
              <c:f>Sheet4!$A$9</c:f>
              <c:strCache>
                <c:ptCount val="1"/>
                <c:pt idx="0">
                  <c:v>15歳～19</c:v>
                </c:pt>
              </c:strCache>
            </c:strRef>
          </c:tx>
          <c:spPr>
            <a:pattFill prst="zigZag">
              <a:fgClr>
                <a:schemeClr val="accent1"/>
              </a:fgClr>
              <a:bgClr>
                <a:schemeClr val="bg1"/>
              </a:bgClr>
            </a:pattFill>
            <a:ln w="19050">
              <a:solidFill>
                <a:schemeClr val="tx1"/>
              </a:solidFill>
            </a:ln>
          </c:spPr>
          <c:invertIfNegative val="0"/>
          <c:dPt>
            <c:idx val="0"/>
            <c:invertIfNegative val="0"/>
            <c:bubble3D val="0"/>
            <c:spPr>
              <a:pattFill prst="dashDnDiag">
                <a:fgClr>
                  <a:schemeClr val="accent1"/>
                </a:fgClr>
                <a:bgClr>
                  <a:schemeClr val="bg1"/>
                </a:bgClr>
              </a:pattFill>
              <a:ln w="19050">
                <a:solidFill>
                  <a:schemeClr val="tx1"/>
                </a:solidFill>
              </a:ln>
            </c:spPr>
            <c:extLst xmlns:c16r2="http://schemas.microsoft.com/office/drawing/2015/06/chart">
              <c:ext xmlns:c16="http://schemas.microsoft.com/office/drawing/2014/chart" uri="{C3380CC4-5D6E-409C-BE32-E72D297353CC}">
                <c16:uniqueId val="{00000009-4960-4ADD-B5EB-B488465EBD20}"/>
              </c:ext>
            </c:extLst>
          </c:dPt>
          <c:cat>
            <c:strRef>
              <c:f>Sheet4!$B$2</c:f>
              <c:strCache>
                <c:ptCount val="1"/>
                <c:pt idx="0">
                  <c:v>感染性胃腸炎</c:v>
                </c:pt>
              </c:strCache>
            </c:strRef>
          </c:cat>
          <c:val>
            <c:numRef>
              <c:f>Sheet4!$B$9</c:f>
              <c:numCache>
                <c:formatCode>#,##0_ </c:formatCode>
                <c:ptCount val="1"/>
                <c:pt idx="0">
                  <c:v>20044</c:v>
                </c:pt>
              </c:numCache>
            </c:numRef>
          </c:val>
          <c:extLst xmlns:c16r2="http://schemas.microsoft.com/office/drawing/2015/06/chart">
            <c:ext xmlns:c16="http://schemas.microsoft.com/office/drawing/2014/chart" uri="{C3380CC4-5D6E-409C-BE32-E72D297353CC}">
              <c16:uniqueId val="{0000000A-4960-4ADD-B5EB-B488465EBD20}"/>
            </c:ext>
          </c:extLst>
        </c:ser>
        <c:dLbls>
          <c:showLegendKey val="0"/>
          <c:showVal val="0"/>
          <c:showCatName val="0"/>
          <c:showSerName val="0"/>
          <c:showPercent val="0"/>
          <c:showBubbleSize val="0"/>
        </c:dLbls>
        <c:gapWidth val="150"/>
        <c:overlap val="100"/>
        <c:axId val="292404368"/>
        <c:axId val="197148256"/>
      </c:barChart>
      <c:catAx>
        <c:axId val="292404368"/>
        <c:scaling>
          <c:orientation val="minMax"/>
        </c:scaling>
        <c:delete val="1"/>
        <c:axPos val="l"/>
        <c:numFmt formatCode="General" sourceLinked="0"/>
        <c:majorTickMark val="out"/>
        <c:minorTickMark val="none"/>
        <c:tickLblPos val="nextTo"/>
        <c:crossAx val="197148256"/>
        <c:crosses val="autoZero"/>
        <c:auto val="1"/>
        <c:lblAlgn val="ctr"/>
        <c:lblOffset val="100"/>
        <c:noMultiLvlLbl val="0"/>
      </c:catAx>
      <c:valAx>
        <c:axId val="197148256"/>
        <c:scaling>
          <c:orientation val="minMax"/>
        </c:scaling>
        <c:delete val="0"/>
        <c:axPos val="b"/>
        <c:majorGridlines/>
        <c:numFmt formatCode="#,##0_ " sourceLinked="1"/>
        <c:majorTickMark val="out"/>
        <c:minorTickMark val="none"/>
        <c:tickLblPos val="nextTo"/>
        <c:crossAx val="292404368"/>
        <c:crosses val="autoZero"/>
        <c:crossBetween val="between"/>
      </c:valAx>
      <c:spPr>
        <a:solidFill>
          <a:schemeClr val="bg2"/>
        </a:solidFill>
        <a:ln>
          <a:solidFill>
            <a:schemeClr val="accent1"/>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dirty="0">
                <a:solidFill>
                  <a:schemeClr val="tx1"/>
                </a:solidFill>
              </a:rPr>
              <a:t>症状別推移グラフ（インフルエンザ）</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Sheet2!$A$3</c:f>
              <c:strCache>
                <c:ptCount val="1"/>
                <c:pt idx="0">
                  <c:v>発熱での欠席者数</c:v>
                </c:pt>
              </c:strCache>
            </c:strRef>
          </c:tx>
          <c:spPr>
            <a:gradFill>
              <a:gsLst>
                <a:gs pos="0">
                  <a:srgbClr val="4472C4">
                    <a:lumMod val="0"/>
                    <a:lumOff val="100000"/>
                  </a:srgbClr>
                </a:gs>
                <a:gs pos="35000">
                  <a:srgbClr val="4472C4">
                    <a:lumMod val="0"/>
                    <a:lumOff val="100000"/>
                  </a:srgbClr>
                </a:gs>
                <a:gs pos="100000">
                  <a:srgbClr val="4472C4">
                    <a:lumMod val="100000"/>
                  </a:srgbClr>
                </a:gs>
              </a:gsLst>
              <a:path path="circle">
                <a:fillToRect l="50000" t="-80000" r="50000" b="180000"/>
              </a:path>
            </a:gradFill>
            <a:ln>
              <a:gradFill flip="none" rotWithShape="1">
                <a:gsLst>
                  <a:gs pos="25000">
                    <a:srgbClr val="4472C4">
                      <a:lumMod val="0"/>
                      <a:lumOff val="100000"/>
                    </a:srgbClr>
                  </a:gs>
                  <a:gs pos="50000">
                    <a:srgbClr val="A2B9E2"/>
                  </a:gs>
                  <a:gs pos="0">
                    <a:srgbClr val="4472C4">
                      <a:lumMod val="0"/>
                      <a:lumOff val="100000"/>
                    </a:srgbClr>
                  </a:gs>
                  <a:gs pos="100000">
                    <a:srgbClr val="4472C4">
                      <a:lumMod val="100000"/>
                    </a:srgbClr>
                  </a:gs>
                </a:gsLst>
                <a:path path="rect">
                  <a:fillToRect l="50000" t="50000" r="50000" b="50000"/>
                </a:path>
                <a:tileRect/>
              </a:gradFill>
            </a:ln>
            <a:effectLst/>
          </c:spPr>
          <c:invertIfNegative val="0"/>
          <c:cat>
            <c:multiLvlStrRef>
              <c:f>Sheet2!$B$1:$M$2</c:f>
              <c:multiLvlStrCache>
                <c:ptCount val="12"/>
                <c:lvl>
                  <c:pt idx="0">
                    <c:v>月</c:v>
                  </c:pt>
                  <c:pt idx="1">
                    <c:v>火</c:v>
                  </c:pt>
                  <c:pt idx="2">
                    <c:v>水</c:v>
                  </c:pt>
                  <c:pt idx="3">
                    <c:v>木</c:v>
                  </c:pt>
                  <c:pt idx="4">
                    <c:v>金</c:v>
                  </c:pt>
                  <c:pt idx="5">
                    <c:v>土</c:v>
                  </c:pt>
                  <c:pt idx="6">
                    <c:v>日</c:v>
                  </c:pt>
                  <c:pt idx="7">
                    <c:v>月</c:v>
                  </c:pt>
                  <c:pt idx="8">
                    <c:v>火</c:v>
                  </c:pt>
                  <c:pt idx="9">
                    <c:v>水</c:v>
                  </c:pt>
                  <c:pt idx="10">
                    <c:v>木</c:v>
                  </c:pt>
                  <c:pt idx="11">
                    <c:v>金</c:v>
                  </c:pt>
                </c:lvl>
                <c:lvl>
                  <c:pt idx="0">
                    <c:v>2月1日</c:v>
                  </c:pt>
                  <c:pt idx="1">
                    <c:v>2月2日</c:v>
                  </c:pt>
                  <c:pt idx="2">
                    <c:v>2月3日</c:v>
                  </c:pt>
                  <c:pt idx="3">
                    <c:v>2月4日</c:v>
                  </c:pt>
                  <c:pt idx="4">
                    <c:v>2月5日</c:v>
                  </c:pt>
                  <c:pt idx="5">
                    <c:v>2月6日</c:v>
                  </c:pt>
                  <c:pt idx="6">
                    <c:v>2月7日</c:v>
                  </c:pt>
                  <c:pt idx="7">
                    <c:v>2月8日</c:v>
                  </c:pt>
                  <c:pt idx="8">
                    <c:v>2月9日</c:v>
                  </c:pt>
                  <c:pt idx="9">
                    <c:v>2月10日</c:v>
                  </c:pt>
                  <c:pt idx="10">
                    <c:v>2月11日</c:v>
                  </c:pt>
                  <c:pt idx="11">
                    <c:v>2月12日</c:v>
                  </c:pt>
                </c:lvl>
              </c:multiLvlStrCache>
            </c:multiLvlStrRef>
          </c:cat>
          <c:val>
            <c:numRef>
              <c:f>Sheet2!$B$3:$M$3</c:f>
              <c:numCache>
                <c:formatCode>General</c:formatCode>
                <c:ptCount val="12"/>
                <c:pt idx="0">
                  <c:v>0</c:v>
                </c:pt>
                <c:pt idx="1">
                  <c:v>0</c:v>
                </c:pt>
                <c:pt idx="2">
                  <c:v>1</c:v>
                </c:pt>
                <c:pt idx="3">
                  <c:v>2</c:v>
                </c:pt>
                <c:pt idx="4">
                  <c:v>4</c:v>
                </c:pt>
                <c:pt idx="5">
                  <c:v>5</c:v>
                </c:pt>
                <c:pt idx="6">
                  <c:v>5</c:v>
                </c:pt>
                <c:pt idx="7">
                  <c:v>5</c:v>
                </c:pt>
                <c:pt idx="8">
                  <c:v>4</c:v>
                </c:pt>
                <c:pt idx="9">
                  <c:v>3</c:v>
                </c:pt>
                <c:pt idx="10">
                  <c:v>2</c:v>
                </c:pt>
                <c:pt idx="11">
                  <c:v>0</c:v>
                </c:pt>
              </c:numCache>
            </c:numRef>
          </c:val>
          <c:extLst xmlns:c16r2="http://schemas.microsoft.com/office/drawing/2015/06/chart">
            <c:ext xmlns:c16="http://schemas.microsoft.com/office/drawing/2014/chart" uri="{C3380CC4-5D6E-409C-BE32-E72D297353CC}">
              <c16:uniqueId val="{00000000-BA6A-4E3F-8164-67F8A0787C60}"/>
            </c:ext>
          </c:extLst>
        </c:ser>
        <c:dLbls>
          <c:showLegendKey val="0"/>
          <c:showVal val="0"/>
          <c:showCatName val="0"/>
          <c:showSerName val="0"/>
          <c:showPercent val="0"/>
          <c:showBubbleSize val="0"/>
        </c:dLbls>
        <c:gapWidth val="50"/>
        <c:overlap val="-27"/>
        <c:axId val="291158296"/>
        <c:axId val="291158688"/>
      </c:barChart>
      <c:catAx>
        <c:axId val="291158296"/>
        <c:scaling>
          <c:orientation val="minMax"/>
        </c:scaling>
        <c:delete val="0"/>
        <c:axPos val="b"/>
        <c:numFmt formatCode="m/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291158688"/>
        <c:crosses val="autoZero"/>
        <c:auto val="1"/>
        <c:lblAlgn val="ctr"/>
        <c:lblOffset val="100"/>
        <c:noMultiLvlLbl val="0"/>
      </c:catAx>
      <c:valAx>
        <c:axId val="29115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11582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流行曲線（インフルエンザ）</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33079615048119"/>
          <c:y val="0.22980314960629916"/>
          <c:w val="0.87169203849518806"/>
          <c:h val="0.50712561971420234"/>
        </c:manualLayout>
      </c:layout>
      <c:lineChart>
        <c:grouping val="standard"/>
        <c:varyColors val="0"/>
        <c:ser>
          <c:idx val="0"/>
          <c:order val="0"/>
          <c:tx>
            <c:strRef>
              <c:f>Sheet3!$A$3</c:f>
              <c:strCache>
                <c:ptCount val="1"/>
                <c:pt idx="0">
                  <c:v>欠席者の発熱出現日</c:v>
                </c:pt>
              </c:strCache>
            </c:strRef>
          </c:tx>
          <c:spPr>
            <a:ln w="28575" cap="rnd">
              <a:solidFill>
                <a:schemeClr val="accent1"/>
              </a:solidFill>
              <a:round/>
            </a:ln>
            <a:effectLst/>
          </c:spPr>
          <c:marker>
            <c:symbol val="none"/>
          </c:marker>
          <c:cat>
            <c:multiLvlStrRef>
              <c:f>Sheet3!$B$1:$M$2</c:f>
              <c:multiLvlStrCache>
                <c:ptCount val="12"/>
                <c:lvl>
                  <c:pt idx="0">
                    <c:v>月</c:v>
                  </c:pt>
                  <c:pt idx="1">
                    <c:v>火</c:v>
                  </c:pt>
                  <c:pt idx="2">
                    <c:v>水</c:v>
                  </c:pt>
                  <c:pt idx="3">
                    <c:v>木</c:v>
                  </c:pt>
                  <c:pt idx="4">
                    <c:v>金</c:v>
                  </c:pt>
                  <c:pt idx="5">
                    <c:v>土</c:v>
                  </c:pt>
                  <c:pt idx="6">
                    <c:v>日</c:v>
                  </c:pt>
                  <c:pt idx="7">
                    <c:v>月</c:v>
                  </c:pt>
                  <c:pt idx="8">
                    <c:v>火</c:v>
                  </c:pt>
                  <c:pt idx="9">
                    <c:v>水</c:v>
                  </c:pt>
                  <c:pt idx="10">
                    <c:v>木</c:v>
                  </c:pt>
                  <c:pt idx="11">
                    <c:v>金</c:v>
                  </c:pt>
                </c:lvl>
                <c:lvl>
                  <c:pt idx="0">
                    <c:v>2月1日</c:v>
                  </c:pt>
                  <c:pt idx="1">
                    <c:v>2月2日</c:v>
                  </c:pt>
                  <c:pt idx="2">
                    <c:v>2月3日</c:v>
                  </c:pt>
                  <c:pt idx="3">
                    <c:v>2月4日</c:v>
                  </c:pt>
                  <c:pt idx="4">
                    <c:v>2月5日</c:v>
                  </c:pt>
                  <c:pt idx="5">
                    <c:v>2月6日</c:v>
                  </c:pt>
                  <c:pt idx="6">
                    <c:v>2月7日</c:v>
                  </c:pt>
                  <c:pt idx="7">
                    <c:v>2月8日</c:v>
                  </c:pt>
                  <c:pt idx="8">
                    <c:v>2月9日</c:v>
                  </c:pt>
                  <c:pt idx="9">
                    <c:v>2月10日</c:v>
                  </c:pt>
                  <c:pt idx="10">
                    <c:v>2月11日</c:v>
                  </c:pt>
                  <c:pt idx="11">
                    <c:v>2月12日</c:v>
                  </c:pt>
                </c:lvl>
              </c:multiLvlStrCache>
            </c:multiLvlStrRef>
          </c:cat>
          <c:val>
            <c:numRef>
              <c:f>Sheet3!$B$3:$M$3</c:f>
              <c:numCache>
                <c:formatCode>General</c:formatCode>
                <c:ptCount val="12"/>
                <c:pt idx="0">
                  <c:v>0</c:v>
                </c:pt>
                <c:pt idx="1">
                  <c:v>0</c:v>
                </c:pt>
                <c:pt idx="2">
                  <c:v>10</c:v>
                </c:pt>
                <c:pt idx="3">
                  <c:v>10</c:v>
                </c:pt>
                <c:pt idx="4">
                  <c:v>20</c:v>
                </c:pt>
                <c:pt idx="5">
                  <c:v>10</c:v>
                </c:pt>
                <c:pt idx="6">
                  <c:v>0</c:v>
                </c:pt>
                <c:pt idx="7">
                  <c:v>0</c:v>
                </c:pt>
                <c:pt idx="8">
                  <c:v>0</c:v>
                </c:pt>
                <c:pt idx="9">
                  <c:v>0</c:v>
                </c:pt>
                <c:pt idx="10">
                  <c:v>0</c:v>
                </c:pt>
                <c:pt idx="11">
                  <c:v>0</c:v>
                </c:pt>
              </c:numCache>
            </c:numRef>
          </c:val>
          <c:smooth val="0"/>
          <c:extLst xmlns:c16r2="http://schemas.microsoft.com/office/drawing/2015/06/chart">
            <c:ext xmlns:c16="http://schemas.microsoft.com/office/drawing/2014/chart" uri="{C3380CC4-5D6E-409C-BE32-E72D297353CC}">
              <c16:uniqueId val="{00000000-A716-447B-AEC9-F29D74F947F7}"/>
            </c:ext>
          </c:extLst>
        </c:ser>
        <c:dLbls>
          <c:showLegendKey val="0"/>
          <c:showVal val="0"/>
          <c:showCatName val="0"/>
          <c:showSerName val="0"/>
          <c:showPercent val="0"/>
          <c:showBubbleSize val="0"/>
        </c:dLbls>
        <c:smooth val="0"/>
        <c:axId val="292949584"/>
        <c:axId val="292949976"/>
      </c:lineChart>
      <c:catAx>
        <c:axId val="29294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292949976"/>
        <c:crosses val="autoZero"/>
        <c:auto val="0"/>
        <c:lblAlgn val="ctr"/>
        <c:lblOffset val="100"/>
        <c:tickLblSkip val="1"/>
        <c:noMultiLvlLbl val="0"/>
      </c:catAx>
      <c:valAx>
        <c:axId val="292949976"/>
        <c:scaling>
          <c:orientation val="minMax"/>
          <c:max val="4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2949584"/>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0.52772</cdr:x>
      <cdr:y>0.43212</cdr:y>
    </cdr:from>
    <cdr:to>
      <cdr:x>0.67058</cdr:x>
      <cdr:y>0.5295</cdr:y>
    </cdr:to>
    <cdr:sp macro="" textlink="">
      <cdr:nvSpPr>
        <cdr:cNvPr id="5" name="テキスト ボックス 4"/>
        <cdr:cNvSpPr txBox="1"/>
      </cdr:nvSpPr>
      <cdr:spPr>
        <a:xfrm xmlns:a="http://schemas.openxmlformats.org/drawingml/2006/main">
          <a:off x="4788024" y="1835848"/>
          <a:ext cx="1296144" cy="413737"/>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lstStyle xmlns:a="http://schemas.openxmlformats.org/drawingml/2006/main"/>
        <a:p xmlns:a="http://schemas.openxmlformats.org/drawingml/2006/main">
          <a:pPr algn="ctr"/>
          <a:r>
            <a:rPr lang="en-US" altLang="ja-JP" sz="2000" b="1" dirty="0">
              <a:latin typeface="Verdana" panose="020B0604030504040204" pitchFamily="34" charset="0"/>
              <a:ea typeface="Meiryo UI" panose="020B0604030504040204" pitchFamily="50" charset="-128"/>
            </a:rPr>
            <a:t>7</a:t>
          </a:r>
          <a:r>
            <a:rPr lang="ja-JP" altLang="en-US" sz="2000" b="1" dirty="0">
              <a:latin typeface="Verdana" panose="020B0604030504040204" pitchFamily="34" charset="0"/>
              <a:ea typeface="Meiryo UI" panose="020B0604030504040204" pitchFamily="50" charset="-128"/>
            </a:rPr>
            <a:t>～</a:t>
          </a:r>
          <a:r>
            <a:rPr lang="en-US" altLang="ja-JP" sz="2000" b="1" dirty="0">
              <a:latin typeface="Verdana" panose="020B0604030504040204" pitchFamily="34" charset="0"/>
              <a:ea typeface="Meiryo UI" panose="020B0604030504040204" pitchFamily="50" charset="-128"/>
            </a:rPr>
            <a:t>14</a:t>
          </a:r>
          <a:r>
            <a:rPr lang="ja-JP" altLang="en-US" sz="2000" b="1" dirty="0">
              <a:latin typeface="Verdana" panose="020B0604030504040204" pitchFamily="34" charset="0"/>
              <a:ea typeface="Meiryo UI" panose="020B0604030504040204" pitchFamily="50" charset="-128"/>
            </a:rPr>
            <a:t>歳</a:t>
          </a:r>
        </a:p>
      </cdr:txBody>
    </cdr:sp>
  </cdr:relSizeAnchor>
  <cdr:relSizeAnchor xmlns:cdr="http://schemas.openxmlformats.org/drawingml/2006/chartDrawing">
    <cdr:from>
      <cdr:x>0.07622</cdr:x>
      <cdr:y>0.15254</cdr:y>
    </cdr:from>
    <cdr:to>
      <cdr:x>0.14765</cdr:x>
      <cdr:y>0.27119</cdr:y>
    </cdr:to>
    <cdr:sp macro="" textlink="">
      <cdr:nvSpPr>
        <cdr:cNvPr id="6" name="四角形吹き出し 5"/>
        <cdr:cNvSpPr/>
      </cdr:nvSpPr>
      <cdr:spPr>
        <a:xfrm xmlns:a="http://schemas.openxmlformats.org/drawingml/2006/main">
          <a:off x="691560" y="648072"/>
          <a:ext cx="648085" cy="504056"/>
        </a:xfrm>
        <a:prstGeom xmlns:a="http://schemas.openxmlformats.org/drawingml/2006/main" prst="wedgeRectCallout">
          <a:avLst>
            <a:gd name="adj1" fmla="val -86342"/>
            <a:gd name="adj2" fmla="val 252154"/>
          </a:avLst>
        </a:prstGeom>
        <a:solidFill xmlns:a="http://schemas.openxmlformats.org/drawingml/2006/main">
          <a:schemeClr val="bg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ja-JP" dirty="0"/>
        </a:p>
      </cdr:txBody>
    </cdr:sp>
  </cdr:relSizeAnchor>
  <cdr:relSizeAnchor xmlns:cdr="http://schemas.openxmlformats.org/drawingml/2006/chartDrawing">
    <cdr:from>
      <cdr:x>0.07622</cdr:x>
      <cdr:y>0.16949</cdr:y>
    </cdr:from>
    <cdr:to>
      <cdr:x>0.14765</cdr:x>
      <cdr:y>0.27119</cdr:y>
    </cdr:to>
    <cdr:sp macro="" textlink="">
      <cdr:nvSpPr>
        <cdr:cNvPr id="7" name="テキスト ボックス 6"/>
        <cdr:cNvSpPr txBox="1"/>
      </cdr:nvSpPr>
      <cdr:spPr>
        <a:xfrm xmlns:a="http://schemas.openxmlformats.org/drawingml/2006/main">
          <a:off x="691560" y="720080"/>
          <a:ext cx="648085" cy="4320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2000" b="1" dirty="0">
              <a:latin typeface="Verdana" panose="020B0604030504040204" pitchFamily="34" charset="0"/>
              <a:ea typeface="Meiryo UI" panose="020B0604030504040204" pitchFamily="50" charset="-128"/>
            </a:rPr>
            <a:t>0</a:t>
          </a:r>
          <a:r>
            <a:rPr lang="ja-JP" altLang="en-US" sz="2000" b="1" dirty="0">
              <a:latin typeface="Verdana" panose="020B0604030504040204" pitchFamily="34" charset="0"/>
              <a:ea typeface="Meiryo UI" panose="020B0604030504040204" pitchFamily="50" charset="-128"/>
            </a:rPr>
            <a:t>歳</a:t>
          </a:r>
        </a:p>
      </cdr:txBody>
    </cdr:sp>
  </cdr:relSizeAnchor>
  <cdr:relSizeAnchor xmlns:cdr="http://schemas.openxmlformats.org/drawingml/2006/chartDrawing">
    <cdr:from>
      <cdr:x>0.74994</cdr:x>
      <cdr:y>0.10169</cdr:y>
    </cdr:from>
    <cdr:to>
      <cdr:x>0.93249</cdr:x>
      <cdr:y>0.22034</cdr:y>
    </cdr:to>
    <cdr:sp macro="" textlink="">
      <cdr:nvSpPr>
        <cdr:cNvPr id="8" name="四角形吹き出し 7"/>
        <cdr:cNvSpPr/>
      </cdr:nvSpPr>
      <cdr:spPr>
        <a:xfrm xmlns:a="http://schemas.openxmlformats.org/drawingml/2006/main">
          <a:off x="6804248" y="432048"/>
          <a:ext cx="1656201" cy="504068"/>
        </a:xfrm>
        <a:prstGeom xmlns:a="http://schemas.openxmlformats.org/drawingml/2006/main" prst="wedgeRectCallout">
          <a:avLst>
            <a:gd name="adj1" fmla="val -7046"/>
            <a:gd name="adj2" fmla="val 206606"/>
          </a:avLst>
        </a:prstGeom>
        <a:solidFill xmlns:a="http://schemas.openxmlformats.org/drawingml/2006/main">
          <a:schemeClr val="bg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0.75788</cdr:x>
      <cdr:y>0.11864</cdr:y>
    </cdr:from>
    <cdr:to>
      <cdr:x>0.93249</cdr:x>
      <cdr:y>0.20339</cdr:y>
    </cdr:to>
    <cdr:sp macro="" textlink="">
      <cdr:nvSpPr>
        <cdr:cNvPr id="9" name="テキスト ボックス 8"/>
        <cdr:cNvSpPr txBox="1"/>
      </cdr:nvSpPr>
      <cdr:spPr>
        <a:xfrm xmlns:a="http://schemas.openxmlformats.org/drawingml/2006/main">
          <a:off x="6876256" y="504056"/>
          <a:ext cx="1584193" cy="36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ja-JP" sz="2000" b="1" dirty="0">
              <a:latin typeface="Verdana" panose="020B0604030504040204" pitchFamily="34" charset="0"/>
              <a:ea typeface="Meiryo UI" panose="020B0604030504040204" pitchFamily="50" charset="-128"/>
            </a:rPr>
            <a:t>15</a:t>
          </a:r>
          <a:r>
            <a:rPr lang="ja-JP" altLang="en-US" sz="2000" b="1" dirty="0">
              <a:latin typeface="Verdana" panose="020B0604030504040204" pitchFamily="34" charset="0"/>
              <a:ea typeface="Meiryo UI" panose="020B0604030504040204" pitchFamily="50" charset="-128"/>
            </a:rPr>
            <a:t>～</a:t>
          </a:r>
          <a:r>
            <a:rPr lang="en-US" altLang="ja-JP" sz="2000" b="1" dirty="0">
              <a:latin typeface="Verdana" panose="020B0604030504040204" pitchFamily="34" charset="0"/>
              <a:ea typeface="Meiryo UI" panose="020B0604030504040204" pitchFamily="50" charset="-128"/>
            </a:rPr>
            <a:t>19</a:t>
          </a:r>
          <a:r>
            <a:rPr lang="ja-JP" altLang="en-US" sz="2000" b="1" dirty="0">
              <a:latin typeface="Verdana" panose="020B0604030504040204" pitchFamily="34" charset="0"/>
              <a:ea typeface="Meiryo UI" panose="020B0604030504040204" pitchFamily="50" charset="-128"/>
            </a:rPr>
            <a:t>歳</a:t>
          </a:r>
        </a:p>
      </cdr:txBody>
    </cdr:sp>
  </cdr:relSizeAnchor>
  <cdr:relSizeAnchor xmlns:cdr="http://schemas.openxmlformats.org/drawingml/2006/chartDrawing">
    <cdr:from>
      <cdr:x>0.2182</cdr:x>
      <cdr:y>0.4041</cdr:y>
    </cdr:from>
    <cdr:to>
      <cdr:x>0.25788</cdr:x>
      <cdr:y>0.56073</cdr:y>
    </cdr:to>
    <cdr:sp macro="" textlink="">
      <cdr:nvSpPr>
        <cdr:cNvPr id="10" name="テキスト ボックス 9"/>
        <cdr:cNvSpPr txBox="1"/>
      </cdr:nvSpPr>
      <cdr:spPr>
        <a:xfrm xmlns:a="http://schemas.openxmlformats.org/drawingml/2006/main">
          <a:off x="1979712" y="1716825"/>
          <a:ext cx="360040" cy="665409"/>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vert="eaVert" wrap="square" rtlCol="0" anchor="ctr"/>
        <a:lstStyle xmlns:a="http://schemas.openxmlformats.org/drawingml/2006/main"/>
        <a:p xmlns:a="http://schemas.openxmlformats.org/drawingml/2006/main">
          <a:pPr algn="ctr"/>
          <a:r>
            <a:rPr lang="ja-JP" altLang="en-US" sz="2000" b="1" dirty="0">
              <a:latin typeface="Verdana" panose="020B0604030504040204" pitchFamily="34" charset="0"/>
              <a:ea typeface="Meiryo UI" panose="020B0604030504040204" pitchFamily="50" charset="-128"/>
            </a:rPr>
            <a:t>４歳</a:t>
          </a:r>
          <a:endParaRPr lang="en-US" altLang="ja-JP" sz="2000" b="1" dirty="0">
            <a:latin typeface="Verdana" panose="020B0604030504040204" pitchFamily="34" charset="0"/>
            <a:ea typeface="Meiryo UI" panose="020B0604030504040204" pitchFamily="50" charset="-128"/>
          </a:endParaRPr>
        </a:p>
        <a:p xmlns:a="http://schemas.openxmlformats.org/drawingml/2006/main">
          <a:pPr algn="ctr"/>
          <a:endParaRPr lang="en-US" altLang="ja-JP" sz="1100" b="1" dirty="0"/>
        </a:p>
        <a:p xmlns:a="http://schemas.openxmlformats.org/drawingml/2006/main">
          <a:pPr algn="ctr"/>
          <a:endParaRPr lang="en-US" altLang="ja-JP" sz="1100" dirty="0"/>
        </a:p>
        <a:p xmlns:a="http://schemas.openxmlformats.org/drawingml/2006/main">
          <a:pPr algn="ctr"/>
          <a:endParaRPr lang="ja-JP" altLang="en-US" sz="1100" dirty="0"/>
        </a:p>
      </cdr:txBody>
    </cdr:sp>
  </cdr:relSizeAnchor>
  <cdr:relSizeAnchor xmlns:cdr="http://schemas.openxmlformats.org/drawingml/2006/chartDrawing">
    <cdr:from>
      <cdr:x>0.28169</cdr:x>
      <cdr:y>0.40678</cdr:y>
    </cdr:from>
    <cdr:to>
      <cdr:x>0.32137</cdr:x>
      <cdr:y>0.55692</cdr:y>
    </cdr:to>
    <cdr:sp macro="" textlink="">
      <cdr:nvSpPr>
        <cdr:cNvPr id="12" name="テキスト ボックス 11"/>
        <cdr:cNvSpPr txBox="1"/>
      </cdr:nvSpPr>
      <cdr:spPr>
        <a:xfrm xmlns:a="http://schemas.openxmlformats.org/drawingml/2006/main">
          <a:off x="2555776" y="1728193"/>
          <a:ext cx="360017" cy="637870"/>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vert="eaVert" wrap="square" rtlCol="0" anchor="ctr"/>
        <a:lstStyle xmlns:a="http://schemas.openxmlformats.org/drawingml/2006/main"/>
        <a:p xmlns:a="http://schemas.openxmlformats.org/drawingml/2006/main">
          <a:pPr algn="ctr"/>
          <a:r>
            <a:rPr lang="ja-JP" altLang="en-US" sz="2000" b="1" dirty="0">
              <a:latin typeface="Verdana" panose="020B0604030504040204" pitchFamily="34" charset="0"/>
              <a:ea typeface="Meiryo UI" panose="020B0604030504040204" pitchFamily="50" charset="-128"/>
            </a:rPr>
            <a:t>５歳</a:t>
          </a:r>
          <a:endParaRPr lang="en-US" altLang="ja-JP" sz="2000" b="1" dirty="0">
            <a:latin typeface="Verdana" panose="020B0604030504040204" pitchFamily="34" charset="0"/>
            <a:ea typeface="Meiryo UI" panose="020B0604030504040204" pitchFamily="50" charset="-128"/>
          </a:endParaRPr>
        </a:p>
        <a:p xmlns:a="http://schemas.openxmlformats.org/drawingml/2006/main">
          <a:endParaRPr lang="ja-JP" altLang="en-US" sz="1100" dirty="0"/>
        </a:p>
      </cdr:txBody>
    </cdr:sp>
  </cdr:relSizeAnchor>
  <cdr:relSizeAnchor xmlns:cdr="http://schemas.openxmlformats.org/drawingml/2006/chartDrawing">
    <cdr:from>
      <cdr:x>0.35312</cdr:x>
      <cdr:y>0.37288</cdr:y>
    </cdr:from>
    <cdr:to>
      <cdr:x>0.3928</cdr:x>
      <cdr:y>0.55932</cdr:y>
    </cdr:to>
    <cdr:sp macro="" textlink="">
      <cdr:nvSpPr>
        <cdr:cNvPr id="13" name="テキスト ボックス 12"/>
        <cdr:cNvSpPr txBox="1"/>
      </cdr:nvSpPr>
      <cdr:spPr>
        <a:xfrm xmlns:a="http://schemas.openxmlformats.org/drawingml/2006/main">
          <a:off x="3203848" y="1584176"/>
          <a:ext cx="360040"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0.35312</cdr:x>
      <cdr:y>0.40304</cdr:y>
    </cdr:from>
    <cdr:to>
      <cdr:x>0.3928</cdr:x>
      <cdr:y>0.56179</cdr:y>
    </cdr:to>
    <cdr:sp macro="" textlink="">
      <cdr:nvSpPr>
        <cdr:cNvPr id="14" name="テキスト ボックス 13"/>
        <cdr:cNvSpPr txBox="1"/>
      </cdr:nvSpPr>
      <cdr:spPr>
        <a:xfrm xmlns:a="http://schemas.openxmlformats.org/drawingml/2006/main">
          <a:off x="3203848" y="1712305"/>
          <a:ext cx="360040" cy="674450"/>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vert="eaVert" wrap="square" rtlCol="0" anchor="ctr"/>
        <a:lstStyle xmlns:a="http://schemas.openxmlformats.org/drawingml/2006/main"/>
        <a:p xmlns:a="http://schemas.openxmlformats.org/drawingml/2006/main">
          <a:pPr algn="ctr"/>
          <a:r>
            <a:rPr lang="ja-JP" altLang="en-US" sz="2000" b="1" dirty="0">
              <a:latin typeface="Verdana" panose="020B0604030504040204" pitchFamily="34" charset="0"/>
              <a:ea typeface="Meiryo UI" panose="020B0604030504040204" pitchFamily="50" charset="-128"/>
            </a:rPr>
            <a:t>６歳</a:t>
          </a:r>
          <a:endParaRPr lang="en-US" altLang="ja-JP" sz="2000" b="1" dirty="0">
            <a:latin typeface="Verdana" panose="020B0604030504040204" pitchFamily="34" charset="0"/>
            <a:ea typeface="Meiryo UI" panose="020B0604030504040204" pitchFamily="50" charset="-128"/>
          </a:endParaRPr>
        </a:p>
        <a:p xmlns:a="http://schemas.openxmlformats.org/drawingml/2006/main">
          <a:endParaRPr lang="ja-JP" altLang="en-US" sz="1100" dirty="0"/>
        </a:p>
      </cdr:txBody>
    </cdr:sp>
  </cdr:relSizeAnchor>
  <cdr:relSizeAnchor xmlns:cdr="http://schemas.openxmlformats.org/drawingml/2006/chartDrawing">
    <cdr:from>
      <cdr:x>0.4801</cdr:x>
      <cdr:y>0.77966</cdr:y>
    </cdr:from>
    <cdr:to>
      <cdr:x>0.48804</cdr:x>
      <cdr:y>0.79042</cdr:y>
    </cdr:to>
    <cdr:sp macro="" textlink="">
      <cdr:nvSpPr>
        <cdr:cNvPr id="2" name="テキスト ボックス 1"/>
        <cdr:cNvSpPr txBox="1"/>
      </cdr:nvSpPr>
      <cdr:spPr>
        <a:xfrm xmlns:a="http://schemas.openxmlformats.org/drawingml/2006/main">
          <a:off x="4355976" y="3312368"/>
          <a:ext cx="72008"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0.05137</cdr:y>
    </cdr:from>
    <cdr:to>
      <cdr:x>0.11608</cdr:x>
      <cdr:y>0.22423</cdr:y>
    </cdr:to>
    <cdr:sp macro="" textlink="">
      <cdr:nvSpPr>
        <cdr:cNvPr id="2" name="テキスト ボックス 1">
          <a:extLst xmlns:a="http://schemas.openxmlformats.org/drawingml/2006/main">
            <a:ext uri="{FF2B5EF4-FFF2-40B4-BE49-F238E27FC236}">
              <a16:creationId xmlns:a16="http://schemas.microsoft.com/office/drawing/2014/main" xmlns="" id="{71EA02DE-800C-4368-B5BA-26321AC58B2A}"/>
            </a:ext>
          </a:extLst>
        </cdr:cNvPr>
        <cdr:cNvSpPr txBox="1"/>
      </cdr:nvSpPr>
      <cdr:spPr>
        <a:xfrm xmlns:a="http://schemas.openxmlformats.org/drawingml/2006/main">
          <a:off x="0" y="162798"/>
          <a:ext cx="576637" cy="5477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（人）</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0.06065</cdr:y>
    </cdr:from>
    <cdr:to>
      <cdr:x>0.18804</cdr:x>
      <cdr:y>0.39398</cdr:y>
    </cdr:to>
    <cdr:sp macro="" textlink="">
      <cdr:nvSpPr>
        <cdr:cNvPr id="2" name="テキスト ボックス 1">
          <a:extLst xmlns:a="http://schemas.openxmlformats.org/drawingml/2006/main">
            <a:ext uri="{FF2B5EF4-FFF2-40B4-BE49-F238E27FC236}">
              <a16:creationId xmlns:a16="http://schemas.microsoft.com/office/drawing/2014/main" xmlns="" id="{18436017-495A-48CD-AF62-85FF4858A103}"/>
            </a:ext>
          </a:extLst>
        </cdr:cNvPr>
        <cdr:cNvSpPr txBox="1"/>
      </cdr:nvSpPr>
      <cdr:spPr>
        <a:xfrm xmlns:a="http://schemas.openxmlformats.org/drawingml/2006/main">
          <a:off x="-280613" y="16637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12DEE-E9C1-4942-8386-2E3E011AF055}" type="datetimeFigureOut">
              <a:rPr kumimoji="1" lang="ja-JP" altLang="en-US" smtClean="0"/>
              <a:t>2017/8/30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E1035-5D42-48FB-96A7-CBC27EEC2994}" type="slidenum">
              <a:rPr kumimoji="1" lang="ja-JP" altLang="en-US" smtClean="0"/>
              <a:t>‹#›</a:t>
            </a:fld>
            <a:endParaRPr kumimoji="1" lang="ja-JP" altLang="en-US"/>
          </a:p>
        </p:txBody>
      </p:sp>
    </p:spTree>
    <p:extLst>
      <p:ext uri="{BB962C8B-B14F-4D97-AF65-F5344CB8AC3E}">
        <p14:creationId xmlns:p14="http://schemas.microsoft.com/office/powerpoint/2010/main" val="16836312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03516818-5810-4522-80C4-0C69CAA5984D}" type="slidenum">
              <a:rPr kumimoji="1" lang="ja-JP" altLang="en-US" smtClean="0"/>
              <a:t>1</a:t>
            </a:fld>
            <a:endParaRPr kumimoji="1" lang="ja-JP" altLang="en-US"/>
          </a:p>
        </p:txBody>
      </p:sp>
    </p:spTree>
    <p:extLst>
      <p:ext uri="{BB962C8B-B14F-4D97-AF65-F5344CB8AC3E}">
        <p14:creationId xmlns:p14="http://schemas.microsoft.com/office/powerpoint/2010/main" val="2595666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同じ例をグラフ形式でまとめます。上段は、日々の欠席者数を表示したものとなります。この方法は、日々の状況をとりいそぎ把握するのには向いています。ただし、症例の入れ替わりは考慮されません。通常のシステム上の画面で得られるのはこのグラフとなります。</a:t>
            </a:r>
            <a:endParaRPr kumimoji="1" lang="en-US" altLang="ja-JP" dirty="0"/>
          </a:p>
          <a:p>
            <a:endParaRPr kumimoji="1" lang="en-US" altLang="ja-JP" dirty="0"/>
          </a:p>
          <a:p>
            <a:r>
              <a:rPr kumimoji="1" lang="ja-JP" altLang="en-US" dirty="0"/>
              <a:t>下段は、流行曲線の形式で表記したものとなり、欠席初日の情報のみを考慮しています。システム上では、在籍者数を分母に、％表示となっています。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B4E1035-5D42-48FB-96A7-CBC27EEC2994}" type="slidenum">
              <a:rPr kumimoji="1" lang="ja-JP" altLang="en-US" smtClean="0"/>
              <a:t>16</a:t>
            </a:fld>
            <a:endParaRPr kumimoji="1" lang="ja-JP" altLang="en-US"/>
          </a:p>
        </p:txBody>
      </p:sp>
    </p:spTree>
    <p:extLst>
      <p:ext uri="{BB962C8B-B14F-4D97-AF65-F5344CB8AC3E}">
        <p14:creationId xmlns:p14="http://schemas.microsoft.com/office/powerpoint/2010/main" val="123392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3516818-5810-4522-80C4-0C69CAA5984D}" type="slidenum">
              <a:rPr kumimoji="1" lang="ja-JP" altLang="en-US" smtClean="0"/>
              <a:t>2</a:t>
            </a:fld>
            <a:endParaRPr kumimoji="1" lang="ja-JP" altLang="en-US"/>
          </a:p>
        </p:txBody>
      </p:sp>
    </p:spTree>
    <p:extLst>
      <p:ext uri="{BB962C8B-B14F-4D97-AF65-F5344CB8AC3E}">
        <p14:creationId xmlns:p14="http://schemas.microsoft.com/office/powerpoint/2010/main" val="16811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インフルエンザは、感染症発生動向調査においては、小児科</a:t>
            </a:r>
            <a:r>
              <a:rPr kumimoji="1" lang="en-US" altLang="ja-JP" dirty="0"/>
              <a:t>3000</a:t>
            </a:r>
            <a:r>
              <a:rPr kumimoji="1" lang="ja-JP" altLang="en-US" dirty="0"/>
              <a:t>か所、内科</a:t>
            </a:r>
            <a:r>
              <a:rPr kumimoji="1" lang="en-US" altLang="ja-JP" dirty="0"/>
              <a:t>2000</a:t>
            </a:r>
            <a:r>
              <a:rPr kumimoji="1" lang="ja-JP" altLang="en-US" dirty="0"/>
              <a:t>か所からの報告をうけます。今回は、</a:t>
            </a:r>
            <a:r>
              <a:rPr kumimoji="1" lang="en-US" altLang="ja-JP" dirty="0"/>
              <a:t>2015</a:t>
            </a:r>
            <a:r>
              <a:rPr kumimoji="1" lang="ja-JP" altLang="en-US" dirty="0"/>
              <a:t>年の全国データについて、公表されている数字を用いて、</a:t>
            </a:r>
            <a:r>
              <a:rPr kumimoji="1" lang="en-US" altLang="ja-JP" dirty="0"/>
              <a:t>19</a:t>
            </a:r>
            <a:r>
              <a:rPr kumimoji="1" lang="ja-JP" altLang="en-US" dirty="0"/>
              <a:t>歳までの症例を集計しました。横軸は報告症例数を示しています。年齢区分は、</a:t>
            </a:r>
            <a:r>
              <a:rPr kumimoji="1" lang="en-US" altLang="ja-JP" dirty="0"/>
              <a:t>0</a:t>
            </a:r>
            <a:r>
              <a:rPr kumimoji="1" lang="ja-JP" altLang="en-US" dirty="0"/>
              <a:t>歳児、１～３歳、４～６歳は</a:t>
            </a:r>
            <a:r>
              <a:rPr kumimoji="1" lang="en-US" altLang="ja-JP" dirty="0"/>
              <a:t>1</a:t>
            </a:r>
            <a:r>
              <a:rPr kumimoji="1" lang="ja-JP" altLang="en-US" dirty="0"/>
              <a:t>歳刻みで、小学校・中学校世代はひとくくり、それ以上としています。公表データの年齢区分の制限から、今回はこのような年齢層に分けました。</a:t>
            </a:r>
          </a:p>
        </p:txBody>
      </p:sp>
      <p:sp>
        <p:nvSpPr>
          <p:cNvPr id="4" name="スライド番号プレースホルダー 3"/>
          <p:cNvSpPr>
            <a:spLocks noGrp="1"/>
          </p:cNvSpPr>
          <p:nvPr>
            <p:ph type="sldNum" sz="quarter" idx="10"/>
          </p:nvPr>
        </p:nvSpPr>
        <p:spPr/>
        <p:txBody>
          <a:bodyPr/>
          <a:lstStyle/>
          <a:p>
            <a:fld id="{4B4E1035-5D42-48FB-96A7-CBC27EEC2994}" type="slidenum">
              <a:rPr kumimoji="1" lang="ja-JP" altLang="en-US" smtClean="0"/>
              <a:t>8</a:t>
            </a:fld>
            <a:endParaRPr kumimoji="1" lang="ja-JP" altLang="en-US"/>
          </a:p>
        </p:txBody>
      </p:sp>
    </p:spTree>
    <p:extLst>
      <p:ext uri="{BB962C8B-B14F-4D97-AF65-F5344CB8AC3E}">
        <p14:creationId xmlns:p14="http://schemas.microsoft.com/office/powerpoint/2010/main" val="229540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感染性胃腸炎は、小児科</a:t>
            </a:r>
            <a:r>
              <a:rPr kumimoji="1" lang="en-US" altLang="ja-JP" dirty="0"/>
              <a:t>3000</a:t>
            </a:r>
            <a:r>
              <a:rPr kumimoji="1" lang="ja-JP" altLang="en-US" dirty="0"/>
              <a:t>か所からの報告を受けます。感染性胃腸炎についても、</a:t>
            </a:r>
            <a:r>
              <a:rPr kumimoji="1" lang="en-US" altLang="ja-JP" dirty="0"/>
              <a:t>19</a:t>
            </a:r>
            <a:r>
              <a:rPr kumimoji="1" lang="ja-JP" altLang="en-US" dirty="0"/>
              <a:t>歳までの症例を集計しています。</a:t>
            </a:r>
          </a:p>
        </p:txBody>
      </p:sp>
      <p:sp>
        <p:nvSpPr>
          <p:cNvPr id="4" name="スライド番号プレースホルダー 3"/>
          <p:cNvSpPr>
            <a:spLocks noGrp="1"/>
          </p:cNvSpPr>
          <p:nvPr>
            <p:ph type="sldNum" sz="quarter" idx="10"/>
          </p:nvPr>
        </p:nvSpPr>
        <p:spPr/>
        <p:txBody>
          <a:bodyPr/>
          <a:lstStyle/>
          <a:p>
            <a:fld id="{4B4E1035-5D42-48FB-96A7-CBC27EEC2994}" type="slidenum">
              <a:rPr kumimoji="1" lang="ja-JP" altLang="en-US" smtClean="0"/>
              <a:t>9</a:t>
            </a:fld>
            <a:endParaRPr kumimoji="1" lang="ja-JP" altLang="en-US"/>
          </a:p>
        </p:txBody>
      </p:sp>
    </p:spTree>
    <p:extLst>
      <p:ext uri="{BB962C8B-B14F-4D97-AF65-F5344CB8AC3E}">
        <p14:creationId xmlns:p14="http://schemas.microsoft.com/office/powerpoint/2010/main" val="251749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感染性胃腸炎以外の小児科定点把握疾患を一つの図に示します。疾患によって、症例の年齢層が異なることがわかります。このようなデータによって、自施設で注意すべき感染症について考えることができます。ただし、各疾患の流行レベルは、年ごと、地域ごとに差があることも多いですので、是非、地域の情報を各自治体が発出する最新の情報等をもとに、確認をしていただくことをお勧めします。</a:t>
            </a:r>
          </a:p>
        </p:txBody>
      </p:sp>
      <p:sp>
        <p:nvSpPr>
          <p:cNvPr id="4" name="スライド番号プレースホルダー 3"/>
          <p:cNvSpPr>
            <a:spLocks noGrp="1"/>
          </p:cNvSpPr>
          <p:nvPr>
            <p:ph type="sldNum" sz="quarter" idx="10"/>
          </p:nvPr>
        </p:nvSpPr>
        <p:spPr/>
        <p:txBody>
          <a:bodyPr/>
          <a:lstStyle/>
          <a:p>
            <a:fld id="{4B4E1035-5D42-48FB-96A7-CBC27EEC2994}" type="slidenum">
              <a:rPr kumimoji="1" lang="ja-JP" altLang="en-US" smtClean="0"/>
              <a:t>10</a:t>
            </a:fld>
            <a:endParaRPr kumimoji="1" lang="ja-JP" altLang="en-US"/>
          </a:p>
        </p:txBody>
      </p:sp>
    </p:spTree>
    <p:extLst>
      <p:ext uri="{BB962C8B-B14F-4D97-AF65-F5344CB8AC3E}">
        <p14:creationId xmlns:p14="http://schemas.microsoft.com/office/powerpoint/2010/main" val="15783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腸管出血性大腸菌感染症は、全数把握対象疾患です。症例が</a:t>
            </a:r>
            <a:r>
              <a:rPr kumimoji="1" lang="en-US" altLang="ja-JP" dirty="0"/>
              <a:t>10</a:t>
            </a:r>
            <a:r>
              <a:rPr kumimoji="1" lang="ja-JP" altLang="en-US" dirty="0"/>
              <a:t>例以上の集団発生について、毎年まとめて、公表しています。スライドは</a:t>
            </a:r>
            <a:r>
              <a:rPr kumimoji="1" lang="en-US" altLang="ja-JP" dirty="0"/>
              <a:t>2016</a:t>
            </a:r>
            <a:r>
              <a:rPr kumimoji="1" lang="ja-JP" altLang="en-US" dirty="0"/>
              <a:t>年の状況です。発生地域、発生期間とともに、推定伝播経路が示されています。腸管出血性大腸菌感染症は、食品からの感染、動物からの感染に加え、少数の菌量で感染が成立することから、人</a:t>
            </a:r>
            <a:r>
              <a:rPr kumimoji="1" lang="ja-JP" altLang="en-US" dirty="0" err="1"/>
              <a:t>ー</a:t>
            </a:r>
            <a:r>
              <a:rPr kumimoji="1" lang="ja-JP" altLang="en-US" dirty="0"/>
              <a:t>人感染を起こしやすいことが知られています。特に、保育所において、人</a:t>
            </a:r>
            <a:r>
              <a:rPr kumimoji="1" lang="ja-JP" altLang="en-US" dirty="0" err="1"/>
              <a:t>ー</a:t>
            </a:r>
            <a:r>
              <a:rPr kumimoji="1" lang="ja-JP" altLang="en-US" dirty="0"/>
              <a:t>人感染の事例が多く報告されていることがわかります。また、家族内の二次感染の事例も発生しています。</a:t>
            </a:r>
          </a:p>
        </p:txBody>
      </p:sp>
      <p:sp>
        <p:nvSpPr>
          <p:cNvPr id="4" name="スライド番号プレースホルダー 3"/>
          <p:cNvSpPr>
            <a:spLocks noGrp="1"/>
          </p:cNvSpPr>
          <p:nvPr>
            <p:ph type="sldNum" sz="quarter" idx="10"/>
          </p:nvPr>
        </p:nvSpPr>
        <p:spPr/>
        <p:txBody>
          <a:bodyPr/>
          <a:lstStyle/>
          <a:p>
            <a:fld id="{4B4E1035-5D42-48FB-96A7-CBC27EEC2994}" type="slidenum">
              <a:rPr kumimoji="1" lang="ja-JP" altLang="en-US" smtClean="0"/>
              <a:t>11</a:t>
            </a:fld>
            <a:endParaRPr kumimoji="1" lang="ja-JP" altLang="en-US"/>
          </a:p>
        </p:txBody>
      </p:sp>
    </p:spTree>
    <p:extLst>
      <p:ext uri="{BB962C8B-B14F-4D97-AF65-F5344CB8AC3E}">
        <p14:creationId xmlns:p14="http://schemas.microsoft.com/office/powerpoint/2010/main" val="414062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疾患の特性によって、当システムの有用性が異なります。</a:t>
            </a:r>
            <a:endParaRPr kumimoji="1" lang="en-US" altLang="ja-JP" dirty="0"/>
          </a:p>
          <a:p>
            <a:endParaRPr kumimoji="1" lang="en-US" altLang="ja-JP" dirty="0"/>
          </a:p>
          <a:p>
            <a:r>
              <a:rPr kumimoji="1" lang="ja-JP" altLang="en-US" dirty="0"/>
              <a:t>具体的には、症状からの事例の探知が有用であるものと、医師の診断がなければ事例の探知につながりにくいもの２つに分けて説明をします。</a:t>
            </a:r>
            <a:endParaRPr kumimoji="1" lang="en-US" altLang="ja-JP" dirty="0"/>
          </a:p>
          <a:p>
            <a:endParaRPr kumimoji="1" lang="en-US" altLang="ja-JP" dirty="0"/>
          </a:p>
          <a:p>
            <a:r>
              <a:rPr kumimoji="1" lang="ja-JP" altLang="en-US" dirty="0"/>
              <a:t>症状からの事例の探知が有用なものの代表格は、冬季に大流行を起こしやすい感染性胃腸炎です。特に冬季においては、例えば、クラスにおける嘔吐・下痢の集積を探知したのを受けて、感染性胃腸炎を想定して対応を強化することは、その診断の的中率の高さから妥当性が高いと考えます。</a:t>
            </a:r>
            <a:endParaRPr kumimoji="1" lang="en-US" altLang="ja-JP" dirty="0"/>
          </a:p>
          <a:p>
            <a:endParaRPr kumimoji="1" lang="en-US" altLang="ja-JP" dirty="0"/>
          </a:p>
          <a:p>
            <a:r>
              <a:rPr kumimoji="1" lang="ja-JP" altLang="en-US" dirty="0"/>
              <a:t>一方、医師の診断がなければ事例を探知しにくい疾患として、麻しんと腸管出血性大腸菌感染症を例にあげます。ともに、発生頻度的には比較的、稀な疾患であり、また、他の似たような症状を呈する疾患との鑑別は、検査室診断を含めた医師の診断によるしかありません。両疾患ともに、感染力も高く、重症となる症例も多いことから、できるだけ早期に診断をつけてもらい、適切な治療につなげること、また、感染伝播対策をとることが肝心です。一旦診断がつけば、類似の症状をもつものが周囲にいないかどうか、という観点で、症状から、また、当然のことながら、医師に診断された症例をモニタしていくために、当システムを利用することは合理的であると考えます。</a:t>
            </a:r>
          </a:p>
        </p:txBody>
      </p:sp>
      <p:sp>
        <p:nvSpPr>
          <p:cNvPr id="4" name="スライド番号プレースホルダー 3"/>
          <p:cNvSpPr>
            <a:spLocks noGrp="1"/>
          </p:cNvSpPr>
          <p:nvPr>
            <p:ph type="sldNum" sz="quarter" idx="10"/>
          </p:nvPr>
        </p:nvSpPr>
        <p:spPr/>
        <p:txBody>
          <a:bodyPr/>
          <a:lstStyle/>
          <a:p>
            <a:fld id="{4B4E1035-5D42-48FB-96A7-CBC27EEC2994}" type="slidenum">
              <a:rPr kumimoji="1" lang="ja-JP" altLang="en-US" smtClean="0"/>
              <a:t>13</a:t>
            </a:fld>
            <a:endParaRPr kumimoji="1" lang="ja-JP" altLang="en-US"/>
          </a:p>
        </p:txBody>
      </p:sp>
    </p:spTree>
    <p:extLst>
      <p:ext uri="{BB962C8B-B14F-4D97-AF65-F5344CB8AC3E}">
        <p14:creationId xmlns:p14="http://schemas.microsoft.com/office/powerpoint/2010/main" val="120294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症状」か「医師の診断」か、という観点は、当システムを利用する上でとても大事なポイントです。症状のあるもの（園児・児童・生徒など）それぞれについては、これらのどちらかの「箱」に情報をいれますが、両方に情報をいれることはしません。性質の異なる情報として、分けて取り扱っていることを、まずよくご理解ください。</a:t>
            </a:r>
            <a:endParaRPr kumimoji="1" lang="en-US" altLang="ja-JP" dirty="0"/>
          </a:p>
          <a:p>
            <a:endParaRPr kumimoji="1" lang="en-US" altLang="ja-JP" dirty="0"/>
          </a:p>
          <a:p>
            <a:r>
              <a:rPr kumimoji="1" lang="ja-JP" altLang="en-US" dirty="0"/>
              <a:t>システム上において「欠席者の症状」と表記されるものは、医師の診断がついていない欠席者となります。保護者の第一報で探知できることから、施設管理者の立場からは、情報収集における迅速性が高いのがその特徴です。一方、欠席者のうちで、医師の診断がついたものは、医療機関の受診、診断、施設への連絡のステップを踏むことから、時間がかかります。</a:t>
            </a:r>
            <a:endParaRPr kumimoji="1" lang="en-US" altLang="ja-JP" dirty="0"/>
          </a:p>
          <a:p>
            <a:endParaRPr kumimoji="1" lang="en-US" altLang="ja-JP" dirty="0"/>
          </a:p>
          <a:p>
            <a:r>
              <a:rPr kumimoji="1" lang="ja-JP" altLang="en-US" dirty="0"/>
              <a:t>情報の質については、症状での情報収集については、システムの項目に従って定型的な聞き取りを習慣づけることで、情報の質がそろいます。医師の診断による情報は、当然ながらその情報の精度は高いのですが、病名を正しく伝えていただくために、診断書や、メモ等によって情報をいただくことが大事です。医師の診断については、対策立案に直結する情報となります。</a:t>
            </a:r>
            <a:endParaRPr kumimoji="1" lang="en-US" altLang="ja-JP" dirty="0"/>
          </a:p>
          <a:p>
            <a:endParaRPr kumimoji="1" lang="en-US" altLang="ja-JP" dirty="0"/>
          </a:p>
          <a:p>
            <a:r>
              <a:rPr kumimoji="1" lang="ja-JP" altLang="en-US" dirty="0"/>
              <a:t>症例数のカウント方法については、症状によるものは、同一症状について欠席している期間をすべてチェックすることをお願いしており、これによって日々の疾病の影響を評価することができます。一方、医師の診断による情報については、欠席の全期間の情報と、欠席初日の情報のどちらも利用でいるようになっており異なった目的で利用することができます。</a:t>
            </a:r>
            <a:endParaRPr kumimoji="1" lang="en-US" altLang="ja-JP" dirty="0"/>
          </a:p>
          <a:p>
            <a:endParaRPr kumimoji="1" lang="en-US" altLang="ja-JP" dirty="0"/>
          </a:p>
          <a:p>
            <a:r>
              <a:rPr kumimoji="1" lang="ja-JP" altLang="en-US" dirty="0"/>
              <a:t>グラフ等の出力におけるシステム上の表記はスライドに示すとおりです。</a:t>
            </a:r>
            <a:endParaRPr kumimoji="1" lang="en-US" altLang="ja-JP" dirty="0"/>
          </a:p>
        </p:txBody>
      </p:sp>
      <p:sp>
        <p:nvSpPr>
          <p:cNvPr id="4" name="スライド番号プレースホルダー 3"/>
          <p:cNvSpPr>
            <a:spLocks noGrp="1"/>
          </p:cNvSpPr>
          <p:nvPr>
            <p:ph type="sldNum" sz="quarter" idx="10"/>
          </p:nvPr>
        </p:nvSpPr>
        <p:spPr/>
        <p:txBody>
          <a:bodyPr/>
          <a:lstStyle/>
          <a:p>
            <a:fld id="{4B4E1035-5D42-48FB-96A7-CBC27EEC2994}" type="slidenum">
              <a:rPr kumimoji="1" lang="ja-JP" altLang="en-US" smtClean="0"/>
              <a:t>14</a:t>
            </a:fld>
            <a:endParaRPr kumimoji="1" lang="ja-JP" altLang="en-US"/>
          </a:p>
        </p:txBody>
      </p:sp>
    </p:spTree>
    <p:extLst>
      <p:ext uri="{BB962C8B-B14F-4D97-AF65-F5344CB8AC3E}">
        <p14:creationId xmlns:p14="http://schemas.microsoft.com/office/powerpoint/2010/main" val="348074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欠席の全期間と、欠席初日の情報の取り扱いの区別は、システムを利用する上で、とても大事なことですので、このスライドで例を示して説明します。Ａ～Ｊの</a:t>
            </a:r>
            <a:r>
              <a:rPr kumimoji="1" lang="en-US" altLang="ja-JP" dirty="0"/>
              <a:t>10</a:t>
            </a:r>
            <a:r>
              <a:rPr kumimoji="1" lang="ja-JP" altLang="en-US" dirty="0"/>
              <a:t>名が所属する保育園のクラスを設定します。スライドに示す期間のインフルエンザによる欠席状況をスライドに示します。欠席の初日は灰色に塗っています。</a:t>
            </a:r>
            <a:endParaRPr kumimoji="1" lang="en-US" altLang="ja-JP" dirty="0"/>
          </a:p>
          <a:p>
            <a:endParaRPr kumimoji="1" lang="en-US" altLang="ja-JP" dirty="0"/>
          </a:p>
          <a:p>
            <a:r>
              <a:rPr kumimoji="1" lang="ja-JP" altLang="en-US" dirty="0"/>
              <a:t>クリック：インフルエンザによる日々の欠席者数は、スライドに示すとおり、すべての欠席者数を日々カウントしたものとなります。</a:t>
            </a:r>
            <a:endParaRPr kumimoji="1" lang="en-US" altLang="ja-JP" dirty="0"/>
          </a:p>
          <a:p>
            <a:endParaRPr kumimoji="1" lang="en-US" altLang="ja-JP" dirty="0"/>
          </a:p>
          <a:p>
            <a:r>
              <a:rPr kumimoji="1" lang="ja-JP" altLang="en-US" dirty="0"/>
              <a:t>クリック：欠席初日の数は、灰色で塗ったセルだけを数えることになり、スライドに示したとおりです。</a:t>
            </a:r>
          </a:p>
        </p:txBody>
      </p:sp>
      <p:sp>
        <p:nvSpPr>
          <p:cNvPr id="4" name="スライド番号プレースホルダー 3"/>
          <p:cNvSpPr>
            <a:spLocks noGrp="1"/>
          </p:cNvSpPr>
          <p:nvPr>
            <p:ph type="sldNum" sz="quarter" idx="10"/>
          </p:nvPr>
        </p:nvSpPr>
        <p:spPr/>
        <p:txBody>
          <a:bodyPr/>
          <a:lstStyle/>
          <a:p>
            <a:fld id="{03516818-5810-4522-80C4-0C69CAA5984D}" type="slidenum">
              <a:rPr kumimoji="1" lang="ja-JP" altLang="en-US" smtClean="0"/>
              <a:t>15</a:t>
            </a:fld>
            <a:endParaRPr kumimoji="1" lang="ja-JP" altLang="en-US"/>
          </a:p>
        </p:txBody>
      </p:sp>
    </p:spTree>
    <p:extLst>
      <p:ext uri="{BB962C8B-B14F-4D97-AF65-F5344CB8AC3E}">
        <p14:creationId xmlns:p14="http://schemas.microsoft.com/office/powerpoint/2010/main" val="378933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5ABBBA-686F-4D57-98FB-CCA46C35C5BF}" type="datetimeFigureOut">
              <a:rPr kumimoji="1" lang="ja-JP" altLang="en-US" smtClean="0"/>
              <a:t>2017/8/30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77636-F545-45E6-9497-0503BEF30234}" type="slidenum">
              <a:rPr kumimoji="1" lang="ja-JP" altLang="en-US" smtClean="0"/>
              <a:t>‹#›</a:t>
            </a:fld>
            <a:endParaRPr kumimoji="1" lang="ja-JP" altLang="en-US"/>
          </a:p>
        </p:txBody>
      </p:sp>
    </p:spTree>
    <p:extLst>
      <p:ext uri="{BB962C8B-B14F-4D97-AF65-F5344CB8AC3E}">
        <p14:creationId xmlns:p14="http://schemas.microsoft.com/office/powerpoint/2010/main" val="3982404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5ABBBA-686F-4D57-98FB-CCA46C35C5BF}" type="datetimeFigureOut">
              <a:rPr kumimoji="1" lang="ja-JP" altLang="en-US" smtClean="0"/>
              <a:t>2017/8/30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77636-F545-45E6-9497-0503BEF30234}" type="slidenum">
              <a:rPr kumimoji="1" lang="ja-JP" altLang="en-US" smtClean="0"/>
              <a:t>‹#›</a:t>
            </a:fld>
            <a:endParaRPr kumimoji="1" lang="ja-JP" altLang="en-US"/>
          </a:p>
        </p:txBody>
      </p:sp>
    </p:spTree>
    <p:extLst>
      <p:ext uri="{BB962C8B-B14F-4D97-AF65-F5344CB8AC3E}">
        <p14:creationId xmlns:p14="http://schemas.microsoft.com/office/powerpoint/2010/main" val="415262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5ABBBA-686F-4D57-98FB-CCA46C35C5BF}" type="datetimeFigureOut">
              <a:rPr kumimoji="1" lang="ja-JP" altLang="en-US" smtClean="0"/>
              <a:t>2017/8/30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77636-F545-45E6-9497-0503BEF30234}" type="slidenum">
              <a:rPr kumimoji="1" lang="ja-JP" altLang="en-US" smtClean="0"/>
              <a:t>‹#›</a:t>
            </a:fld>
            <a:endParaRPr kumimoji="1" lang="ja-JP" altLang="en-US"/>
          </a:p>
        </p:txBody>
      </p:sp>
    </p:spTree>
    <p:extLst>
      <p:ext uri="{BB962C8B-B14F-4D97-AF65-F5344CB8AC3E}">
        <p14:creationId xmlns:p14="http://schemas.microsoft.com/office/powerpoint/2010/main" val="208545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5ABBBA-686F-4D57-98FB-CCA46C35C5BF}" type="datetimeFigureOut">
              <a:rPr kumimoji="1" lang="ja-JP" altLang="en-US" smtClean="0"/>
              <a:t>2017/8/30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77636-F545-45E6-9497-0503BEF30234}" type="slidenum">
              <a:rPr kumimoji="1" lang="ja-JP" altLang="en-US" smtClean="0"/>
              <a:t>‹#›</a:t>
            </a:fld>
            <a:endParaRPr kumimoji="1" lang="ja-JP" altLang="en-US"/>
          </a:p>
        </p:txBody>
      </p:sp>
    </p:spTree>
    <p:extLst>
      <p:ext uri="{BB962C8B-B14F-4D97-AF65-F5344CB8AC3E}">
        <p14:creationId xmlns:p14="http://schemas.microsoft.com/office/powerpoint/2010/main" val="342243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5ABBBA-686F-4D57-98FB-CCA46C35C5BF}" type="datetimeFigureOut">
              <a:rPr kumimoji="1" lang="ja-JP" altLang="en-US" smtClean="0"/>
              <a:t>2017/8/30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77636-F545-45E6-9497-0503BEF30234}" type="slidenum">
              <a:rPr kumimoji="1" lang="ja-JP" altLang="en-US" smtClean="0"/>
              <a:t>‹#›</a:t>
            </a:fld>
            <a:endParaRPr kumimoji="1" lang="ja-JP" altLang="en-US"/>
          </a:p>
        </p:txBody>
      </p:sp>
    </p:spTree>
    <p:extLst>
      <p:ext uri="{BB962C8B-B14F-4D97-AF65-F5344CB8AC3E}">
        <p14:creationId xmlns:p14="http://schemas.microsoft.com/office/powerpoint/2010/main" val="320557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5ABBBA-686F-4D57-98FB-CCA46C35C5BF}" type="datetimeFigureOut">
              <a:rPr kumimoji="1" lang="ja-JP" altLang="en-US" smtClean="0"/>
              <a:t>2017/8/30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677636-F545-45E6-9497-0503BEF30234}" type="slidenum">
              <a:rPr kumimoji="1" lang="ja-JP" altLang="en-US" smtClean="0"/>
              <a:t>‹#›</a:t>
            </a:fld>
            <a:endParaRPr kumimoji="1" lang="ja-JP" altLang="en-US"/>
          </a:p>
        </p:txBody>
      </p:sp>
    </p:spTree>
    <p:extLst>
      <p:ext uri="{BB962C8B-B14F-4D97-AF65-F5344CB8AC3E}">
        <p14:creationId xmlns:p14="http://schemas.microsoft.com/office/powerpoint/2010/main" val="122399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5ABBBA-686F-4D57-98FB-CCA46C35C5BF}" type="datetimeFigureOut">
              <a:rPr kumimoji="1" lang="ja-JP" altLang="en-US" smtClean="0"/>
              <a:t>2017/8/30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E677636-F545-45E6-9497-0503BEF30234}" type="slidenum">
              <a:rPr kumimoji="1" lang="ja-JP" altLang="en-US" smtClean="0"/>
              <a:t>‹#›</a:t>
            </a:fld>
            <a:endParaRPr kumimoji="1" lang="ja-JP" altLang="en-US"/>
          </a:p>
        </p:txBody>
      </p:sp>
    </p:spTree>
    <p:extLst>
      <p:ext uri="{BB962C8B-B14F-4D97-AF65-F5344CB8AC3E}">
        <p14:creationId xmlns:p14="http://schemas.microsoft.com/office/powerpoint/2010/main" val="338127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55ABBBA-686F-4D57-98FB-CCA46C35C5BF}" type="datetimeFigureOut">
              <a:rPr kumimoji="1" lang="ja-JP" altLang="en-US" smtClean="0"/>
              <a:t>2017/8/30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E677636-F545-45E6-9497-0503BEF30234}" type="slidenum">
              <a:rPr kumimoji="1" lang="ja-JP" altLang="en-US" smtClean="0"/>
              <a:t>‹#›</a:t>
            </a:fld>
            <a:endParaRPr kumimoji="1" lang="ja-JP" altLang="en-US"/>
          </a:p>
        </p:txBody>
      </p:sp>
    </p:spTree>
    <p:extLst>
      <p:ext uri="{BB962C8B-B14F-4D97-AF65-F5344CB8AC3E}">
        <p14:creationId xmlns:p14="http://schemas.microsoft.com/office/powerpoint/2010/main" val="8575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ABBBA-686F-4D57-98FB-CCA46C35C5BF}" type="datetimeFigureOut">
              <a:rPr kumimoji="1" lang="ja-JP" altLang="en-US" smtClean="0"/>
              <a:t>2017/8/30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E677636-F545-45E6-9497-0503BEF30234}" type="slidenum">
              <a:rPr kumimoji="1" lang="ja-JP" altLang="en-US" smtClean="0"/>
              <a:t>‹#›</a:t>
            </a:fld>
            <a:endParaRPr kumimoji="1" lang="ja-JP" altLang="en-US"/>
          </a:p>
        </p:txBody>
      </p:sp>
    </p:spTree>
    <p:extLst>
      <p:ext uri="{BB962C8B-B14F-4D97-AF65-F5344CB8AC3E}">
        <p14:creationId xmlns:p14="http://schemas.microsoft.com/office/powerpoint/2010/main" val="223767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5ABBBA-686F-4D57-98FB-CCA46C35C5BF}" type="datetimeFigureOut">
              <a:rPr kumimoji="1" lang="ja-JP" altLang="en-US" smtClean="0"/>
              <a:t>2017/8/30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677636-F545-45E6-9497-0503BEF30234}" type="slidenum">
              <a:rPr kumimoji="1" lang="ja-JP" altLang="en-US" smtClean="0"/>
              <a:t>‹#›</a:t>
            </a:fld>
            <a:endParaRPr kumimoji="1" lang="ja-JP" altLang="en-US"/>
          </a:p>
        </p:txBody>
      </p:sp>
    </p:spTree>
    <p:extLst>
      <p:ext uri="{BB962C8B-B14F-4D97-AF65-F5344CB8AC3E}">
        <p14:creationId xmlns:p14="http://schemas.microsoft.com/office/powerpoint/2010/main" val="69044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5ABBBA-686F-4D57-98FB-CCA46C35C5BF}" type="datetimeFigureOut">
              <a:rPr kumimoji="1" lang="ja-JP" altLang="en-US" smtClean="0"/>
              <a:t>2017/8/30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677636-F545-45E6-9497-0503BEF30234}" type="slidenum">
              <a:rPr kumimoji="1" lang="ja-JP" altLang="en-US" smtClean="0"/>
              <a:t>‹#›</a:t>
            </a:fld>
            <a:endParaRPr kumimoji="1" lang="ja-JP" altLang="en-US"/>
          </a:p>
        </p:txBody>
      </p:sp>
    </p:spTree>
    <p:extLst>
      <p:ext uri="{BB962C8B-B14F-4D97-AF65-F5344CB8AC3E}">
        <p14:creationId xmlns:p14="http://schemas.microsoft.com/office/powerpoint/2010/main" val="31750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ABBBA-686F-4D57-98FB-CCA46C35C5BF}" type="datetimeFigureOut">
              <a:rPr kumimoji="1" lang="ja-JP" altLang="en-US" smtClean="0"/>
              <a:t>2017/8/30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77636-F545-45E6-9497-0503BEF30234}" type="slidenum">
              <a:rPr kumimoji="1" lang="ja-JP" altLang="en-US" smtClean="0"/>
              <a:t>‹#›</a:t>
            </a:fld>
            <a:endParaRPr kumimoji="1" lang="ja-JP" altLang="en-US"/>
          </a:p>
        </p:txBody>
      </p:sp>
    </p:spTree>
    <p:extLst>
      <p:ext uri="{BB962C8B-B14F-4D97-AF65-F5344CB8AC3E}">
        <p14:creationId xmlns:p14="http://schemas.microsoft.com/office/powerpoint/2010/main" val="3787152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3009" y="1454102"/>
            <a:ext cx="8825948" cy="2387600"/>
          </a:xfrm>
        </p:spPr>
        <p:txBody>
          <a:bodyPr anchor="ctr">
            <a:normAutofit/>
          </a:bodyPr>
          <a:lstStyle/>
          <a:p>
            <a:r>
              <a:rPr lang="ja-JP" altLang="en-US" sz="4800" dirty="0">
                <a:solidFill>
                  <a:schemeClr val="tx1"/>
                </a:solidFill>
              </a:rPr>
              <a:t>保育所・学校における</a:t>
            </a:r>
            <a:r>
              <a:rPr lang="en-US" altLang="ja-JP" sz="4800" dirty="0">
                <a:solidFill>
                  <a:schemeClr val="tx1"/>
                </a:solidFill>
              </a:rPr>
              <a:t/>
            </a:r>
            <a:br>
              <a:rPr lang="en-US" altLang="ja-JP" sz="4800" dirty="0">
                <a:solidFill>
                  <a:schemeClr val="tx1"/>
                </a:solidFill>
              </a:rPr>
            </a:br>
            <a:r>
              <a:rPr kumimoji="1" lang="ja-JP" altLang="en-US" sz="4800" dirty="0">
                <a:solidFill>
                  <a:schemeClr val="tx1"/>
                </a:solidFill>
              </a:rPr>
              <a:t>感染症対策とサーベイランス</a:t>
            </a:r>
          </a:p>
        </p:txBody>
      </p:sp>
      <p:sp>
        <p:nvSpPr>
          <p:cNvPr id="3" name="サブタイトル 2"/>
          <p:cNvSpPr>
            <a:spLocks noGrp="1"/>
          </p:cNvSpPr>
          <p:nvPr>
            <p:ph type="subTitle" idx="1"/>
          </p:nvPr>
        </p:nvSpPr>
        <p:spPr>
          <a:xfrm>
            <a:off x="1189299" y="5202238"/>
            <a:ext cx="6858000" cy="1655762"/>
          </a:xfrm>
        </p:spPr>
        <p:txBody>
          <a:bodyPr>
            <a:noAutofit/>
          </a:bodyPr>
          <a:lstStyle/>
          <a:p>
            <a:r>
              <a:rPr lang="ja-JP" altLang="en-US" dirty="0">
                <a:solidFill>
                  <a:schemeClr val="tx1"/>
                </a:solidFill>
              </a:rPr>
              <a:t>国立感染症研究所感染症疫学センター</a:t>
            </a:r>
            <a:endParaRPr kumimoji="1" lang="en-US" altLang="ja-JP" dirty="0">
              <a:solidFill>
                <a:schemeClr val="tx1"/>
              </a:solidFill>
            </a:endParaRPr>
          </a:p>
        </p:txBody>
      </p:sp>
      <p:sp>
        <p:nvSpPr>
          <p:cNvPr id="4" name="テキスト ボックス 3">
            <a:extLst>
              <a:ext uri="{FF2B5EF4-FFF2-40B4-BE49-F238E27FC236}">
                <a16:creationId xmlns:a16="http://schemas.microsoft.com/office/drawing/2014/main" xmlns="" id="{4267496D-D9E7-4659-BC91-E78B6C0B586F}"/>
              </a:ext>
            </a:extLst>
          </p:cNvPr>
          <p:cNvSpPr txBox="1"/>
          <p:nvPr/>
        </p:nvSpPr>
        <p:spPr>
          <a:xfrm>
            <a:off x="1409728" y="5660787"/>
            <a:ext cx="6189515" cy="369332"/>
          </a:xfrm>
          <a:prstGeom prst="rect">
            <a:avLst/>
          </a:prstGeom>
          <a:noFill/>
        </p:spPr>
        <p:txBody>
          <a:bodyPr wrap="none" rtlCol="0">
            <a:spAutoFit/>
          </a:bodyPr>
          <a:lstStyle/>
          <a:p>
            <a:r>
              <a:rPr kumimoji="1" lang="ja-JP" altLang="en-US" dirty="0"/>
              <a:t>平成</a:t>
            </a:r>
            <a:r>
              <a:rPr kumimoji="1" lang="en-US" altLang="ja-JP" dirty="0"/>
              <a:t>29</a:t>
            </a:r>
            <a:r>
              <a:rPr kumimoji="1" lang="ja-JP" altLang="en-US" dirty="0"/>
              <a:t>年度学校等欠席者・感染症情報システム研修会資料</a:t>
            </a:r>
          </a:p>
        </p:txBody>
      </p:sp>
    </p:spTree>
    <p:extLst>
      <p:ext uri="{BB962C8B-B14F-4D97-AF65-F5344CB8AC3E}">
        <p14:creationId xmlns:p14="http://schemas.microsoft.com/office/powerpoint/2010/main" val="1159429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94" y="551839"/>
            <a:ext cx="8814063" cy="56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25469" y="6233040"/>
            <a:ext cx="8538947" cy="307777"/>
          </a:xfrm>
          <a:prstGeom prst="rect">
            <a:avLst/>
          </a:prstGeom>
          <a:noFill/>
        </p:spPr>
        <p:txBody>
          <a:bodyPr wrap="square" rtlCol="0">
            <a:spAutoFit/>
          </a:bodyPr>
          <a:lstStyle/>
          <a:p>
            <a:r>
              <a:rPr lang="ja-JP" altLang="en-US" sz="1400" dirty="0"/>
              <a:t>流行レベルは年ごと、地域ごとに差があることも多い→地域の最新情報をチェックする</a:t>
            </a:r>
            <a:endParaRPr lang="en-US" altLang="ja-JP" sz="1400" dirty="0"/>
          </a:p>
        </p:txBody>
      </p:sp>
      <p:sp>
        <p:nvSpPr>
          <p:cNvPr id="4" name="正方形/長方形 3"/>
          <p:cNvSpPr/>
          <p:nvPr/>
        </p:nvSpPr>
        <p:spPr>
          <a:xfrm>
            <a:off x="2445356" y="6488969"/>
            <a:ext cx="6698644" cy="430887"/>
          </a:xfrm>
          <a:prstGeom prst="rect">
            <a:avLst/>
          </a:prstGeom>
        </p:spPr>
        <p:txBody>
          <a:bodyPr wrap="square">
            <a:spAutoFit/>
          </a:bodyPr>
          <a:lstStyle/>
          <a:p>
            <a:r>
              <a:rPr lang="zh-TW" altLang="en-US" sz="1050" dirty="0"/>
              <a:t>感染症発生動向調査事業年</a:t>
            </a:r>
            <a:r>
              <a:rPr lang="ja-JP" altLang="en-US" sz="1050" dirty="0"/>
              <a:t>報２０１５年 （平成２７年）　確定データ</a:t>
            </a:r>
            <a:r>
              <a:rPr lang="en-US" altLang="ja-JP" sz="1050" dirty="0"/>
              <a:t>https://www.niid.go.jp/niid/ja/allarticles/surveillance/2270-idwr/nenpou/6980-idwr-nenpo2015.html</a:t>
            </a:r>
            <a:endParaRPr lang="ja-JP" altLang="en-US" sz="1050" dirty="0"/>
          </a:p>
        </p:txBody>
      </p:sp>
      <p:sp>
        <p:nvSpPr>
          <p:cNvPr id="5" name="タイトル 4"/>
          <p:cNvSpPr>
            <a:spLocks noGrp="1"/>
          </p:cNvSpPr>
          <p:nvPr>
            <p:ph type="title"/>
          </p:nvPr>
        </p:nvSpPr>
        <p:spPr>
          <a:xfrm>
            <a:off x="124581" y="54472"/>
            <a:ext cx="8515350" cy="301039"/>
          </a:xfrm>
        </p:spPr>
        <p:txBody>
          <a:bodyPr>
            <a:normAutofit fontScale="90000"/>
          </a:bodyPr>
          <a:lstStyle/>
          <a:p>
            <a:pPr algn="ctr"/>
            <a:r>
              <a:rPr lang="ja-JP" altLang="en-US" sz="2000" dirty="0">
                <a:solidFill>
                  <a:schemeClr val="tx1"/>
                </a:solidFill>
              </a:rPr>
              <a:t>その他の小児科定点把握疾患</a:t>
            </a:r>
            <a:r>
              <a:rPr kumimoji="1" lang="ja-JP" altLang="en-US" sz="2000" dirty="0">
                <a:solidFill>
                  <a:schemeClr val="tx1"/>
                </a:solidFill>
              </a:rPr>
              <a:t>の報告症例数</a:t>
            </a:r>
            <a:r>
              <a:rPr lang="en-US" altLang="ja-JP" sz="2000" dirty="0">
                <a:solidFill>
                  <a:schemeClr val="tx1"/>
                </a:solidFill>
              </a:rPr>
              <a:t>,2015</a:t>
            </a:r>
            <a:r>
              <a:rPr kumimoji="1" lang="ja-JP" altLang="en-US" sz="2000" dirty="0">
                <a:solidFill>
                  <a:schemeClr val="tx1"/>
                </a:solidFill>
              </a:rPr>
              <a:t>年</a:t>
            </a:r>
            <a:r>
              <a:rPr lang="en-US" altLang="ja-JP" sz="2000" dirty="0">
                <a:solidFill>
                  <a:schemeClr val="tx1"/>
                </a:solidFill>
              </a:rPr>
              <a:t>,</a:t>
            </a:r>
            <a:r>
              <a:rPr kumimoji="1" lang="ja-JP" altLang="en-US" sz="2000" dirty="0">
                <a:solidFill>
                  <a:schemeClr val="tx1"/>
                </a:solidFill>
              </a:rPr>
              <a:t>全国</a:t>
            </a:r>
          </a:p>
        </p:txBody>
      </p:sp>
      <p:sp>
        <p:nvSpPr>
          <p:cNvPr id="6" name="テキスト ボックス 5"/>
          <p:cNvSpPr txBox="1"/>
          <p:nvPr/>
        </p:nvSpPr>
        <p:spPr>
          <a:xfrm>
            <a:off x="3726441" y="2375810"/>
            <a:ext cx="989815" cy="246221"/>
          </a:xfrm>
          <a:prstGeom prst="rect">
            <a:avLst/>
          </a:prstGeom>
          <a:noFill/>
        </p:spPr>
        <p:txBody>
          <a:bodyPr wrap="square" rtlCol="0">
            <a:spAutoFit/>
          </a:bodyPr>
          <a:lstStyle/>
          <a:p>
            <a:pPr algn="ctr"/>
            <a:r>
              <a:rPr kumimoji="1" lang="en-US" altLang="ja-JP" sz="1000" b="1" dirty="0"/>
              <a:t>1</a:t>
            </a:r>
            <a:r>
              <a:rPr kumimoji="1" lang="ja-JP" altLang="en-US" sz="1000" b="1" dirty="0"/>
              <a:t>～</a:t>
            </a:r>
            <a:r>
              <a:rPr kumimoji="1" lang="en-US" altLang="ja-JP" sz="1000" b="1" dirty="0"/>
              <a:t>3</a:t>
            </a:r>
            <a:r>
              <a:rPr kumimoji="1" lang="ja-JP" altLang="en-US" sz="1000" b="1" dirty="0"/>
              <a:t>歳</a:t>
            </a:r>
          </a:p>
        </p:txBody>
      </p:sp>
      <p:sp>
        <p:nvSpPr>
          <p:cNvPr id="7" name="正方形/長方形 6"/>
          <p:cNvSpPr/>
          <p:nvPr/>
        </p:nvSpPr>
        <p:spPr>
          <a:xfrm>
            <a:off x="2507060" y="3860227"/>
            <a:ext cx="572593" cy="246221"/>
          </a:xfrm>
          <a:prstGeom prst="rect">
            <a:avLst/>
          </a:prstGeom>
        </p:spPr>
        <p:txBody>
          <a:bodyPr wrap="none">
            <a:spAutoFit/>
          </a:bodyPr>
          <a:lstStyle/>
          <a:p>
            <a:pPr algn="ctr"/>
            <a:r>
              <a:rPr lang="en-US" altLang="ja-JP" sz="1000" b="1" dirty="0"/>
              <a:t>1</a:t>
            </a:r>
            <a:r>
              <a:rPr lang="ja-JP" altLang="en-US" sz="1000" b="1" dirty="0"/>
              <a:t>～</a:t>
            </a:r>
            <a:r>
              <a:rPr lang="en-US" altLang="ja-JP" sz="1000" b="1" dirty="0"/>
              <a:t>3</a:t>
            </a:r>
            <a:r>
              <a:rPr lang="ja-JP" altLang="en-US" sz="1000" b="1" dirty="0"/>
              <a:t>歳</a:t>
            </a:r>
          </a:p>
        </p:txBody>
      </p:sp>
      <p:sp>
        <p:nvSpPr>
          <p:cNvPr id="9" name="テキスト ボックス 8"/>
          <p:cNvSpPr txBox="1"/>
          <p:nvPr/>
        </p:nvSpPr>
        <p:spPr>
          <a:xfrm>
            <a:off x="2768768" y="5398281"/>
            <a:ext cx="989815" cy="246221"/>
          </a:xfrm>
          <a:prstGeom prst="rect">
            <a:avLst/>
          </a:prstGeom>
          <a:noFill/>
        </p:spPr>
        <p:txBody>
          <a:bodyPr wrap="square" rtlCol="0">
            <a:spAutoFit/>
          </a:bodyPr>
          <a:lstStyle/>
          <a:p>
            <a:pPr algn="ctr"/>
            <a:r>
              <a:rPr kumimoji="1" lang="en-US" altLang="ja-JP" sz="1000" b="1" dirty="0"/>
              <a:t>1</a:t>
            </a:r>
            <a:r>
              <a:rPr kumimoji="1" lang="ja-JP" altLang="en-US" sz="1000" b="1" dirty="0"/>
              <a:t>～</a:t>
            </a:r>
            <a:r>
              <a:rPr kumimoji="1" lang="en-US" altLang="ja-JP" sz="1000" b="1" dirty="0"/>
              <a:t>3</a:t>
            </a:r>
            <a:r>
              <a:rPr kumimoji="1" lang="ja-JP" altLang="en-US" sz="1000" b="1" dirty="0"/>
              <a:t>歳</a:t>
            </a:r>
          </a:p>
        </p:txBody>
      </p:sp>
      <p:sp>
        <p:nvSpPr>
          <p:cNvPr id="10" name="テキスト ボックス 9"/>
          <p:cNvSpPr txBox="1"/>
          <p:nvPr/>
        </p:nvSpPr>
        <p:spPr>
          <a:xfrm>
            <a:off x="2240000" y="4604940"/>
            <a:ext cx="678730" cy="246221"/>
          </a:xfrm>
          <a:prstGeom prst="rect">
            <a:avLst/>
          </a:prstGeom>
          <a:noFill/>
        </p:spPr>
        <p:txBody>
          <a:bodyPr wrap="square" rtlCol="0">
            <a:spAutoFit/>
          </a:bodyPr>
          <a:lstStyle/>
          <a:p>
            <a:pPr algn="ctr"/>
            <a:r>
              <a:rPr kumimoji="1" lang="en-US" altLang="ja-JP" sz="1000" b="1" dirty="0"/>
              <a:t>1</a:t>
            </a:r>
            <a:r>
              <a:rPr kumimoji="1" lang="ja-JP" altLang="en-US" sz="1000" b="1" dirty="0"/>
              <a:t>～</a:t>
            </a:r>
            <a:r>
              <a:rPr kumimoji="1" lang="en-US" altLang="ja-JP" sz="1000" b="1" dirty="0"/>
              <a:t>3</a:t>
            </a:r>
            <a:r>
              <a:rPr kumimoji="1" lang="ja-JP" altLang="en-US" sz="1000" b="1" dirty="0"/>
              <a:t>歳</a:t>
            </a:r>
          </a:p>
        </p:txBody>
      </p:sp>
      <p:sp>
        <p:nvSpPr>
          <p:cNvPr id="8" name="テキスト ボックス 7"/>
          <p:cNvSpPr txBox="1"/>
          <p:nvPr/>
        </p:nvSpPr>
        <p:spPr>
          <a:xfrm>
            <a:off x="2240000" y="1550615"/>
            <a:ext cx="414780" cy="415498"/>
          </a:xfrm>
          <a:prstGeom prst="rect">
            <a:avLst/>
          </a:prstGeom>
          <a:noFill/>
        </p:spPr>
        <p:txBody>
          <a:bodyPr wrap="square" rtlCol="0">
            <a:spAutoFit/>
          </a:bodyPr>
          <a:lstStyle/>
          <a:p>
            <a:r>
              <a:rPr kumimoji="1" lang="en-US" altLang="ja-JP" sz="1050" b="1" dirty="0"/>
              <a:t>1</a:t>
            </a:r>
            <a:r>
              <a:rPr kumimoji="1" lang="ja-JP" altLang="en-US" sz="1050" b="1" dirty="0"/>
              <a:t>～</a:t>
            </a:r>
            <a:endParaRPr kumimoji="1" lang="en-US" altLang="ja-JP" sz="1050" b="1" dirty="0"/>
          </a:p>
          <a:p>
            <a:r>
              <a:rPr kumimoji="1" lang="en-US" altLang="ja-JP" sz="1050" b="1" dirty="0"/>
              <a:t>3</a:t>
            </a:r>
            <a:r>
              <a:rPr kumimoji="1" lang="ja-JP" altLang="en-US" sz="1050" b="1" dirty="0"/>
              <a:t>歳</a:t>
            </a:r>
          </a:p>
        </p:txBody>
      </p:sp>
      <p:sp>
        <p:nvSpPr>
          <p:cNvPr id="11" name="テキスト ボックス 10"/>
          <p:cNvSpPr txBox="1"/>
          <p:nvPr/>
        </p:nvSpPr>
        <p:spPr>
          <a:xfrm>
            <a:off x="2447390" y="815050"/>
            <a:ext cx="345967" cy="400110"/>
          </a:xfrm>
          <a:prstGeom prst="rect">
            <a:avLst/>
          </a:prstGeom>
          <a:noFill/>
        </p:spPr>
        <p:txBody>
          <a:bodyPr wrap="square" rtlCol="0">
            <a:spAutoFit/>
          </a:bodyPr>
          <a:lstStyle/>
          <a:p>
            <a:r>
              <a:rPr kumimoji="1" lang="en-US" altLang="ja-JP" sz="1000" b="1" dirty="0"/>
              <a:t>4</a:t>
            </a:r>
            <a:r>
              <a:rPr kumimoji="1" lang="ja-JP" altLang="en-US" sz="1000" b="1" dirty="0"/>
              <a:t>歳</a:t>
            </a:r>
          </a:p>
        </p:txBody>
      </p:sp>
      <p:sp>
        <p:nvSpPr>
          <p:cNvPr id="15" name="テキスト ボックス 14"/>
          <p:cNvSpPr txBox="1"/>
          <p:nvPr/>
        </p:nvSpPr>
        <p:spPr>
          <a:xfrm>
            <a:off x="3412616" y="3872106"/>
            <a:ext cx="421382" cy="246221"/>
          </a:xfrm>
          <a:prstGeom prst="rect">
            <a:avLst/>
          </a:prstGeom>
          <a:noFill/>
        </p:spPr>
        <p:txBody>
          <a:bodyPr wrap="square" rtlCol="0">
            <a:spAutoFit/>
          </a:bodyPr>
          <a:lstStyle/>
          <a:p>
            <a:pPr algn="ctr"/>
            <a:r>
              <a:rPr kumimoji="1" lang="en-US" altLang="ja-JP" sz="1000" b="1" dirty="0"/>
              <a:t>4</a:t>
            </a:r>
            <a:r>
              <a:rPr kumimoji="1" lang="ja-JP" altLang="en-US" sz="1000" b="1" dirty="0"/>
              <a:t>歳</a:t>
            </a:r>
          </a:p>
        </p:txBody>
      </p:sp>
      <p:sp>
        <p:nvSpPr>
          <p:cNvPr id="16" name="テキスト ボックス 15"/>
          <p:cNvSpPr txBox="1"/>
          <p:nvPr/>
        </p:nvSpPr>
        <p:spPr>
          <a:xfrm>
            <a:off x="2502654" y="1613292"/>
            <a:ext cx="345967" cy="400110"/>
          </a:xfrm>
          <a:prstGeom prst="rect">
            <a:avLst/>
          </a:prstGeom>
          <a:noFill/>
        </p:spPr>
        <p:txBody>
          <a:bodyPr wrap="square" rtlCol="0">
            <a:spAutoFit/>
          </a:bodyPr>
          <a:lstStyle/>
          <a:p>
            <a:r>
              <a:rPr kumimoji="1" lang="en-US" altLang="ja-JP" sz="1000" b="1" dirty="0"/>
              <a:t>4</a:t>
            </a:r>
            <a:r>
              <a:rPr kumimoji="1" lang="ja-JP" altLang="en-US" sz="1000" b="1" dirty="0"/>
              <a:t>歳</a:t>
            </a:r>
          </a:p>
        </p:txBody>
      </p:sp>
      <p:sp>
        <p:nvSpPr>
          <p:cNvPr id="17" name="テキスト ボックス 16"/>
          <p:cNvSpPr txBox="1"/>
          <p:nvPr/>
        </p:nvSpPr>
        <p:spPr>
          <a:xfrm>
            <a:off x="5787854" y="2396625"/>
            <a:ext cx="397815" cy="246221"/>
          </a:xfrm>
          <a:prstGeom prst="rect">
            <a:avLst/>
          </a:prstGeom>
          <a:noFill/>
        </p:spPr>
        <p:txBody>
          <a:bodyPr wrap="square" rtlCol="0">
            <a:spAutoFit/>
          </a:bodyPr>
          <a:lstStyle/>
          <a:p>
            <a:pPr algn="ctr"/>
            <a:r>
              <a:rPr kumimoji="1" lang="en-US" altLang="ja-JP" sz="1000" b="1" dirty="0"/>
              <a:t>4</a:t>
            </a:r>
            <a:r>
              <a:rPr kumimoji="1" lang="ja-JP" altLang="en-US" sz="1000" b="1" dirty="0"/>
              <a:t>歳</a:t>
            </a:r>
          </a:p>
        </p:txBody>
      </p:sp>
      <p:sp>
        <p:nvSpPr>
          <p:cNvPr id="18" name="テキスト ボックス 17"/>
          <p:cNvSpPr txBox="1"/>
          <p:nvPr/>
        </p:nvSpPr>
        <p:spPr>
          <a:xfrm>
            <a:off x="2276839" y="3022768"/>
            <a:ext cx="414780" cy="415498"/>
          </a:xfrm>
          <a:prstGeom prst="rect">
            <a:avLst/>
          </a:prstGeom>
          <a:noFill/>
        </p:spPr>
        <p:txBody>
          <a:bodyPr wrap="square" rtlCol="0">
            <a:spAutoFit/>
          </a:bodyPr>
          <a:lstStyle/>
          <a:p>
            <a:r>
              <a:rPr kumimoji="1" lang="en-US" altLang="ja-JP" sz="1000" b="1" dirty="0"/>
              <a:t>1</a:t>
            </a:r>
            <a:r>
              <a:rPr kumimoji="1" lang="ja-JP" altLang="en-US" sz="1000" b="1" dirty="0"/>
              <a:t>～</a:t>
            </a:r>
            <a:endParaRPr kumimoji="1" lang="en-US" altLang="ja-JP" sz="1000" b="1" dirty="0"/>
          </a:p>
          <a:p>
            <a:r>
              <a:rPr kumimoji="1" lang="en-US" altLang="ja-JP" sz="1000" b="1" dirty="0"/>
              <a:t>3</a:t>
            </a:r>
            <a:r>
              <a:rPr kumimoji="1" lang="ja-JP" altLang="en-US" sz="1000" b="1" dirty="0"/>
              <a:t>歳</a:t>
            </a:r>
          </a:p>
        </p:txBody>
      </p:sp>
      <p:sp>
        <p:nvSpPr>
          <p:cNvPr id="19" name="テキスト ボックス 18"/>
          <p:cNvSpPr txBox="1"/>
          <p:nvPr/>
        </p:nvSpPr>
        <p:spPr>
          <a:xfrm>
            <a:off x="2182850" y="799215"/>
            <a:ext cx="414780" cy="400110"/>
          </a:xfrm>
          <a:prstGeom prst="rect">
            <a:avLst/>
          </a:prstGeom>
          <a:noFill/>
        </p:spPr>
        <p:txBody>
          <a:bodyPr wrap="square" rtlCol="0">
            <a:spAutoFit/>
          </a:bodyPr>
          <a:lstStyle/>
          <a:p>
            <a:r>
              <a:rPr kumimoji="1" lang="en-US" altLang="ja-JP" sz="1000" b="1" dirty="0"/>
              <a:t>1</a:t>
            </a:r>
            <a:r>
              <a:rPr kumimoji="1" lang="ja-JP" altLang="en-US" sz="1000" b="1" dirty="0"/>
              <a:t>～</a:t>
            </a:r>
          </a:p>
          <a:p>
            <a:r>
              <a:rPr kumimoji="1" lang="en-US" altLang="ja-JP" sz="1000" b="1" dirty="0"/>
              <a:t>3</a:t>
            </a:r>
            <a:r>
              <a:rPr kumimoji="1" lang="ja-JP" altLang="en-US" sz="1000" b="1" dirty="0"/>
              <a:t>歳</a:t>
            </a:r>
          </a:p>
        </p:txBody>
      </p:sp>
      <p:sp>
        <p:nvSpPr>
          <p:cNvPr id="13" name="テキスト ボックス 12"/>
          <p:cNvSpPr txBox="1"/>
          <p:nvPr/>
        </p:nvSpPr>
        <p:spPr>
          <a:xfrm>
            <a:off x="2385356" y="5402869"/>
            <a:ext cx="377941" cy="246221"/>
          </a:xfrm>
          <a:prstGeom prst="rect">
            <a:avLst/>
          </a:prstGeom>
          <a:noFill/>
        </p:spPr>
        <p:txBody>
          <a:bodyPr wrap="square" rtlCol="0">
            <a:spAutoFit/>
          </a:bodyPr>
          <a:lstStyle/>
          <a:p>
            <a:pPr algn="ctr"/>
            <a:r>
              <a:rPr kumimoji="1" lang="en-US" altLang="ja-JP" sz="1000" b="1" dirty="0"/>
              <a:t>0</a:t>
            </a:r>
            <a:r>
              <a:rPr kumimoji="1" lang="ja-JP" altLang="en-US" sz="1000" b="1" dirty="0"/>
              <a:t>歳</a:t>
            </a:r>
          </a:p>
        </p:txBody>
      </p:sp>
      <p:sp>
        <p:nvSpPr>
          <p:cNvPr id="21" name="テキスト ボックス 20"/>
          <p:cNvSpPr txBox="1"/>
          <p:nvPr/>
        </p:nvSpPr>
        <p:spPr>
          <a:xfrm>
            <a:off x="2297697" y="2416021"/>
            <a:ext cx="377941" cy="246221"/>
          </a:xfrm>
          <a:prstGeom prst="rect">
            <a:avLst/>
          </a:prstGeom>
          <a:noFill/>
        </p:spPr>
        <p:txBody>
          <a:bodyPr wrap="square" rtlCol="0">
            <a:spAutoFit/>
          </a:bodyPr>
          <a:lstStyle/>
          <a:p>
            <a:pPr algn="ctr"/>
            <a:r>
              <a:rPr kumimoji="1" lang="en-US" altLang="ja-JP" sz="1000" b="1" dirty="0"/>
              <a:t>0</a:t>
            </a:r>
            <a:r>
              <a:rPr kumimoji="1" lang="ja-JP" altLang="en-US" sz="1000" b="1" dirty="0"/>
              <a:t>歳</a:t>
            </a:r>
          </a:p>
        </p:txBody>
      </p:sp>
      <p:sp>
        <p:nvSpPr>
          <p:cNvPr id="22" name="テキスト ボックス 21"/>
          <p:cNvSpPr txBox="1"/>
          <p:nvPr/>
        </p:nvSpPr>
        <p:spPr>
          <a:xfrm>
            <a:off x="1269906" y="5944058"/>
            <a:ext cx="810705" cy="261610"/>
          </a:xfrm>
          <a:prstGeom prst="rect">
            <a:avLst/>
          </a:prstGeom>
          <a:noFill/>
        </p:spPr>
        <p:txBody>
          <a:bodyPr wrap="square" rtlCol="0">
            <a:spAutoFit/>
          </a:bodyPr>
          <a:lstStyle/>
          <a:p>
            <a:r>
              <a:rPr kumimoji="1" lang="ja-JP" altLang="en-US" sz="1050" dirty="0"/>
              <a:t>単位</a:t>
            </a:r>
            <a:r>
              <a:rPr kumimoji="1" lang="ja-JP" altLang="en-US" sz="1100" dirty="0"/>
              <a:t>：人</a:t>
            </a:r>
          </a:p>
        </p:txBody>
      </p:sp>
      <p:sp>
        <p:nvSpPr>
          <p:cNvPr id="23" name="テキスト ボックス 22"/>
          <p:cNvSpPr txBox="1"/>
          <p:nvPr/>
        </p:nvSpPr>
        <p:spPr>
          <a:xfrm>
            <a:off x="4114444" y="3872106"/>
            <a:ext cx="391682" cy="246221"/>
          </a:xfrm>
          <a:prstGeom prst="rect">
            <a:avLst/>
          </a:prstGeom>
          <a:noFill/>
        </p:spPr>
        <p:txBody>
          <a:bodyPr wrap="square" rtlCol="0">
            <a:spAutoFit/>
          </a:bodyPr>
          <a:lstStyle/>
          <a:p>
            <a:pPr algn="ctr"/>
            <a:r>
              <a:rPr kumimoji="1" lang="en-US" altLang="ja-JP" sz="1000" b="1" dirty="0"/>
              <a:t>5</a:t>
            </a:r>
            <a:r>
              <a:rPr kumimoji="1" lang="ja-JP" altLang="en-US" sz="1000" b="1" dirty="0"/>
              <a:t>歳</a:t>
            </a:r>
          </a:p>
        </p:txBody>
      </p:sp>
      <p:sp>
        <p:nvSpPr>
          <p:cNvPr id="25" name="テキスト ボックス 24"/>
          <p:cNvSpPr txBox="1"/>
          <p:nvPr/>
        </p:nvSpPr>
        <p:spPr>
          <a:xfrm>
            <a:off x="6226836" y="2408550"/>
            <a:ext cx="378643" cy="246221"/>
          </a:xfrm>
          <a:prstGeom prst="rect">
            <a:avLst/>
          </a:prstGeom>
          <a:noFill/>
        </p:spPr>
        <p:txBody>
          <a:bodyPr wrap="square" rtlCol="0">
            <a:spAutoFit/>
          </a:bodyPr>
          <a:lstStyle/>
          <a:p>
            <a:pPr algn="ctr"/>
            <a:r>
              <a:rPr kumimoji="1" lang="en-US" altLang="ja-JP" sz="1000" b="1" dirty="0"/>
              <a:t>5</a:t>
            </a:r>
            <a:r>
              <a:rPr kumimoji="1" lang="ja-JP" altLang="en-US" sz="1000" b="1" dirty="0"/>
              <a:t>歳</a:t>
            </a:r>
          </a:p>
        </p:txBody>
      </p:sp>
      <p:sp>
        <p:nvSpPr>
          <p:cNvPr id="26" name="テキスト ボックス 25"/>
          <p:cNvSpPr txBox="1"/>
          <p:nvPr/>
        </p:nvSpPr>
        <p:spPr>
          <a:xfrm>
            <a:off x="2676110" y="826479"/>
            <a:ext cx="178628" cy="400110"/>
          </a:xfrm>
          <a:prstGeom prst="rect">
            <a:avLst/>
          </a:prstGeom>
          <a:noFill/>
        </p:spPr>
        <p:txBody>
          <a:bodyPr wrap="square" rtlCol="0">
            <a:spAutoFit/>
          </a:bodyPr>
          <a:lstStyle/>
          <a:p>
            <a:pPr algn="ctr"/>
            <a:r>
              <a:rPr kumimoji="1" lang="en-US" altLang="ja-JP" sz="1000" b="1" dirty="0"/>
              <a:t>5</a:t>
            </a:r>
            <a:r>
              <a:rPr kumimoji="1" lang="ja-JP" altLang="en-US" sz="1000" b="1" dirty="0"/>
              <a:t>歳</a:t>
            </a:r>
          </a:p>
        </p:txBody>
      </p:sp>
      <p:sp>
        <p:nvSpPr>
          <p:cNvPr id="27" name="テキスト ボックス 26"/>
          <p:cNvSpPr txBox="1"/>
          <p:nvPr/>
        </p:nvSpPr>
        <p:spPr>
          <a:xfrm>
            <a:off x="2675280" y="1612169"/>
            <a:ext cx="378643" cy="246221"/>
          </a:xfrm>
          <a:prstGeom prst="rect">
            <a:avLst/>
          </a:prstGeom>
          <a:noFill/>
        </p:spPr>
        <p:txBody>
          <a:bodyPr wrap="square" rtlCol="0">
            <a:spAutoFit/>
          </a:bodyPr>
          <a:lstStyle/>
          <a:p>
            <a:pPr algn="ctr"/>
            <a:r>
              <a:rPr kumimoji="1" lang="en-US" altLang="ja-JP" sz="1000" b="1"/>
              <a:t>5</a:t>
            </a:r>
            <a:r>
              <a:rPr kumimoji="1" lang="ja-JP" altLang="en-US" sz="1000" b="1" dirty="0"/>
              <a:t>歳</a:t>
            </a:r>
          </a:p>
        </p:txBody>
      </p:sp>
      <p:sp>
        <p:nvSpPr>
          <p:cNvPr id="28" name="テキスト ボックス 27"/>
          <p:cNvSpPr txBox="1"/>
          <p:nvPr/>
        </p:nvSpPr>
        <p:spPr>
          <a:xfrm>
            <a:off x="2858082" y="1596780"/>
            <a:ext cx="391682" cy="246221"/>
          </a:xfrm>
          <a:prstGeom prst="rect">
            <a:avLst/>
          </a:prstGeom>
          <a:noFill/>
        </p:spPr>
        <p:txBody>
          <a:bodyPr wrap="square" rtlCol="0">
            <a:spAutoFit/>
          </a:bodyPr>
          <a:lstStyle/>
          <a:p>
            <a:pPr algn="ctr"/>
            <a:r>
              <a:rPr kumimoji="1" lang="en-US" altLang="ja-JP" sz="1000" b="1" dirty="0"/>
              <a:t>6</a:t>
            </a:r>
            <a:r>
              <a:rPr kumimoji="1" lang="ja-JP" altLang="en-US" sz="1000" b="1" dirty="0"/>
              <a:t>歳</a:t>
            </a:r>
          </a:p>
        </p:txBody>
      </p:sp>
      <p:sp>
        <p:nvSpPr>
          <p:cNvPr id="29" name="テキスト ボックス 28"/>
          <p:cNvSpPr txBox="1"/>
          <p:nvPr/>
        </p:nvSpPr>
        <p:spPr>
          <a:xfrm>
            <a:off x="4716256" y="3860676"/>
            <a:ext cx="532225" cy="246221"/>
          </a:xfrm>
          <a:prstGeom prst="rect">
            <a:avLst/>
          </a:prstGeom>
          <a:noFill/>
        </p:spPr>
        <p:txBody>
          <a:bodyPr wrap="square" rtlCol="0">
            <a:spAutoFit/>
          </a:bodyPr>
          <a:lstStyle/>
          <a:p>
            <a:pPr algn="ctr"/>
            <a:r>
              <a:rPr kumimoji="1" lang="en-US" altLang="ja-JP" sz="1000" b="1" dirty="0"/>
              <a:t>6</a:t>
            </a:r>
            <a:r>
              <a:rPr kumimoji="1" lang="ja-JP" altLang="en-US" sz="1000" b="1" dirty="0"/>
              <a:t>歳</a:t>
            </a:r>
          </a:p>
        </p:txBody>
      </p:sp>
      <p:sp>
        <p:nvSpPr>
          <p:cNvPr id="30" name="テキスト ボックス 29"/>
          <p:cNvSpPr txBox="1"/>
          <p:nvPr/>
        </p:nvSpPr>
        <p:spPr>
          <a:xfrm>
            <a:off x="2722889" y="815050"/>
            <a:ext cx="331034" cy="400110"/>
          </a:xfrm>
          <a:prstGeom prst="rect">
            <a:avLst/>
          </a:prstGeom>
          <a:noFill/>
        </p:spPr>
        <p:txBody>
          <a:bodyPr wrap="square" rtlCol="0">
            <a:spAutoFit/>
          </a:bodyPr>
          <a:lstStyle/>
          <a:p>
            <a:pPr algn="ctr"/>
            <a:r>
              <a:rPr kumimoji="1" lang="en-US" altLang="ja-JP" sz="1000" b="1" dirty="0"/>
              <a:t>6</a:t>
            </a:r>
            <a:r>
              <a:rPr kumimoji="1" lang="ja-JP" altLang="en-US" sz="1000" b="1" dirty="0"/>
              <a:t>歳</a:t>
            </a:r>
          </a:p>
        </p:txBody>
      </p:sp>
      <p:sp>
        <p:nvSpPr>
          <p:cNvPr id="31" name="テキスト ボックス 30"/>
          <p:cNvSpPr txBox="1"/>
          <p:nvPr/>
        </p:nvSpPr>
        <p:spPr>
          <a:xfrm>
            <a:off x="6496367" y="2346212"/>
            <a:ext cx="293638" cy="400110"/>
          </a:xfrm>
          <a:prstGeom prst="rect">
            <a:avLst/>
          </a:prstGeom>
          <a:noFill/>
        </p:spPr>
        <p:txBody>
          <a:bodyPr wrap="square" rtlCol="0">
            <a:spAutoFit/>
          </a:bodyPr>
          <a:lstStyle/>
          <a:p>
            <a:pPr algn="ctr"/>
            <a:r>
              <a:rPr kumimoji="1" lang="en-US" altLang="ja-JP" sz="1000" b="1" dirty="0"/>
              <a:t>6</a:t>
            </a:r>
            <a:r>
              <a:rPr kumimoji="1" lang="ja-JP" altLang="en-US" sz="1000" b="1" dirty="0"/>
              <a:t>歳</a:t>
            </a:r>
          </a:p>
        </p:txBody>
      </p:sp>
      <p:sp>
        <p:nvSpPr>
          <p:cNvPr id="24" name="テキスト ボックス 23"/>
          <p:cNvSpPr txBox="1"/>
          <p:nvPr/>
        </p:nvSpPr>
        <p:spPr>
          <a:xfrm>
            <a:off x="2951882" y="799213"/>
            <a:ext cx="443060" cy="400110"/>
          </a:xfrm>
          <a:prstGeom prst="rect">
            <a:avLst/>
          </a:prstGeom>
          <a:noFill/>
        </p:spPr>
        <p:txBody>
          <a:bodyPr wrap="square" rtlCol="0">
            <a:spAutoFit/>
          </a:bodyPr>
          <a:lstStyle/>
          <a:p>
            <a:r>
              <a:rPr kumimoji="1" lang="en-US" altLang="ja-JP" sz="1000" b="1" dirty="0"/>
              <a:t>7</a:t>
            </a:r>
            <a:r>
              <a:rPr kumimoji="1" lang="ja-JP" altLang="en-US" sz="1000" b="1" dirty="0"/>
              <a:t>～</a:t>
            </a:r>
            <a:r>
              <a:rPr kumimoji="1" lang="en-US" altLang="ja-JP" sz="1000" b="1" dirty="0"/>
              <a:t>14</a:t>
            </a:r>
            <a:r>
              <a:rPr kumimoji="1" lang="ja-JP" altLang="en-US" sz="1000" b="1" dirty="0"/>
              <a:t>歳</a:t>
            </a:r>
          </a:p>
        </p:txBody>
      </p:sp>
      <p:sp>
        <p:nvSpPr>
          <p:cNvPr id="33" name="テキスト ボックス 32"/>
          <p:cNvSpPr txBox="1"/>
          <p:nvPr/>
        </p:nvSpPr>
        <p:spPr>
          <a:xfrm>
            <a:off x="3108286" y="1566002"/>
            <a:ext cx="443060" cy="400110"/>
          </a:xfrm>
          <a:prstGeom prst="rect">
            <a:avLst/>
          </a:prstGeom>
          <a:noFill/>
        </p:spPr>
        <p:txBody>
          <a:bodyPr wrap="square" rtlCol="0">
            <a:spAutoFit/>
          </a:bodyPr>
          <a:lstStyle/>
          <a:p>
            <a:r>
              <a:rPr kumimoji="1" lang="en-US" altLang="ja-JP" sz="1000" b="1" dirty="0"/>
              <a:t>7</a:t>
            </a:r>
            <a:r>
              <a:rPr kumimoji="1" lang="ja-JP" altLang="en-US" sz="1000" b="1" dirty="0"/>
              <a:t>～</a:t>
            </a:r>
            <a:r>
              <a:rPr kumimoji="1" lang="en-US" altLang="ja-JP" sz="1000" b="1" dirty="0"/>
              <a:t>14</a:t>
            </a:r>
            <a:r>
              <a:rPr kumimoji="1" lang="ja-JP" altLang="en-US" sz="1000" b="1" dirty="0"/>
              <a:t>歳</a:t>
            </a:r>
          </a:p>
        </p:txBody>
      </p:sp>
      <p:sp>
        <p:nvSpPr>
          <p:cNvPr id="34" name="テキスト ボックス 33"/>
          <p:cNvSpPr txBox="1"/>
          <p:nvPr/>
        </p:nvSpPr>
        <p:spPr>
          <a:xfrm>
            <a:off x="6667457" y="2324581"/>
            <a:ext cx="443060" cy="400110"/>
          </a:xfrm>
          <a:prstGeom prst="rect">
            <a:avLst/>
          </a:prstGeom>
          <a:noFill/>
        </p:spPr>
        <p:txBody>
          <a:bodyPr wrap="square" rtlCol="0">
            <a:spAutoFit/>
          </a:bodyPr>
          <a:lstStyle/>
          <a:p>
            <a:r>
              <a:rPr kumimoji="1" lang="en-US" altLang="ja-JP" sz="1000" b="1" dirty="0"/>
              <a:t>7</a:t>
            </a:r>
            <a:r>
              <a:rPr kumimoji="1" lang="ja-JP" altLang="en-US" sz="1000" b="1" dirty="0"/>
              <a:t>～</a:t>
            </a:r>
            <a:r>
              <a:rPr kumimoji="1" lang="en-US" altLang="ja-JP" sz="1000" b="1" dirty="0"/>
              <a:t>14</a:t>
            </a:r>
            <a:r>
              <a:rPr kumimoji="1" lang="ja-JP" altLang="en-US" sz="1000" b="1" dirty="0"/>
              <a:t>歳</a:t>
            </a:r>
          </a:p>
        </p:txBody>
      </p:sp>
      <p:sp>
        <p:nvSpPr>
          <p:cNvPr id="35" name="テキスト ボックス 34"/>
          <p:cNvSpPr txBox="1"/>
          <p:nvPr/>
        </p:nvSpPr>
        <p:spPr>
          <a:xfrm>
            <a:off x="5720731" y="3874141"/>
            <a:ext cx="798135" cy="246221"/>
          </a:xfrm>
          <a:prstGeom prst="rect">
            <a:avLst/>
          </a:prstGeom>
          <a:noFill/>
        </p:spPr>
        <p:txBody>
          <a:bodyPr wrap="square" rtlCol="0">
            <a:spAutoFit/>
          </a:bodyPr>
          <a:lstStyle/>
          <a:p>
            <a:r>
              <a:rPr kumimoji="1" lang="en-US" altLang="ja-JP" sz="1000" b="1" dirty="0"/>
              <a:t>7</a:t>
            </a:r>
            <a:r>
              <a:rPr kumimoji="1" lang="ja-JP" altLang="en-US" sz="1000" b="1" dirty="0"/>
              <a:t>～</a:t>
            </a:r>
            <a:r>
              <a:rPr kumimoji="1" lang="en-US" altLang="ja-JP" sz="1000" b="1" dirty="0"/>
              <a:t>14</a:t>
            </a:r>
            <a:r>
              <a:rPr kumimoji="1" lang="ja-JP" altLang="en-US" sz="1000" b="1" dirty="0"/>
              <a:t>歳</a:t>
            </a:r>
          </a:p>
        </p:txBody>
      </p:sp>
      <p:sp>
        <p:nvSpPr>
          <p:cNvPr id="2048" name="テキスト ボックス 2047"/>
          <p:cNvSpPr txBox="1"/>
          <p:nvPr/>
        </p:nvSpPr>
        <p:spPr>
          <a:xfrm>
            <a:off x="6888987" y="3807038"/>
            <a:ext cx="461913" cy="400110"/>
          </a:xfrm>
          <a:prstGeom prst="rect">
            <a:avLst/>
          </a:prstGeom>
          <a:noFill/>
        </p:spPr>
        <p:txBody>
          <a:bodyPr wrap="square" rtlCol="0">
            <a:spAutoFit/>
          </a:bodyPr>
          <a:lstStyle/>
          <a:p>
            <a:pPr algn="ctr"/>
            <a:r>
              <a:rPr kumimoji="1" lang="en-US" altLang="ja-JP" sz="1000" b="1" dirty="0"/>
              <a:t>15</a:t>
            </a:r>
            <a:r>
              <a:rPr kumimoji="1" lang="ja-JP" altLang="en-US" sz="1000" b="1" dirty="0"/>
              <a:t>歳～</a:t>
            </a:r>
          </a:p>
        </p:txBody>
      </p:sp>
      <p:sp>
        <p:nvSpPr>
          <p:cNvPr id="12" name="正方形/長方形 11">
            <a:extLst>
              <a:ext uri="{FF2B5EF4-FFF2-40B4-BE49-F238E27FC236}">
                <a16:creationId xmlns:a16="http://schemas.microsoft.com/office/drawing/2014/main" xmlns="" id="{6ED9FAE2-AD32-49C4-9158-AEEF9B4243C8}"/>
              </a:ext>
            </a:extLst>
          </p:cNvPr>
          <p:cNvSpPr/>
          <p:nvPr/>
        </p:nvSpPr>
        <p:spPr>
          <a:xfrm>
            <a:off x="5248481" y="344855"/>
            <a:ext cx="2986715" cy="276999"/>
          </a:xfrm>
          <a:prstGeom prst="rect">
            <a:avLst/>
          </a:prstGeom>
        </p:spPr>
        <p:txBody>
          <a:bodyPr wrap="none">
            <a:spAutoFit/>
          </a:bodyPr>
          <a:lstStyle/>
          <a:p>
            <a:r>
              <a:rPr lang="ja-JP" altLang="en-US" sz="1200" dirty="0"/>
              <a:t>小児科定点（全国</a:t>
            </a:r>
            <a:r>
              <a:rPr lang="en-US" altLang="ja-JP" sz="1200" dirty="0"/>
              <a:t>3000</a:t>
            </a:r>
            <a:r>
              <a:rPr lang="ja-JP" altLang="en-US" sz="1200" dirty="0"/>
              <a:t>か所）からの報告</a:t>
            </a:r>
          </a:p>
        </p:txBody>
      </p:sp>
    </p:spTree>
    <p:extLst>
      <p:ext uri="{BB962C8B-B14F-4D97-AF65-F5344CB8AC3E}">
        <p14:creationId xmlns:p14="http://schemas.microsoft.com/office/powerpoint/2010/main" val="229009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1131707"/>
            <a:ext cx="9144000" cy="4594586"/>
          </a:xfrm>
          <a:prstGeom prst="rect">
            <a:avLst/>
          </a:prstGeom>
        </p:spPr>
      </p:pic>
      <p:sp>
        <p:nvSpPr>
          <p:cNvPr id="7" name="タイトル 6"/>
          <p:cNvSpPr>
            <a:spLocks noGrp="1"/>
          </p:cNvSpPr>
          <p:nvPr>
            <p:ph type="title"/>
          </p:nvPr>
        </p:nvSpPr>
        <p:spPr>
          <a:xfrm>
            <a:off x="201681" y="240991"/>
            <a:ext cx="8740637" cy="890716"/>
          </a:xfrm>
        </p:spPr>
        <p:txBody>
          <a:bodyPr>
            <a:normAutofit/>
          </a:bodyPr>
          <a:lstStyle/>
          <a:p>
            <a:r>
              <a:rPr kumimoji="1" lang="ja-JP" altLang="en-US" sz="3200" dirty="0">
                <a:solidFill>
                  <a:schemeClr val="tx1"/>
                </a:solidFill>
              </a:rPr>
              <a:t>腸管出血性大腸菌感染症集団発生事例</a:t>
            </a:r>
            <a:r>
              <a:rPr kumimoji="1" lang="en-US" altLang="ja-JP" sz="3200" dirty="0">
                <a:solidFill>
                  <a:schemeClr val="tx1"/>
                </a:solidFill>
              </a:rPr>
              <a:t>,2016</a:t>
            </a:r>
            <a:r>
              <a:rPr kumimoji="1" lang="ja-JP" altLang="en-US" sz="3200" dirty="0">
                <a:solidFill>
                  <a:schemeClr val="tx1"/>
                </a:solidFill>
              </a:rPr>
              <a:t>年</a:t>
            </a:r>
          </a:p>
        </p:txBody>
      </p:sp>
      <p:sp>
        <p:nvSpPr>
          <p:cNvPr id="8" name="正方形/長方形 7"/>
          <p:cNvSpPr/>
          <p:nvPr/>
        </p:nvSpPr>
        <p:spPr>
          <a:xfrm>
            <a:off x="3313043" y="1696278"/>
            <a:ext cx="424070" cy="1855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346175" y="2305878"/>
            <a:ext cx="390938" cy="15107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319671" y="2020954"/>
            <a:ext cx="424070" cy="1855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346175" y="4167808"/>
            <a:ext cx="424070" cy="1855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xmlns="" id="{4001B636-1873-498A-88B2-8F09353819CB}"/>
              </a:ext>
            </a:extLst>
          </p:cNvPr>
          <p:cNvSpPr txBox="1"/>
          <p:nvPr/>
        </p:nvSpPr>
        <p:spPr>
          <a:xfrm>
            <a:off x="986745" y="5865438"/>
            <a:ext cx="6647974" cy="646331"/>
          </a:xfrm>
          <a:prstGeom prst="rect">
            <a:avLst/>
          </a:prstGeom>
          <a:noFill/>
        </p:spPr>
        <p:txBody>
          <a:bodyPr wrap="none" rtlCol="0">
            <a:spAutoFit/>
          </a:bodyPr>
          <a:lstStyle/>
          <a:p>
            <a:r>
              <a:rPr kumimoji="1" lang="ja-JP" altLang="en-US" dirty="0"/>
              <a:t>複数の感染経路：食品媒介感染、動物からの感染、人</a:t>
            </a:r>
            <a:r>
              <a:rPr kumimoji="1" lang="ja-JP" altLang="en-US" dirty="0" err="1"/>
              <a:t>ー</a:t>
            </a:r>
            <a:r>
              <a:rPr kumimoji="1" lang="ja-JP" altLang="en-US" dirty="0"/>
              <a:t>人感染</a:t>
            </a:r>
            <a:endParaRPr kumimoji="1" lang="en-US" altLang="ja-JP" dirty="0"/>
          </a:p>
          <a:p>
            <a:r>
              <a:rPr kumimoji="1" lang="ja-JP" altLang="en-US" dirty="0"/>
              <a:t>集団発生</a:t>
            </a:r>
            <a:r>
              <a:rPr lang="ja-JP" altLang="en-US" dirty="0"/>
              <a:t>：</a:t>
            </a:r>
            <a:r>
              <a:rPr kumimoji="1" lang="ja-JP" altLang="en-US" dirty="0"/>
              <a:t>保育所において集団発生が多く報告されている</a:t>
            </a:r>
            <a:endParaRPr kumimoji="1" lang="en-US" altLang="ja-JP" dirty="0"/>
          </a:p>
        </p:txBody>
      </p:sp>
    </p:spTree>
    <p:extLst>
      <p:ext uri="{BB962C8B-B14F-4D97-AF65-F5344CB8AC3E}">
        <p14:creationId xmlns:p14="http://schemas.microsoft.com/office/powerpoint/2010/main" val="68728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EEC84E9-8626-4F25-81F3-9C852186457E}"/>
              </a:ext>
            </a:extLst>
          </p:cNvPr>
          <p:cNvSpPr>
            <a:spLocks noGrp="1"/>
          </p:cNvSpPr>
          <p:nvPr>
            <p:ph type="title"/>
          </p:nvPr>
        </p:nvSpPr>
        <p:spPr>
          <a:xfrm>
            <a:off x="577784" y="1538385"/>
            <a:ext cx="8165782" cy="2852737"/>
          </a:xfrm>
        </p:spPr>
        <p:txBody>
          <a:bodyPr anchor="ctr"/>
          <a:lstStyle/>
          <a:p>
            <a:r>
              <a:rPr lang="ja-JP" altLang="en-US" dirty="0">
                <a:solidFill>
                  <a:schemeClr val="tx1"/>
                </a:solidFill>
              </a:rPr>
              <a:t>”学校等欠席者・感染症情報システム”</a:t>
            </a:r>
            <a:r>
              <a:rPr lang="ja-JP" altLang="en-US" dirty="0"/>
              <a:t>について</a:t>
            </a:r>
            <a:endParaRPr kumimoji="1" lang="ja-JP" altLang="en-US" dirty="0">
              <a:solidFill>
                <a:schemeClr val="tx1"/>
              </a:solidFill>
            </a:endParaRPr>
          </a:p>
        </p:txBody>
      </p:sp>
    </p:spTree>
    <p:extLst>
      <p:ext uri="{BB962C8B-B14F-4D97-AF65-F5344CB8AC3E}">
        <p14:creationId xmlns:p14="http://schemas.microsoft.com/office/powerpoint/2010/main" val="5292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solidFill>
                  <a:schemeClr val="tx1"/>
                </a:solidFill>
              </a:rPr>
              <a:t>シナリオ別の</a:t>
            </a:r>
            <a:r>
              <a:rPr kumimoji="1" lang="en-US" altLang="ja-JP" dirty="0">
                <a:solidFill>
                  <a:schemeClr val="tx1"/>
                </a:solidFill>
              </a:rPr>
              <a:t/>
            </a:r>
            <a:br>
              <a:rPr kumimoji="1" lang="en-US" altLang="ja-JP" dirty="0">
                <a:solidFill>
                  <a:schemeClr val="tx1"/>
                </a:solidFill>
              </a:rPr>
            </a:br>
            <a:r>
              <a:rPr kumimoji="1" lang="ja-JP" altLang="en-US" dirty="0">
                <a:solidFill>
                  <a:schemeClr val="tx1"/>
                </a:solidFill>
              </a:rPr>
              <a:t>システムの具体的な利用法</a:t>
            </a:r>
          </a:p>
        </p:txBody>
      </p:sp>
      <p:sp>
        <p:nvSpPr>
          <p:cNvPr id="4" name="テキスト プレースホルダー 3"/>
          <p:cNvSpPr>
            <a:spLocks noGrp="1"/>
          </p:cNvSpPr>
          <p:nvPr>
            <p:ph type="body" idx="1"/>
          </p:nvPr>
        </p:nvSpPr>
        <p:spPr>
          <a:xfrm>
            <a:off x="629842" y="1681163"/>
            <a:ext cx="3868340" cy="500928"/>
          </a:xfrm>
        </p:spPr>
        <p:txBody>
          <a:bodyPr>
            <a:normAutofit/>
          </a:bodyPr>
          <a:lstStyle/>
          <a:p>
            <a:r>
              <a:rPr kumimoji="1" lang="ja-JP" altLang="en-US" dirty="0">
                <a:solidFill>
                  <a:schemeClr val="tx1"/>
                </a:solidFill>
              </a:rPr>
              <a:t>症状で事例を探知</a:t>
            </a:r>
          </a:p>
        </p:txBody>
      </p:sp>
      <p:sp>
        <p:nvSpPr>
          <p:cNvPr id="3" name="コンテンツ プレースホルダー 2"/>
          <p:cNvSpPr>
            <a:spLocks noGrp="1"/>
          </p:cNvSpPr>
          <p:nvPr>
            <p:ph sz="half" idx="2"/>
          </p:nvPr>
        </p:nvSpPr>
        <p:spPr>
          <a:xfrm>
            <a:off x="629842" y="2505075"/>
            <a:ext cx="3868340" cy="4186670"/>
          </a:xfrm>
        </p:spPr>
        <p:txBody>
          <a:bodyPr>
            <a:normAutofit lnSpcReduction="10000"/>
          </a:bodyPr>
          <a:lstStyle/>
          <a:p>
            <a:pPr marL="0" indent="0">
              <a:buNone/>
            </a:pPr>
            <a:r>
              <a:rPr lang="ja-JP" altLang="en-US" dirty="0">
                <a:solidFill>
                  <a:schemeClr val="tx1"/>
                </a:solidFill>
              </a:rPr>
              <a:t>例：感染性胃腸炎</a:t>
            </a:r>
            <a:endParaRPr lang="en-US" altLang="ja-JP" dirty="0">
              <a:solidFill>
                <a:schemeClr val="tx1"/>
              </a:solidFill>
            </a:endParaRPr>
          </a:p>
          <a:p>
            <a:pPr marL="0" indent="0">
              <a:buNone/>
            </a:pPr>
            <a:endParaRPr lang="en-US" altLang="ja-JP" dirty="0">
              <a:solidFill>
                <a:schemeClr val="tx1"/>
              </a:solidFill>
            </a:endParaRPr>
          </a:p>
          <a:p>
            <a:pPr marL="0" indent="0">
              <a:buNone/>
            </a:pPr>
            <a:r>
              <a:rPr lang="ja-JP" altLang="en-US" dirty="0">
                <a:solidFill>
                  <a:schemeClr val="tx1"/>
                </a:solidFill>
              </a:rPr>
              <a:t>探知のきっかけ：クラスにおける嘔吐・下痢の集積</a:t>
            </a:r>
            <a:endParaRPr lang="en-US" altLang="ja-JP" dirty="0">
              <a:solidFill>
                <a:schemeClr val="tx1"/>
              </a:solidFill>
            </a:endParaRPr>
          </a:p>
          <a:p>
            <a:pPr marL="0" indent="0">
              <a:buNone/>
            </a:pPr>
            <a:endParaRPr lang="en-US" altLang="ja-JP" dirty="0">
              <a:solidFill>
                <a:schemeClr val="tx1"/>
              </a:solidFill>
            </a:endParaRPr>
          </a:p>
          <a:p>
            <a:pPr marL="0" indent="0">
              <a:buNone/>
            </a:pPr>
            <a:r>
              <a:rPr lang="ja-JP" altLang="en-US" dirty="0">
                <a:solidFill>
                  <a:schemeClr val="tx1"/>
                </a:solidFill>
              </a:rPr>
              <a:t>対応：健康観察の強化とシステムを使ったモニタリング、施設と保健所等との連携</a:t>
            </a:r>
            <a:endParaRPr kumimoji="1" lang="en-US" altLang="ja-JP" dirty="0">
              <a:solidFill>
                <a:schemeClr val="tx1"/>
              </a:solidFill>
            </a:endParaRPr>
          </a:p>
          <a:p>
            <a:pPr marL="0" indent="0">
              <a:buNone/>
            </a:pPr>
            <a:endParaRPr kumimoji="1" lang="en-US" altLang="ja-JP" dirty="0">
              <a:solidFill>
                <a:schemeClr val="tx1"/>
              </a:solidFill>
            </a:endParaRPr>
          </a:p>
          <a:p>
            <a:pPr marL="0" indent="0">
              <a:buNone/>
            </a:pPr>
            <a:endParaRPr kumimoji="1" lang="ja-JP" altLang="en-US" dirty="0">
              <a:solidFill>
                <a:schemeClr val="tx1"/>
              </a:solidFill>
            </a:endParaRPr>
          </a:p>
        </p:txBody>
      </p:sp>
      <p:sp>
        <p:nvSpPr>
          <p:cNvPr id="5" name="テキスト プレースホルダー 4"/>
          <p:cNvSpPr>
            <a:spLocks noGrp="1"/>
          </p:cNvSpPr>
          <p:nvPr>
            <p:ph type="body" sz="quarter" idx="3"/>
          </p:nvPr>
        </p:nvSpPr>
        <p:spPr>
          <a:xfrm>
            <a:off x="4629150" y="1681163"/>
            <a:ext cx="3887391" cy="431655"/>
          </a:xfrm>
        </p:spPr>
        <p:txBody>
          <a:bodyPr>
            <a:normAutofit/>
          </a:bodyPr>
          <a:lstStyle/>
          <a:p>
            <a:r>
              <a:rPr kumimoji="1" lang="ja-JP" altLang="en-US" dirty="0">
                <a:solidFill>
                  <a:schemeClr val="tx1"/>
                </a:solidFill>
              </a:rPr>
              <a:t>医師の診断で</a:t>
            </a:r>
            <a:r>
              <a:rPr lang="ja-JP" altLang="en-US" dirty="0">
                <a:solidFill>
                  <a:schemeClr val="tx1"/>
                </a:solidFill>
              </a:rPr>
              <a:t>事例を探知</a:t>
            </a:r>
            <a:endParaRPr kumimoji="1" lang="ja-JP" altLang="en-US" dirty="0">
              <a:solidFill>
                <a:schemeClr val="tx1"/>
              </a:solidFill>
            </a:endParaRPr>
          </a:p>
        </p:txBody>
      </p:sp>
      <p:sp>
        <p:nvSpPr>
          <p:cNvPr id="6" name="コンテンツ プレースホルダー 5"/>
          <p:cNvSpPr>
            <a:spLocks noGrp="1"/>
          </p:cNvSpPr>
          <p:nvPr>
            <p:ph sz="quarter" idx="4"/>
          </p:nvPr>
        </p:nvSpPr>
        <p:spPr>
          <a:xfrm>
            <a:off x="4629150" y="2505075"/>
            <a:ext cx="3887391" cy="4186670"/>
          </a:xfrm>
        </p:spPr>
        <p:txBody>
          <a:bodyPr anchor="ctr">
            <a:normAutofit fontScale="85000" lnSpcReduction="20000"/>
          </a:bodyPr>
          <a:lstStyle/>
          <a:p>
            <a:pPr marL="0" indent="0">
              <a:buNone/>
            </a:pPr>
            <a:r>
              <a:rPr kumimoji="1" lang="ja-JP" altLang="en-US" dirty="0">
                <a:solidFill>
                  <a:schemeClr val="tx1"/>
                </a:solidFill>
              </a:rPr>
              <a:t>例：麻しん、腸管出血性大腸菌感染症　等</a:t>
            </a:r>
            <a:endParaRPr kumimoji="1" lang="en-US" altLang="ja-JP" dirty="0">
              <a:solidFill>
                <a:schemeClr val="tx1"/>
              </a:solidFill>
            </a:endParaRPr>
          </a:p>
          <a:p>
            <a:pPr marL="0" indent="0">
              <a:buNone/>
            </a:pPr>
            <a:endParaRPr lang="en-US" altLang="ja-JP" dirty="0">
              <a:solidFill>
                <a:schemeClr val="tx1"/>
              </a:solidFill>
            </a:endParaRPr>
          </a:p>
          <a:p>
            <a:pPr marL="0" indent="0">
              <a:buNone/>
            </a:pPr>
            <a:r>
              <a:rPr lang="ja-JP" altLang="en-US" dirty="0">
                <a:solidFill>
                  <a:schemeClr val="tx1"/>
                </a:solidFill>
              </a:rPr>
              <a:t>探知のきっかけ：医師の診断と保護者等を通じた施設への連絡</a:t>
            </a:r>
            <a:endParaRPr lang="en-US" altLang="ja-JP" dirty="0">
              <a:solidFill>
                <a:schemeClr val="tx1"/>
              </a:solidFill>
            </a:endParaRPr>
          </a:p>
          <a:p>
            <a:pPr marL="0" indent="0">
              <a:buNone/>
            </a:pPr>
            <a:endParaRPr lang="en-US" altLang="ja-JP" dirty="0">
              <a:solidFill>
                <a:schemeClr val="tx1"/>
              </a:solidFill>
            </a:endParaRPr>
          </a:p>
          <a:p>
            <a:pPr marL="0" indent="0">
              <a:buNone/>
            </a:pPr>
            <a:r>
              <a:rPr lang="ja-JP" altLang="en-US" dirty="0">
                <a:solidFill>
                  <a:schemeClr val="tx1"/>
                </a:solidFill>
              </a:rPr>
              <a:t>対応：</a:t>
            </a:r>
            <a:r>
              <a:rPr lang="ja-JP" altLang="en-US" u="sng" dirty="0">
                <a:solidFill>
                  <a:schemeClr val="tx1"/>
                </a:solidFill>
              </a:rPr>
              <a:t>類似の症状</a:t>
            </a:r>
            <a:r>
              <a:rPr lang="ja-JP" altLang="en-US" dirty="0">
                <a:solidFill>
                  <a:schemeClr val="tx1"/>
                </a:solidFill>
              </a:rPr>
              <a:t>をもつ、もしくは</a:t>
            </a:r>
            <a:r>
              <a:rPr lang="ja-JP" altLang="en-US" u="sng" dirty="0">
                <a:solidFill>
                  <a:schemeClr val="tx1"/>
                </a:solidFill>
              </a:rPr>
              <a:t>同一診断</a:t>
            </a:r>
            <a:r>
              <a:rPr lang="ja-JP" altLang="en-US" dirty="0">
                <a:solidFill>
                  <a:schemeClr val="tx1"/>
                </a:solidFill>
              </a:rPr>
              <a:t>がなされた園児・学童・生徒・スタッフの有無についてのシステム上での確認と入力、必要時施設と保健所等との連携</a:t>
            </a:r>
            <a:endParaRPr lang="en-US" altLang="ja-JP" dirty="0">
              <a:solidFill>
                <a:schemeClr val="tx1"/>
              </a:solidFill>
            </a:endParaRPr>
          </a:p>
        </p:txBody>
      </p:sp>
    </p:spTree>
    <p:extLst>
      <p:ext uri="{BB962C8B-B14F-4D97-AF65-F5344CB8AC3E}">
        <p14:creationId xmlns:p14="http://schemas.microsoft.com/office/powerpoint/2010/main" val="381935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1932" y="99298"/>
            <a:ext cx="5758988" cy="720090"/>
          </a:xfrm>
        </p:spPr>
        <p:txBody>
          <a:bodyPr>
            <a:normAutofit/>
          </a:bodyPr>
          <a:lstStyle/>
          <a:p>
            <a:r>
              <a:rPr kumimoji="1" lang="ja-JP" altLang="en-US" sz="3600" dirty="0">
                <a:solidFill>
                  <a:schemeClr val="tx1"/>
                </a:solidFill>
              </a:rPr>
              <a:t>症状　ＶＳ</a:t>
            </a:r>
            <a:r>
              <a:rPr lang="ja-JP" altLang="en-US" sz="3600" dirty="0"/>
              <a:t>　</a:t>
            </a:r>
            <a:r>
              <a:rPr kumimoji="1" lang="ja-JP" altLang="en-US" sz="3600" dirty="0">
                <a:solidFill>
                  <a:schemeClr val="tx1"/>
                </a:solidFill>
              </a:rPr>
              <a:t>医師の診断</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21078443"/>
              </p:ext>
            </p:extLst>
          </p:nvPr>
        </p:nvGraphicFramePr>
        <p:xfrm>
          <a:off x="573232" y="819388"/>
          <a:ext cx="8250728" cy="5394960"/>
        </p:xfrm>
        <a:graphic>
          <a:graphicData uri="http://schemas.openxmlformats.org/drawingml/2006/table">
            <a:tbl>
              <a:tblPr firstRow="1" bandRow="1">
                <a:tableStyleId>{5C22544A-7EE6-4342-B048-85BDC9FD1C3A}</a:tableStyleId>
              </a:tblPr>
              <a:tblGrid>
                <a:gridCol w="1598468">
                  <a:extLst>
                    <a:ext uri="{9D8B030D-6E8A-4147-A177-3AD203B41FA5}">
                      <a16:colId xmlns:a16="http://schemas.microsoft.com/office/drawing/2014/main" xmlns="" val="3103808130"/>
                    </a:ext>
                  </a:extLst>
                </a:gridCol>
                <a:gridCol w="2994660">
                  <a:extLst>
                    <a:ext uri="{9D8B030D-6E8A-4147-A177-3AD203B41FA5}">
                      <a16:colId xmlns:a16="http://schemas.microsoft.com/office/drawing/2014/main" xmlns="" val="241230876"/>
                    </a:ext>
                  </a:extLst>
                </a:gridCol>
                <a:gridCol w="3657600">
                  <a:extLst>
                    <a:ext uri="{9D8B030D-6E8A-4147-A177-3AD203B41FA5}">
                      <a16:colId xmlns:a16="http://schemas.microsoft.com/office/drawing/2014/main" xmlns="" val="2725959722"/>
                    </a:ext>
                  </a:extLst>
                </a:gridCol>
              </a:tblGrid>
              <a:tr h="370840">
                <a:tc>
                  <a:txBody>
                    <a:bodyPr/>
                    <a:lstStyle/>
                    <a:p>
                      <a:r>
                        <a:rPr kumimoji="1" lang="ja-JP" altLang="en-US" dirty="0"/>
                        <a:t>区分（システム上の表記）</a:t>
                      </a:r>
                    </a:p>
                  </a:txBody>
                  <a:tcPr/>
                </a:tc>
                <a:tc>
                  <a:txBody>
                    <a:bodyPr/>
                    <a:lstStyle/>
                    <a:p>
                      <a:r>
                        <a:rPr kumimoji="1" lang="ja-JP" altLang="en-US" dirty="0"/>
                        <a:t>症状（“欠席者の症状”）</a:t>
                      </a:r>
                    </a:p>
                  </a:txBody>
                  <a:tcPr/>
                </a:tc>
                <a:tc>
                  <a:txBody>
                    <a:bodyPr/>
                    <a:lstStyle/>
                    <a:p>
                      <a:r>
                        <a:rPr kumimoji="1" lang="ja-JP" altLang="en-US" dirty="0"/>
                        <a:t>医師の診断（保育所用は“疾患名” 、学校用は“出席停止”）</a:t>
                      </a:r>
                    </a:p>
                  </a:txBody>
                  <a:tcPr/>
                </a:tc>
                <a:extLst>
                  <a:ext uri="{0D108BD9-81ED-4DB2-BD59-A6C34878D82A}">
                    <a16:rowId xmlns:a16="http://schemas.microsoft.com/office/drawing/2014/main" xmlns="" val="395138862"/>
                  </a:ext>
                </a:extLst>
              </a:tr>
              <a:tr h="370840">
                <a:tc>
                  <a:txBody>
                    <a:bodyPr/>
                    <a:lstStyle/>
                    <a:p>
                      <a:r>
                        <a:rPr kumimoji="1" lang="ja-JP" altLang="en-US" dirty="0"/>
                        <a:t>情報収集についての迅速性</a:t>
                      </a:r>
                    </a:p>
                  </a:txBody>
                  <a:tcPr/>
                </a:tc>
                <a:tc>
                  <a:txBody>
                    <a:bodyPr/>
                    <a:lstStyle/>
                    <a:p>
                      <a:r>
                        <a:rPr kumimoji="1" lang="ja-JP" altLang="en-US" dirty="0"/>
                        <a:t>迅速（保護者から施設への第一報で探知できる）</a:t>
                      </a:r>
                    </a:p>
                  </a:txBody>
                  <a:tcPr/>
                </a:tc>
                <a:tc>
                  <a:txBody>
                    <a:bodyPr/>
                    <a:lstStyle/>
                    <a:p>
                      <a:r>
                        <a:rPr kumimoji="1" lang="ja-JP" altLang="en-US" dirty="0"/>
                        <a:t>受診→診断→施設への保護者からの連絡まで時間が必要</a:t>
                      </a:r>
                    </a:p>
                  </a:txBody>
                  <a:tcPr/>
                </a:tc>
                <a:extLst>
                  <a:ext uri="{0D108BD9-81ED-4DB2-BD59-A6C34878D82A}">
                    <a16:rowId xmlns:a16="http://schemas.microsoft.com/office/drawing/2014/main" xmlns="" val="1767559261"/>
                  </a:ext>
                </a:extLst>
              </a:tr>
              <a:tr h="659958">
                <a:tc>
                  <a:txBody>
                    <a:bodyPr/>
                    <a:lstStyle/>
                    <a:p>
                      <a:r>
                        <a:rPr kumimoji="1" lang="ja-JP" altLang="en-US" dirty="0"/>
                        <a:t>情報の質</a:t>
                      </a:r>
                    </a:p>
                  </a:txBody>
                  <a:tcPr/>
                </a:tc>
                <a:tc>
                  <a:txBody>
                    <a:bodyPr/>
                    <a:lstStyle/>
                    <a:p>
                      <a:r>
                        <a:rPr kumimoji="1" lang="ja-JP" altLang="en-US" dirty="0"/>
                        <a:t>システムの項目に従って定型的な聞き取りをすることを習慣づけすることで情報の質が揃う</a:t>
                      </a:r>
                    </a:p>
                  </a:txBody>
                  <a:tcPr/>
                </a:tc>
                <a:tc>
                  <a:txBody>
                    <a:bodyPr/>
                    <a:lstStyle/>
                    <a:p>
                      <a:r>
                        <a:rPr kumimoji="1" lang="ja-JP" altLang="en-US" dirty="0"/>
                        <a:t>医師の診断は情報の精度が高い（診断書等での確認）→対策立案に直結</a:t>
                      </a:r>
                    </a:p>
                  </a:txBody>
                  <a:tcPr/>
                </a:tc>
                <a:extLst>
                  <a:ext uri="{0D108BD9-81ED-4DB2-BD59-A6C34878D82A}">
                    <a16:rowId xmlns:a16="http://schemas.microsoft.com/office/drawing/2014/main" xmlns="" val="2409591683"/>
                  </a:ext>
                </a:extLst>
              </a:tr>
              <a:tr h="370840">
                <a:tc>
                  <a:txBody>
                    <a:bodyPr/>
                    <a:lstStyle/>
                    <a:p>
                      <a:r>
                        <a:rPr kumimoji="1" lang="ja-JP" altLang="en-US" dirty="0"/>
                        <a:t>症例数のカウント方法</a:t>
                      </a:r>
                    </a:p>
                  </a:txBody>
                  <a:tcPr/>
                </a:tc>
                <a:tc>
                  <a:txBody>
                    <a:bodyPr/>
                    <a:lstStyle/>
                    <a:p>
                      <a:r>
                        <a:rPr kumimoji="1" lang="ja-JP" altLang="en-US" dirty="0"/>
                        <a:t>同一症状について欠席している期間をすべてチェック～日々の疾病の影響を評価することができる</a:t>
                      </a:r>
                    </a:p>
                  </a:txBody>
                  <a:tcPr/>
                </a:tc>
                <a:tc>
                  <a:txBody>
                    <a:bodyPr/>
                    <a:lstStyle/>
                    <a:p>
                      <a:r>
                        <a:rPr kumimoji="1" lang="ja-JP" altLang="en-US" u="sng" dirty="0"/>
                        <a:t>欠席の全期間</a:t>
                      </a:r>
                      <a:r>
                        <a:rPr kumimoji="1" lang="ja-JP" altLang="en-US" dirty="0"/>
                        <a:t>と、</a:t>
                      </a:r>
                      <a:r>
                        <a:rPr kumimoji="1" lang="ja-JP" altLang="en-US" u="sng" dirty="0"/>
                        <a:t>欠席初日</a:t>
                      </a:r>
                      <a:r>
                        <a:rPr kumimoji="1" lang="ja-JP" altLang="en-US" dirty="0"/>
                        <a:t>のカウントのどちらも利用できる→異なった目的での使用ができる</a:t>
                      </a:r>
                    </a:p>
                  </a:txBody>
                  <a:tcPr/>
                </a:tc>
                <a:extLst>
                  <a:ext uri="{0D108BD9-81ED-4DB2-BD59-A6C34878D82A}">
                    <a16:rowId xmlns:a16="http://schemas.microsoft.com/office/drawing/2014/main" xmlns="" val="2783119706"/>
                  </a:ext>
                </a:extLst>
              </a:tr>
              <a:tr h="370840">
                <a:tc>
                  <a:txBody>
                    <a:bodyPr/>
                    <a:lstStyle/>
                    <a:p>
                      <a:r>
                        <a:rPr kumimoji="1" lang="ja-JP" altLang="en-US" dirty="0"/>
                        <a:t>グラフ出力におけるシステム上の表記</a:t>
                      </a:r>
                    </a:p>
                  </a:txBody>
                  <a:tcPr/>
                </a:tc>
                <a:tc>
                  <a:txBody>
                    <a:bodyPr/>
                    <a:lstStyle/>
                    <a:p>
                      <a:r>
                        <a:rPr kumimoji="1" lang="ja-JP" altLang="en-US" dirty="0">
                          <a:solidFill>
                            <a:schemeClr val="tx1"/>
                          </a:solidFill>
                        </a:rPr>
                        <a:t>”症状別推移グラフ”</a:t>
                      </a:r>
                    </a:p>
                  </a:txBody>
                  <a:tcPr/>
                </a:tc>
                <a:tc>
                  <a:txBody>
                    <a:bodyPr/>
                    <a:lstStyle/>
                    <a:p>
                      <a:r>
                        <a:rPr kumimoji="1" lang="ja-JP" altLang="en-US" u="sng" dirty="0">
                          <a:solidFill>
                            <a:schemeClr val="tx1"/>
                          </a:solidFill>
                        </a:rPr>
                        <a:t>欠席の全期間</a:t>
                      </a:r>
                      <a:r>
                        <a:rPr kumimoji="1" lang="ja-JP" altLang="en-US" dirty="0">
                          <a:solidFill>
                            <a:schemeClr val="tx1"/>
                          </a:solidFill>
                        </a:rPr>
                        <a:t>の情報：“出席停止推移グラフ”もしくは”症状別推移グラフ”（学校）、“症状別推移グラフ”（保育所）</a:t>
                      </a:r>
                      <a:endParaRPr kumimoji="1" lang="en-US" altLang="ja-JP" dirty="0">
                        <a:solidFill>
                          <a:schemeClr val="tx1"/>
                        </a:solidFill>
                      </a:endParaRPr>
                    </a:p>
                    <a:p>
                      <a:r>
                        <a:rPr kumimoji="1" lang="ja-JP" altLang="en-US" u="sng" dirty="0">
                          <a:solidFill>
                            <a:schemeClr val="tx1"/>
                          </a:solidFill>
                        </a:rPr>
                        <a:t>欠席初日</a:t>
                      </a:r>
                      <a:r>
                        <a:rPr kumimoji="1" lang="ja-JP" altLang="en-US" dirty="0">
                          <a:solidFill>
                            <a:schemeClr val="tx1"/>
                          </a:solidFill>
                        </a:rPr>
                        <a:t>の情報：“累積罹患率”もしくは“流行曲線”</a:t>
                      </a:r>
                    </a:p>
                  </a:txBody>
                  <a:tcPr/>
                </a:tc>
                <a:extLst>
                  <a:ext uri="{0D108BD9-81ED-4DB2-BD59-A6C34878D82A}">
                    <a16:rowId xmlns:a16="http://schemas.microsoft.com/office/drawing/2014/main" xmlns="" val="25884480"/>
                  </a:ext>
                </a:extLst>
              </a:tr>
            </a:tbl>
          </a:graphicData>
        </a:graphic>
      </p:graphicFrame>
      <p:sp>
        <p:nvSpPr>
          <p:cNvPr id="5" name="テキスト ボックス 4"/>
          <p:cNvSpPr txBox="1"/>
          <p:nvPr/>
        </p:nvSpPr>
        <p:spPr>
          <a:xfrm>
            <a:off x="1720858" y="6328648"/>
            <a:ext cx="5955476" cy="369332"/>
          </a:xfrm>
          <a:prstGeom prst="rect">
            <a:avLst/>
          </a:prstGeom>
          <a:noFill/>
        </p:spPr>
        <p:txBody>
          <a:bodyPr wrap="none" rtlCol="0">
            <a:spAutoFit/>
          </a:bodyPr>
          <a:lstStyle/>
          <a:p>
            <a:r>
              <a:rPr kumimoji="1" lang="ja-JP" altLang="en-US" dirty="0"/>
              <a:t>それぞれが別の意味をもつ情報である→どちらも重要！</a:t>
            </a:r>
          </a:p>
        </p:txBody>
      </p:sp>
      <mc:AlternateContent xmlns:mc="http://schemas.openxmlformats.org/markup-compatibility/2006">
        <mc:Choice xmlns:pslz="http://schemas.microsoft.com/office/powerpoint/2016/slidezoom" xmlns="" Requires="pslz">
          <p:graphicFrame>
            <p:nvGraphicFramePr>
              <p:cNvPr id="6" name="スライド ズーム 5">
                <a:extLst>
                  <a:ext uri="{FF2B5EF4-FFF2-40B4-BE49-F238E27FC236}">
                    <a16:creationId xmlns:a16="http://schemas.microsoft.com/office/drawing/2014/main" id="{78CCFD4D-8C98-4972-A01B-03AA9390F500}"/>
                  </a:ext>
                </a:extLst>
              </p:cNvPr>
              <p:cNvGraphicFramePr>
                <a:graphicFrameLocks noChangeAspect="1"/>
              </p:cNvGraphicFramePr>
              <p:nvPr>
                <p:extLst/>
              </p:nvPr>
            </p:nvGraphicFramePr>
            <p:xfrm>
              <a:off x="-3333750" y="0"/>
              <a:ext cx="2286000" cy="1714500"/>
            </p:xfrm>
            <a:graphic>
              <a:graphicData uri="http://schemas.microsoft.com/office/powerpoint/2016/slidezoom">
                <pslz:sldZm>
                  <pslz:sldZmObj sldId="269" cId="3771947711">
                    <pslz:zmPr id="{B83292F0-429A-4B9F-9F5D-08BC9EDD87FC}"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p:pic>
            <p:nvPicPr>
              <p:cNvPr id="6" name="スライド ズーム 5">
                <a:hlinkClick r:id="" action="ppaction://noaction"/>
                <a:extLst>
                  <a:ext uri="{FF2B5EF4-FFF2-40B4-BE49-F238E27FC236}">
                    <a16:creationId xmlns:a16="http://schemas.microsoft.com/office/drawing/2014/main" xmlns="" xmlns:pslz="http://schemas.microsoft.com/office/powerpoint/2016/slidezoom" id="{78CCFD4D-8C98-4972-A01B-03AA9390F500}"/>
                  </a:ext>
                </a:extLst>
              </p:cNvPr>
              <p:cNvPicPr>
                <a:picLocks noGrp="1" noRot="1" noChangeAspect="1" noMove="1" noResize="1" noEditPoints="1" noAdjustHandles="1" noChangeArrowheads="1" noChangeShapeType="1"/>
              </p:cNvPicPr>
              <p:nvPr/>
            </p:nvPicPr>
            <p:blipFill>
              <a:blip r:embed="rId4"/>
              <a:stretch>
                <a:fillRect/>
              </a:stretch>
            </p:blipFill>
            <p:spPr>
              <a:xfrm>
                <a:off x="-3333750" y="0"/>
                <a:ext cx="2286000" cy="1714500"/>
              </a:xfrm>
              <a:prstGeom prst="rect">
                <a:avLst/>
              </a:prstGeom>
            </p:spPr>
          </p:pic>
        </mc:Fallback>
      </mc:AlternateContent>
    </p:spTree>
    <p:extLst>
      <p:ext uri="{BB962C8B-B14F-4D97-AF65-F5344CB8AC3E}">
        <p14:creationId xmlns:p14="http://schemas.microsoft.com/office/powerpoint/2010/main" val="377194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xmlns="" id="{0220AA22-E33E-497A-A3B9-2E02671C408C}"/>
              </a:ext>
            </a:extLst>
          </p:cNvPr>
          <p:cNvSpPr>
            <a:spLocks noGrp="1"/>
          </p:cNvSpPr>
          <p:nvPr>
            <p:ph type="title"/>
          </p:nvPr>
        </p:nvSpPr>
        <p:spPr>
          <a:xfrm>
            <a:off x="235527" y="154552"/>
            <a:ext cx="8970818" cy="732139"/>
          </a:xfrm>
        </p:spPr>
        <p:txBody>
          <a:bodyPr>
            <a:normAutofit/>
          </a:bodyPr>
          <a:lstStyle/>
          <a:p>
            <a:r>
              <a:rPr kumimoji="1" lang="ja-JP" altLang="en-US" sz="4000" dirty="0">
                <a:solidFill>
                  <a:schemeClr val="tx1"/>
                </a:solidFill>
              </a:rPr>
              <a:t>欠席の全期間と欠席初日の違い</a:t>
            </a:r>
          </a:p>
        </p:txBody>
      </p:sp>
      <p:sp>
        <p:nvSpPr>
          <p:cNvPr id="14" name="テキスト ボックス 13">
            <a:extLst>
              <a:ext uri="{FF2B5EF4-FFF2-40B4-BE49-F238E27FC236}">
                <a16:creationId xmlns:a16="http://schemas.microsoft.com/office/drawing/2014/main" xmlns="" id="{2F886774-BE9A-4236-93AB-9C905875D209}"/>
              </a:ext>
            </a:extLst>
          </p:cNvPr>
          <p:cNvSpPr txBox="1"/>
          <p:nvPr/>
        </p:nvSpPr>
        <p:spPr>
          <a:xfrm>
            <a:off x="1090543" y="1117786"/>
            <a:ext cx="7354956" cy="2308324"/>
          </a:xfrm>
          <a:prstGeom prst="rect">
            <a:avLst/>
          </a:prstGeom>
          <a:noFill/>
        </p:spPr>
        <p:txBody>
          <a:bodyPr wrap="square" rtlCol="0">
            <a:spAutoFit/>
          </a:bodyPr>
          <a:lstStyle/>
          <a:p>
            <a:r>
              <a:rPr lang="en-US" altLang="ja-JP" dirty="0"/>
              <a:t>A~J</a:t>
            </a:r>
            <a:r>
              <a:rPr lang="ja-JP" altLang="en-US" dirty="0"/>
              <a:t>の</a:t>
            </a:r>
            <a:r>
              <a:rPr lang="en-US" altLang="ja-JP" dirty="0"/>
              <a:t>10</a:t>
            </a:r>
            <a:r>
              <a:rPr lang="ja-JP" altLang="en-US" dirty="0"/>
              <a:t>名のクラスを設定</a:t>
            </a:r>
            <a:endParaRPr lang="en-US" altLang="ja-JP" dirty="0"/>
          </a:p>
          <a:p>
            <a:r>
              <a:rPr lang="ja-JP" altLang="en-US" dirty="0"/>
              <a:t>土日も園児を受け入れている</a:t>
            </a:r>
            <a:endParaRPr lang="en-US" altLang="ja-JP" dirty="0"/>
          </a:p>
          <a:p>
            <a:r>
              <a:rPr lang="en-US" altLang="ja-JP" dirty="0"/>
              <a:t>2</a:t>
            </a:r>
            <a:r>
              <a:rPr lang="ja-JP" altLang="en-US" dirty="0"/>
              <a:t>月</a:t>
            </a:r>
            <a:r>
              <a:rPr lang="en-US" altLang="ja-JP" dirty="0"/>
              <a:t>1</a:t>
            </a:r>
            <a:r>
              <a:rPr lang="ja-JP" altLang="en-US" dirty="0"/>
              <a:t>日～</a:t>
            </a:r>
            <a:r>
              <a:rPr lang="en-US" altLang="ja-JP" dirty="0"/>
              <a:t>12</a:t>
            </a:r>
            <a:r>
              <a:rPr lang="ja-JP" altLang="en-US" dirty="0"/>
              <a:t>日の期間のインフルエンザによる欠席状況を以下に示す</a:t>
            </a:r>
            <a:endParaRPr lang="en-US" altLang="ja-JP" dirty="0"/>
          </a:p>
          <a:p>
            <a:r>
              <a:rPr lang="ja-JP" altLang="en-US" dirty="0"/>
              <a:t>（欠席初日は灰色）</a:t>
            </a:r>
            <a:endParaRPr lang="en-US" altLang="ja-JP" dirty="0"/>
          </a:p>
          <a:p>
            <a:endParaRPr lang="en-US" altLang="ja-JP" dirty="0"/>
          </a:p>
          <a:p>
            <a:r>
              <a:rPr lang="ja-JP" altLang="en-US" dirty="0"/>
              <a:t>インフルエンザによる日々の欠席者数は？</a:t>
            </a:r>
            <a:endParaRPr lang="en-US" altLang="ja-JP" dirty="0"/>
          </a:p>
          <a:p>
            <a:r>
              <a:rPr lang="ja-JP" altLang="en-US" dirty="0"/>
              <a:t>欠席初日だけを日々でカウントすると？</a:t>
            </a:r>
            <a:endParaRPr lang="en-US" altLang="ja-JP" dirty="0"/>
          </a:p>
          <a:p>
            <a:endParaRPr lang="en-US" altLang="ja-JP" dirty="0"/>
          </a:p>
        </p:txBody>
      </p:sp>
      <p:graphicFrame>
        <p:nvGraphicFramePr>
          <p:cNvPr id="6" name="オブジェクト 5">
            <a:extLst>
              <a:ext uri="{FF2B5EF4-FFF2-40B4-BE49-F238E27FC236}">
                <a16:creationId xmlns:a16="http://schemas.microsoft.com/office/drawing/2014/main" xmlns="" id="{4066FA82-7CB7-44FF-BB49-8B4A45A0EE8E}"/>
              </a:ext>
            </a:extLst>
          </p:cNvPr>
          <p:cNvGraphicFramePr>
            <a:graphicFrameLocks noChangeAspect="1"/>
          </p:cNvGraphicFramePr>
          <p:nvPr>
            <p:extLst>
              <p:ext uri="{D42A27DB-BD31-4B8C-83A1-F6EECF244321}">
                <p14:modId xmlns:p14="http://schemas.microsoft.com/office/powerpoint/2010/main" val="3258670063"/>
              </p:ext>
            </p:extLst>
          </p:nvPr>
        </p:nvGraphicFramePr>
        <p:xfrm>
          <a:off x="235527" y="3142855"/>
          <a:ext cx="8724900" cy="2751137"/>
        </p:xfrm>
        <a:graphic>
          <a:graphicData uri="http://schemas.openxmlformats.org/presentationml/2006/ole">
            <mc:AlternateContent xmlns:mc="http://schemas.openxmlformats.org/markup-compatibility/2006">
              <mc:Choice xmlns:v="urn:schemas-microsoft-com:vml" Requires="v">
                <p:oleObj spid="_x0000_s1176" name="Worksheet" r:id="rId4" imgW="8724814" imgH="2750972" progId="Excel.Sheet.12">
                  <p:embed/>
                </p:oleObj>
              </mc:Choice>
              <mc:Fallback>
                <p:oleObj name="Worksheet" r:id="rId4" imgW="8724814" imgH="2750972" progId="Excel.Sheet.12">
                  <p:embed/>
                  <p:pic>
                    <p:nvPicPr>
                      <p:cNvPr id="0" name=""/>
                      <p:cNvPicPr/>
                      <p:nvPr/>
                    </p:nvPicPr>
                    <p:blipFill>
                      <a:blip r:embed="rId5"/>
                      <a:stretch>
                        <a:fillRect/>
                      </a:stretch>
                    </p:blipFill>
                    <p:spPr>
                      <a:xfrm>
                        <a:off x="235527" y="3142855"/>
                        <a:ext cx="8724900" cy="2751137"/>
                      </a:xfrm>
                      <a:prstGeom prst="rect">
                        <a:avLst/>
                      </a:prstGeom>
                    </p:spPr>
                  </p:pic>
                </p:oleObj>
              </mc:Fallback>
            </mc:AlternateContent>
          </a:graphicData>
        </a:graphic>
      </p:graphicFrame>
      <p:graphicFrame>
        <p:nvGraphicFramePr>
          <p:cNvPr id="7" name="オブジェクト 6">
            <a:extLst>
              <a:ext uri="{FF2B5EF4-FFF2-40B4-BE49-F238E27FC236}">
                <a16:creationId xmlns:a16="http://schemas.microsoft.com/office/drawing/2014/main" xmlns="" id="{D7E64E5A-6328-4B10-B685-A00C266B6BA1}"/>
              </a:ext>
            </a:extLst>
          </p:cNvPr>
          <p:cNvGraphicFramePr>
            <a:graphicFrameLocks noChangeAspect="1"/>
          </p:cNvGraphicFramePr>
          <p:nvPr>
            <p:extLst>
              <p:ext uri="{D42A27DB-BD31-4B8C-83A1-F6EECF244321}">
                <p14:modId xmlns:p14="http://schemas.microsoft.com/office/powerpoint/2010/main" val="2199903107"/>
              </p:ext>
            </p:extLst>
          </p:nvPr>
        </p:nvGraphicFramePr>
        <p:xfrm>
          <a:off x="235527" y="6008315"/>
          <a:ext cx="8724900" cy="236537"/>
        </p:xfrm>
        <a:graphic>
          <a:graphicData uri="http://schemas.openxmlformats.org/presentationml/2006/ole">
            <mc:AlternateContent xmlns:mc="http://schemas.openxmlformats.org/markup-compatibility/2006">
              <mc:Choice xmlns:v="urn:schemas-microsoft-com:vml" Requires="v">
                <p:oleObj spid="_x0000_s1177" name="Worksheet" r:id="rId6" imgW="8724814" imgH="236372" progId="Excel.Sheet.12">
                  <p:embed/>
                </p:oleObj>
              </mc:Choice>
              <mc:Fallback>
                <p:oleObj name="Worksheet" r:id="rId6" imgW="8724814" imgH="236372" progId="Excel.Sheet.12">
                  <p:embed/>
                  <p:pic>
                    <p:nvPicPr>
                      <p:cNvPr id="0" name=""/>
                      <p:cNvPicPr/>
                      <p:nvPr/>
                    </p:nvPicPr>
                    <p:blipFill>
                      <a:blip r:embed="rId7"/>
                      <a:stretch>
                        <a:fillRect/>
                      </a:stretch>
                    </p:blipFill>
                    <p:spPr>
                      <a:xfrm>
                        <a:off x="235527" y="6008315"/>
                        <a:ext cx="8724900" cy="236537"/>
                      </a:xfrm>
                      <a:prstGeom prst="rect">
                        <a:avLst/>
                      </a:prstGeom>
                    </p:spPr>
                  </p:pic>
                </p:oleObj>
              </mc:Fallback>
            </mc:AlternateContent>
          </a:graphicData>
        </a:graphic>
      </p:graphicFrame>
      <p:graphicFrame>
        <p:nvGraphicFramePr>
          <p:cNvPr id="8" name="オブジェクト 7">
            <a:extLst>
              <a:ext uri="{FF2B5EF4-FFF2-40B4-BE49-F238E27FC236}">
                <a16:creationId xmlns:a16="http://schemas.microsoft.com/office/drawing/2014/main" xmlns="" id="{4154AD91-5B45-4D04-ACA8-DF9212D606B3}"/>
              </a:ext>
            </a:extLst>
          </p:cNvPr>
          <p:cNvGraphicFramePr>
            <a:graphicFrameLocks noChangeAspect="1"/>
          </p:cNvGraphicFramePr>
          <p:nvPr>
            <p:extLst>
              <p:ext uri="{D42A27DB-BD31-4B8C-83A1-F6EECF244321}">
                <p14:modId xmlns:p14="http://schemas.microsoft.com/office/powerpoint/2010/main" val="530454776"/>
              </p:ext>
            </p:extLst>
          </p:nvPr>
        </p:nvGraphicFramePr>
        <p:xfrm>
          <a:off x="235527" y="6244852"/>
          <a:ext cx="8724900" cy="236537"/>
        </p:xfrm>
        <a:graphic>
          <a:graphicData uri="http://schemas.openxmlformats.org/presentationml/2006/ole">
            <mc:AlternateContent xmlns:mc="http://schemas.openxmlformats.org/markup-compatibility/2006">
              <mc:Choice xmlns:v="urn:schemas-microsoft-com:vml" Requires="v">
                <p:oleObj spid="_x0000_s1178" name="Worksheet" r:id="rId8" imgW="8724814" imgH="236372" progId="Excel.Sheet.12">
                  <p:embed/>
                </p:oleObj>
              </mc:Choice>
              <mc:Fallback>
                <p:oleObj name="Worksheet" r:id="rId8" imgW="8724814" imgH="236372" progId="Excel.Sheet.12">
                  <p:embed/>
                  <p:pic>
                    <p:nvPicPr>
                      <p:cNvPr id="0" name=""/>
                      <p:cNvPicPr/>
                      <p:nvPr/>
                    </p:nvPicPr>
                    <p:blipFill>
                      <a:blip r:embed="rId9"/>
                      <a:stretch>
                        <a:fillRect/>
                      </a:stretch>
                    </p:blipFill>
                    <p:spPr>
                      <a:xfrm>
                        <a:off x="235527" y="6244852"/>
                        <a:ext cx="8724900" cy="236537"/>
                      </a:xfrm>
                      <a:prstGeom prst="rect">
                        <a:avLst/>
                      </a:prstGeom>
                    </p:spPr>
                  </p:pic>
                </p:oleObj>
              </mc:Fallback>
            </mc:AlternateContent>
          </a:graphicData>
        </a:graphic>
      </p:graphicFrame>
    </p:spTree>
    <p:extLst>
      <p:ext uri="{BB962C8B-B14F-4D97-AF65-F5344CB8AC3E}">
        <p14:creationId xmlns:p14="http://schemas.microsoft.com/office/powerpoint/2010/main" val="400912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xmlns="" id="{474BEFA6-6987-4FAA-820E-212484682F22}"/>
              </a:ext>
            </a:extLst>
          </p:cNvPr>
          <p:cNvGraphicFramePr>
            <a:graphicFrameLocks/>
          </p:cNvGraphicFramePr>
          <p:nvPr>
            <p:extLst>
              <p:ext uri="{D42A27DB-BD31-4B8C-83A1-F6EECF244321}">
                <p14:modId xmlns:p14="http://schemas.microsoft.com/office/powerpoint/2010/main" val="3983250631"/>
              </p:ext>
            </p:extLst>
          </p:nvPr>
        </p:nvGraphicFramePr>
        <p:xfrm>
          <a:off x="76200" y="123825"/>
          <a:ext cx="4967660" cy="3168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xmlns="" id="{C3FD2A97-60F6-490C-A8D0-7A1611F32308}"/>
              </a:ext>
            </a:extLst>
          </p:cNvPr>
          <p:cNvGraphicFramePr>
            <a:graphicFrameLocks/>
          </p:cNvGraphicFramePr>
          <p:nvPr>
            <p:extLst>
              <p:ext uri="{D42A27DB-BD31-4B8C-83A1-F6EECF244321}">
                <p14:modId xmlns:p14="http://schemas.microsoft.com/office/powerpoint/2010/main" val="3068838141"/>
              </p:ext>
            </p:extLst>
          </p:nvPr>
        </p:nvGraphicFramePr>
        <p:xfrm>
          <a:off x="280613" y="3785354"/>
          <a:ext cx="486288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a:extLst>
              <a:ext uri="{FF2B5EF4-FFF2-40B4-BE49-F238E27FC236}">
                <a16:creationId xmlns:a16="http://schemas.microsoft.com/office/drawing/2014/main" xmlns="" id="{91BCFFA1-A0F3-407E-A4DF-51C8B9E2B3B6}"/>
              </a:ext>
            </a:extLst>
          </p:cNvPr>
          <p:cNvGraphicFramePr>
            <a:graphicFrameLocks noGrp="1"/>
          </p:cNvGraphicFramePr>
          <p:nvPr>
            <p:extLst>
              <p:ext uri="{D42A27DB-BD31-4B8C-83A1-F6EECF244321}">
                <p14:modId xmlns:p14="http://schemas.microsoft.com/office/powerpoint/2010/main" val="3192971288"/>
              </p:ext>
            </p:extLst>
          </p:nvPr>
        </p:nvGraphicFramePr>
        <p:xfrm>
          <a:off x="5143498" y="378063"/>
          <a:ext cx="3771901" cy="2748280"/>
        </p:xfrm>
        <a:graphic>
          <a:graphicData uri="http://schemas.openxmlformats.org/drawingml/2006/table">
            <a:tbl>
              <a:tblPr firstRow="1" bandRow="1">
                <a:tableStyleId>{5C22544A-7EE6-4342-B048-85BDC9FD1C3A}</a:tableStyleId>
              </a:tblPr>
              <a:tblGrid>
                <a:gridCol w="3771901">
                  <a:extLst>
                    <a:ext uri="{9D8B030D-6E8A-4147-A177-3AD203B41FA5}">
                      <a16:colId xmlns:a16="http://schemas.microsoft.com/office/drawing/2014/main" xmlns="" val="608527546"/>
                    </a:ext>
                  </a:extLst>
                </a:gridCol>
              </a:tblGrid>
              <a:tr h="370840">
                <a:tc>
                  <a:txBody>
                    <a:bodyPr/>
                    <a:lstStyle/>
                    <a:p>
                      <a:r>
                        <a:rPr kumimoji="1" lang="ja-JP" altLang="en-US" dirty="0"/>
                        <a:t>日々の欠席者数の集計</a:t>
                      </a:r>
                    </a:p>
                  </a:txBody>
                  <a:tcPr/>
                </a:tc>
                <a:extLst>
                  <a:ext uri="{0D108BD9-81ED-4DB2-BD59-A6C34878D82A}">
                    <a16:rowId xmlns:a16="http://schemas.microsoft.com/office/drawing/2014/main" xmlns="" val="1564564765"/>
                  </a:ext>
                </a:extLst>
              </a:tr>
              <a:tr h="370840">
                <a:tc>
                  <a:txBody>
                    <a:bodyPr/>
                    <a:lstStyle/>
                    <a:p>
                      <a:r>
                        <a:rPr kumimoji="1" lang="ja-JP" altLang="en-US" b="1" dirty="0"/>
                        <a:t>延べ欠席者数</a:t>
                      </a:r>
                      <a:r>
                        <a:rPr kumimoji="1" lang="ja-JP" altLang="en-US" dirty="0"/>
                        <a:t>での表記：日々の状況をとりいそぎ把握するのに向いている。ただし、症例の入れ替わりが考慮されない。</a:t>
                      </a:r>
                    </a:p>
                  </a:txBody>
                  <a:tcPr/>
                </a:tc>
                <a:extLst>
                  <a:ext uri="{0D108BD9-81ED-4DB2-BD59-A6C34878D82A}">
                    <a16:rowId xmlns:a16="http://schemas.microsoft.com/office/drawing/2014/main" xmlns="" val="3953767261"/>
                  </a:ext>
                </a:extLst>
              </a:tr>
              <a:tr h="370840">
                <a:tc>
                  <a:txBody>
                    <a:bodyPr/>
                    <a:lstStyle/>
                    <a:p>
                      <a:r>
                        <a:rPr kumimoji="1" lang="ja-JP" altLang="en-US" dirty="0"/>
                        <a:t>通常のシステム上の画面で得られるのは、この延べ欠席者数のグラフ</a:t>
                      </a:r>
                    </a:p>
                    <a:p>
                      <a:endParaRPr kumimoji="1" lang="ja-JP" altLang="en-US" dirty="0"/>
                    </a:p>
                  </a:txBody>
                  <a:tcPr/>
                </a:tc>
                <a:extLst>
                  <a:ext uri="{0D108BD9-81ED-4DB2-BD59-A6C34878D82A}">
                    <a16:rowId xmlns:a16="http://schemas.microsoft.com/office/drawing/2014/main" xmlns="" val="647627518"/>
                  </a:ext>
                </a:extLst>
              </a:tr>
            </a:tbl>
          </a:graphicData>
        </a:graphic>
      </p:graphicFrame>
      <p:graphicFrame>
        <p:nvGraphicFramePr>
          <p:cNvPr id="6" name="表 5">
            <a:extLst>
              <a:ext uri="{FF2B5EF4-FFF2-40B4-BE49-F238E27FC236}">
                <a16:creationId xmlns:a16="http://schemas.microsoft.com/office/drawing/2014/main" xmlns="" id="{A9A9B04F-BF79-4793-8274-B01A2C99F7C2}"/>
              </a:ext>
            </a:extLst>
          </p:cNvPr>
          <p:cNvGraphicFramePr>
            <a:graphicFrameLocks noGrp="1"/>
          </p:cNvGraphicFramePr>
          <p:nvPr>
            <p:extLst>
              <p:ext uri="{D42A27DB-BD31-4B8C-83A1-F6EECF244321}">
                <p14:modId xmlns:p14="http://schemas.microsoft.com/office/powerpoint/2010/main" val="3675698349"/>
              </p:ext>
            </p:extLst>
          </p:nvPr>
        </p:nvGraphicFramePr>
        <p:xfrm>
          <a:off x="5143498" y="3645654"/>
          <a:ext cx="3771901" cy="3022600"/>
        </p:xfrm>
        <a:graphic>
          <a:graphicData uri="http://schemas.openxmlformats.org/drawingml/2006/table">
            <a:tbl>
              <a:tblPr firstRow="1" bandRow="1">
                <a:tableStyleId>{5C22544A-7EE6-4342-B048-85BDC9FD1C3A}</a:tableStyleId>
              </a:tblPr>
              <a:tblGrid>
                <a:gridCol w="3771901">
                  <a:extLst>
                    <a:ext uri="{9D8B030D-6E8A-4147-A177-3AD203B41FA5}">
                      <a16:colId xmlns:a16="http://schemas.microsoft.com/office/drawing/2014/main" xmlns="" val="608527546"/>
                    </a:ext>
                  </a:extLst>
                </a:gridCol>
              </a:tblGrid>
              <a:tr h="370840">
                <a:tc>
                  <a:txBody>
                    <a:bodyPr/>
                    <a:lstStyle/>
                    <a:p>
                      <a:r>
                        <a:rPr kumimoji="1" lang="ja-JP" altLang="en-US" dirty="0"/>
                        <a:t>欠席初日のみの集計</a:t>
                      </a:r>
                    </a:p>
                  </a:txBody>
                  <a:tcPr/>
                </a:tc>
                <a:extLst>
                  <a:ext uri="{0D108BD9-81ED-4DB2-BD59-A6C34878D82A}">
                    <a16:rowId xmlns:a16="http://schemas.microsoft.com/office/drawing/2014/main" xmlns="" val="1564564765"/>
                  </a:ext>
                </a:extLst>
              </a:tr>
              <a:tr h="370840">
                <a:tc>
                  <a:txBody>
                    <a:bodyPr/>
                    <a:lstStyle/>
                    <a:p>
                      <a:r>
                        <a:rPr kumimoji="1" lang="ja-JP" altLang="en-US" b="1" dirty="0"/>
                        <a:t>新規の症例</a:t>
                      </a:r>
                      <a:r>
                        <a:rPr kumimoji="1" lang="ja-JP" altLang="en-US" dirty="0"/>
                        <a:t>のカウント：対象期間中に発病した人の数を原則一人１回のみカウント</a:t>
                      </a:r>
                    </a:p>
                  </a:txBody>
                  <a:tcPr/>
                </a:tc>
                <a:extLst>
                  <a:ext uri="{0D108BD9-81ED-4DB2-BD59-A6C34878D82A}">
                    <a16:rowId xmlns:a16="http://schemas.microsoft.com/office/drawing/2014/main" xmlns="" val="3953767261"/>
                  </a:ext>
                </a:extLst>
              </a:tr>
              <a:tr h="370840">
                <a:tc>
                  <a:txBody>
                    <a:bodyPr/>
                    <a:lstStyle/>
                    <a:p>
                      <a:r>
                        <a:rPr kumimoji="1" lang="ja-JP" altLang="en-US" dirty="0"/>
                        <a:t>システム上では、医師の診断について、出席停止日（もしくは欠席初日）をカウントし、流行曲線と罹患率</a:t>
                      </a:r>
                      <a:r>
                        <a:rPr kumimoji="1" lang="ja-JP" altLang="en-US" dirty="0">
                          <a:solidFill>
                            <a:schemeClr val="tx1"/>
                          </a:solidFill>
                        </a:rPr>
                        <a:t>（都道府県別、市町村別、施設別）</a:t>
                      </a:r>
                      <a:r>
                        <a:rPr kumimoji="1" lang="ja-JP" altLang="en-US" dirty="0"/>
                        <a:t>を算出している。</a:t>
                      </a:r>
                      <a:r>
                        <a:rPr kumimoji="1" lang="ja-JP" altLang="en-US" dirty="0">
                          <a:solidFill>
                            <a:schemeClr val="tx1"/>
                          </a:solidFill>
                        </a:rPr>
                        <a:t>在籍者数を分母に％表示。</a:t>
                      </a:r>
                    </a:p>
                  </a:txBody>
                  <a:tcPr/>
                </a:tc>
                <a:extLst>
                  <a:ext uri="{0D108BD9-81ED-4DB2-BD59-A6C34878D82A}">
                    <a16:rowId xmlns:a16="http://schemas.microsoft.com/office/drawing/2014/main" xmlns="" val="647627518"/>
                  </a:ext>
                </a:extLst>
              </a:tr>
            </a:tbl>
          </a:graphicData>
        </a:graphic>
      </p:graphicFrame>
    </p:spTree>
    <p:extLst>
      <p:ext uri="{BB962C8B-B14F-4D97-AF65-F5344CB8AC3E}">
        <p14:creationId xmlns:p14="http://schemas.microsoft.com/office/powerpoint/2010/main" val="2326550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3745D5D-A3C4-4EC1-954B-193B937B8995}"/>
              </a:ext>
            </a:extLst>
          </p:cNvPr>
          <p:cNvSpPr>
            <a:spLocks noGrp="1"/>
          </p:cNvSpPr>
          <p:nvPr>
            <p:ph type="title"/>
          </p:nvPr>
        </p:nvSpPr>
        <p:spPr>
          <a:xfrm>
            <a:off x="388621" y="2123613"/>
            <a:ext cx="8618219" cy="1419961"/>
          </a:xfrm>
        </p:spPr>
        <p:txBody>
          <a:bodyPr anchor="ctr">
            <a:normAutofit fontScale="90000"/>
          </a:bodyPr>
          <a:lstStyle/>
          <a:p>
            <a:pPr algn="ctr"/>
            <a:r>
              <a:rPr lang="ja-JP" altLang="en-US" dirty="0"/>
              <a:t>保育所・学校</a:t>
            </a:r>
            <a:r>
              <a:rPr kumimoji="1" lang="ja-JP" altLang="en-US" dirty="0"/>
              <a:t>と</a:t>
            </a:r>
            <a:r>
              <a:rPr kumimoji="1" lang="en-US" altLang="ja-JP" dirty="0"/>
              <a:t/>
            </a:r>
            <a:br>
              <a:rPr kumimoji="1" lang="en-US" altLang="ja-JP" dirty="0"/>
            </a:br>
            <a:r>
              <a:rPr kumimoji="1" lang="ja-JP" altLang="en-US" dirty="0"/>
              <a:t>行政との連携</a:t>
            </a:r>
          </a:p>
        </p:txBody>
      </p:sp>
      <p:sp>
        <p:nvSpPr>
          <p:cNvPr id="3" name="テキスト ボックス 7">
            <a:extLst>
              <a:ext uri="{FF2B5EF4-FFF2-40B4-BE49-F238E27FC236}">
                <a16:creationId xmlns:a16="http://schemas.microsoft.com/office/drawing/2014/main" xmlns="" id="{146852AD-BFD1-4ED4-86C1-D381BF89AD81}"/>
              </a:ext>
            </a:extLst>
          </p:cNvPr>
          <p:cNvSpPr txBox="1"/>
          <p:nvPr/>
        </p:nvSpPr>
        <p:spPr>
          <a:xfrm>
            <a:off x="5737860" y="6406932"/>
            <a:ext cx="326898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t>イラスト：</a:t>
            </a:r>
            <a:r>
              <a:rPr lang="en-US" altLang="ja-JP" sz="1400" dirty="0"/>
              <a:t>©</a:t>
            </a:r>
            <a:r>
              <a:rPr lang="ja-JP" altLang="en-US" sz="1400" dirty="0"/>
              <a:t>いらすと</a:t>
            </a:r>
            <a:r>
              <a:rPr lang="ja-JP" altLang="en-US" sz="1400" dirty="0" err="1"/>
              <a:t>や</a:t>
            </a:r>
            <a:endParaRPr kumimoji="1" lang="ja-JP" altLang="en-US" sz="1400" dirty="0"/>
          </a:p>
        </p:txBody>
      </p:sp>
    </p:spTree>
    <p:extLst>
      <p:ext uri="{BB962C8B-B14F-4D97-AF65-F5344CB8AC3E}">
        <p14:creationId xmlns:p14="http://schemas.microsoft.com/office/powerpoint/2010/main" val="1362374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矢印: 右 56">
            <a:extLst>
              <a:ext uri="{FF2B5EF4-FFF2-40B4-BE49-F238E27FC236}">
                <a16:creationId xmlns:a16="http://schemas.microsoft.com/office/drawing/2014/main" xmlns="" id="{FDCB15D7-D5B3-490B-9DF3-2CC5ED7A1802}"/>
              </a:ext>
            </a:extLst>
          </p:cNvPr>
          <p:cNvSpPr/>
          <p:nvPr/>
        </p:nvSpPr>
        <p:spPr>
          <a:xfrm>
            <a:off x="2479803" y="3503493"/>
            <a:ext cx="3804232" cy="241287"/>
          </a:xfrm>
          <a:prstGeom prst="rightArrow">
            <a:avLst>
              <a:gd name="adj1" fmla="val 50000"/>
              <a:gd name="adj2" fmla="val 50000"/>
            </a:avLst>
          </a:prstGeom>
          <a:pattFill prst="pct2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pic>
        <p:nvPicPr>
          <p:cNvPr id="28674" name="図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939" y="1882048"/>
            <a:ext cx="631516" cy="58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タイトル 1"/>
          <p:cNvSpPr>
            <a:spLocks noGrp="1"/>
          </p:cNvSpPr>
          <p:nvPr>
            <p:ph type="title"/>
          </p:nvPr>
        </p:nvSpPr>
        <p:spPr>
          <a:xfrm>
            <a:off x="1062038" y="112328"/>
            <a:ext cx="7886700" cy="623886"/>
          </a:xfrm>
        </p:spPr>
        <p:txBody>
          <a:bodyPr>
            <a:normAutofit/>
          </a:bodyPr>
          <a:lstStyle/>
          <a:p>
            <a:r>
              <a:rPr lang="ja-JP" altLang="en-US" sz="3200" dirty="0">
                <a:latin typeface="+mn-ea"/>
                <a:ea typeface="+mn-ea"/>
              </a:rPr>
              <a:t>集団発生対応（保育所を例とする）</a:t>
            </a:r>
          </a:p>
        </p:txBody>
      </p:sp>
      <p:sp>
        <p:nvSpPr>
          <p:cNvPr id="13" name="矢印: 右 12"/>
          <p:cNvSpPr/>
          <p:nvPr/>
        </p:nvSpPr>
        <p:spPr>
          <a:xfrm rot="10800000">
            <a:off x="2460836" y="3819524"/>
            <a:ext cx="3775503" cy="2491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28678" name="テキスト ボックス 13"/>
          <p:cNvSpPr txBox="1">
            <a:spLocks noChangeArrowheads="1"/>
          </p:cNvSpPr>
          <p:nvPr/>
        </p:nvSpPr>
        <p:spPr bwMode="auto">
          <a:xfrm>
            <a:off x="2912946" y="4043396"/>
            <a:ext cx="3057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1800" dirty="0">
                <a:solidFill>
                  <a:schemeClr val="tx1"/>
                </a:solidFill>
                <a:latin typeface="Verdana" panose="020B0604030504040204" pitchFamily="34" charset="0"/>
                <a:ea typeface="Meiryo UI" panose="020B0604030504040204" pitchFamily="50" charset="-128"/>
              </a:rPr>
              <a:t>確認・対応支援・経過観察</a:t>
            </a:r>
          </a:p>
        </p:txBody>
      </p:sp>
      <p:sp>
        <p:nvSpPr>
          <p:cNvPr id="28679" name="テキスト ボックス 19"/>
          <p:cNvSpPr txBox="1">
            <a:spLocks noChangeArrowheads="1"/>
          </p:cNvSpPr>
          <p:nvPr/>
        </p:nvSpPr>
        <p:spPr bwMode="auto">
          <a:xfrm>
            <a:off x="1776122" y="2634774"/>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1800" dirty="0">
                <a:solidFill>
                  <a:schemeClr val="tx1"/>
                </a:solidFill>
                <a:latin typeface="Verdana" panose="020B0604030504040204" pitchFamily="34" charset="0"/>
                <a:ea typeface="Meiryo UI" panose="020B0604030504040204" pitchFamily="50" charset="-128"/>
              </a:rPr>
              <a:t>助言</a:t>
            </a:r>
          </a:p>
        </p:txBody>
      </p:sp>
      <p:sp>
        <p:nvSpPr>
          <p:cNvPr id="28681" name="テキスト ボックス 22"/>
          <p:cNvSpPr txBox="1">
            <a:spLocks noChangeArrowheads="1"/>
          </p:cNvSpPr>
          <p:nvPr/>
        </p:nvSpPr>
        <p:spPr bwMode="auto">
          <a:xfrm>
            <a:off x="4397375" y="211296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1800" dirty="0">
                <a:solidFill>
                  <a:schemeClr val="tx1"/>
                </a:solidFill>
                <a:latin typeface="Arial" panose="020B0604020202020204" pitchFamily="34" charset="0"/>
                <a:ea typeface="Meiryo UI" panose="020B0604030504040204" pitchFamily="50" charset="-128"/>
              </a:rPr>
              <a:t>情報共有</a:t>
            </a:r>
          </a:p>
        </p:txBody>
      </p:sp>
      <p:sp>
        <p:nvSpPr>
          <p:cNvPr id="28683" name="テキスト ボックス 28"/>
          <p:cNvSpPr txBox="1">
            <a:spLocks noChangeArrowheads="1"/>
          </p:cNvSpPr>
          <p:nvPr/>
        </p:nvSpPr>
        <p:spPr bwMode="auto">
          <a:xfrm>
            <a:off x="1224916" y="4958597"/>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1800" dirty="0">
                <a:solidFill>
                  <a:schemeClr val="tx1"/>
                </a:solidFill>
                <a:latin typeface="Verdana" panose="020B0604030504040204" pitchFamily="34" charset="0"/>
                <a:ea typeface="Meiryo UI" panose="020B0604030504040204" pitchFamily="50" charset="-128"/>
              </a:rPr>
              <a:t>情報提供</a:t>
            </a:r>
          </a:p>
        </p:txBody>
      </p:sp>
      <p:sp>
        <p:nvSpPr>
          <p:cNvPr id="28685" name="テキスト ボックス 17"/>
          <p:cNvSpPr txBox="1">
            <a:spLocks noChangeArrowheads="1"/>
          </p:cNvSpPr>
          <p:nvPr/>
        </p:nvSpPr>
        <p:spPr bwMode="auto">
          <a:xfrm>
            <a:off x="2556515" y="3005194"/>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1800" dirty="0">
                <a:solidFill>
                  <a:schemeClr val="tx1"/>
                </a:solidFill>
                <a:latin typeface="Verdana" panose="020B0604030504040204" pitchFamily="34" charset="0"/>
                <a:ea typeface="Meiryo UI" panose="020B0604030504040204" pitchFamily="50" charset="-128"/>
              </a:rPr>
              <a:t>集団発生報告</a:t>
            </a:r>
          </a:p>
        </p:txBody>
      </p:sp>
      <p:sp>
        <p:nvSpPr>
          <p:cNvPr id="28686" name="テキスト ボックス 26"/>
          <p:cNvSpPr txBox="1">
            <a:spLocks noChangeArrowheads="1"/>
          </p:cNvSpPr>
          <p:nvPr/>
        </p:nvSpPr>
        <p:spPr bwMode="auto">
          <a:xfrm>
            <a:off x="464497" y="2465664"/>
            <a:ext cx="64633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1800" dirty="0">
                <a:solidFill>
                  <a:schemeClr val="tx1"/>
                </a:solidFill>
                <a:latin typeface="Meiryo UI" panose="020B0604030504040204" pitchFamily="50" charset="-128"/>
                <a:ea typeface="Meiryo UI" panose="020B0604030504040204" pitchFamily="50" charset="-128"/>
              </a:rPr>
              <a:t>相談</a:t>
            </a:r>
          </a:p>
        </p:txBody>
      </p:sp>
      <p:pic>
        <p:nvPicPr>
          <p:cNvPr id="28687"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7788" y="923042"/>
            <a:ext cx="1092200" cy="137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713" y="3097213"/>
            <a:ext cx="2058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27850" y="2946400"/>
            <a:ext cx="17081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図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4035" y="3001220"/>
            <a:ext cx="884330"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図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3408" y="5452979"/>
            <a:ext cx="1092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図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1600" y="322177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テキスト ボックス 7"/>
          <p:cNvSpPr txBox="1">
            <a:spLocks noChangeArrowheads="1"/>
          </p:cNvSpPr>
          <p:nvPr/>
        </p:nvSpPr>
        <p:spPr bwMode="auto">
          <a:xfrm>
            <a:off x="852904" y="3758566"/>
            <a:ext cx="958850" cy="400050"/>
          </a:xfrm>
          <a:prstGeom prst="rect">
            <a:avLst/>
          </a:prstGeom>
          <a:solidFill>
            <a:schemeClr val="bg1"/>
          </a:solidFill>
          <a:ln w="9525">
            <a:solidFill>
              <a:srgbClr val="FF0000"/>
            </a:solidFill>
            <a:miter lim="800000"/>
            <a:headEnd/>
            <a:tailEnd/>
          </a:ln>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dirty="0">
                <a:solidFill>
                  <a:schemeClr val="tx1"/>
                </a:solidFill>
                <a:latin typeface="Arial" panose="020B0604020202020204" pitchFamily="34" charset="0"/>
              </a:rPr>
              <a:t>保育所</a:t>
            </a:r>
          </a:p>
        </p:txBody>
      </p:sp>
      <p:sp>
        <p:nvSpPr>
          <p:cNvPr id="28702" name="テキスト ボックス 24"/>
          <p:cNvSpPr txBox="1">
            <a:spLocks noChangeArrowheads="1"/>
          </p:cNvSpPr>
          <p:nvPr/>
        </p:nvSpPr>
        <p:spPr bwMode="auto">
          <a:xfrm>
            <a:off x="1063626" y="6362738"/>
            <a:ext cx="958850" cy="400050"/>
          </a:xfrm>
          <a:prstGeom prst="rect">
            <a:avLst/>
          </a:prstGeom>
          <a:solidFill>
            <a:schemeClr val="bg1"/>
          </a:solidFill>
          <a:ln>
            <a:noFill/>
          </a:ln>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2000" dirty="0">
                <a:solidFill>
                  <a:schemeClr val="tx1"/>
                </a:solidFill>
                <a:latin typeface="Arial" panose="020B0604020202020204" pitchFamily="34" charset="0"/>
              </a:rPr>
              <a:t>保護者</a:t>
            </a:r>
          </a:p>
        </p:txBody>
      </p:sp>
      <p:pic>
        <p:nvPicPr>
          <p:cNvPr id="28704" name="図 3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45891" y="1666874"/>
            <a:ext cx="666750" cy="6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5" name="図 4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78274" y="3249932"/>
            <a:ext cx="66797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3763950" y="5087730"/>
            <a:ext cx="1338828" cy="369332"/>
          </a:xfrm>
          <a:prstGeom prst="rect">
            <a:avLst/>
          </a:prstGeom>
        </p:spPr>
        <p:txBody>
          <a:bodyPr wrap="none">
            <a:spAutoFit/>
          </a:bodyPr>
          <a:lstStyle/>
          <a:p>
            <a:r>
              <a:rPr lang="ja-JP" altLang="en-US" dirty="0">
                <a:latin typeface="Verdana" panose="020B0604030504040204" pitchFamily="34" charset="0"/>
                <a:ea typeface="Meiryo UI" panose="020B0604030504040204" pitchFamily="50" charset="-128"/>
                <a:cs typeface="メイリオ" panose="020B0604030504040204" pitchFamily="50" charset="-128"/>
              </a:rPr>
              <a:t>保育主管課</a:t>
            </a:r>
            <a:endParaRPr lang="ja-JP" altLang="en-US" dirty="0"/>
          </a:p>
        </p:txBody>
      </p:sp>
      <p:sp>
        <p:nvSpPr>
          <p:cNvPr id="36" name="テキスト ボックス 24">
            <a:extLst>
              <a:ext uri="{FF2B5EF4-FFF2-40B4-BE49-F238E27FC236}">
                <a16:creationId xmlns:a16="http://schemas.microsoft.com/office/drawing/2014/main" xmlns="" id="{511314D1-6820-4E41-8ED3-3506D0EAC55E}"/>
              </a:ext>
            </a:extLst>
          </p:cNvPr>
          <p:cNvSpPr txBox="1">
            <a:spLocks noChangeArrowheads="1"/>
          </p:cNvSpPr>
          <p:nvPr/>
        </p:nvSpPr>
        <p:spPr bwMode="auto">
          <a:xfrm>
            <a:off x="1645454" y="1882048"/>
            <a:ext cx="697627" cy="400110"/>
          </a:xfrm>
          <a:prstGeom prst="rect">
            <a:avLst/>
          </a:prstGeom>
          <a:solidFill>
            <a:schemeClr val="bg1"/>
          </a:solidFill>
          <a:ln>
            <a:noFill/>
          </a:ln>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2000" dirty="0">
                <a:solidFill>
                  <a:schemeClr val="tx1"/>
                </a:solidFill>
                <a:latin typeface="Arial" panose="020B0604020202020204" pitchFamily="34" charset="0"/>
              </a:rPr>
              <a:t>園医</a:t>
            </a:r>
          </a:p>
        </p:txBody>
      </p:sp>
      <p:sp>
        <p:nvSpPr>
          <p:cNvPr id="39" name="矢印: 右 31">
            <a:extLst>
              <a:ext uri="{FF2B5EF4-FFF2-40B4-BE49-F238E27FC236}">
                <a16:creationId xmlns:a16="http://schemas.microsoft.com/office/drawing/2014/main" xmlns="" id="{182F2E39-5FB3-4019-A692-DE89D5CB1E11}"/>
              </a:ext>
            </a:extLst>
          </p:cNvPr>
          <p:cNvSpPr/>
          <p:nvPr/>
        </p:nvSpPr>
        <p:spPr>
          <a:xfrm rot="7460526">
            <a:off x="1355439" y="2591268"/>
            <a:ext cx="671135" cy="21970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rgbClr val="FF0000"/>
              </a:solidFill>
              <a:highlight>
                <a:srgbClr val="FF0000"/>
              </a:highlight>
            </a:endParaRPr>
          </a:p>
        </p:txBody>
      </p:sp>
      <p:sp>
        <p:nvSpPr>
          <p:cNvPr id="5" name="矢印: 左右 4">
            <a:extLst>
              <a:ext uri="{FF2B5EF4-FFF2-40B4-BE49-F238E27FC236}">
                <a16:creationId xmlns:a16="http://schemas.microsoft.com/office/drawing/2014/main" xmlns="" id="{59B290D9-76CB-4A08-AB31-F2467B583BE0}"/>
              </a:ext>
            </a:extLst>
          </p:cNvPr>
          <p:cNvSpPr/>
          <p:nvPr/>
        </p:nvSpPr>
        <p:spPr>
          <a:xfrm rot="1344378">
            <a:off x="2431976" y="2457179"/>
            <a:ext cx="4084415" cy="20273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F8218BE5-D507-4C2B-A1AA-836E1CDAA600}"/>
              </a:ext>
            </a:extLst>
          </p:cNvPr>
          <p:cNvSpPr txBox="1"/>
          <p:nvPr/>
        </p:nvSpPr>
        <p:spPr>
          <a:xfrm>
            <a:off x="5471358" y="5155168"/>
            <a:ext cx="1107996" cy="369332"/>
          </a:xfrm>
          <a:prstGeom prst="rect">
            <a:avLst/>
          </a:prstGeom>
          <a:noFill/>
        </p:spPr>
        <p:txBody>
          <a:bodyPr wrap="none" rtlCol="0">
            <a:spAutoFit/>
          </a:bodyPr>
          <a:lstStyle/>
          <a:p>
            <a:r>
              <a:rPr kumimoji="1" lang="ja-JP" altLang="en-US" dirty="0"/>
              <a:t>情報共有</a:t>
            </a:r>
          </a:p>
        </p:txBody>
      </p:sp>
      <p:sp>
        <p:nvSpPr>
          <p:cNvPr id="47" name="矢印: 右 46">
            <a:extLst>
              <a:ext uri="{FF2B5EF4-FFF2-40B4-BE49-F238E27FC236}">
                <a16:creationId xmlns:a16="http://schemas.microsoft.com/office/drawing/2014/main" xmlns="" id="{9599F0BA-4385-4714-AB68-CE8DD1E187D5}"/>
              </a:ext>
            </a:extLst>
          </p:cNvPr>
          <p:cNvSpPr/>
          <p:nvPr/>
        </p:nvSpPr>
        <p:spPr>
          <a:xfrm rot="11756841">
            <a:off x="2278774" y="5060945"/>
            <a:ext cx="1566262" cy="20979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11" name="テキスト ボックス 10">
            <a:extLst>
              <a:ext uri="{FF2B5EF4-FFF2-40B4-BE49-F238E27FC236}">
                <a16:creationId xmlns:a16="http://schemas.microsoft.com/office/drawing/2014/main" xmlns="" id="{13126685-A216-4B76-B074-A2027166E03C}"/>
              </a:ext>
            </a:extLst>
          </p:cNvPr>
          <p:cNvSpPr txBox="1"/>
          <p:nvPr/>
        </p:nvSpPr>
        <p:spPr>
          <a:xfrm>
            <a:off x="2593114" y="5245735"/>
            <a:ext cx="646331" cy="369332"/>
          </a:xfrm>
          <a:prstGeom prst="rect">
            <a:avLst/>
          </a:prstGeom>
          <a:noFill/>
        </p:spPr>
        <p:txBody>
          <a:bodyPr wrap="none" rtlCol="0">
            <a:spAutoFit/>
          </a:bodyPr>
          <a:lstStyle/>
          <a:p>
            <a:r>
              <a:rPr kumimoji="1" lang="ja-JP" altLang="en-US" dirty="0"/>
              <a:t>支援</a:t>
            </a:r>
          </a:p>
        </p:txBody>
      </p:sp>
      <p:sp>
        <p:nvSpPr>
          <p:cNvPr id="50" name="テキスト ボックス 8">
            <a:extLst>
              <a:ext uri="{FF2B5EF4-FFF2-40B4-BE49-F238E27FC236}">
                <a16:creationId xmlns:a16="http://schemas.microsoft.com/office/drawing/2014/main" xmlns="" id="{E9930C69-ECB8-4852-AA94-279CAA500D4C}"/>
              </a:ext>
            </a:extLst>
          </p:cNvPr>
          <p:cNvSpPr txBox="1">
            <a:spLocks noChangeArrowheads="1"/>
          </p:cNvSpPr>
          <p:nvPr/>
        </p:nvSpPr>
        <p:spPr bwMode="auto">
          <a:xfrm>
            <a:off x="5580668" y="5862955"/>
            <a:ext cx="27711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2000" dirty="0">
                <a:solidFill>
                  <a:schemeClr val="tx1"/>
                </a:solidFill>
                <a:latin typeface="Arial" panose="020B0604020202020204" pitchFamily="34" charset="0"/>
              </a:rPr>
              <a:t>保育所の活動　　　</a:t>
            </a:r>
            <a:endParaRPr lang="en-US" altLang="ja-JP" sz="2000" dirty="0">
              <a:solidFill>
                <a:schemeClr val="tx1"/>
              </a:solidFill>
              <a:latin typeface="Arial" panose="020B0604020202020204" pitchFamily="34" charset="0"/>
            </a:endParaRPr>
          </a:p>
          <a:p>
            <a:pPr>
              <a:lnSpc>
                <a:spcPct val="100000"/>
              </a:lnSpc>
              <a:spcBef>
                <a:spcPct val="0"/>
              </a:spcBef>
              <a:buFontTx/>
              <a:buNone/>
            </a:pPr>
            <a:r>
              <a:rPr lang="ja-JP" altLang="en-US" sz="2000" dirty="0">
                <a:solidFill>
                  <a:schemeClr val="tx1"/>
                </a:solidFill>
                <a:latin typeface="Arial" panose="020B0604020202020204" pitchFamily="34" charset="0"/>
              </a:rPr>
              <a:t>保健所・園医等の活動</a:t>
            </a:r>
            <a:endParaRPr lang="en-US" altLang="ja-JP" sz="2000" dirty="0">
              <a:solidFill>
                <a:schemeClr val="tx1"/>
              </a:solidFill>
              <a:latin typeface="Arial" panose="020B0604020202020204" pitchFamily="34" charset="0"/>
            </a:endParaRPr>
          </a:p>
        </p:txBody>
      </p:sp>
      <p:sp>
        <p:nvSpPr>
          <p:cNvPr id="51" name="矢印: 右 50">
            <a:extLst>
              <a:ext uri="{FF2B5EF4-FFF2-40B4-BE49-F238E27FC236}">
                <a16:creationId xmlns:a16="http://schemas.microsoft.com/office/drawing/2014/main" xmlns="" id="{0731A659-B40B-4AA9-982C-4A468DBA9222}"/>
              </a:ext>
            </a:extLst>
          </p:cNvPr>
          <p:cNvSpPr/>
          <p:nvPr/>
        </p:nvSpPr>
        <p:spPr>
          <a:xfrm>
            <a:off x="7541418" y="5903184"/>
            <a:ext cx="481013" cy="269875"/>
          </a:xfrm>
          <a:prstGeom prst="rightArrow">
            <a:avLst/>
          </a:prstGeom>
          <a:pattFill prst="pct2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rgbClr val="FF0000"/>
              </a:solidFill>
              <a:highlight>
                <a:srgbClr val="FF0000"/>
              </a:highlight>
            </a:endParaRPr>
          </a:p>
        </p:txBody>
      </p:sp>
      <p:sp>
        <p:nvSpPr>
          <p:cNvPr id="52" name="矢印: 右 51">
            <a:extLst>
              <a:ext uri="{FF2B5EF4-FFF2-40B4-BE49-F238E27FC236}">
                <a16:creationId xmlns:a16="http://schemas.microsoft.com/office/drawing/2014/main" xmlns="" id="{34DBC5FA-5502-400D-84AF-F462A037679D}"/>
              </a:ext>
            </a:extLst>
          </p:cNvPr>
          <p:cNvSpPr/>
          <p:nvPr/>
        </p:nvSpPr>
        <p:spPr>
          <a:xfrm>
            <a:off x="8351838" y="6208394"/>
            <a:ext cx="482600" cy="2698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rgbClr val="FF0000"/>
              </a:solidFill>
              <a:highlight>
                <a:srgbClr val="FF0000"/>
              </a:highlight>
            </a:endParaRPr>
          </a:p>
        </p:txBody>
      </p:sp>
      <p:cxnSp>
        <p:nvCxnSpPr>
          <p:cNvPr id="53" name="直線コネクタ 52">
            <a:extLst>
              <a:ext uri="{FF2B5EF4-FFF2-40B4-BE49-F238E27FC236}">
                <a16:creationId xmlns:a16="http://schemas.microsoft.com/office/drawing/2014/main" xmlns="" id="{1892AFA1-82D6-4040-8B92-78B75C4206CD}"/>
              </a:ext>
            </a:extLst>
          </p:cNvPr>
          <p:cNvCxnSpPr>
            <a:cxnSpLocks/>
          </p:cNvCxnSpPr>
          <p:nvPr/>
        </p:nvCxnSpPr>
        <p:spPr>
          <a:xfrm flipV="1">
            <a:off x="5472113" y="5851525"/>
            <a:ext cx="0" cy="10064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xmlns="" id="{2FA49166-F1DF-44E5-B4B2-80D062F89EEF}"/>
              </a:ext>
            </a:extLst>
          </p:cNvPr>
          <p:cNvCxnSpPr/>
          <p:nvPr/>
        </p:nvCxnSpPr>
        <p:spPr>
          <a:xfrm>
            <a:off x="5472113" y="5851525"/>
            <a:ext cx="36718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6" name="矢印: 右 55">
            <a:extLst>
              <a:ext uri="{FF2B5EF4-FFF2-40B4-BE49-F238E27FC236}">
                <a16:creationId xmlns:a16="http://schemas.microsoft.com/office/drawing/2014/main" xmlns="" id="{9A4A3A00-C811-47A1-A9E3-820D8043CE06}"/>
              </a:ext>
            </a:extLst>
          </p:cNvPr>
          <p:cNvSpPr/>
          <p:nvPr/>
        </p:nvSpPr>
        <p:spPr>
          <a:xfrm rot="5400000">
            <a:off x="853244" y="5079397"/>
            <a:ext cx="590545" cy="238522"/>
          </a:xfrm>
          <a:prstGeom prst="rightArrow">
            <a:avLst>
              <a:gd name="adj1" fmla="val 50000"/>
              <a:gd name="adj2" fmla="val 50000"/>
            </a:avLst>
          </a:prstGeom>
          <a:pattFill prst="pct2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58" name="矢印: 右 57">
            <a:extLst>
              <a:ext uri="{FF2B5EF4-FFF2-40B4-BE49-F238E27FC236}">
                <a16:creationId xmlns:a16="http://schemas.microsoft.com/office/drawing/2014/main" xmlns="" id="{1E9480AB-5D09-4B1D-A359-BBAF3A061F1F}"/>
              </a:ext>
            </a:extLst>
          </p:cNvPr>
          <p:cNvSpPr/>
          <p:nvPr/>
        </p:nvSpPr>
        <p:spPr>
          <a:xfrm rot="18295587">
            <a:off x="689155" y="2519093"/>
            <a:ext cx="1093226" cy="250652"/>
          </a:xfrm>
          <a:prstGeom prst="rightArrow">
            <a:avLst>
              <a:gd name="adj1" fmla="val 50000"/>
              <a:gd name="adj2" fmla="val 50000"/>
            </a:avLst>
          </a:prstGeom>
          <a:pattFill prst="pct2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38" name="矢印: 右 37">
            <a:extLst>
              <a:ext uri="{FF2B5EF4-FFF2-40B4-BE49-F238E27FC236}">
                <a16:creationId xmlns:a16="http://schemas.microsoft.com/office/drawing/2014/main" xmlns="" id="{83BFCA6D-CEFB-499F-B6D9-BD7E6C6E2D02}"/>
              </a:ext>
            </a:extLst>
          </p:cNvPr>
          <p:cNvSpPr/>
          <p:nvPr/>
        </p:nvSpPr>
        <p:spPr>
          <a:xfrm rot="1011851">
            <a:off x="2347350" y="4749017"/>
            <a:ext cx="1525328" cy="255543"/>
          </a:xfrm>
          <a:prstGeom prst="rightArrow">
            <a:avLst>
              <a:gd name="adj1" fmla="val 50000"/>
              <a:gd name="adj2" fmla="val 50000"/>
            </a:avLst>
          </a:prstGeom>
          <a:pattFill prst="pct2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3" name="矢印: 左右 2">
            <a:extLst>
              <a:ext uri="{FF2B5EF4-FFF2-40B4-BE49-F238E27FC236}">
                <a16:creationId xmlns:a16="http://schemas.microsoft.com/office/drawing/2014/main" xmlns="" id="{ABDE2AAB-9C2A-4030-9E31-A902BB570FBF}"/>
              </a:ext>
            </a:extLst>
          </p:cNvPr>
          <p:cNvSpPr/>
          <p:nvPr/>
        </p:nvSpPr>
        <p:spPr>
          <a:xfrm>
            <a:off x="7300604" y="5327929"/>
            <a:ext cx="45719" cy="526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左右 3">
            <a:extLst>
              <a:ext uri="{FF2B5EF4-FFF2-40B4-BE49-F238E27FC236}">
                <a16:creationId xmlns:a16="http://schemas.microsoft.com/office/drawing/2014/main" xmlns="" id="{70FDC068-A0CE-49E3-97EB-983CA19B8897}"/>
              </a:ext>
            </a:extLst>
          </p:cNvPr>
          <p:cNvSpPr/>
          <p:nvPr/>
        </p:nvSpPr>
        <p:spPr>
          <a:xfrm rot="20186980">
            <a:off x="5106953" y="4781466"/>
            <a:ext cx="1461764" cy="27127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38">
            <a:extLst>
              <a:ext uri="{FF2B5EF4-FFF2-40B4-BE49-F238E27FC236}">
                <a16:creationId xmlns:a16="http://schemas.microsoft.com/office/drawing/2014/main" xmlns="" id="{8C5AB16D-67D7-4242-A835-BB000D2770C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5046" y="4572309"/>
            <a:ext cx="666750" cy="6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xmlns="" id="{ECDBBDE8-4913-457D-BAE9-599740D5D1C1}"/>
              </a:ext>
            </a:extLst>
          </p:cNvPr>
          <p:cNvSpPr txBox="1"/>
          <p:nvPr/>
        </p:nvSpPr>
        <p:spPr>
          <a:xfrm>
            <a:off x="2941940" y="4487844"/>
            <a:ext cx="1569660" cy="369332"/>
          </a:xfrm>
          <a:prstGeom prst="rect">
            <a:avLst/>
          </a:prstGeom>
          <a:noFill/>
        </p:spPr>
        <p:txBody>
          <a:bodyPr wrap="none" rtlCol="0">
            <a:spAutoFit/>
          </a:bodyPr>
          <a:lstStyle/>
          <a:p>
            <a:r>
              <a:rPr kumimoji="1" lang="ja-JP" altLang="en-US" dirty="0"/>
              <a:t>集団発生報告</a:t>
            </a:r>
          </a:p>
        </p:txBody>
      </p:sp>
      <p:sp>
        <p:nvSpPr>
          <p:cNvPr id="7" name="テキスト ボックス 6">
            <a:extLst>
              <a:ext uri="{FF2B5EF4-FFF2-40B4-BE49-F238E27FC236}">
                <a16:creationId xmlns:a16="http://schemas.microsoft.com/office/drawing/2014/main" xmlns="" id="{40989DB6-7D3F-4936-8ADC-693024D910C6}"/>
              </a:ext>
            </a:extLst>
          </p:cNvPr>
          <p:cNvSpPr txBox="1"/>
          <p:nvPr/>
        </p:nvSpPr>
        <p:spPr>
          <a:xfrm>
            <a:off x="2849297" y="638145"/>
            <a:ext cx="5493812" cy="369332"/>
          </a:xfrm>
          <a:prstGeom prst="rect">
            <a:avLst/>
          </a:prstGeom>
          <a:noFill/>
        </p:spPr>
        <p:txBody>
          <a:bodyPr wrap="none" rtlCol="0">
            <a:spAutoFit/>
          </a:bodyPr>
          <a:lstStyle/>
          <a:p>
            <a:r>
              <a:rPr kumimoji="1" lang="ja-JP" altLang="en-US" dirty="0"/>
              <a:t>注）自治体により集団発生の報告対応体制が異なる</a:t>
            </a:r>
          </a:p>
        </p:txBody>
      </p:sp>
    </p:spTree>
    <p:extLst>
      <p:ext uri="{BB962C8B-B14F-4D97-AF65-F5344CB8AC3E}">
        <p14:creationId xmlns:p14="http://schemas.microsoft.com/office/powerpoint/2010/main" val="18113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矢印: 右 55">
            <a:extLst>
              <a:ext uri="{FF2B5EF4-FFF2-40B4-BE49-F238E27FC236}">
                <a16:creationId xmlns:a16="http://schemas.microsoft.com/office/drawing/2014/main" xmlns="" id="{16FCBB14-8868-4DD1-868B-858670C92C59}"/>
              </a:ext>
            </a:extLst>
          </p:cNvPr>
          <p:cNvSpPr/>
          <p:nvPr/>
        </p:nvSpPr>
        <p:spPr>
          <a:xfrm rot="5400000">
            <a:off x="4032080" y="4321337"/>
            <a:ext cx="1263965" cy="241665"/>
          </a:xfrm>
          <a:prstGeom prst="rightArrow">
            <a:avLst/>
          </a:prstGeom>
          <a:solidFill>
            <a:srgbClr val="037C0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28676" name="タイトル 1"/>
          <p:cNvSpPr>
            <a:spLocks noGrp="1"/>
          </p:cNvSpPr>
          <p:nvPr>
            <p:ph type="title"/>
          </p:nvPr>
        </p:nvSpPr>
        <p:spPr>
          <a:xfrm>
            <a:off x="40641" y="224329"/>
            <a:ext cx="9144000" cy="623886"/>
          </a:xfrm>
        </p:spPr>
        <p:txBody>
          <a:bodyPr>
            <a:noAutofit/>
          </a:bodyPr>
          <a:lstStyle/>
          <a:p>
            <a:r>
              <a:rPr lang="ja-JP" altLang="en-US" sz="2800" dirty="0">
                <a:solidFill>
                  <a:prstClr val="black"/>
                </a:solidFill>
              </a:rPr>
              <a:t>学校等欠席者・感染症情報システムを導入すると・・</a:t>
            </a:r>
            <a:endParaRPr lang="ja-JP" altLang="en-US" sz="2800" dirty="0">
              <a:latin typeface="Meiryo UI" panose="020B0604030504040204" pitchFamily="50" charset="-128"/>
              <a:ea typeface="Meiryo UI" panose="020B0604030504040204" pitchFamily="50" charset="-128"/>
            </a:endParaRPr>
          </a:p>
        </p:txBody>
      </p:sp>
      <p:sp>
        <p:nvSpPr>
          <p:cNvPr id="13" name="矢印: 右 12"/>
          <p:cNvSpPr/>
          <p:nvPr/>
        </p:nvSpPr>
        <p:spPr>
          <a:xfrm rot="10800000">
            <a:off x="2492156" y="4118325"/>
            <a:ext cx="645768" cy="17899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28678" name="テキスト ボックス 13"/>
          <p:cNvSpPr txBox="1">
            <a:spLocks noChangeArrowheads="1"/>
          </p:cNvSpPr>
          <p:nvPr/>
        </p:nvSpPr>
        <p:spPr bwMode="auto">
          <a:xfrm>
            <a:off x="5426394" y="3982920"/>
            <a:ext cx="12172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1800" dirty="0">
                <a:solidFill>
                  <a:srgbClr val="FF0000"/>
                </a:solidFill>
                <a:latin typeface="Verdana" panose="020B0604030504040204" pitchFamily="34" charset="0"/>
                <a:ea typeface="Meiryo UI" panose="020B0604030504040204" pitchFamily="50" charset="-128"/>
              </a:rPr>
              <a:t>集団発生の探知</a:t>
            </a:r>
          </a:p>
        </p:txBody>
      </p:sp>
      <p:sp>
        <p:nvSpPr>
          <p:cNvPr id="28679" name="テキスト ボックス 19"/>
          <p:cNvSpPr txBox="1">
            <a:spLocks noChangeArrowheads="1"/>
          </p:cNvSpPr>
          <p:nvPr/>
        </p:nvSpPr>
        <p:spPr bwMode="auto">
          <a:xfrm>
            <a:off x="1776122" y="2634774"/>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1800" dirty="0">
                <a:solidFill>
                  <a:schemeClr val="tx1"/>
                </a:solidFill>
                <a:latin typeface="Verdana" panose="020B0604030504040204" pitchFamily="34" charset="0"/>
                <a:ea typeface="Meiryo UI" panose="020B0604030504040204" pitchFamily="50" charset="-128"/>
              </a:rPr>
              <a:t>助言</a:t>
            </a:r>
          </a:p>
        </p:txBody>
      </p:sp>
      <p:sp>
        <p:nvSpPr>
          <p:cNvPr id="28681" name="テキスト ボックス 22"/>
          <p:cNvSpPr txBox="1">
            <a:spLocks noChangeArrowheads="1"/>
          </p:cNvSpPr>
          <p:nvPr/>
        </p:nvSpPr>
        <p:spPr bwMode="auto">
          <a:xfrm>
            <a:off x="4553183" y="1998199"/>
            <a:ext cx="2876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1800" dirty="0">
                <a:solidFill>
                  <a:schemeClr val="tx1"/>
                </a:solidFill>
                <a:latin typeface="+mn-ea"/>
              </a:rPr>
              <a:t>情報共有</a:t>
            </a:r>
            <a:r>
              <a:rPr lang="ja-JP" altLang="en-US" sz="1800" dirty="0">
                <a:solidFill>
                  <a:srgbClr val="FF0000"/>
                </a:solidFill>
                <a:latin typeface="+mn-ea"/>
              </a:rPr>
              <a:t>（より精度の高い情報共有が迅速に）</a:t>
            </a:r>
          </a:p>
        </p:txBody>
      </p:sp>
      <p:sp>
        <p:nvSpPr>
          <p:cNvPr id="28683" name="テキスト ボックス 28"/>
          <p:cNvSpPr txBox="1">
            <a:spLocks noChangeArrowheads="1"/>
          </p:cNvSpPr>
          <p:nvPr/>
        </p:nvSpPr>
        <p:spPr bwMode="auto">
          <a:xfrm>
            <a:off x="1223731" y="4849813"/>
            <a:ext cx="1441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1800" dirty="0">
                <a:solidFill>
                  <a:srgbClr val="FF0000"/>
                </a:solidFill>
                <a:latin typeface="Verdana" panose="020B0604030504040204" pitchFamily="34" charset="0"/>
                <a:ea typeface="Meiryo UI" panose="020B0604030504040204" pitchFamily="50" charset="-128"/>
              </a:rPr>
              <a:t>データに基づく</a:t>
            </a:r>
            <a:endParaRPr lang="en-US" altLang="ja-JP" sz="1800" dirty="0">
              <a:solidFill>
                <a:srgbClr val="FF0000"/>
              </a:solidFill>
              <a:latin typeface="Verdana" panose="020B0604030504040204" pitchFamily="34" charset="0"/>
              <a:ea typeface="Meiryo UI" panose="020B0604030504040204" pitchFamily="50" charset="-128"/>
            </a:endParaRPr>
          </a:p>
          <a:p>
            <a:pPr>
              <a:lnSpc>
                <a:spcPct val="100000"/>
              </a:lnSpc>
              <a:spcBef>
                <a:spcPct val="0"/>
              </a:spcBef>
              <a:buFontTx/>
              <a:buNone/>
            </a:pPr>
            <a:r>
              <a:rPr lang="ja-JP" altLang="en-US" sz="1800" dirty="0">
                <a:solidFill>
                  <a:schemeClr val="tx1"/>
                </a:solidFill>
                <a:latin typeface="Verdana" panose="020B0604030504040204" pitchFamily="34" charset="0"/>
                <a:ea typeface="Meiryo UI" panose="020B0604030504040204" pitchFamily="50" charset="-128"/>
              </a:rPr>
              <a:t>情報提供</a:t>
            </a:r>
          </a:p>
        </p:txBody>
      </p:sp>
      <p:pic>
        <p:nvPicPr>
          <p:cNvPr id="28687"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923042"/>
            <a:ext cx="1092200" cy="137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713" y="3097213"/>
            <a:ext cx="2058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7850" y="2946400"/>
            <a:ext cx="17081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図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4035" y="3001220"/>
            <a:ext cx="884330"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図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6788" y="5441157"/>
            <a:ext cx="1092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テキスト ボックス 7"/>
          <p:cNvSpPr txBox="1">
            <a:spLocks noChangeArrowheads="1"/>
          </p:cNvSpPr>
          <p:nvPr/>
        </p:nvSpPr>
        <p:spPr bwMode="auto">
          <a:xfrm>
            <a:off x="852904" y="3758566"/>
            <a:ext cx="958850" cy="400050"/>
          </a:xfrm>
          <a:prstGeom prst="rect">
            <a:avLst/>
          </a:prstGeom>
          <a:solidFill>
            <a:schemeClr val="bg1"/>
          </a:solidFill>
          <a:ln w="9525">
            <a:noFill/>
            <a:miter lim="800000"/>
            <a:headEnd/>
            <a:tailEnd/>
          </a:ln>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dirty="0">
                <a:solidFill>
                  <a:schemeClr val="tx1"/>
                </a:solidFill>
                <a:latin typeface="Arial" panose="020B0604020202020204" pitchFamily="34" charset="0"/>
              </a:rPr>
              <a:t>保育所</a:t>
            </a:r>
          </a:p>
        </p:txBody>
      </p:sp>
      <p:sp>
        <p:nvSpPr>
          <p:cNvPr id="28696" name="テキスト ボックス 8"/>
          <p:cNvSpPr txBox="1">
            <a:spLocks noChangeArrowheads="1"/>
          </p:cNvSpPr>
          <p:nvPr/>
        </p:nvSpPr>
        <p:spPr bwMode="auto">
          <a:xfrm>
            <a:off x="5580668" y="5862955"/>
            <a:ext cx="27711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2000" dirty="0">
                <a:solidFill>
                  <a:schemeClr val="tx1"/>
                </a:solidFill>
                <a:latin typeface="Arial" panose="020B0604020202020204" pitchFamily="34" charset="0"/>
              </a:rPr>
              <a:t>保育所の活動　　　</a:t>
            </a:r>
            <a:endParaRPr lang="en-US" altLang="ja-JP" sz="2000" dirty="0">
              <a:solidFill>
                <a:schemeClr val="tx1"/>
              </a:solidFill>
              <a:latin typeface="Arial" panose="020B0604020202020204" pitchFamily="34" charset="0"/>
            </a:endParaRPr>
          </a:p>
          <a:p>
            <a:pPr>
              <a:lnSpc>
                <a:spcPct val="100000"/>
              </a:lnSpc>
              <a:spcBef>
                <a:spcPct val="0"/>
              </a:spcBef>
              <a:buFontTx/>
              <a:buNone/>
            </a:pPr>
            <a:r>
              <a:rPr lang="ja-JP" altLang="en-US" sz="2000" dirty="0">
                <a:solidFill>
                  <a:schemeClr val="tx1"/>
                </a:solidFill>
                <a:latin typeface="Arial" panose="020B0604020202020204" pitchFamily="34" charset="0"/>
              </a:rPr>
              <a:t>保健所・園医等の活動</a:t>
            </a:r>
            <a:endParaRPr lang="en-US" altLang="ja-JP" sz="2000" dirty="0">
              <a:solidFill>
                <a:schemeClr val="tx1"/>
              </a:solidFill>
              <a:latin typeface="Arial" panose="020B0604020202020204" pitchFamily="34" charset="0"/>
            </a:endParaRPr>
          </a:p>
          <a:p>
            <a:pPr>
              <a:lnSpc>
                <a:spcPct val="100000"/>
              </a:lnSpc>
              <a:spcBef>
                <a:spcPct val="0"/>
              </a:spcBef>
              <a:buFontTx/>
              <a:buNone/>
            </a:pPr>
            <a:r>
              <a:rPr lang="ja-JP" altLang="en-US" sz="2000" dirty="0">
                <a:solidFill>
                  <a:schemeClr val="tx1"/>
                </a:solidFill>
                <a:latin typeface="Arial" panose="020B0604020202020204" pitchFamily="34" charset="0"/>
              </a:rPr>
              <a:t>システムによる支援</a:t>
            </a:r>
          </a:p>
        </p:txBody>
      </p:sp>
      <p:sp>
        <p:nvSpPr>
          <p:cNvPr id="10" name="矢印: 右 9"/>
          <p:cNvSpPr/>
          <p:nvPr/>
        </p:nvSpPr>
        <p:spPr>
          <a:xfrm>
            <a:off x="7541418" y="5903184"/>
            <a:ext cx="481013" cy="269875"/>
          </a:xfrm>
          <a:prstGeom prst="rightArrow">
            <a:avLst/>
          </a:prstGeom>
          <a:pattFill prst="pct2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rgbClr val="FF0000"/>
              </a:solidFill>
              <a:highlight>
                <a:srgbClr val="FF0000"/>
              </a:highlight>
            </a:endParaRPr>
          </a:p>
        </p:txBody>
      </p:sp>
      <p:sp>
        <p:nvSpPr>
          <p:cNvPr id="32" name="矢印: 右 31"/>
          <p:cNvSpPr/>
          <p:nvPr/>
        </p:nvSpPr>
        <p:spPr>
          <a:xfrm>
            <a:off x="8351838" y="6208394"/>
            <a:ext cx="482600" cy="2698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rgbClr val="FF0000"/>
              </a:solidFill>
              <a:highlight>
                <a:srgbClr val="FF0000"/>
              </a:highlight>
            </a:endParaRPr>
          </a:p>
        </p:txBody>
      </p:sp>
      <p:cxnSp>
        <p:nvCxnSpPr>
          <p:cNvPr id="12" name="直線コネクタ 11"/>
          <p:cNvCxnSpPr>
            <a:cxnSpLocks/>
          </p:cNvCxnSpPr>
          <p:nvPr/>
        </p:nvCxnSpPr>
        <p:spPr>
          <a:xfrm flipV="1">
            <a:off x="5472113" y="5851525"/>
            <a:ext cx="0" cy="10064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472113" y="5851525"/>
            <a:ext cx="36718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702" name="テキスト ボックス 24"/>
          <p:cNvSpPr txBox="1">
            <a:spLocks noChangeArrowheads="1"/>
          </p:cNvSpPr>
          <p:nvPr/>
        </p:nvSpPr>
        <p:spPr bwMode="auto">
          <a:xfrm>
            <a:off x="1063626" y="6362738"/>
            <a:ext cx="958850" cy="400050"/>
          </a:xfrm>
          <a:prstGeom prst="rect">
            <a:avLst/>
          </a:prstGeom>
          <a:solidFill>
            <a:schemeClr val="bg1"/>
          </a:solidFill>
          <a:ln>
            <a:noFill/>
          </a:ln>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2000" dirty="0">
                <a:solidFill>
                  <a:schemeClr val="tx1"/>
                </a:solidFill>
                <a:latin typeface="Arial" panose="020B0604020202020204" pitchFamily="34" charset="0"/>
              </a:rPr>
              <a:t>保護者</a:t>
            </a:r>
          </a:p>
        </p:txBody>
      </p:sp>
      <p:pic>
        <p:nvPicPr>
          <p:cNvPr id="28704" name="図 3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5891" y="1666874"/>
            <a:ext cx="666750" cy="6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3763950" y="5087730"/>
            <a:ext cx="1338828" cy="369332"/>
          </a:xfrm>
          <a:prstGeom prst="rect">
            <a:avLst/>
          </a:prstGeom>
        </p:spPr>
        <p:txBody>
          <a:bodyPr wrap="none">
            <a:spAutoFit/>
          </a:bodyPr>
          <a:lstStyle/>
          <a:p>
            <a:r>
              <a:rPr lang="ja-JP" altLang="en-US" dirty="0">
                <a:latin typeface="Verdana" panose="020B0604030504040204" pitchFamily="34" charset="0"/>
                <a:ea typeface="Meiryo UI" panose="020B0604030504040204" pitchFamily="50" charset="-128"/>
                <a:cs typeface="メイリオ" panose="020B0604030504040204" pitchFamily="50" charset="-128"/>
              </a:rPr>
              <a:t>保育主管課</a:t>
            </a:r>
            <a:endParaRPr lang="ja-JP" altLang="en-US" dirty="0"/>
          </a:p>
        </p:txBody>
      </p:sp>
      <p:sp>
        <p:nvSpPr>
          <p:cNvPr id="36" name="テキスト ボックス 24">
            <a:extLst>
              <a:ext uri="{FF2B5EF4-FFF2-40B4-BE49-F238E27FC236}">
                <a16:creationId xmlns:a16="http://schemas.microsoft.com/office/drawing/2014/main" xmlns="" id="{511314D1-6820-4E41-8ED3-3506D0EAC55E}"/>
              </a:ext>
            </a:extLst>
          </p:cNvPr>
          <p:cNvSpPr txBox="1">
            <a:spLocks noChangeArrowheads="1"/>
          </p:cNvSpPr>
          <p:nvPr/>
        </p:nvSpPr>
        <p:spPr bwMode="auto">
          <a:xfrm>
            <a:off x="1645454" y="1882048"/>
            <a:ext cx="697627" cy="400110"/>
          </a:xfrm>
          <a:prstGeom prst="rect">
            <a:avLst/>
          </a:prstGeom>
          <a:solidFill>
            <a:schemeClr val="bg1"/>
          </a:solidFill>
          <a:ln>
            <a:noFill/>
          </a:ln>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2000" dirty="0">
                <a:solidFill>
                  <a:schemeClr val="tx1"/>
                </a:solidFill>
                <a:latin typeface="Arial" panose="020B0604020202020204" pitchFamily="34" charset="0"/>
              </a:rPr>
              <a:t>園医</a:t>
            </a:r>
          </a:p>
        </p:txBody>
      </p:sp>
      <p:sp>
        <p:nvSpPr>
          <p:cNvPr id="39" name="矢印: 右 31">
            <a:extLst>
              <a:ext uri="{FF2B5EF4-FFF2-40B4-BE49-F238E27FC236}">
                <a16:creationId xmlns:a16="http://schemas.microsoft.com/office/drawing/2014/main" xmlns="" id="{182F2E39-5FB3-4019-A692-DE89D5CB1E11}"/>
              </a:ext>
            </a:extLst>
          </p:cNvPr>
          <p:cNvSpPr/>
          <p:nvPr/>
        </p:nvSpPr>
        <p:spPr>
          <a:xfrm rot="7460526">
            <a:off x="1355439" y="2591268"/>
            <a:ext cx="671135" cy="21970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rgbClr val="FF0000"/>
              </a:solidFill>
              <a:highlight>
                <a:srgbClr val="FF0000"/>
              </a:highlight>
            </a:endParaRPr>
          </a:p>
        </p:txBody>
      </p:sp>
      <p:sp>
        <p:nvSpPr>
          <p:cNvPr id="5" name="矢印: 左右 4">
            <a:extLst>
              <a:ext uri="{FF2B5EF4-FFF2-40B4-BE49-F238E27FC236}">
                <a16:creationId xmlns:a16="http://schemas.microsoft.com/office/drawing/2014/main" xmlns="" id="{59B290D9-76CB-4A08-AB31-F2467B583BE0}"/>
              </a:ext>
            </a:extLst>
          </p:cNvPr>
          <p:cNvSpPr/>
          <p:nvPr/>
        </p:nvSpPr>
        <p:spPr>
          <a:xfrm rot="1344378">
            <a:off x="2431976" y="2457179"/>
            <a:ext cx="4084415" cy="20273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矢印: 右 46">
            <a:extLst>
              <a:ext uri="{FF2B5EF4-FFF2-40B4-BE49-F238E27FC236}">
                <a16:creationId xmlns:a16="http://schemas.microsoft.com/office/drawing/2014/main" xmlns="" id="{9599F0BA-4385-4714-AB68-CE8DD1E187D5}"/>
              </a:ext>
            </a:extLst>
          </p:cNvPr>
          <p:cNvSpPr/>
          <p:nvPr/>
        </p:nvSpPr>
        <p:spPr>
          <a:xfrm rot="12430123">
            <a:off x="2338436" y="4828952"/>
            <a:ext cx="1518222" cy="27229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11" name="テキスト ボックス 10">
            <a:extLst>
              <a:ext uri="{FF2B5EF4-FFF2-40B4-BE49-F238E27FC236}">
                <a16:creationId xmlns:a16="http://schemas.microsoft.com/office/drawing/2014/main" xmlns="" id="{13126685-A216-4B76-B074-A2027166E03C}"/>
              </a:ext>
            </a:extLst>
          </p:cNvPr>
          <p:cNvSpPr txBox="1"/>
          <p:nvPr/>
        </p:nvSpPr>
        <p:spPr>
          <a:xfrm>
            <a:off x="2581436" y="5061450"/>
            <a:ext cx="646331" cy="369332"/>
          </a:xfrm>
          <a:prstGeom prst="rect">
            <a:avLst/>
          </a:prstGeom>
          <a:noFill/>
        </p:spPr>
        <p:txBody>
          <a:bodyPr wrap="none" rtlCol="0">
            <a:spAutoFit/>
          </a:bodyPr>
          <a:lstStyle/>
          <a:p>
            <a:r>
              <a:rPr kumimoji="1" lang="ja-JP" altLang="en-US" dirty="0"/>
              <a:t>支援</a:t>
            </a:r>
          </a:p>
        </p:txBody>
      </p:sp>
      <p:sp>
        <p:nvSpPr>
          <p:cNvPr id="38" name="矢印: 右 37">
            <a:extLst>
              <a:ext uri="{FF2B5EF4-FFF2-40B4-BE49-F238E27FC236}">
                <a16:creationId xmlns:a16="http://schemas.microsoft.com/office/drawing/2014/main" xmlns="" id="{3E970F89-F02A-4A95-8869-E3611FE9ED01}"/>
              </a:ext>
            </a:extLst>
          </p:cNvPr>
          <p:cNvSpPr/>
          <p:nvPr/>
        </p:nvSpPr>
        <p:spPr>
          <a:xfrm>
            <a:off x="5136886" y="3516173"/>
            <a:ext cx="1263965" cy="241665"/>
          </a:xfrm>
          <a:prstGeom prst="rightArrow">
            <a:avLst/>
          </a:prstGeom>
          <a:solidFill>
            <a:srgbClr val="037C0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0" name="矢印: 右 9">
            <a:extLst>
              <a:ext uri="{FF2B5EF4-FFF2-40B4-BE49-F238E27FC236}">
                <a16:creationId xmlns:a16="http://schemas.microsoft.com/office/drawing/2014/main" xmlns="" id="{45EC8348-AAC5-410D-A78A-575099890017}"/>
              </a:ext>
            </a:extLst>
          </p:cNvPr>
          <p:cNvSpPr/>
          <p:nvPr/>
        </p:nvSpPr>
        <p:spPr>
          <a:xfrm rot="10800000">
            <a:off x="2763385" y="3725886"/>
            <a:ext cx="1114878" cy="220322"/>
          </a:xfrm>
          <a:prstGeom prst="rightArrow">
            <a:avLst/>
          </a:prstGeom>
          <a:solidFill>
            <a:srgbClr val="037C0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1" name="矢印: 右 9">
            <a:extLst>
              <a:ext uri="{FF2B5EF4-FFF2-40B4-BE49-F238E27FC236}">
                <a16:creationId xmlns:a16="http://schemas.microsoft.com/office/drawing/2014/main" xmlns="" id="{B040ABFD-CD1F-4FAD-A352-0FB78D4FF0FD}"/>
              </a:ext>
            </a:extLst>
          </p:cNvPr>
          <p:cNvSpPr/>
          <p:nvPr/>
        </p:nvSpPr>
        <p:spPr>
          <a:xfrm rot="12113089">
            <a:off x="2230336" y="2738340"/>
            <a:ext cx="2612978" cy="187620"/>
          </a:xfrm>
          <a:prstGeom prst="rightArrow">
            <a:avLst/>
          </a:prstGeom>
          <a:solidFill>
            <a:srgbClr val="037C0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2" name="正方形/長方形 41">
            <a:extLst>
              <a:ext uri="{FF2B5EF4-FFF2-40B4-BE49-F238E27FC236}">
                <a16:creationId xmlns:a16="http://schemas.microsoft.com/office/drawing/2014/main" xmlns="" id="{E61921E3-9E31-49E1-A26D-655E3CCE563C}"/>
              </a:ext>
            </a:extLst>
          </p:cNvPr>
          <p:cNvSpPr/>
          <p:nvPr/>
        </p:nvSpPr>
        <p:spPr>
          <a:xfrm>
            <a:off x="3808726" y="3271550"/>
            <a:ext cx="1577975" cy="630237"/>
          </a:xfrm>
          <a:prstGeom prst="rect">
            <a:avLst/>
          </a:prstGeom>
          <a:solidFill>
            <a:schemeClr val="accent6">
              <a:lumMod val="75000"/>
            </a:schemeClr>
          </a:solidFill>
          <a:ln w="38100">
            <a:solidFill>
              <a:srgbClr val="037C03"/>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kumimoji="1" lang="ja-JP" altLang="en-US" sz="2400" dirty="0"/>
              <a:t>システム</a:t>
            </a:r>
          </a:p>
        </p:txBody>
      </p:sp>
      <p:sp>
        <p:nvSpPr>
          <p:cNvPr id="43" name="矢印: 右 42">
            <a:extLst>
              <a:ext uri="{FF2B5EF4-FFF2-40B4-BE49-F238E27FC236}">
                <a16:creationId xmlns:a16="http://schemas.microsoft.com/office/drawing/2014/main" xmlns="" id="{7C8959E2-4467-4166-A044-EA4130788DF6}"/>
              </a:ext>
            </a:extLst>
          </p:cNvPr>
          <p:cNvSpPr/>
          <p:nvPr/>
        </p:nvSpPr>
        <p:spPr>
          <a:xfrm>
            <a:off x="2768406" y="3350924"/>
            <a:ext cx="1040320" cy="251421"/>
          </a:xfrm>
          <a:prstGeom prst="rightArrow">
            <a:avLst>
              <a:gd name="adj1" fmla="val 50000"/>
              <a:gd name="adj2" fmla="val 50000"/>
            </a:avLst>
          </a:prstGeom>
          <a:pattFill prst="pct2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pic>
        <p:nvPicPr>
          <p:cNvPr id="44" name="図 1">
            <a:extLst>
              <a:ext uri="{FF2B5EF4-FFF2-40B4-BE49-F238E27FC236}">
                <a16:creationId xmlns:a16="http://schemas.microsoft.com/office/drawing/2014/main" xmlns="" id="{BFD6E7F7-CE36-4B3E-97E1-DF018D0F495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56815" y="3167413"/>
            <a:ext cx="890195" cy="827372"/>
          </a:xfrm>
          <a:prstGeom prst="rect">
            <a:avLst/>
          </a:prstGeom>
          <a:solidFill>
            <a:schemeClr val="bg1"/>
          </a:solidFill>
          <a:ln w="28575">
            <a:solidFill>
              <a:srgbClr val="FC0128"/>
            </a:solidFill>
            <a:miter lim="800000"/>
            <a:headEnd/>
            <a:tailEnd/>
          </a:ln>
        </p:spPr>
      </p:pic>
      <p:sp>
        <p:nvSpPr>
          <p:cNvPr id="46" name="テキスト ボックス 8">
            <a:extLst>
              <a:ext uri="{FF2B5EF4-FFF2-40B4-BE49-F238E27FC236}">
                <a16:creationId xmlns:a16="http://schemas.microsoft.com/office/drawing/2014/main" xmlns="" id="{75C929BC-9EDE-4052-8DB8-7A5F6DA61BE7}"/>
              </a:ext>
            </a:extLst>
          </p:cNvPr>
          <p:cNvSpPr txBox="1">
            <a:spLocks noChangeArrowheads="1"/>
          </p:cNvSpPr>
          <p:nvPr/>
        </p:nvSpPr>
        <p:spPr bwMode="auto">
          <a:xfrm>
            <a:off x="2989296" y="3257231"/>
            <a:ext cx="577734" cy="315610"/>
          </a:xfrm>
          <a:prstGeom prst="rect">
            <a:avLst/>
          </a:prstGeom>
          <a:solidFill>
            <a:schemeClr val="bg1"/>
          </a:solidFill>
          <a:ln w="28575">
            <a:solidFill>
              <a:srgbClr val="FC0128"/>
            </a:solidFill>
            <a:miter lim="800000"/>
            <a:headEnd/>
            <a:tailEnd/>
          </a:ln>
        </p:spPr>
        <p:txBody>
          <a:bodyPr wrap="squar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1400" dirty="0">
                <a:solidFill>
                  <a:srgbClr val="FC0128"/>
                </a:solidFill>
                <a:latin typeface="Arial" panose="020B0604020202020204" pitchFamily="34" charset="0"/>
              </a:rPr>
              <a:t>入力</a:t>
            </a:r>
          </a:p>
        </p:txBody>
      </p:sp>
      <p:sp>
        <p:nvSpPr>
          <p:cNvPr id="48" name="テキスト ボックス 8">
            <a:extLst>
              <a:ext uri="{FF2B5EF4-FFF2-40B4-BE49-F238E27FC236}">
                <a16:creationId xmlns:a16="http://schemas.microsoft.com/office/drawing/2014/main" xmlns="" id="{4F8D6DFD-3B87-408B-AE93-87A1DBE30410}"/>
              </a:ext>
            </a:extLst>
          </p:cNvPr>
          <p:cNvSpPr txBox="1">
            <a:spLocks noChangeArrowheads="1"/>
          </p:cNvSpPr>
          <p:nvPr/>
        </p:nvSpPr>
        <p:spPr bwMode="auto">
          <a:xfrm>
            <a:off x="3009140" y="3701899"/>
            <a:ext cx="562055" cy="307777"/>
          </a:xfrm>
          <a:prstGeom prst="rect">
            <a:avLst/>
          </a:prstGeom>
          <a:solidFill>
            <a:schemeClr val="bg1"/>
          </a:solidFill>
          <a:ln w="28575">
            <a:solidFill>
              <a:srgbClr val="FC0128"/>
            </a:solidFill>
            <a:miter lim="800000"/>
            <a:headEnd/>
            <a:tailEnd/>
          </a:ln>
        </p:spPr>
        <p:txBody>
          <a:bodyPr wrap="squar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1400" dirty="0">
                <a:solidFill>
                  <a:srgbClr val="FC0128"/>
                </a:solidFill>
                <a:latin typeface="Arial" panose="020B0604020202020204" pitchFamily="34" charset="0"/>
              </a:rPr>
              <a:t>出力</a:t>
            </a:r>
          </a:p>
        </p:txBody>
      </p:sp>
      <p:sp>
        <p:nvSpPr>
          <p:cNvPr id="3" name="正方形/長方形 2">
            <a:extLst>
              <a:ext uri="{FF2B5EF4-FFF2-40B4-BE49-F238E27FC236}">
                <a16:creationId xmlns:a16="http://schemas.microsoft.com/office/drawing/2014/main" xmlns="" id="{4D8B0626-E5D6-4C12-B5FF-5F3CBFB886B5}"/>
              </a:ext>
            </a:extLst>
          </p:cNvPr>
          <p:cNvSpPr/>
          <p:nvPr/>
        </p:nvSpPr>
        <p:spPr>
          <a:xfrm>
            <a:off x="3192150" y="4099156"/>
            <a:ext cx="1196744" cy="830997"/>
          </a:xfrm>
          <a:prstGeom prst="rect">
            <a:avLst/>
          </a:prstGeom>
        </p:spPr>
        <p:txBody>
          <a:bodyPr wrap="square">
            <a:spAutoFit/>
          </a:bodyPr>
          <a:lstStyle/>
          <a:p>
            <a:r>
              <a:rPr lang="ja-JP" altLang="en-US" sz="1600" dirty="0">
                <a:latin typeface="Verdana" panose="020B0604030504040204" pitchFamily="34" charset="0"/>
                <a:ea typeface="Meiryo UI" panose="020B0604030504040204" pitchFamily="50" charset="-128"/>
              </a:rPr>
              <a:t>確認・対応支援・経過観察</a:t>
            </a:r>
            <a:endParaRPr lang="ja-JP" altLang="en-US" sz="1600" dirty="0"/>
          </a:p>
        </p:txBody>
      </p:sp>
      <p:sp>
        <p:nvSpPr>
          <p:cNvPr id="53" name="矢印: 右 52">
            <a:extLst>
              <a:ext uri="{FF2B5EF4-FFF2-40B4-BE49-F238E27FC236}">
                <a16:creationId xmlns:a16="http://schemas.microsoft.com/office/drawing/2014/main" xmlns="" id="{95EAFFCF-2D72-4342-AB1C-EADF259C84C4}"/>
              </a:ext>
            </a:extLst>
          </p:cNvPr>
          <p:cNvSpPr/>
          <p:nvPr/>
        </p:nvSpPr>
        <p:spPr>
          <a:xfrm rot="9355795">
            <a:off x="4978525" y="4797272"/>
            <a:ext cx="1518222" cy="27229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54" name="テキスト ボックス 53">
            <a:extLst>
              <a:ext uri="{FF2B5EF4-FFF2-40B4-BE49-F238E27FC236}">
                <a16:creationId xmlns:a16="http://schemas.microsoft.com/office/drawing/2014/main" xmlns="" id="{1B38DA29-E1CE-48E8-BD8B-AE525CC07855}"/>
              </a:ext>
            </a:extLst>
          </p:cNvPr>
          <p:cNvSpPr txBox="1"/>
          <p:nvPr/>
        </p:nvSpPr>
        <p:spPr>
          <a:xfrm>
            <a:off x="5367037" y="5179067"/>
            <a:ext cx="2952319" cy="646331"/>
          </a:xfrm>
          <a:prstGeom prst="rect">
            <a:avLst/>
          </a:prstGeom>
          <a:noFill/>
        </p:spPr>
        <p:txBody>
          <a:bodyPr wrap="square" rtlCol="0">
            <a:spAutoFit/>
          </a:bodyPr>
          <a:lstStyle/>
          <a:p>
            <a:r>
              <a:rPr kumimoji="1" lang="ja-JP" altLang="en-US" dirty="0"/>
              <a:t>情報共有</a:t>
            </a:r>
            <a:r>
              <a:rPr kumimoji="1" lang="ja-JP" altLang="en-US" dirty="0">
                <a:solidFill>
                  <a:srgbClr val="FF0000"/>
                </a:solidFill>
              </a:rPr>
              <a:t>（より精度の高い情報共有が迅速に）</a:t>
            </a:r>
          </a:p>
        </p:txBody>
      </p:sp>
      <p:pic>
        <p:nvPicPr>
          <p:cNvPr id="55" name="図 38">
            <a:extLst>
              <a:ext uri="{FF2B5EF4-FFF2-40B4-BE49-F238E27FC236}">
                <a16:creationId xmlns:a16="http://schemas.microsoft.com/office/drawing/2014/main" xmlns="" id="{2AFDEA7D-824C-49A8-A013-BA20D3E306A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5046" y="4572309"/>
            <a:ext cx="666750" cy="6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矢印: 右 51">
            <a:extLst>
              <a:ext uri="{FF2B5EF4-FFF2-40B4-BE49-F238E27FC236}">
                <a16:creationId xmlns:a16="http://schemas.microsoft.com/office/drawing/2014/main" xmlns="" id="{EB5D8AEA-ABDA-41F3-8259-5EF59B7DAA95}"/>
              </a:ext>
            </a:extLst>
          </p:cNvPr>
          <p:cNvSpPr/>
          <p:nvPr/>
        </p:nvSpPr>
        <p:spPr>
          <a:xfrm rot="10800000">
            <a:off x="4229100" y="4110252"/>
            <a:ext cx="1184822" cy="18706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57" name="矢印: 右 56">
            <a:extLst>
              <a:ext uri="{FF2B5EF4-FFF2-40B4-BE49-F238E27FC236}">
                <a16:creationId xmlns:a16="http://schemas.microsoft.com/office/drawing/2014/main" xmlns="" id="{9179BC81-23BA-469A-B9D5-AF0062AFD7EF}"/>
              </a:ext>
            </a:extLst>
          </p:cNvPr>
          <p:cNvSpPr/>
          <p:nvPr/>
        </p:nvSpPr>
        <p:spPr>
          <a:xfrm>
            <a:off x="8082024" y="6568334"/>
            <a:ext cx="474663" cy="227013"/>
          </a:xfrm>
          <a:prstGeom prst="rightArrow">
            <a:avLst/>
          </a:prstGeom>
          <a:solidFill>
            <a:srgbClr val="037C0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rgbClr val="FF0000"/>
              </a:solidFill>
              <a:highlight>
                <a:srgbClr val="FF0000"/>
              </a:highlight>
            </a:endParaRPr>
          </a:p>
        </p:txBody>
      </p:sp>
      <p:sp>
        <p:nvSpPr>
          <p:cNvPr id="58" name="矢印: 右 57">
            <a:extLst>
              <a:ext uri="{FF2B5EF4-FFF2-40B4-BE49-F238E27FC236}">
                <a16:creationId xmlns:a16="http://schemas.microsoft.com/office/drawing/2014/main" xmlns="" id="{F42A3B5E-45EC-4128-939F-9AA8322B6915}"/>
              </a:ext>
            </a:extLst>
          </p:cNvPr>
          <p:cNvSpPr/>
          <p:nvPr/>
        </p:nvSpPr>
        <p:spPr>
          <a:xfrm rot="5400000">
            <a:off x="853244" y="5079397"/>
            <a:ext cx="590545" cy="238522"/>
          </a:xfrm>
          <a:prstGeom prst="rightArrow">
            <a:avLst>
              <a:gd name="adj1" fmla="val 50000"/>
              <a:gd name="adj2" fmla="val 50000"/>
            </a:avLst>
          </a:prstGeom>
          <a:pattFill prst="pct2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Tree>
    <p:extLst>
      <p:ext uri="{BB962C8B-B14F-4D97-AF65-F5344CB8AC3E}">
        <p14:creationId xmlns:p14="http://schemas.microsoft.com/office/powerpoint/2010/main" val="72865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xmlns="" id="{D4ABD1B0-3012-4F13-A0A1-B5F960778505}"/>
              </a:ext>
            </a:extLst>
          </p:cNvPr>
          <p:cNvSpPr>
            <a:spLocks noGrp="1"/>
          </p:cNvSpPr>
          <p:nvPr>
            <p:ph type="title"/>
          </p:nvPr>
        </p:nvSpPr>
        <p:spPr>
          <a:xfrm>
            <a:off x="303475" y="296768"/>
            <a:ext cx="8637767" cy="1070989"/>
          </a:xfrm>
        </p:spPr>
        <p:txBody>
          <a:bodyPr>
            <a:normAutofit/>
          </a:bodyPr>
          <a:lstStyle/>
          <a:p>
            <a:pPr algn="ctr"/>
            <a:r>
              <a:rPr lang="ja-JP" altLang="en-US" sz="3200" dirty="0">
                <a:solidFill>
                  <a:schemeClr val="tx1"/>
                </a:solidFill>
              </a:rPr>
              <a:t>保育所・学校における感染症対策のポイント</a:t>
            </a:r>
            <a:r>
              <a:rPr lang="en-US" altLang="ja-JP" sz="3200" dirty="0">
                <a:solidFill>
                  <a:schemeClr val="tx1"/>
                </a:solidFill>
              </a:rPr>
              <a:t/>
            </a:r>
            <a:br>
              <a:rPr lang="en-US" altLang="ja-JP" sz="3200" dirty="0">
                <a:solidFill>
                  <a:schemeClr val="tx1"/>
                </a:solidFill>
              </a:rPr>
            </a:br>
            <a:r>
              <a:rPr lang="ja-JP" altLang="en-US" sz="3200" dirty="0">
                <a:solidFill>
                  <a:schemeClr val="tx1"/>
                </a:solidFill>
              </a:rPr>
              <a:t>施設管理者の立場から</a:t>
            </a:r>
            <a:endParaRPr kumimoji="1" lang="ja-JP" altLang="en-US" sz="3200" dirty="0">
              <a:solidFill>
                <a:schemeClr val="tx1"/>
              </a:solidFill>
            </a:endParaRPr>
          </a:p>
        </p:txBody>
      </p:sp>
      <p:sp>
        <p:nvSpPr>
          <p:cNvPr id="5" name="正方形/長方形 4">
            <a:extLst>
              <a:ext uri="{FF2B5EF4-FFF2-40B4-BE49-F238E27FC236}">
                <a16:creationId xmlns:a16="http://schemas.microsoft.com/office/drawing/2014/main" xmlns="" id="{FB1D59E8-8A30-464D-8B5C-A187DA1D793C}"/>
              </a:ext>
            </a:extLst>
          </p:cNvPr>
          <p:cNvSpPr/>
          <p:nvPr/>
        </p:nvSpPr>
        <p:spPr>
          <a:xfrm>
            <a:off x="747423" y="1460879"/>
            <a:ext cx="8193819" cy="1200329"/>
          </a:xfrm>
          <a:prstGeom prst="rect">
            <a:avLst/>
          </a:prstGeom>
        </p:spPr>
        <p:txBody>
          <a:bodyPr wrap="square">
            <a:spAutoFit/>
          </a:bodyPr>
          <a:lstStyle/>
          <a:p>
            <a:r>
              <a:rPr lang="ja-JP" altLang="en-US" dirty="0"/>
              <a:t>平素よりやること</a:t>
            </a:r>
            <a:endParaRPr lang="en-US" altLang="ja-JP" dirty="0"/>
          </a:p>
          <a:p>
            <a:pPr lvl="1"/>
            <a:r>
              <a:rPr lang="ja-JP" altLang="en-US" dirty="0"/>
              <a:t>本人・介助者の手洗い</a:t>
            </a:r>
            <a:endParaRPr lang="en-US" altLang="ja-JP" dirty="0"/>
          </a:p>
          <a:p>
            <a:pPr lvl="1"/>
            <a:r>
              <a:rPr lang="ja-JP" altLang="en-US" dirty="0"/>
              <a:t>ワクチン接種状況の確認</a:t>
            </a:r>
            <a:endParaRPr lang="en-US" altLang="ja-JP" dirty="0"/>
          </a:p>
          <a:p>
            <a:pPr lvl="1"/>
            <a:r>
              <a:rPr lang="ja-JP" altLang="en-US" dirty="0"/>
              <a:t>地域の感染症の流行状況の確認</a:t>
            </a:r>
          </a:p>
        </p:txBody>
      </p:sp>
      <p:sp>
        <p:nvSpPr>
          <p:cNvPr id="6" name="正方形/長方形 5">
            <a:extLst>
              <a:ext uri="{FF2B5EF4-FFF2-40B4-BE49-F238E27FC236}">
                <a16:creationId xmlns:a16="http://schemas.microsoft.com/office/drawing/2014/main" xmlns="" id="{EEDE11D5-F42E-4BF4-BF43-823A52DD39B8}"/>
              </a:ext>
            </a:extLst>
          </p:cNvPr>
          <p:cNvSpPr/>
          <p:nvPr/>
        </p:nvSpPr>
        <p:spPr>
          <a:xfrm>
            <a:off x="1693628" y="2845302"/>
            <a:ext cx="7140271" cy="3416320"/>
          </a:xfrm>
          <a:prstGeom prst="rect">
            <a:avLst/>
          </a:prstGeom>
        </p:spPr>
        <p:txBody>
          <a:bodyPr wrap="square">
            <a:spAutoFit/>
          </a:bodyPr>
          <a:lstStyle/>
          <a:p>
            <a:r>
              <a:rPr lang="ja-JP" altLang="en-US" dirty="0"/>
              <a:t>園児・児童・生徒・スタッフの体調の変化に注意を払う</a:t>
            </a:r>
          </a:p>
          <a:p>
            <a:pPr lvl="1"/>
            <a:r>
              <a:rPr lang="ja-JP" altLang="en-US" dirty="0"/>
              <a:t>保護者と連携し症状で探知し医療機関受診につなげる</a:t>
            </a:r>
          </a:p>
          <a:p>
            <a:pPr lvl="1"/>
            <a:r>
              <a:rPr lang="ja-JP" altLang="en-US" dirty="0"/>
              <a:t>同居家族の体調の変化にも注意を促す</a:t>
            </a:r>
            <a:endParaRPr lang="en-US" altLang="ja-JP" dirty="0"/>
          </a:p>
          <a:p>
            <a:pPr lvl="1"/>
            <a:endParaRPr lang="en-US" altLang="ja-JP" dirty="0"/>
          </a:p>
          <a:p>
            <a:r>
              <a:rPr lang="ja-JP" altLang="en-US" dirty="0"/>
              <a:t>施設内の集団発生の早期探知：例）急速な増加傾向、例年同時期と比較して明らかに多い</a:t>
            </a:r>
            <a:endParaRPr lang="en-US" altLang="ja-JP" dirty="0"/>
          </a:p>
          <a:p>
            <a:endParaRPr lang="ja-JP" altLang="en-US" dirty="0"/>
          </a:p>
          <a:p>
            <a:r>
              <a:rPr lang="ja-JP" altLang="en-US" dirty="0"/>
              <a:t>感染症事例発生時の関係者への適時・適切な情報共有</a:t>
            </a:r>
            <a:endParaRPr lang="en-US" altLang="ja-JP" dirty="0"/>
          </a:p>
          <a:p>
            <a:endParaRPr lang="ja-JP" altLang="en-US" dirty="0"/>
          </a:p>
          <a:p>
            <a:r>
              <a:rPr lang="ja-JP" altLang="en-US" dirty="0"/>
              <a:t>感染経路遮断への有効な対策を打つ：必要時、保健所等からの支援</a:t>
            </a:r>
            <a:endParaRPr lang="en-US" altLang="ja-JP" dirty="0"/>
          </a:p>
          <a:p>
            <a:endParaRPr lang="ja-JP" altLang="en-US" dirty="0"/>
          </a:p>
          <a:p>
            <a:r>
              <a:rPr lang="ja-JP" altLang="en-US" dirty="0"/>
              <a:t>対策の効果のモニタリング</a:t>
            </a:r>
          </a:p>
        </p:txBody>
      </p:sp>
      <p:sp>
        <p:nvSpPr>
          <p:cNvPr id="2" name="矢印: 下 1">
            <a:extLst>
              <a:ext uri="{FF2B5EF4-FFF2-40B4-BE49-F238E27FC236}">
                <a16:creationId xmlns:a16="http://schemas.microsoft.com/office/drawing/2014/main" xmlns="" id="{330A1D9A-641B-4940-BC43-210AB91EFD7D}"/>
              </a:ext>
            </a:extLst>
          </p:cNvPr>
          <p:cNvSpPr/>
          <p:nvPr/>
        </p:nvSpPr>
        <p:spPr>
          <a:xfrm>
            <a:off x="1073426" y="2845302"/>
            <a:ext cx="198785" cy="3612648"/>
          </a:xfrm>
          <a:prstGeom prst="downArrow">
            <a:avLst>
              <a:gd name="adj1" fmla="val 447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右カーブ 2">
            <a:extLst>
              <a:ext uri="{FF2B5EF4-FFF2-40B4-BE49-F238E27FC236}">
                <a16:creationId xmlns:a16="http://schemas.microsoft.com/office/drawing/2014/main" xmlns="" id="{71FF724E-327B-437A-A9E6-D89822064D15}"/>
              </a:ext>
            </a:extLst>
          </p:cNvPr>
          <p:cNvSpPr/>
          <p:nvPr/>
        </p:nvSpPr>
        <p:spPr>
          <a:xfrm>
            <a:off x="1272211" y="3037398"/>
            <a:ext cx="357809" cy="10734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矢印: 下 6">
            <a:extLst>
              <a:ext uri="{FF2B5EF4-FFF2-40B4-BE49-F238E27FC236}">
                <a16:creationId xmlns:a16="http://schemas.microsoft.com/office/drawing/2014/main" xmlns="" id="{72366CDD-E97C-4022-B981-F2F6A8B00CC0}"/>
              </a:ext>
            </a:extLst>
          </p:cNvPr>
          <p:cNvSpPr/>
          <p:nvPr/>
        </p:nvSpPr>
        <p:spPr>
          <a:xfrm>
            <a:off x="2776030" y="4485317"/>
            <a:ext cx="126404" cy="310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左 10">
            <a:extLst>
              <a:ext uri="{FF2B5EF4-FFF2-40B4-BE49-F238E27FC236}">
                <a16:creationId xmlns:a16="http://schemas.microsoft.com/office/drawing/2014/main" xmlns="" id="{CB7C75F1-ED58-4C33-8ACF-709FD29A9A66}"/>
              </a:ext>
            </a:extLst>
          </p:cNvPr>
          <p:cNvSpPr/>
          <p:nvPr/>
        </p:nvSpPr>
        <p:spPr>
          <a:xfrm>
            <a:off x="1272211" y="5987332"/>
            <a:ext cx="421417" cy="1510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D039D866-1D66-4752-B6A8-00860B2E4231}"/>
              </a:ext>
            </a:extLst>
          </p:cNvPr>
          <p:cNvSpPr txBox="1"/>
          <p:nvPr/>
        </p:nvSpPr>
        <p:spPr>
          <a:xfrm>
            <a:off x="836588" y="6464808"/>
            <a:ext cx="646331" cy="369332"/>
          </a:xfrm>
          <a:prstGeom prst="rect">
            <a:avLst/>
          </a:prstGeom>
          <a:noFill/>
        </p:spPr>
        <p:txBody>
          <a:bodyPr wrap="none" rtlCol="0">
            <a:spAutoFit/>
          </a:bodyPr>
          <a:lstStyle/>
          <a:p>
            <a:r>
              <a:rPr kumimoji="1" lang="ja-JP" altLang="en-US" dirty="0"/>
              <a:t>終息</a:t>
            </a:r>
          </a:p>
        </p:txBody>
      </p:sp>
      <p:sp>
        <p:nvSpPr>
          <p:cNvPr id="13" name="矢印: 下 6">
            <a:extLst>
              <a:ext uri="{FF2B5EF4-FFF2-40B4-BE49-F238E27FC236}">
                <a16:creationId xmlns:a16="http://schemas.microsoft.com/office/drawing/2014/main" xmlns="" id="{72366CDD-E97C-4022-B981-F2F6A8B00CC0}"/>
              </a:ext>
            </a:extLst>
          </p:cNvPr>
          <p:cNvSpPr/>
          <p:nvPr/>
        </p:nvSpPr>
        <p:spPr>
          <a:xfrm>
            <a:off x="2776030" y="5044971"/>
            <a:ext cx="126404" cy="310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6">
            <a:extLst>
              <a:ext uri="{FF2B5EF4-FFF2-40B4-BE49-F238E27FC236}">
                <a16:creationId xmlns:a16="http://schemas.microsoft.com/office/drawing/2014/main" xmlns="" id="{72366CDD-E97C-4022-B981-F2F6A8B00CC0}"/>
              </a:ext>
            </a:extLst>
          </p:cNvPr>
          <p:cNvSpPr/>
          <p:nvPr/>
        </p:nvSpPr>
        <p:spPr>
          <a:xfrm>
            <a:off x="2776030" y="5596940"/>
            <a:ext cx="126404" cy="310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051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吹き出し 10"/>
          <p:cNvSpPr/>
          <p:nvPr/>
        </p:nvSpPr>
        <p:spPr>
          <a:xfrm>
            <a:off x="4568825" y="1638300"/>
            <a:ext cx="3960813" cy="2970213"/>
          </a:xfrm>
          <a:prstGeom prst="wedgeRectCallout">
            <a:avLst>
              <a:gd name="adj1" fmla="val -88530"/>
              <a:gd name="adj2" fmla="val -796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 name="テキスト ボックス 2"/>
          <p:cNvSpPr txBox="1"/>
          <p:nvPr/>
        </p:nvSpPr>
        <p:spPr>
          <a:xfrm>
            <a:off x="429260" y="4772055"/>
            <a:ext cx="8532528" cy="1938992"/>
          </a:xfrm>
          <a:prstGeom prst="rect">
            <a:avLst/>
          </a:prstGeom>
          <a:noFill/>
        </p:spPr>
        <p:txBody>
          <a:bodyPr>
            <a:spAutoFit/>
          </a:bodyPr>
          <a:lstStyle/>
          <a:p>
            <a:pPr marL="342900" indent="-342900">
              <a:buFont typeface="Arial" panose="020B0604020202020204" pitchFamily="34" charset="0"/>
              <a:buChar char="•"/>
              <a:defRPr/>
            </a:pPr>
            <a:r>
              <a:rPr kumimoji="1" lang="ja-JP" altLang="en-US" sz="2400" dirty="0">
                <a:latin typeface="+mn-ea"/>
              </a:rPr>
              <a:t>システムに入力するだけで、施設内の感染症の発生状況を保健所や園医・校医に伝えることができる</a:t>
            </a:r>
            <a:endParaRPr kumimoji="1" lang="en-US" altLang="ja-JP" sz="2400" dirty="0">
              <a:latin typeface="+mn-ea"/>
            </a:endParaRPr>
          </a:p>
          <a:p>
            <a:pPr marL="342900" indent="-342900">
              <a:buFont typeface="Arial" panose="020B0604020202020204" pitchFamily="34" charset="0"/>
              <a:buChar char="•"/>
              <a:defRPr/>
            </a:pPr>
            <a:r>
              <a:rPr kumimoji="1" lang="ja-JP" altLang="en-US" sz="2400" dirty="0">
                <a:latin typeface="+mn-ea"/>
              </a:rPr>
              <a:t>システム入力のため改めて聞き取りを行うことにより情報の精度が一定に保たれる</a:t>
            </a:r>
            <a:endParaRPr kumimoji="1" lang="en-US" altLang="ja-JP" sz="2400" dirty="0">
              <a:latin typeface="+mn-ea"/>
            </a:endParaRPr>
          </a:p>
          <a:p>
            <a:pPr marL="342900" indent="-342900">
              <a:buFont typeface="Arial" panose="020B0604020202020204" pitchFamily="34" charset="0"/>
              <a:buChar char="•"/>
              <a:defRPr/>
            </a:pPr>
            <a:r>
              <a:rPr kumimoji="1" lang="ja-JP" altLang="en-US" sz="2400" dirty="0">
                <a:latin typeface="+mn-ea"/>
              </a:rPr>
              <a:t>関係者の情報共有の簡便さ</a:t>
            </a:r>
            <a:endParaRPr kumimoji="1" lang="en-US" altLang="ja-JP" sz="2400" dirty="0">
              <a:latin typeface="+mn-ea"/>
            </a:endParaRPr>
          </a:p>
        </p:txBody>
      </p:sp>
      <p:pic>
        <p:nvPicPr>
          <p:cNvPr id="30725"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2963" y="16637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6163" y="3035300"/>
            <a:ext cx="1516062"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700" y="1358900"/>
            <a:ext cx="25209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363" y="2349500"/>
            <a:ext cx="28257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a:extLst>
              <a:ext uri="{FF2B5EF4-FFF2-40B4-BE49-F238E27FC236}">
                <a16:creationId xmlns:a16="http://schemas.microsoft.com/office/drawing/2014/main" xmlns="" id="{E25A0496-067A-444D-AD26-FD9716A66406}"/>
              </a:ext>
            </a:extLst>
          </p:cNvPr>
          <p:cNvSpPr>
            <a:spLocks noGrp="1"/>
          </p:cNvSpPr>
          <p:nvPr>
            <p:ph type="title"/>
          </p:nvPr>
        </p:nvSpPr>
        <p:spPr>
          <a:xfrm>
            <a:off x="302561" y="271464"/>
            <a:ext cx="8532528" cy="668336"/>
          </a:xfrm>
        </p:spPr>
        <p:txBody>
          <a:bodyPr>
            <a:noAutofit/>
          </a:bodyPr>
          <a:lstStyle/>
          <a:p>
            <a:r>
              <a:rPr lang="ja-JP" altLang="en-US" sz="3200" dirty="0"/>
              <a:t>システム導入の利点：施設管理者の立場から</a:t>
            </a:r>
            <a:endParaRPr kumimoji="1" lang="ja-JP" altLang="en-US" sz="3200" dirty="0"/>
          </a:p>
        </p:txBody>
      </p:sp>
    </p:spTree>
    <p:extLst>
      <p:ext uri="{BB962C8B-B14F-4D97-AF65-F5344CB8AC3E}">
        <p14:creationId xmlns:p14="http://schemas.microsoft.com/office/powerpoint/2010/main" val="70446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下矢印 47"/>
          <p:cNvSpPr/>
          <p:nvPr/>
        </p:nvSpPr>
        <p:spPr>
          <a:xfrm rot="763696">
            <a:off x="5783263" y="3346450"/>
            <a:ext cx="368300" cy="258603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32771" name="図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98530">
            <a:off x="1169940" y="5823857"/>
            <a:ext cx="886062" cy="91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下矢印 24"/>
          <p:cNvSpPr/>
          <p:nvPr/>
        </p:nvSpPr>
        <p:spPr>
          <a:xfrm rot="2750134">
            <a:off x="5286375" y="1498600"/>
            <a:ext cx="366713" cy="10334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 name="下矢印 2"/>
          <p:cNvSpPr/>
          <p:nvPr/>
        </p:nvSpPr>
        <p:spPr>
          <a:xfrm rot="18741779">
            <a:off x="3128169" y="1505744"/>
            <a:ext cx="366712" cy="10350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2776" name="タイトル 1"/>
          <p:cNvSpPr>
            <a:spLocks noGrp="1"/>
          </p:cNvSpPr>
          <p:nvPr>
            <p:ph type="title"/>
          </p:nvPr>
        </p:nvSpPr>
        <p:spPr>
          <a:xfrm>
            <a:off x="367054" y="174625"/>
            <a:ext cx="4811371" cy="690780"/>
          </a:xfrm>
        </p:spPr>
        <p:txBody>
          <a:bodyPr>
            <a:normAutofit/>
          </a:bodyPr>
          <a:lstStyle/>
          <a:p>
            <a:pPr algn="ctr"/>
            <a:r>
              <a:rPr lang="ja-JP" altLang="en-US" sz="3600" dirty="0">
                <a:latin typeface="+mn-ea"/>
                <a:ea typeface="+mn-ea"/>
                <a:cs typeface="メイリオ" panose="020B0604030504040204" pitchFamily="50" charset="-128"/>
              </a:rPr>
              <a:t>地域情報の利用</a:t>
            </a:r>
          </a:p>
        </p:txBody>
      </p:sp>
      <p:sp>
        <p:nvSpPr>
          <p:cNvPr id="32777" name="テキスト ボックス 3"/>
          <p:cNvSpPr txBox="1">
            <a:spLocks noChangeArrowheads="1"/>
          </p:cNvSpPr>
          <p:nvPr/>
        </p:nvSpPr>
        <p:spPr bwMode="auto">
          <a:xfrm>
            <a:off x="1420813" y="2619375"/>
            <a:ext cx="185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endParaRPr lang="ja-JP" altLang="en-US" sz="2000">
              <a:solidFill>
                <a:srgbClr val="FC0128"/>
              </a:solidFill>
              <a:latin typeface="Arial" panose="020B0604020202020204" pitchFamily="34" charset="0"/>
            </a:endParaRPr>
          </a:p>
        </p:txBody>
      </p:sp>
      <p:sp>
        <p:nvSpPr>
          <p:cNvPr id="30724" name="テキスト ボックス 6"/>
          <p:cNvSpPr txBox="1">
            <a:spLocks noChangeArrowheads="1"/>
          </p:cNvSpPr>
          <p:nvPr/>
        </p:nvSpPr>
        <p:spPr bwMode="auto">
          <a:xfrm>
            <a:off x="280989" y="1089025"/>
            <a:ext cx="3789362" cy="707886"/>
          </a:xfrm>
          <a:prstGeom prst="rect">
            <a:avLst/>
          </a:prstGeom>
          <a:solidFill>
            <a:schemeClr val="accent4">
              <a:lumMod val="20000"/>
              <a:lumOff val="80000"/>
            </a:schemeClr>
          </a:solidFill>
          <a:ln w="19050">
            <a:solidFill>
              <a:srgbClr val="0000CC"/>
            </a:solidFill>
          </a:ln>
        </p:spPr>
        <p:txBody>
          <a:bodyPr wrap="square">
            <a:spAutoFit/>
          </a:bodyPr>
          <a:lstStyle>
            <a:lvl1pPr>
              <a:lnSpc>
                <a:spcPct val="90000"/>
              </a:lnSpc>
              <a:spcBef>
                <a:spcPts val="1000"/>
              </a:spcBef>
              <a:buFont typeface="Arial" pitchFamily="34" charset="0"/>
              <a:buChar char="•"/>
              <a:defRPr kumimoji="1" sz="2800">
                <a:solidFill>
                  <a:srgbClr val="1F4E79"/>
                </a:solidFill>
                <a:latin typeface="Century Gothic" pitchFamily="34" charset="0"/>
              </a:defRPr>
            </a:lvl1pPr>
            <a:lvl2pPr marL="742950" indent="-285750">
              <a:lnSpc>
                <a:spcPct val="90000"/>
              </a:lnSpc>
              <a:spcBef>
                <a:spcPts val="500"/>
              </a:spcBef>
              <a:buFont typeface="Arial" pitchFamily="34" charset="0"/>
              <a:buChar char="•"/>
              <a:defRPr kumimoji="1" sz="2400">
                <a:solidFill>
                  <a:srgbClr val="1F4E79"/>
                </a:solidFill>
                <a:latin typeface="Century Gothic" pitchFamily="34" charset="0"/>
              </a:defRPr>
            </a:lvl2pPr>
            <a:lvl3pPr marL="1143000" indent="-228600">
              <a:lnSpc>
                <a:spcPct val="90000"/>
              </a:lnSpc>
              <a:spcBef>
                <a:spcPts val="500"/>
              </a:spcBef>
              <a:buFont typeface="Arial" pitchFamily="34" charset="0"/>
              <a:buChar char="•"/>
              <a:defRPr kumimoji="1" sz="2000">
                <a:solidFill>
                  <a:srgbClr val="1F4E79"/>
                </a:solidFill>
                <a:latin typeface="Century Gothic" pitchFamily="34" charset="0"/>
              </a:defRPr>
            </a:lvl3pPr>
            <a:lvl4pPr marL="1600200" indent="-228600">
              <a:lnSpc>
                <a:spcPct val="90000"/>
              </a:lnSpc>
              <a:spcBef>
                <a:spcPts val="500"/>
              </a:spcBef>
              <a:buFont typeface="Arial" pitchFamily="34" charset="0"/>
              <a:buChar char="•"/>
              <a:defRPr kumimoji="1">
                <a:solidFill>
                  <a:srgbClr val="1F4E79"/>
                </a:solidFill>
                <a:latin typeface="Century Gothic" pitchFamily="34" charset="0"/>
              </a:defRPr>
            </a:lvl4pPr>
            <a:lvl5pPr marL="2057400" indent="-228600">
              <a:lnSpc>
                <a:spcPct val="90000"/>
              </a:lnSpc>
              <a:spcBef>
                <a:spcPts val="500"/>
              </a:spcBef>
              <a:buFont typeface="Arial" pitchFamily="34" charset="0"/>
              <a:buChar char="•"/>
              <a:defRPr kumimoji="1">
                <a:solidFill>
                  <a:srgbClr val="1F4E79"/>
                </a:solidFill>
                <a:latin typeface="Century Gothic"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9pPr>
          </a:lstStyle>
          <a:p>
            <a:pPr algn="ctr">
              <a:lnSpc>
                <a:spcPct val="100000"/>
              </a:lnSpc>
              <a:spcBef>
                <a:spcPct val="0"/>
              </a:spcBef>
              <a:buFontTx/>
              <a:buNone/>
              <a:defRPr/>
            </a:pPr>
            <a:r>
              <a:rPr lang="ja-JP" altLang="en-US" sz="2000" dirty="0">
                <a:solidFill>
                  <a:schemeClr val="tx2"/>
                </a:solidFill>
                <a:latin typeface="+mn-ea"/>
              </a:rPr>
              <a:t>システムへの入力データに基づく地域の感染症流行状況の把握</a:t>
            </a:r>
          </a:p>
        </p:txBody>
      </p:sp>
      <p:sp>
        <p:nvSpPr>
          <p:cNvPr id="32779" name="テキスト ボックス 17"/>
          <p:cNvSpPr txBox="1">
            <a:spLocks noChangeArrowheads="1"/>
          </p:cNvSpPr>
          <p:nvPr/>
        </p:nvSpPr>
        <p:spPr bwMode="auto">
          <a:xfrm>
            <a:off x="209550" y="3760788"/>
            <a:ext cx="2670175" cy="369887"/>
          </a:xfrm>
          <a:prstGeom prst="rect">
            <a:avLst/>
          </a:prstGeom>
          <a:noFill/>
          <a:ln w="19050">
            <a:solidFill>
              <a:srgbClr val="FC0128"/>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1800" dirty="0">
                <a:solidFill>
                  <a:schemeClr val="tx1"/>
                </a:solidFill>
                <a:latin typeface="Verdana" panose="020B0604030504040204" pitchFamily="34" charset="0"/>
                <a:ea typeface="Meiryo UI" panose="020B0604030504040204" pitchFamily="50" charset="-128"/>
              </a:rPr>
              <a:t>施設内での流行への備え</a:t>
            </a:r>
          </a:p>
        </p:txBody>
      </p:sp>
      <p:sp>
        <p:nvSpPr>
          <p:cNvPr id="4" name="テキスト ボックス 20"/>
          <p:cNvSpPr txBox="1">
            <a:spLocks noChangeArrowheads="1"/>
          </p:cNvSpPr>
          <p:nvPr/>
        </p:nvSpPr>
        <p:spPr bwMode="auto">
          <a:xfrm>
            <a:off x="4979988" y="1089025"/>
            <a:ext cx="3295650" cy="708025"/>
          </a:xfrm>
          <a:prstGeom prst="rect">
            <a:avLst/>
          </a:prstGeom>
          <a:solidFill>
            <a:schemeClr val="accent4">
              <a:lumMod val="20000"/>
              <a:lumOff val="80000"/>
            </a:schemeClr>
          </a:solidFill>
          <a:ln w="19050">
            <a:solidFill>
              <a:srgbClr val="0000CC"/>
            </a:solidFill>
          </a:ln>
        </p:spPr>
        <p:txBody>
          <a:bodyPr>
            <a:spAutoFit/>
          </a:bodyPr>
          <a:lstStyle>
            <a:lvl1pPr>
              <a:lnSpc>
                <a:spcPct val="90000"/>
              </a:lnSpc>
              <a:spcBef>
                <a:spcPts val="1000"/>
              </a:spcBef>
              <a:buFont typeface="Arial" pitchFamily="34" charset="0"/>
              <a:buChar char="•"/>
              <a:defRPr kumimoji="1" sz="2800">
                <a:solidFill>
                  <a:srgbClr val="1F4E79"/>
                </a:solidFill>
                <a:latin typeface="Century Gothic" pitchFamily="34" charset="0"/>
              </a:defRPr>
            </a:lvl1pPr>
            <a:lvl2pPr marL="742950" indent="-285750">
              <a:lnSpc>
                <a:spcPct val="90000"/>
              </a:lnSpc>
              <a:spcBef>
                <a:spcPts val="500"/>
              </a:spcBef>
              <a:buFont typeface="Arial" pitchFamily="34" charset="0"/>
              <a:buChar char="•"/>
              <a:defRPr kumimoji="1" sz="2400">
                <a:solidFill>
                  <a:srgbClr val="1F4E79"/>
                </a:solidFill>
                <a:latin typeface="Century Gothic" pitchFamily="34" charset="0"/>
              </a:defRPr>
            </a:lvl2pPr>
            <a:lvl3pPr marL="1143000" indent="-228600">
              <a:lnSpc>
                <a:spcPct val="90000"/>
              </a:lnSpc>
              <a:spcBef>
                <a:spcPts val="500"/>
              </a:spcBef>
              <a:buFont typeface="Arial" pitchFamily="34" charset="0"/>
              <a:buChar char="•"/>
              <a:defRPr kumimoji="1" sz="2000">
                <a:solidFill>
                  <a:srgbClr val="1F4E79"/>
                </a:solidFill>
                <a:latin typeface="Century Gothic" pitchFamily="34" charset="0"/>
              </a:defRPr>
            </a:lvl3pPr>
            <a:lvl4pPr marL="1600200" indent="-228600">
              <a:lnSpc>
                <a:spcPct val="90000"/>
              </a:lnSpc>
              <a:spcBef>
                <a:spcPts val="500"/>
              </a:spcBef>
              <a:buFont typeface="Arial" pitchFamily="34" charset="0"/>
              <a:buChar char="•"/>
              <a:defRPr kumimoji="1">
                <a:solidFill>
                  <a:srgbClr val="1F4E79"/>
                </a:solidFill>
                <a:latin typeface="Century Gothic" pitchFamily="34" charset="0"/>
              </a:defRPr>
            </a:lvl4pPr>
            <a:lvl5pPr marL="2057400" indent="-228600">
              <a:lnSpc>
                <a:spcPct val="90000"/>
              </a:lnSpc>
              <a:spcBef>
                <a:spcPts val="500"/>
              </a:spcBef>
              <a:buFont typeface="Arial" pitchFamily="34" charset="0"/>
              <a:buChar char="•"/>
              <a:defRPr kumimoji="1">
                <a:solidFill>
                  <a:srgbClr val="1F4E79"/>
                </a:solidFill>
                <a:latin typeface="Century Gothic"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9pPr>
          </a:lstStyle>
          <a:p>
            <a:pPr algn="ctr">
              <a:lnSpc>
                <a:spcPct val="100000"/>
              </a:lnSpc>
              <a:spcBef>
                <a:spcPct val="0"/>
              </a:spcBef>
              <a:buFontTx/>
              <a:buNone/>
              <a:defRPr/>
            </a:pPr>
            <a:r>
              <a:rPr lang="ja-JP" altLang="en-US" sz="2000" dirty="0">
                <a:solidFill>
                  <a:schemeClr val="tx2"/>
                </a:solidFill>
                <a:latin typeface="+mn-ea"/>
              </a:rPr>
              <a:t>その他の情報源からの情報</a:t>
            </a:r>
            <a:endParaRPr lang="en-US" altLang="ja-JP" sz="2000" dirty="0">
              <a:solidFill>
                <a:schemeClr val="tx2"/>
              </a:solidFill>
              <a:latin typeface="+mn-ea"/>
            </a:endParaRPr>
          </a:p>
          <a:p>
            <a:pPr algn="ctr">
              <a:lnSpc>
                <a:spcPct val="100000"/>
              </a:lnSpc>
              <a:spcBef>
                <a:spcPct val="0"/>
              </a:spcBef>
              <a:buFontTx/>
              <a:buNone/>
              <a:defRPr/>
            </a:pPr>
            <a:r>
              <a:rPr lang="ja-JP" altLang="en-US" sz="2000" dirty="0">
                <a:solidFill>
                  <a:schemeClr val="tx2"/>
                </a:solidFill>
                <a:latin typeface="+mn-ea"/>
              </a:rPr>
              <a:t>（感染症発生動向調査等）</a:t>
            </a:r>
          </a:p>
        </p:txBody>
      </p:sp>
      <p:sp>
        <p:nvSpPr>
          <p:cNvPr id="32781" name="テキスト ボックス 25"/>
          <p:cNvSpPr txBox="1">
            <a:spLocks noChangeArrowheads="1"/>
          </p:cNvSpPr>
          <p:nvPr/>
        </p:nvSpPr>
        <p:spPr bwMode="auto">
          <a:xfrm>
            <a:off x="3786188" y="6040766"/>
            <a:ext cx="5290185" cy="523220"/>
          </a:xfrm>
          <a:prstGeom prst="rect">
            <a:avLst/>
          </a:prstGeom>
          <a:solidFill>
            <a:srgbClr val="FF0000"/>
          </a:solidFill>
          <a:ln w="12700">
            <a:solidFill>
              <a:schemeClr val="tx1"/>
            </a:solidFill>
            <a:miter lim="800000"/>
            <a:headEnd/>
            <a:tailEnd/>
          </a:ln>
        </p:spPr>
        <p:txBody>
          <a:bodyPr wrap="squar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dirty="0">
                <a:solidFill>
                  <a:schemeClr val="bg1"/>
                </a:solidFill>
                <a:latin typeface="+mn-ea"/>
              </a:rPr>
              <a:t>学童・生徒・園児の健康を守る</a:t>
            </a:r>
          </a:p>
        </p:txBody>
      </p:sp>
      <p:sp>
        <p:nvSpPr>
          <p:cNvPr id="32782" name="テキスト ボックス 26"/>
          <p:cNvSpPr txBox="1">
            <a:spLocks noChangeArrowheads="1"/>
          </p:cNvSpPr>
          <p:nvPr/>
        </p:nvSpPr>
        <p:spPr bwMode="auto">
          <a:xfrm>
            <a:off x="1" y="5103813"/>
            <a:ext cx="3322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dirty="0">
                <a:solidFill>
                  <a:schemeClr val="tx1"/>
                </a:solidFill>
                <a:latin typeface="+mn-ea"/>
              </a:rPr>
              <a:t>保健だより等を通した</a:t>
            </a:r>
            <a:endParaRPr lang="en-US" altLang="ja-JP" sz="2000" dirty="0">
              <a:solidFill>
                <a:schemeClr val="tx1"/>
              </a:solidFill>
              <a:latin typeface="+mn-ea"/>
            </a:endParaRPr>
          </a:p>
          <a:p>
            <a:pPr algn="ctr">
              <a:lnSpc>
                <a:spcPct val="100000"/>
              </a:lnSpc>
              <a:spcBef>
                <a:spcPct val="0"/>
              </a:spcBef>
              <a:buFontTx/>
              <a:buNone/>
            </a:pPr>
            <a:r>
              <a:rPr lang="ja-JP" altLang="en-US" sz="2000" dirty="0">
                <a:solidFill>
                  <a:schemeClr val="tx1"/>
                </a:solidFill>
                <a:latin typeface="+mn-ea"/>
              </a:rPr>
              <a:t>コミュニケーション</a:t>
            </a:r>
          </a:p>
        </p:txBody>
      </p:sp>
      <p:sp>
        <p:nvSpPr>
          <p:cNvPr id="32783" name="正方形/長方形 1"/>
          <p:cNvSpPr>
            <a:spLocks noChangeArrowheads="1"/>
          </p:cNvSpPr>
          <p:nvPr/>
        </p:nvSpPr>
        <p:spPr bwMode="auto">
          <a:xfrm>
            <a:off x="825500" y="4284663"/>
            <a:ext cx="3617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2000" dirty="0">
                <a:solidFill>
                  <a:schemeClr val="tx1"/>
                </a:solidFill>
                <a:latin typeface="+mn-ea"/>
              </a:rPr>
              <a:t>保護者と施設の間で感染症対策についての協調関係を築く</a:t>
            </a:r>
            <a:endParaRPr lang="en-US" altLang="ja-JP" sz="2000" dirty="0">
              <a:solidFill>
                <a:schemeClr val="tx1"/>
              </a:solidFill>
              <a:latin typeface="+mn-ea"/>
            </a:endParaRPr>
          </a:p>
        </p:txBody>
      </p:sp>
      <p:sp>
        <p:nvSpPr>
          <p:cNvPr id="32784" name="テキスト ボックス 28712"/>
          <p:cNvSpPr txBox="1">
            <a:spLocks noChangeArrowheads="1"/>
          </p:cNvSpPr>
          <p:nvPr/>
        </p:nvSpPr>
        <p:spPr bwMode="auto">
          <a:xfrm>
            <a:off x="2804735" y="2420084"/>
            <a:ext cx="4544835" cy="40011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dirty="0">
                <a:solidFill>
                  <a:srgbClr val="0000CC"/>
                </a:solidFill>
                <a:latin typeface="+mn-ea"/>
              </a:rPr>
              <a:t>保健所等による地域の流行状況の評価</a:t>
            </a:r>
          </a:p>
        </p:txBody>
      </p:sp>
      <p:sp>
        <p:nvSpPr>
          <p:cNvPr id="32785" name="テキスト ボックス 28723"/>
          <p:cNvSpPr txBox="1">
            <a:spLocks noChangeArrowheads="1"/>
          </p:cNvSpPr>
          <p:nvPr/>
        </p:nvSpPr>
        <p:spPr bwMode="auto">
          <a:xfrm>
            <a:off x="1860550" y="2936875"/>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2000" dirty="0">
                <a:solidFill>
                  <a:srgbClr val="0000CC"/>
                </a:solidFill>
                <a:latin typeface="+mn-ea"/>
              </a:rPr>
              <a:t>お知らせ</a:t>
            </a:r>
          </a:p>
        </p:txBody>
      </p:sp>
      <p:sp>
        <p:nvSpPr>
          <p:cNvPr id="32786" name="テキスト ボックス 28726"/>
          <p:cNvSpPr txBox="1">
            <a:spLocks noChangeArrowheads="1"/>
          </p:cNvSpPr>
          <p:nvPr/>
        </p:nvSpPr>
        <p:spPr bwMode="auto">
          <a:xfrm>
            <a:off x="280988" y="2092325"/>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2000" dirty="0">
                <a:solidFill>
                  <a:schemeClr val="tx1"/>
                </a:solidFill>
                <a:latin typeface="+mn-ea"/>
              </a:rPr>
              <a:t>職員への周知</a:t>
            </a:r>
          </a:p>
        </p:txBody>
      </p:sp>
      <p:cxnSp>
        <p:nvCxnSpPr>
          <p:cNvPr id="11" name="直線矢印コネクタ 10"/>
          <p:cNvCxnSpPr/>
          <p:nvPr/>
        </p:nvCxnSpPr>
        <p:spPr>
          <a:xfrm>
            <a:off x="458788" y="4130675"/>
            <a:ext cx="0" cy="1017588"/>
          </a:xfrm>
          <a:prstGeom prst="straightConnector1">
            <a:avLst/>
          </a:prstGeom>
          <a:ln w="25400">
            <a:solidFill>
              <a:srgbClr val="FC0128"/>
            </a:solidFill>
            <a:tailEnd type="arrow"/>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a:endCxn id="32795" idx="3"/>
          </p:cNvCxnSpPr>
          <p:nvPr/>
        </p:nvCxnSpPr>
        <p:spPr>
          <a:xfrm rot="10800000" flipV="1">
            <a:off x="1938338" y="3170238"/>
            <a:ext cx="1979612" cy="190500"/>
          </a:xfrm>
          <a:prstGeom prst="bentConnector3">
            <a:avLst>
              <a:gd name="adj1" fmla="val 50000"/>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971550" y="2492375"/>
            <a:ext cx="0" cy="582613"/>
          </a:xfrm>
          <a:prstGeom prst="straightConnector1">
            <a:avLst/>
          </a:prstGeom>
          <a:ln w="25400">
            <a:solidFill>
              <a:srgbClr val="FC0128"/>
            </a:solidFill>
            <a:tailEnd type="arrow"/>
          </a:ln>
        </p:spPr>
        <p:style>
          <a:lnRef idx="1">
            <a:schemeClr val="accent1"/>
          </a:lnRef>
          <a:fillRef idx="0">
            <a:schemeClr val="accent1"/>
          </a:fillRef>
          <a:effectRef idx="0">
            <a:schemeClr val="accent1"/>
          </a:effectRef>
          <a:fontRef idx="minor">
            <a:schemeClr val="tx1"/>
          </a:fontRef>
        </p:style>
      </p:cxnSp>
      <p:pic>
        <p:nvPicPr>
          <p:cNvPr id="32791" name="図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902" y="3678972"/>
            <a:ext cx="1363928" cy="120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下矢印 46"/>
          <p:cNvSpPr/>
          <p:nvPr/>
        </p:nvSpPr>
        <p:spPr>
          <a:xfrm rot="18741779">
            <a:off x="3136119" y="5332245"/>
            <a:ext cx="368300" cy="1057275"/>
          </a:xfrm>
          <a:prstGeom prst="downArrow">
            <a:avLst/>
          </a:prstGeom>
          <a:pattFill prst="pct25">
            <a:fgClr>
              <a:srgbClr val="FC0128"/>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32793"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2730500"/>
            <a:ext cx="139223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8"/>
          <p:cNvSpPr txBox="1">
            <a:spLocks noChangeArrowheads="1"/>
          </p:cNvSpPr>
          <p:nvPr/>
        </p:nvSpPr>
        <p:spPr bwMode="auto">
          <a:xfrm>
            <a:off x="4979988" y="3059113"/>
            <a:ext cx="3923982" cy="400110"/>
          </a:xfrm>
          <a:prstGeom prst="rect">
            <a:avLst/>
          </a:prstGeom>
          <a:solidFill>
            <a:schemeClr val="accent4">
              <a:lumMod val="20000"/>
              <a:lumOff val="80000"/>
            </a:schemeClr>
          </a:solidFill>
          <a:ln w="19050">
            <a:solidFill>
              <a:srgbClr val="0000CC"/>
            </a:solidFill>
          </a:ln>
        </p:spPr>
        <p:txBody>
          <a:bodyPr wrap="square">
            <a:spAutoFit/>
          </a:bodyPr>
          <a:lstStyle>
            <a:lvl1pPr>
              <a:lnSpc>
                <a:spcPct val="90000"/>
              </a:lnSpc>
              <a:spcBef>
                <a:spcPts val="1000"/>
              </a:spcBef>
              <a:buFont typeface="Arial" pitchFamily="34" charset="0"/>
              <a:buChar char="•"/>
              <a:defRPr kumimoji="1" sz="2800">
                <a:solidFill>
                  <a:srgbClr val="1F4E79"/>
                </a:solidFill>
                <a:latin typeface="Century Gothic" pitchFamily="34" charset="0"/>
              </a:defRPr>
            </a:lvl1pPr>
            <a:lvl2pPr marL="742950" indent="-285750">
              <a:lnSpc>
                <a:spcPct val="90000"/>
              </a:lnSpc>
              <a:spcBef>
                <a:spcPts val="500"/>
              </a:spcBef>
              <a:buFont typeface="Arial" pitchFamily="34" charset="0"/>
              <a:buChar char="•"/>
              <a:defRPr kumimoji="1" sz="2400">
                <a:solidFill>
                  <a:srgbClr val="1F4E79"/>
                </a:solidFill>
                <a:latin typeface="Century Gothic" pitchFamily="34" charset="0"/>
              </a:defRPr>
            </a:lvl2pPr>
            <a:lvl3pPr marL="1143000" indent="-228600">
              <a:lnSpc>
                <a:spcPct val="90000"/>
              </a:lnSpc>
              <a:spcBef>
                <a:spcPts val="500"/>
              </a:spcBef>
              <a:buFont typeface="Arial" pitchFamily="34" charset="0"/>
              <a:buChar char="•"/>
              <a:defRPr kumimoji="1" sz="2000">
                <a:solidFill>
                  <a:srgbClr val="1F4E79"/>
                </a:solidFill>
                <a:latin typeface="Century Gothic" pitchFamily="34" charset="0"/>
              </a:defRPr>
            </a:lvl3pPr>
            <a:lvl4pPr marL="1600200" indent="-228600">
              <a:lnSpc>
                <a:spcPct val="90000"/>
              </a:lnSpc>
              <a:spcBef>
                <a:spcPts val="500"/>
              </a:spcBef>
              <a:buFont typeface="Arial" pitchFamily="34" charset="0"/>
              <a:buChar char="•"/>
              <a:defRPr kumimoji="1">
                <a:solidFill>
                  <a:srgbClr val="1F4E79"/>
                </a:solidFill>
                <a:latin typeface="Century Gothic" pitchFamily="34" charset="0"/>
              </a:defRPr>
            </a:lvl4pPr>
            <a:lvl5pPr marL="2057400" indent="-228600">
              <a:lnSpc>
                <a:spcPct val="90000"/>
              </a:lnSpc>
              <a:spcBef>
                <a:spcPts val="500"/>
              </a:spcBef>
              <a:buFont typeface="Arial" pitchFamily="34" charset="0"/>
              <a:buChar char="•"/>
              <a:defRPr kumimoji="1">
                <a:solidFill>
                  <a:srgbClr val="1F4E79"/>
                </a:solidFill>
                <a:latin typeface="Century Gothic"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9pPr>
          </a:lstStyle>
          <a:p>
            <a:pPr>
              <a:lnSpc>
                <a:spcPct val="100000"/>
              </a:lnSpc>
              <a:spcBef>
                <a:spcPct val="0"/>
              </a:spcBef>
              <a:buFontTx/>
              <a:buNone/>
              <a:defRPr/>
            </a:pPr>
            <a:r>
              <a:rPr lang="ja-JP" altLang="en-US" sz="2000" u="sng" dirty="0">
                <a:solidFill>
                  <a:srgbClr val="0000CC"/>
                </a:solidFill>
                <a:latin typeface="+mn-ea"/>
              </a:rPr>
              <a:t>地域としての感染症対策の強化</a:t>
            </a:r>
          </a:p>
        </p:txBody>
      </p:sp>
      <p:pic>
        <p:nvPicPr>
          <p:cNvPr id="3279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8788" y="2936875"/>
            <a:ext cx="14795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カギ線コネクタ 16"/>
          <p:cNvCxnSpPr>
            <a:stCxn id="32779" idx="3"/>
          </p:cNvCxnSpPr>
          <p:nvPr/>
        </p:nvCxnSpPr>
        <p:spPr>
          <a:xfrm>
            <a:off x="2879725" y="3944938"/>
            <a:ext cx="263525" cy="350837"/>
          </a:xfrm>
          <a:prstGeom prst="bentConnector2">
            <a:avLst/>
          </a:prstGeom>
          <a:ln w="25400">
            <a:solidFill>
              <a:srgbClr val="FC0128"/>
            </a:solidFill>
            <a:tailEnd type="arrow"/>
          </a:ln>
        </p:spPr>
        <p:style>
          <a:lnRef idx="1">
            <a:schemeClr val="accent1"/>
          </a:lnRef>
          <a:fillRef idx="0">
            <a:schemeClr val="accent1"/>
          </a:fillRef>
          <a:effectRef idx="0">
            <a:schemeClr val="accent1"/>
          </a:effectRef>
          <a:fontRef idx="minor">
            <a:schemeClr val="tx1"/>
          </a:fontRef>
        </p:style>
      </p:cxnSp>
      <p:sp>
        <p:nvSpPr>
          <p:cNvPr id="32797" name="テキスト ボックス 42"/>
          <p:cNvSpPr txBox="1">
            <a:spLocks noChangeArrowheads="1"/>
          </p:cNvSpPr>
          <p:nvPr/>
        </p:nvSpPr>
        <p:spPr bwMode="auto">
          <a:xfrm>
            <a:off x="1103313" y="2598738"/>
            <a:ext cx="1569660" cy="369332"/>
          </a:xfrm>
          <a:prstGeom prst="rect">
            <a:avLst/>
          </a:prstGeom>
          <a:solidFill>
            <a:schemeClr val="bg1"/>
          </a:solidFill>
          <a:ln w="9525">
            <a:solidFill>
              <a:srgbClr val="FC0128"/>
            </a:solidFill>
            <a:miter lim="800000"/>
            <a:headEnd/>
            <a:tailEnd/>
          </a:ln>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1800" dirty="0">
                <a:solidFill>
                  <a:srgbClr val="FF0000"/>
                </a:solidFill>
                <a:highlight>
                  <a:srgbClr val="FFFF00"/>
                </a:highlight>
                <a:latin typeface="Arial" panose="020B0604020202020204" pitchFamily="34" charset="0"/>
              </a:rPr>
              <a:t>保育所・学校</a:t>
            </a:r>
          </a:p>
        </p:txBody>
      </p:sp>
      <p:pic>
        <p:nvPicPr>
          <p:cNvPr id="32798" name="図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9836" y="5038186"/>
            <a:ext cx="878158" cy="7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9" name="図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0530" y="4978948"/>
            <a:ext cx="934459" cy="96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0" name="図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53964" y="3890948"/>
            <a:ext cx="825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611188" y="368300"/>
            <a:ext cx="7886700" cy="633413"/>
          </a:xfrm>
        </p:spPr>
        <p:txBody>
          <a:bodyPr>
            <a:normAutofit fontScale="90000"/>
          </a:bodyPr>
          <a:lstStyle/>
          <a:p>
            <a:r>
              <a:rPr lang="ja-JP" altLang="en-US" dirty="0">
                <a:latin typeface="+mn-ea"/>
                <a:ea typeface="+mn-ea"/>
                <a:cs typeface="メイリオ" panose="020B0604030504040204" pitchFamily="50" charset="-128"/>
              </a:rPr>
              <a:t>まとめると</a:t>
            </a:r>
          </a:p>
        </p:txBody>
      </p:sp>
      <p:sp>
        <p:nvSpPr>
          <p:cNvPr id="33795" name="コンテンツ プレースホルダー 2"/>
          <p:cNvSpPr>
            <a:spLocks noGrp="1"/>
          </p:cNvSpPr>
          <p:nvPr>
            <p:ph idx="1"/>
          </p:nvPr>
        </p:nvSpPr>
        <p:spPr>
          <a:xfrm>
            <a:off x="611188" y="1498600"/>
            <a:ext cx="7886700" cy="2809875"/>
          </a:xfrm>
        </p:spPr>
        <p:txBody>
          <a:bodyPr>
            <a:normAutofit/>
          </a:bodyPr>
          <a:lstStyle/>
          <a:p>
            <a:pPr marL="0" indent="0">
              <a:buNone/>
            </a:pPr>
            <a:r>
              <a:rPr lang="ja-JP" altLang="en-US" dirty="0">
                <a:latin typeface="+mn-ea"/>
                <a:cs typeface="メイリオ" panose="020B0604030504040204" pitchFamily="50" charset="-128"/>
              </a:rPr>
              <a:t>日本学校保健会は、学校、保育所を一体として、学校等欠席者･感染症情報システムを提供・運用している。これにより、施設内、および地域における感染対策に貢献している。</a:t>
            </a:r>
          </a:p>
          <a:p>
            <a:endParaRPr lang="en-US" altLang="ja-JP" dirty="0">
              <a:ea typeface="Meiryo UI" panose="020B0604030504040204" pitchFamily="50" charset="-128"/>
              <a:cs typeface="メイリオ" panose="020B0604030504040204" pitchFamily="50" charset="-128"/>
            </a:endParaRPr>
          </a:p>
        </p:txBody>
      </p:sp>
      <p:pic>
        <p:nvPicPr>
          <p:cNvPr id="33796"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2263" y="3898900"/>
            <a:ext cx="31496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テキスト ボックス 3"/>
          <p:cNvSpPr txBox="1">
            <a:spLocks noChangeArrowheads="1"/>
          </p:cNvSpPr>
          <p:nvPr/>
        </p:nvSpPr>
        <p:spPr bwMode="auto">
          <a:xfrm>
            <a:off x="2320925" y="4508500"/>
            <a:ext cx="811213" cy="400050"/>
          </a:xfrm>
          <a:prstGeom prst="rect">
            <a:avLst/>
          </a:prstGeom>
          <a:solidFill>
            <a:schemeClr val="bg1"/>
          </a:solidFill>
          <a:ln w="1905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dirty="0">
                <a:solidFill>
                  <a:srgbClr val="0000CC"/>
                </a:solidFill>
                <a:latin typeface="Meiryo UI" panose="020B0604030504040204" pitchFamily="50" charset="-128"/>
                <a:ea typeface="Meiryo UI" panose="020B0604030504040204" pitchFamily="50" charset="-128"/>
              </a:rPr>
              <a:t>校医</a:t>
            </a:r>
          </a:p>
        </p:txBody>
      </p:sp>
      <p:sp>
        <p:nvSpPr>
          <p:cNvPr id="33798" name="テキスト ボックス 18"/>
          <p:cNvSpPr txBox="1">
            <a:spLocks noChangeArrowheads="1"/>
          </p:cNvSpPr>
          <p:nvPr/>
        </p:nvSpPr>
        <p:spPr bwMode="auto">
          <a:xfrm>
            <a:off x="2362200" y="5626100"/>
            <a:ext cx="811213" cy="400050"/>
          </a:xfrm>
          <a:prstGeom prst="rect">
            <a:avLst/>
          </a:prstGeom>
          <a:solidFill>
            <a:schemeClr val="bg1"/>
          </a:solidFill>
          <a:ln w="1905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a:solidFill>
                  <a:srgbClr val="0000CC"/>
                </a:solidFill>
                <a:latin typeface="Meiryo UI" panose="020B0604030504040204" pitchFamily="50" charset="-128"/>
                <a:ea typeface="Meiryo UI" panose="020B0604030504040204" pitchFamily="50" charset="-128"/>
              </a:rPr>
              <a:t>園医</a:t>
            </a:r>
          </a:p>
        </p:txBody>
      </p:sp>
      <p:sp>
        <p:nvSpPr>
          <p:cNvPr id="33799" name="テキスト ボックス 19"/>
          <p:cNvSpPr txBox="1">
            <a:spLocks noChangeArrowheads="1"/>
          </p:cNvSpPr>
          <p:nvPr/>
        </p:nvSpPr>
        <p:spPr bwMode="auto">
          <a:xfrm>
            <a:off x="3986213" y="5680075"/>
            <a:ext cx="962025" cy="400050"/>
          </a:xfrm>
          <a:prstGeom prst="rect">
            <a:avLst/>
          </a:prstGeom>
          <a:solidFill>
            <a:schemeClr val="bg1"/>
          </a:solidFill>
          <a:ln w="19050">
            <a:solidFill>
              <a:srgbClr val="FC0128"/>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a:solidFill>
                  <a:srgbClr val="FC0128"/>
                </a:solidFill>
                <a:latin typeface="Meiryo UI" panose="020B0604030504040204" pitchFamily="50" charset="-128"/>
                <a:ea typeface="Meiryo UI" panose="020B0604030504040204" pitchFamily="50" charset="-128"/>
              </a:rPr>
              <a:t>保育所</a:t>
            </a:r>
          </a:p>
        </p:txBody>
      </p:sp>
      <p:sp>
        <p:nvSpPr>
          <p:cNvPr id="33800" name="テキスト ボックス 21"/>
          <p:cNvSpPr txBox="1">
            <a:spLocks noChangeArrowheads="1"/>
          </p:cNvSpPr>
          <p:nvPr/>
        </p:nvSpPr>
        <p:spPr bwMode="auto">
          <a:xfrm>
            <a:off x="5651500" y="4508500"/>
            <a:ext cx="1530350" cy="400050"/>
          </a:xfrm>
          <a:prstGeom prst="rect">
            <a:avLst/>
          </a:prstGeom>
          <a:solidFill>
            <a:schemeClr val="bg1"/>
          </a:solidFill>
          <a:ln w="1905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dirty="0">
                <a:solidFill>
                  <a:srgbClr val="0000CC"/>
                </a:solidFill>
                <a:latin typeface="Meiryo UI" panose="020B0604030504040204" pitchFamily="50" charset="-128"/>
                <a:ea typeface="Meiryo UI" panose="020B0604030504040204" pitchFamily="50" charset="-128"/>
              </a:rPr>
              <a:t>教育委員会</a:t>
            </a:r>
          </a:p>
        </p:txBody>
      </p:sp>
      <p:sp>
        <p:nvSpPr>
          <p:cNvPr id="33801" name="テキスト ボックス 22"/>
          <p:cNvSpPr txBox="1">
            <a:spLocks noChangeArrowheads="1"/>
          </p:cNvSpPr>
          <p:nvPr/>
        </p:nvSpPr>
        <p:spPr bwMode="auto">
          <a:xfrm>
            <a:off x="4017963" y="4581525"/>
            <a:ext cx="838200" cy="400050"/>
          </a:xfrm>
          <a:prstGeom prst="rect">
            <a:avLst/>
          </a:prstGeom>
          <a:solidFill>
            <a:schemeClr val="bg1"/>
          </a:solidFill>
          <a:ln w="19050">
            <a:solidFill>
              <a:srgbClr val="FC0128"/>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a:solidFill>
                  <a:srgbClr val="FC0128"/>
                </a:solidFill>
                <a:latin typeface="Meiryo UI" panose="020B0604030504040204" pitchFamily="50" charset="-128"/>
                <a:ea typeface="Meiryo UI" panose="020B0604030504040204" pitchFamily="50" charset="-128"/>
              </a:rPr>
              <a:t>学校</a:t>
            </a:r>
          </a:p>
        </p:txBody>
      </p:sp>
      <p:sp>
        <p:nvSpPr>
          <p:cNvPr id="33802" name="テキスト ボックス 23"/>
          <p:cNvSpPr txBox="1">
            <a:spLocks noChangeArrowheads="1"/>
          </p:cNvSpPr>
          <p:nvPr/>
        </p:nvSpPr>
        <p:spPr bwMode="auto">
          <a:xfrm>
            <a:off x="5651500" y="5626100"/>
            <a:ext cx="1768475" cy="400050"/>
          </a:xfrm>
          <a:prstGeom prst="rect">
            <a:avLst/>
          </a:prstGeom>
          <a:solidFill>
            <a:schemeClr val="bg1"/>
          </a:solidFill>
          <a:ln w="1905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dirty="0">
                <a:solidFill>
                  <a:schemeClr val="tx2">
                    <a:lumMod val="75000"/>
                  </a:schemeClr>
                </a:solidFill>
                <a:latin typeface="Meiryo UI" panose="020B0604030504040204" pitchFamily="50" charset="-128"/>
                <a:ea typeface="Meiryo UI" panose="020B0604030504040204" pitchFamily="50" charset="-128"/>
              </a:rPr>
              <a:t>保育主管課</a:t>
            </a:r>
          </a:p>
        </p:txBody>
      </p:sp>
      <p:sp>
        <p:nvSpPr>
          <p:cNvPr id="33803" name="テキスト ボックス 24"/>
          <p:cNvSpPr txBox="1">
            <a:spLocks noChangeArrowheads="1"/>
          </p:cNvSpPr>
          <p:nvPr/>
        </p:nvSpPr>
        <p:spPr bwMode="auto">
          <a:xfrm>
            <a:off x="3951288" y="5122863"/>
            <a:ext cx="996950" cy="400050"/>
          </a:xfrm>
          <a:prstGeom prst="rect">
            <a:avLst/>
          </a:prstGeom>
          <a:solidFill>
            <a:schemeClr val="bg1"/>
          </a:solidFill>
          <a:ln w="1905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a:solidFill>
                  <a:srgbClr val="0000CC"/>
                </a:solidFill>
                <a:latin typeface="Meiryo UI" panose="020B0604030504040204" pitchFamily="50" charset="-128"/>
                <a:ea typeface="Meiryo UI" panose="020B0604030504040204" pitchFamily="50" charset="-128"/>
              </a:rPr>
              <a:t>保健所</a:t>
            </a:r>
          </a:p>
        </p:txBody>
      </p:sp>
      <p:cxnSp>
        <p:nvCxnSpPr>
          <p:cNvPr id="7" name="直線コネクタ 6"/>
          <p:cNvCxnSpPr>
            <a:stCxn id="33797" idx="3"/>
            <a:endCxn id="33801" idx="1"/>
          </p:cNvCxnSpPr>
          <p:nvPr/>
        </p:nvCxnSpPr>
        <p:spPr>
          <a:xfrm>
            <a:off x="3132138" y="4708525"/>
            <a:ext cx="885825" cy="7302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33798" idx="3"/>
            <a:endCxn id="33799" idx="1"/>
          </p:cNvCxnSpPr>
          <p:nvPr/>
        </p:nvCxnSpPr>
        <p:spPr>
          <a:xfrm>
            <a:off x="3173413" y="5826125"/>
            <a:ext cx="812800" cy="5397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33800" idx="1"/>
          </p:cNvCxnSpPr>
          <p:nvPr/>
        </p:nvCxnSpPr>
        <p:spPr>
          <a:xfrm flipH="1">
            <a:off x="4856163" y="4708525"/>
            <a:ext cx="795337" cy="7302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33802" idx="1"/>
            <a:endCxn id="33799" idx="3"/>
          </p:cNvCxnSpPr>
          <p:nvPr/>
        </p:nvCxnSpPr>
        <p:spPr>
          <a:xfrm flipH="1">
            <a:off x="4948238" y="5826125"/>
            <a:ext cx="703262" cy="5397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2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B17E846-586F-432F-A477-DE5B22469312}"/>
              </a:ext>
            </a:extLst>
          </p:cNvPr>
          <p:cNvSpPr>
            <a:spLocks noGrp="1"/>
          </p:cNvSpPr>
          <p:nvPr>
            <p:ph type="title"/>
          </p:nvPr>
        </p:nvSpPr>
        <p:spPr/>
        <p:txBody>
          <a:bodyPr>
            <a:normAutofit/>
          </a:bodyPr>
          <a:lstStyle/>
          <a:p>
            <a:r>
              <a:rPr kumimoji="1" lang="ja-JP" altLang="en-US" dirty="0"/>
              <a:t>スライドの公開</a:t>
            </a:r>
            <a:r>
              <a:rPr lang="ja-JP" altLang="en-US" dirty="0"/>
              <a:t>にあたり</a:t>
            </a:r>
            <a:r>
              <a:rPr lang="en-US" altLang="ja-JP" dirty="0"/>
              <a:t/>
            </a:r>
            <a:br>
              <a:rPr lang="en-US" altLang="ja-JP" dirty="0"/>
            </a:br>
            <a:r>
              <a:rPr lang="ja-JP" altLang="en-US" dirty="0"/>
              <a:t>（</a:t>
            </a:r>
            <a:r>
              <a:rPr lang="ja-JP" altLang="en-US" sz="3100" dirty="0"/>
              <a:t>国立感染症研究所感染症疫学センター）</a:t>
            </a:r>
            <a:endParaRPr kumimoji="1" lang="ja-JP" altLang="en-US" dirty="0"/>
          </a:p>
        </p:txBody>
      </p:sp>
      <p:sp>
        <p:nvSpPr>
          <p:cNvPr id="3" name="コンテンツ プレースホルダー 2">
            <a:extLst>
              <a:ext uri="{FF2B5EF4-FFF2-40B4-BE49-F238E27FC236}">
                <a16:creationId xmlns:a16="http://schemas.microsoft.com/office/drawing/2014/main" xmlns="" id="{7F709D78-A6A5-4964-8F0D-873747EA2AD2}"/>
              </a:ext>
            </a:extLst>
          </p:cNvPr>
          <p:cNvSpPr>
            <a:spLocks noGrp="1"/>
          </p:cNvSpPr>
          <p:nvPr>
            <p:ph idx="1"/>
          </p:nvPr>
        </p:nvSpPr>
        <p:spPr/>
        <p:txBody>
          <a:bodyPr>
            <a:normAutofit fontScale="92500"/>
          </a:bodyPr>
          <a:lstStyle/>
          <a:p>
            <a:pPr marL="0" indent="0">
              <a:buNone/>
            </a:pPr>
            <a:r>
              <a:rPr kumimoji="1" lang="ja-JP" altLang="en-US" dirty="0"/>
              <a:t>　自治体等における研修会の利便性を高めるため、</a:t>
            </a:r>
            <a:r>
              <a:rPr lang="ja-JP" altLang="en-US" dirty="0"/>
              <a:t>平成２９年度学校等欠席者・感染症情報システム研修会で</a:t>
            </a:r>
            <a:r>
              <a:rPr kumimoji="1" lang="ja-JP" altLang="en-US" dirty="0"/>
              <a:t>使用した資料を、パワーポイント形式で公表することにしました。一部のスライドについては、「ノート」部分にその説明記載していますので、御参考にされてください。</a:t>
            </a:r>
            <a:endParaRPr kumimoji="1" lang="en-US" altLang="ja-JP" dirty="0"/>
          </a:p>
          <a:p>
            <a:pPr marL="0" indent="0">
              <a:buNone/>
            </a:pPr>
            <a:r>
              <a:rPr lang="ja-JP" altLang="en-US" dirty="0"/>
              <a:t>　内容を改変</a:t>
            </a:r>
            <a:r>
              <a:rPr kumimoji="1" lang="ja-JP" altLang="en-US" dirty="0"/>
              <a:t>される際は、利用者の責任において、実施していただきますようお願いいたします。</a:t>
            </a:r>
            <a:endParaRPr kumimoji="1" lang="en-US" altLang="ja-JP" dirty="0"/>
          </a:p>
          <a:p>
            <a:pPr marL="0" indent="0">
              <a:buNone/>
            </a:pPr>
            <a:r>
              <a:rPr kumimoji="1" lang="ja-JP" altLang="en-US" dirty="0"/>
              <a:t>　特に、スライド番号</a:t>
            </a:r>
            <a:r>
              <a:rPr kumimoji="1" lang="en-US" altLang="ja-JP" dirty="0"/>
              <a:t>17~21</a:t>
            </a:r>
            <a:r>
              <a:rPr kumimoji="1" lang="ja-JP" altLang="en-US" dirty="0"/>
              <a:t>については、各自治体の集団発生対応の現状に合わせて、適宜修正して</a:t>
            </a:r>
            <a:r>
              <a:rPr lang="ja-JP" altLang="en-US" dirty="0"/>
              <a:t>ください。</a:t>
            </a:r>
            <a:endParaRPr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21416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0050" y="587771"/>
            <a:ext cx="8343900" cy="795259"/>
          </a:xfrm>
        </p:spPr>
        <p:txBody>
          <a:bodyPr>
            <a:noAutofit/>
          </a:bodyPr>
          <a:lstStyle/>
          <a:p>
            <a:r>
              <a:rPr lang="ja-JP" altLang="en-US" sz="3200" dirty="0"/>
              <a:t>“学校等欠席者・感染症情報</a:t>
            </a:r>
            <a:r>
              <a:rPr kumimoji="1" lang="ja-JP" altLang="en-US" sz="3200" dirty="0">
                <a:solidFill>
                  <a:schemeClr val="tx1"/>
                </a:solidFill>
              </a:rPr>
              <a:t>システム”の特性</a:t>
            </a:r>
          </a:p>
        </p:txBody>
      </p:sp>
      <p:sp>
        <p:nvSpPr>
          <p:cNvPr id="3" name="コンテンツ プレースホルダー 2"/>
          <p:cNvSpPr>
            <a:spLocks noGrp="1"/>
          </p:cNvSpPr>
          <p:nvPr>
            <p:ph idx="1"/>
          </p:nvPr>
        </p:nvSpPr>
        <p:spPr>
          <a:xfrm>
            <a:off x="628650" y="2052637"/>
            <a:ext cx="7886700" cy="4805363"/>
          </a:xfrm>
        </p:spPr>
        <p:txBody>
          <a:bodyPr>
            <a:normAutofit/>
          </a:bodyPr>
          <a:lstStyle/>
          <a:p>
            <a:r>
              <a:rPr lang="ja-JP" altLang="en-US" dirty="0">
                <a:solidFill>
                  <a:schemeClr val="tx1"/>
                </a:solidFill>
              </a:rPr>
              <a:t>施設単位・地域単位の情報の両方を得ることができる</a:t>
            </a:r>
            <a:endParaRPr lang="en-US" altLang="ja-JP" dirty="0">
              <a:solidFill>
                <a:schemeClr val="tx1"/>
              </a:solidFill>
            </a:endParaRPr>
          </a:p>
          <a:p>
            <a:r>
              <a:rPr kumimoji="1" lang="ja-JP" altLang="en-US" dirty="0">
                <a:solidFill>
                  <a:schemeClr val="tx1"/>
                </a:solidFill>
              </a:rPr>
              <a:t>症状と医師の診断の両方が入力できることから、情報の迅速性と高い精度</a:t>
            </a:r>
            <a:r>
              <a:rPr lang="ja-JP" altLang="en-US" dirty="0">
                <a:solidFill>
                  <a:schemeClr val="tx1"/>
                </a:solidFill>
              </a:rPr>
              <a:t>の両者をカバーすることができる</a:t>
            </a:r>
            <a:endParaRPr kumimoji="1" lang="en-US" altLang="ja-JP" dirty="0">
              <a:solidFill>
                <a:schemeClr val="tx1"/>
              </a:solidFill>
            </a:endParaRPr>
          </a:p>
          <a:p>
            <a:r>
              <a:rPr lang="ja-JP" altLang="en-US" dirty="0">
                <a:solidFill>
                  <a:schemeClr val="tx1"/>
                </a:solidFill>
              </a:rPr>
              <a:t>グラフ出力の容易さ、ウエブ上でのデータ管理などの特性から、関係者間の情報共有を促進することができる</a:t>
            </a:r>
            <a:endParaRPr lang="en-US" altLang="ja-JP" dirty="0">
              <a:solidFill>
                <a:schemeClr val="tx1"/>
              </a:solidFill>
            </a:endParaRPr>
          </a:p>
          <a:p>
            <a:pPr marL="0" indent="0">
              <a:buNone/>
            </a:pPr>
            <a:endParaRPr lang="en-US" altLang="ja-JP" dirty="0">
              <a:solidFill>
                <a:schemeClr val="tx1"/>
              </a:solidFill>
            </a:endParaRPr>
          </a:p>
        </p:txBody>
      </p:sp>
    </p:spTree>
    <p:extLst>
      <p:ext uri="{BB962C8B-B14F-4D97-AF65-F5344CB8AC3E}">
        <p14:creationId xmlns:p14="http://schemas.microsoft.com/office/powerpoint/2010/main" val="152377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6504" y="2059463"/>
            <a:ext cx="8285018" cy="2852737"/>
          </a:xfrm>
        </p:spPr>
        <p:txBody>
          <a:bodyPr>
            <a:normAutofit/>
          </a:bodyPr>
          <a:lstStyle/>
          <a:p>
            <a:r>
              <a:rPr kumimoji="1" lang="ja-JP" altLang="en-US" sz="4400" dirty="0">
                <a:solidFill>
                  <a:schemeClr val="tx1"/>
                </a:solidFill>
              </a:rPr>
              <a:t>質問</a:t>
            </a:r>
            <a:r>
              <a:rPr lang="ja-JP" altLang="en-US" sz="4400" dirty="0">
                <a:solidFill>
                  <a:schemeClr val="tx1"/>
                </a:solidFill>
              </a:rPr>
              <a:t>：</a:t>
            </a:r>
            <a:r>
              <a:rPr kumimoji="1" lang="ja-JP" altLang="en-US" sz="4400" dirty="0">
                <a:solidFill>
                  <a:schemeClr val="tx1"/>
                </a:solidFill>
              </a:rPr>
              <a:t>園児・学童にとって</a:t>
            </a:r>
            <a:r>
              <a:rPr kumimoji="1" lang="en-US" altLang="ja-JP" sz="4400" dirty="0">
                <a:solidFill>
                  <a:schemeClr val="tx1"/>
                </a:solidFill>
              </a:rPr>
              <a:t/>
            </a:r>
            <a:br>
              <a:rPr kumimoji="1" lang="en-US" altLang="ja-JP" sz="4400" dirty="0">
                <a:solidFill>
                  <a:schemeClr val="tx1"/>
                </a:solidFill>
              </a:rPr>
            </a:br>
            <a:r>
              <a:rPr lang="ja-JP" altLang="en-US" sz="4400" dirty="0">
                <a:solidFill>
                  <a:schemeClr val="tx1"/>
                </a:solidFill>
              </a:rPr>
              <a:t>重要</a:t>
            </a:r>
            <a:r>
              <a:rPr kumimoji="1" lang="ja-JP" altLang="en-US" sz="4400" dirty="0">
                <a:solidFill>
                  <a:schemeClr val="tx1"/>
                </a:solidFill>
              </a:rPr>
              <a:t>な感染症にはどのようなものがありますか？</a:t>
            </a:r>
            <a:r>
              <a:rPr kumimoji="1" lang="en-US" altLang="ja-JP" sz="4400" dirty="0">
                <a:solidFill>
                  <a:schemeClr val="tx1"/>
                </a:solidFill>
              </a:rPr>
              <a:t/>
            </a:r>
            <a:br>
              <a:rPr kumimoji="1" lang="en-US" altLang="ja-JP" sz="4400" dirty="0">
                <a:solidFill>
                  <a:schemeClr val="tx1"/>
                </a:solidFill>
              </a:rPr>
            </a:br>
            <a:endParaRPr kumimoji="1" lang="ja-JP" altLang="en-US" sz="4400" dirty="0">
              <a:solidFill>
                <a:schemeClr val="tx1"/>
              </a:solidFill>
            </a:endParaRPr>
          </a:p>
        </p:txBody>
      </p:sp>
    </p:spTree>
    <p:extLst>
      <p:ext uri="{BB962C8B-B14F-4D97-AF65-F5344CB8AC3E}">
        <p14:creationId xmlns:p14="http://schemas.microsoft.com/office/powerpoint/2010/main" val="81443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05D1BB7-2A99-40A6-8317-7AAA6824FD19}"/>
              </a:ext>
            </a:extLst>
          </p:cNvPr>
          <p:cNvSpPr>
            <a:spLocks noGrp="1"/>
          </p:cNvSpPr>
          <p:nvPr>
            <p:ph type="title"/>
          </p:nvPr>
        </p:nvSpPr>
        <p:spPr/>
        <p:txBody>
          <a:bodyPr/>
          <a:lstStyle/>
          <a:p>
            <a:r>
              <a:rPr lang="ja-JP" altLang="en-US" dirty="0"/>
              <a:t>考慮すべきポイント</a:t>
            </a:r>
            <a:endParaRPr kumimoji="1" lang="ja-JP" altLang="en-US" dirty="0">
              <a:solidFill>
                <a:schemeClr val="tx1"/>
              </a:solidFill>
            </a:endParaRPr>
          </a:p>
        </p:txBody>
      </p:sp>
      <p:sp>
        <p:nvSpPr>
          <p:cNvPr id="5" name="テキスト プレースホルダー 2">
            <a:extLst>
              <a:ext uri="{FF2B5EF4-FFF2-40B4-BE49-F238E27FC236}">
                <a16:creationId xmlns:a16="http://schemas.microsoft.com/office/drawing/2014/main" xmlns="" id="{A9151FBF-4E00-4E04-89C3-37DBE46B900B}"/>
              </a:ext>
            </a:extLst>
          </p:cNvPr>
          <p:cNvSpPr>
            <a:spLocks noGrp="1"/>
          </p:cNvSpPr>
          <p:nvPr>
            <p:ph idx="1"/>
          </p:nvPr>
        </p:nvSpPr>
        <p:spPr/>
        <p:txBody>
          <a:bodyPr>
            <a:normAutofit/>
          </a:bodyPr>
          <a:lstStyle/>
          <a:p>
            <a:r>
              <a:rPr lang="ja-JP" altLang="en-US" sz="3600" dirty="0">
                <a:solidFill>
                  <a:schemeClr val="tx1"/>
                </a:solidFill>
              </a:rPr>
              <a:t>症例数が多い</a:t>
            </a:r>
            <a:endParaRPr lang="en-US" altLang="ja-JP" sz="3600" dirty="0">
              <a:solidFill>
                <a:schemeClr val="tx1"/>
              </a:solidFill>
            </a:endParaRPr>
          </a:p>
          <a:p>
            <a:endParaRPr kumimoji="1" lang="en-US" altLang="ja-JP" sz="3600" dirty="0">
              <a:solidFill>
                <a:schemeClr val="tx1"/>
              </a:solidFill>
            </a:endParaRPr>
          </a:p>
          <a:p>
            <a:r>
              <a:rPr kumimoji="1" lang="ja-JP" altLang="en-US" sz="3600" dirty="0">
                <a:solidFill>
                  <a:schemeClr val="tx1"/>
                </a:solidFill>
              </a:rPr>
              <a:t>重症となることがある</a:t>
            </a:r>
            <a:endParaRPr kumimoji="1" lang="en-US" altLang="ja-JP" sz="3600" dirty="0">
              <a:solidFill>
                <a:schemeClr val="tx1"/>
              </a:solidFill>
            </a:endParaRPr>
          </a:p>
          <a:p>
            <a:endParaRPr lang="en-US" altLang="ja-JP" sz="3600" dirty="0">
              <a:solidFill>
                <a:schemeClr val="tx1"/>
              </a:solidFill>
            </a:endParaRPr>
          </a:p>
          <a:p>
            <a:r>
              <a:rPr lang="ja-JP" altLang="en-US" sz="3600" dirty="0">
                <a:solidFill>
                  <a:schemeClr val="tx1"/>
                </a:solidFill>
              </a:rPr>
              <a:t>集団発生を起こしやすい</a:t>
            </a:r>
            <a:endParaRPr lang="en-US" altLang="ja-JP" sz="3600" dirty="0">
              <a:solidFill>
                <a:schemeClr val="tx1"/>
              </a:solidFill>
            </a:endParaRPr>
          </a:p>
        </p:txBody>
      </p:sp>
    </p:spTree>
    <p:extLst>
      <p:ext uri="{BB962C8B-B14F-4D97-AF65-F5344CB8AC3E}">
        <p14:creationId xmlns:p14="http://schemas.microsoft.com/office/powerpoint/2010/main" val="26927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0C6675D-D8E1-4D80-A541-572C4B1F6BA8}"/>
              </a:ext>
            </a:extLst>
          </p:cNvPr>
          <p:cNvSpPr>
            <a:spLocks noGrp="1"/>
          </p:cNvSpPr>
          <p:nvPr>
            <p:ph type="title"/>
          </p:nvPr>
        </p:nvSpPr>
        <p:spPr>
          <a:xfrm>
            <a:off x="666054" y="1662386"/>
            <a:ext cx="7886700" cy="2852737"/>
          </a:xfrm>
        </p:spPr>
        <p:txBody>
          <a:bodyPr anchor="ctr"/>
          <a:lstStyle/>
          <a:p>
            <a:r>
              <a:rPr kumimoji="1" lang="ja-JP" altLang="en-US" dirty="0">
                <a:solidFill>
                  <a:schemeClr val="tx1"/>
                </a:solidFill>
              </a:rPr>
              <a:t>感染症発生動向調査のデータより</a:t>
            </a:r>
          </a:p>
        </p:txBody>
      </p:sp>
    </p:spTree>
    <p:extLst>
      <p:ext uri="{BB962C8B-B14F-4D97-AF65-F5344CB8AC3E}">
        <p14:creationId xmlns:p14="http://schemas.microsoft.com/office/powerpoint/2010/main" val="21744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075D5EA-8EF0-402C-B8A7-17A1ACAF7F9B}"/>
              </a:ext>
            </a:extLst>
          </p:cNvPr>
          <p:cNvSpPr>
            <a:spLocks noGrp="1"/>
          </p:cNvSpPr>
          <p:nvPr>
            <p:ph type="title"/>
          </p:nvPr>
        </p:nvSpPr>
        <p:spPr/>
        <p:txBody>
          <a:bodyPr/>
          <a:lstStyle/>
          <a:p>
            <a:r>
              <a:rPr kumimoji="1" lang="ja-JP" altLang="en-US" dirty="0">
                <a:solidFill>
                  <a:schemeClr val="tx1"/>
                </a:solidFill>
              </a:rPr>
              <a:t>感染症発生動向調査とは</a:t>
            </a:r>
          </a:p>
        </p:txBody>
      </p:sp>
      <p:sp>
        <p:nvSpPr>
          <p:cNvPr id="3" name="コンテンツ プレースホルダー 2">
            <a:extLst>
              <a:ext uri="{FF2B5EF4-FFF2-40B4-BE49-F238E27FC236}">
                <a16:creationId xmlns:a16="http://schemas.microsoft.com/office/drawing/2014/main" xmlns="" id="{4DCF85A2-E1BB-4807-B53D-B6AF49C0B651}"/>
              </a:ext>
            </a:extLst>
          </p:cNvPr>
          <p:cNvSpPr>
            <a:spLocks noGrp="1"/>
          </p:cNvSpPr>
          <p:nvPr>
            <p:ph idx="1"/>
          </p:nvPr>
        </p:nvSpPr>
        <p:spPr/>
        <p:txBody>
          <a:bodyPr/>
          <a:lstStyle/>
          <a:p>
            <a:r>
              <a:rPr lang="ja-JP" altLang="en-US" dirty="0">
                <a:solidFill>
                  <a:schemeClr val="tx1"/>
                </a:solidFill>
              </a:rPr>
              <a:t>平成</a:t>
            </a:r>
            <a:r>
              <a:rPr lang="en-US" altLang="ja-JP" dirty="0">
                <a:solidFill>
                  <a:schemeClr val="tx1"/>
                </a:solidFill>
              </a:rPr>
              <a:t>11</a:t>
            </a:r>
            <a:r>
              <a:rPr lang="ja-JP" altLang="en-US" dirty="0">
                <a:solidFill>
                  <a:schemeClr val="tx1"/>
                </a:solidFill>
              </a:rPr>
              <a:t>年</a:t>
            </a:r>
            <a:r>
              <a:rPr lang="en-US" altLang="ja-JP" dirty="0">
                <a:solidFill>
                  <a:schemeClr val="tx1"/>
                </a:solidFill>
              </a:rPr>
              <a:t>4</a:t>
            </a:r>
            <a:r>
              <a:rPr lang="ja-JP" altLang="en-US" dirty="0">
                <a:solidFill>
                  <a:schemeClr val="tx1"/>
                </a:solidFill>
              </a:rPr>
              <a:t>月</a:t>
            </a:r>
            <a:r>
              <a:rPr lang="en-US" altLang="ja-JP" dirty="0">
                <a:solidFill>
                  <a:schemeClr val="tx1"/>
                </a:solidFill>
              </a:rPr>
              <a:t>1</a:t>
            </a:r>
            <a:r>
              <a:rPr lang="ja-JP" altLang="en-US" dirty="0">
                <a:solidFill>
                  <a:schemeClr val="tx1"/>
                </a:solidFill>
              </a:rPr>
              <a:t>日から施行された感染症の予防及び感染症の患者に対する医療に関する法律（「</a:t>
            </a:r>
            <a:r>
              <a:rPr lang="ja-JP" altLang="en-US" b="1" dirty="0">
                <a:solidFill>
                  <a:schemeClr val="tx1"/>
                </a:solidFill>
              </a:rPr>
              <a:t>感染症法</a:t>
            </a:r>
            <a:r>
              <a:rPr lang="ja-JP" altLang="en-US" dirty="0">
                <a:solidFill>
                  <a:schemeClr val="tx1"/>
                </a:solidFill>
              </a:rPr>
              <a:t>」）に基づき、国内の感染症に関する情報の収集および公表、発生状況および動向の把握を、</a:t>
            </a:r>
            <a:r>
              <a:rPr lang="ja-JP" altLang="en-US" b="1" dirty="0">
                <a:solidFill>
                  <a:schemeClr val="tx1"/>
                </a:solidFill>
              </a:rPr>
              <a:t>医師</a:t>
            </a:r>
            <a:r>
              <a:rPr lang="ja-JP" altLang="en-US" dirty="0">
                <a:solidFill>
                  <a:schemeClr val="tx1"/>
                </a:solidFill>
              </a:rPr>
              <a:t>・獣医師</a:t>
            </a:r>
            <a:r>
              <a:rPr lang="ja-JP" altLang="en-US" b="1" dirty="0">
                <a:solidFill>
                  <a:schemeClr val="tx1"/>
                </a:solidFill>
              </a:rPr>
              <a:t>の届出に基づいて</a:t>
            </a:r>
            <a:r>
              <a:rPr lang="ja-JP" altLang="en-US" dirty="0">
                <a:solidFill>
                  <a:schemeClr val="tx1"/>
                </a:solidFill>
              </a:rPr>
              <a:t>行っている</a:t>
            </a:r>
            <a:endParaRPr lang="en-US" altLang="ja-JP" dirty="0">
              <a:solidFill>
                <a:schemeClr val="tx1"/>
              </a:solidFill>
            </a:endParaRPr>
          </a:p>
          <a:p>
            <a:r>
              <a:rPr lang="ja-JP" altLang="en-US" b="1" dirty="0">
                <a:solidFill>
                  <a:schemeClr val="tx1"/>
                </a:solidFill>
              </a:rPr>
              <a:t>全数把握対象疾患</a:t>
            </a:r>
            <a:r>
              <a:rPr lang="ja-JP" altLang="en-US" dirty="0">
                <a:solidFill>
                  <a:schemeClr val="tx1"/>
                </a:solidFill>
              </a:rPr>
              <a:t>（腸管出血性大腸菌感染症等</a:t>
            </a:r>
            <a:r>
              <a:rPr lang="en-US" altLang="ja-JP" dirty="0">
                <a:solidFill>
                  <a:schemeClr val="tx1"/>
                </a:solidFill>
              </a:rPr>
              <a:t>85</a:t>
            </a:r>
            <a:r>
              <a:rPr lang="ja-JP" altLang="en-US" dirty="0">
                <a:solidFill>
                  <a:schemeClr val="tx1"/>
                </a:solidFill>
              </a:rPr>
              <a:t>疾患）と、</a:t>
            </a:r>
            <a:r>
              <a:rPr lang="ja-JP" altLang="en-US" b="1" dirty="0">
                <a:solidFill>
                  <a:schemeClr val="tx1"/>
                </a:solidFill>
              </a:rPr>
              <a:t>定点把握対象疾患</a:t>
            </a:r>
            <a:r>
              <a:rPr lang="ja-JP" altLang="en-US" dirty="0">
                <a:solidFill>
                  <a:schemeClr val="tx1"/>
                </a:solidFill>
              </a:rPr>
              <a:t>（インフルエンザと小児科定点把握</a:t>
            </a:r>
            <a:r>
              <a:rPr lang="en-US" altLang="ja-JP" dirty="0">
                <a:solidFill>
                  <a:schemeClr val="tx1"/>
                </a:solidFill>
              </a:rPr>
              <a:t>11</a:t>
            </a:r>
            <a:r>
              <a:rPr lang="ja-JP" altLang="en-US" dirty="0">
                <a:solidFill>
                  <a:schemeClr val="tx1"/>
                </a:solidFill>
              </a:rPr>
              <a:t>疾患）等よりなる</a:t>
            </a:r>
            <a:endParaRPr lang="en-US" altLang="ja-JP" dirty="0">
              <a:solidFill>
                <a:schemeClr val="tx1"/>
              </a:solidFill>
            </a:endParaRPr>
          </a:p>
        </p:txBody>
      </p:sp>
    </p:spTree>
    <p:extLst>
      <p:ext uri="{BB962C8B-B14F-4D97-AF65-F5344CB8AC3E}">
        <p14:creationId xmlns:p14="http://schemas.microsoft.com/office/powerpoint/2010/main" val="110479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149336719"/>
              </p:ext>
            </p:extLst>
          </p:nvPr>
        </p:nvGraphicFramePr>
        <p:xfrm>
          <a:off x="0" y="836712"/>
          <a:ext cx="9073008"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467544" y="188640"/>
            <a:ext cx="8280920" cy="369332"/>
          </a:xfrm>
          <a:prstGeom prst="rect">
            <a:avLst/>
          </a:prstGeom>
          <a:noFill/>
        </p:spPr>
        <p:txBody>
          <a:bodyPr wrap="square" rtlCol="0">
            <a:spAutoFit/>
          </a:bodyPr>
          <a:lstStyle/>
          <a:p>
            <a:r>
              <a:rPr kumimoji="1" lang="ja-JP" altLang="en-US" b="1" dirty="0">
                <a:latin typeface="+mn-ea"/>
              </a:rPr>
              <a:t>インフルエンザの年齢層別報告症例数　</a:t>
            </a:r>
            <a:r>
              <a:rPr kumimoji="1" lang="en-US" altLang="ja-JP" b="1" dirty="0">
                <a:latin typeface="+mn-ea"/>
              </a:rPr>
              <a:t>2015</a:t>
            </a:r>
            <a:r>
              <a:rPr kumimoji="1" lang="ja-JP" altLang="en-US" b="1" dirty="0">
                <a:latin typeface="+mn-ea"/>
              </a:rPr>
              <a:t>年　全国（</a:t>
            </a:r>
            <a:r>
              <a:rPr kumimoji="1" lang="en-US" altLang="ja-JP" b="1" u="sng" dirty="0">
                <a:latin typeface="+mn-ea"/>
              </a:rPr>
              <a:t>19</a:t>
            </a:r>
            <a:r>
              <a:rPr kumimoji="1" lang="ja-JP" altLang="en-US" b="1" u="sng" dirty="0">
                <a:latin typeface="+mn-ea"/>
              </a:rPr>
              <a:t>歳までを集計</a:t>
            </a:r>
            <a:r>
              <a:rPr kumimoji="1" lang="ja-JP" altLang="en-US" b="1" dirty="0">
                <a:latin typeface="+mn-ea"/>
              </a:rPr>
              <a:t>）</a:t>
            </a:r>
          </a:p>
        </p:txBody>
      </p:sp>
      <p:sp>
        <p:nvSpPr>
          <p:cNvPr id="4" name="テキスト ボックス 3"/>
          <p:cNvSpPr txBox="1"/>
          <p:nvPr/>
        </p:nvSpPr>
        <p:spPr>
          <a:xfrm>
            <a:off x="1231620" y="528935"/>
            <a:ext cx="8245544" cy="307777"/>
          </a:xfrm>
          <a:prstGeom prst="rect">
            <a:avLst/>
          </a:prstGeom>
          <a:noFill/>
        </p:spPr>
        <p:txBody>
          <a:bodyPr wrap="square" rtlCol="0">
            <a:spAutoFit/>
          </a:bodyPr>
          <a:lstStyle/>
          <a:p>
            <a:r>
              <a:rPr kumimoji="1" lang="ja-JP" altLang="en-US" sz="1400" dirty="0"/>
              <a:t>インフルエンザ定点（小児科</a:t>
            </a:r>
            <a:r>
              <a:rPr kumimoji="1" lang="en-US" altLang="ja-JP" sz="1400" dirty="0"/>
              <a:t>3000</a:t>
            </a:r>
            <a:r>
              <a:rPr kumimoji="1" lang="ja-JP" altLang="en-US" sz="1400" dirty="0"/>
              <a:t>か所、内科</a:t>
            </a:r>
            <a:r>
              <a:rPr kumimoji="1" lang="en-US" altLang="ja-JP" sz="1400" dirty="0"/>
              <a:t>2000</a:t>
            </a:r>
            <a:r>
              <a:rPr kumimoji="1" lang="ja-JP" altLang="en-US" sz="1400" dirty="0"/>
              <a:t>か所）からの報告</a:t>
            </a:r>
            <a:endParaRPr kumimoji="1" lang="en-US" altLang="ja-JP" sz="1400" dirty="0"/>
          </a:p>
        </p:txBody>
      </p:sp>
      <p:sp>
        <p:nvSpPr>
          <p:cNvPr id="6" name="正方形/長方形 5"/>
          <p:cNvSpPr/>
          <p:nvPr/>
        </p:nvSpPr>
        <p:spPr>
          <a:xfrm>
            <a:off x="302770" y="6103953"/>
            <a:ext cx="8517701" cy="461665"/>
          </a:xfrm>
          <a:prstGeom prst="rect">
            <a:avLst/>
          </a:prstGeom>
        </p:spPr>
        <p:txBody>
          <a:bodyPr wrap="square">
            <a:spAutoFit/>
          </a:bodyPr>
          <a:lstStyle/>
          <a:p>
            <a:r>
              <a:rPr lang="zh-TW" altLang="en-US" sz="1200" dirty="0"/>
              <a:t>感染症発生動向調査事業年</a:t>
            </a:r>
            <a:r>
              <a:rPr lang="ja-JP" altLang="en-US" sz="1200" dirty="0"/>
              <a:t>報２０１５年 （平成２７年）　確定データ</a:t>
            </a:r>
            <a:r>
              <a:rPr lang="en-US" altLang="ja-JP" sz="1200" dirty="0"/>
              <a:t>https://www.niid.go.jp/niid/ja/allarticles/surveillance/2270-idwr/nenpou/6980-idwr-nenpo2015.html</a:t>
            </a:r>
            <a:endParaRPr lang="ja-JP" altLang="en-US" sz="1200" dirty="0"/>
          </a:p>
        </p:txBody>
      </p:sp>
      <p:sp>
        <p:nvSpPr>
          <p:cNvPr id="3" name="テキスト ボックス 2"/>
          <p:cNvSpPr txBox="1"/>
          <p:nvPr/>
        </p:nvSpPr>
        <p:spPr>
          <a:xfrm>
            <a:off x="691560" y="2686187"/>
            <a:ext cx="1080120" cy="400110"/>
          </a:xfrm>
          <a:prstGeom prst="rect">
            <a:avLst/>
          </a:prstGeom>
          <a:solidFill>
            <a:schemeClr val="bg2"/>
          </a:solidFill>
        </p:spPr>
        <p:txBody>
          <a:bodyPr wrap="square" rtlCol="0">
            <a:spAutoFit/>
          </a:bodyPr>
          <a:lstStyle/>
          <a:p>
            <a:pPr algn="ctr"/>
            <a:r>
              <a:rPr kumimoji="1" lang="en-US" altLang="ja-JP" sz="2000" b="1" dirty="0">
                <a:latin typeface="Verdana" panose="020B0604030504040204" pitchFamily="34" charset="0"/>
                <a:ea typeface="Meiryo UI" panose="020B0604030504040204" pitchFamily="50" charset="-128"/>
              </a:rPr>
              <a:t>1</a:t>
            </a:r>
            <a:r>
              <a:rPr kumimoji="1" lang="ja-JP" altLang="en-US" sz="2000" b="1" dirty="0">
                <a:latin typeface="Verdana" panose="020B0604030504040204" pitchFamily="34" charset="0"/>
                <a:ea typeface="Meiryo UI" panose="020B0604030504040204" pitchFamily="50" charset="-128"/>
              </a:rPr>
              <a:t>～</a:t>
            </a:r>
            <a:r>
              <a:rPr kumimoji="1" lang="en-US" altLang="ja-JP" sz="2000" b="1" dirty="0">
                <a:latin typeface="Verdana" panose="020B0604030504040204" pitchFamily="34" charset="0"/>
                <a:ea typeface="Meiryo UI" panose="020B0604030504040204" pitchFamily="50" charset="-128"/>
              </a:rPr>
              <a:t>3</a:t>
            </a:r>
            <a:r>
              <a:rPr kumimoji="1" lang="ja-JP" altLang="en-US" sz="2000" b="1" dirty="0">
                <a:latin typeface="Verdana" panose="020B0604030504040204" pitchFamily="34" charset="0"/>
                <a:ea typeface="Meiryo UI" panose="020B0604030504040204" pitchFamily="50" charset="-128"/>
              </a:rPr>
              <a:t>歳</a:t>
            </a:r>
          </a:p>
        </p:txBody>
      </p:sp>
    </p:spTree>
    <p:extLst>
      <p:ext uri="{BB962C8B-B14F-4D97-AF65-F5344CB8AC3E}">
        <p14:creationId xmlns:p14="http://schemas.microsoft.com/office/powerpoint/2010/main" val="353075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nvGraphicFramePr>
        <p:xfrm>
          <a:off x="338137" y="1064418"/>
          <a:ext cx="8467725" cy="4729163"/>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212833" y="356164"/>
            <a:ext cx="8493576" cy="400110"/>
          </a:xfrm>
          <a:prstGeom prst="rect">
            <a:avLst/>
          </a:prstGeom>
          <a:noFill/>
        </p:spPr>
        <p:txBody>
          <a:bodyPr wrap="square" rtlCol="0">
            <a:spAutoFit/>
          </a:bodyPr>
          <a:lstStyle/>
          <a:p>
            <a:r>
              <a:rPr kumimoji="1" lang="ja-JP" altLang="en-US" sz="2000" b="1" dirty="0">
                <a:latin typeface="+mn-ea"/>
              </a:rPr>
              <a:t>感染性胃腸炎の年齢層別報告症例数　</a:t>
            </a:r>
            <a:r>
              <a:rPr kumimoji="1" lang="en-US" altLang="ja-JP" sz="2000" b="1" dirty="0">
                <a:latin typeface="+mn-ea"/>
              </a:rPr>
              <a:t>2015</a:t>
            </a:r>
            <a:r>
              <a:rPr kumimoji="1" lang="ja-JP" altLang="en-US" sz="2000" b="1" dirty="0">
                <a:latin typeface="+mn-ea"/>
              </a:rPr>
              <a:t>年　全国（</a:t>
            </a:r>
            <a:r>
              <a:rPr kumimoji="1" lang="en-US" altLang="ja-JP" sz="2000" b="1" u="sng" dirty="0">
                <a:latin typeface="+mn-ea"/>
              </a:rPr>
              <a:t>19</a:t>
            </a:r>
            <a:r>
              <a:rPr kumimoji="1" lang="ja-JP" altLang="en-US" sz="2000" b="1" u="sng" dirty="0">
                <a:latin typeface="+mn-ea"/>
              </a:rPr>
              <a:t>歳までを集計</a:t>
            </a:r>
            <a:r>
              <a:rPr kumimoji="1" lang="ja-JP" altLang="en-US" sz="2000" b="1" dirty="0">
                <a:latin typeface="+mn-ea"/>
              </a:rPr>
              <a:t>）</a:t>
            </a:r>
          </a:p>
        </p:txBody>
      </p:sp>
      <p:sp>
        <p:nvSpPr>
          <p:cNvPr id="5" name="正方形/長方形 4"/>
          <p:cNvSpPr/>
          <p:nvPr/>
        </p:nvSpPr>
        <p:spPr>
          <a:xfrm>
            <a:off x="353481" y="6287173"/>
            <a:ext cx="8352928" cy="461665"/>
          </a:xfrm>
          <a:prstGeom prst="rect">
            <a:avLst/>
          </a:prstGeom>
        </p:spPr>
        <p:txBody>
          <a:bodyPr wrap="square">
            <a:spAutoFit/>
          </a:bodyPr>
          <a:lstStyle/>
          <a:p>
            <a:r>
              <a:rPr lang="zh-TW" altLang="en-US" sz="1200" dirty="0"/>
              <a:t>感染症発生動向調査事業年</a:t>
            </a:r>
            <a:r>
              <a:rPr lang="ja-JP" altLang="en-US" sz="1200" dirty="0"/>
              <a:t>報２０１５年 （平成２７年）　確定データ</a:t>
            </a:r>
            <a:r>
              <a:rPr lang="en-US" altLang="ja-JP" sz="1200" dirty="0"/>
              <a:t>https://www.niid.go.jp/niid/ja/allarticles/surveillance/2270-idwr/nenpou/6980-idwr-nenpo2015.html</a:t>
            </a:r>
            <a:endParaRPr lang="ja-JP" altLang="en-US" sz="1200" dirty="0"/>
          </a:p>
        </p:txBody>
      </p:sp>
      <p:sp>
        <p:nvSpPr>
          <p:cNvPr id="6" name="四角形吹き出し 5"/>
          <p:cNvSpPr/>
          <p:nvPr/>
        </p:nvSpPr>
        <p:spPr>
          <a:xfrm>
            <a:off x="755576" y="1772816"/>
            <a:ext cx="714130" cy="432066"/>
          </a:xfrm>
          <a:prstGeom prst="wedgeRectCallout">
            <a:avLst>
              <a:gd name="adj1" fmla="val -63676"/>
              <a:gd name="adj2" fmla="val 22878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7" name="テキスト ボックス 6"/>
          <p:cNvSpPr txBox="1"/>
          <p:nvPr/>
        </p:nvSpPr>
        <p:spPr>
          <a:xfrm>
            <a:off x="1835696" y="3097502"/>
            <a:ext cx="1080120" cy="400110"/>
          </a:xfrm>
          <a:prstGeom prst="rect">
            <a:avLst/>
          </a:prstGeom>
          <a:solidFill>
            <a:schemeClr val="bg2"/>
          </a:solidFill>
        </p:spPr>
        <p:txBody>
          <a:bodyPr wrap="square" rtlCol="0">
            <a:spAutoFit/>
          </a:bodyPr>
          <a:lstStyle/>
          <a:p>
            <a:pPr algn="ctr"/>
            <a:r>
              <a:rPr kumimoji="1" lang="en-US" altLang="ja-JP" sz="2000" b="1" dirty="0">
                <a:latin typeface="Verdana" panose="020B0604030504040204" pitchFamily="34" charset="0"/>
                <a:ea typeface="Meiryo UI" panose="020B0604030504040204" pitchFamily="50" charset="-128"/>
              </a:rPr>
              <a:t>1</a:t>
            </a:r>
            <a:r>
              <a:rPr kumimoji="1" lang="ja-JP" altLang="en-US" sz="2000" b="1" dirty="0">
                <a:latin typeface="Verdana" panose="020B0604030504040204" pitchFamily="34" charset="0"/>
                <a:ea typeface="Meiryo UI" panose="020B0604030504040204" pitchFamily="50" charset="-128"/>
              </a:rPr>
              <a:t>～</a:t>
            </a:r>
            <a:r>
              <a:rPr kumimoji="1" lang="en-US" altLang="ja-JP" sz="2000" b="1" dirty="0">
                <a:latin typeface="Verdana" panose="020B0604030504040204" pitchFamily="34" charset="0"/>
                <a:ea typeface="Meiryo UI" panose="020B0604030504040204" pitchFamily="50" charset="-128"/>
              </a:rPr>
              <a:t>3</a:t>
            </a:r>
            <a:r>
              <a:rPr kumimoji="1" lang="ja-JP" altLang="en-US" sz="2000" b="1" dirty="0">
                <a:latin typeface="Verdana" panose="020B0604030504040204" pitchFamily="34" charset="0"/>
                <a:ea typeface="Meiryo UI" panose="020B0604030504040204" pitchFamily="50" charset="-128"/>
              </a:rPr>
              <a:t>歳</a:t>
            </a:r>
          </a:p>
        </p:txBody>
      </p:sp>
      <p:sp>
        <p:nvSpPr>
          <p:cNvPr id="8" name="テキスト ボックス 1"/>
          <p:cNvSpPr txBox="1"/>
          <p:nvPr/>
        </p:nvSpPr>
        <p:spPr>
          <a:xfrm>
            <a:off x="3970508" y="2999378"/>
            <a:ext cx="360040" cy="665438"/>
          </a:xfrm>
          <a:prstGeom prst="rect">
            <a:avLst/>
          </a:prstGeom>
          <a:solidFill>
            <a:schemeClr val="bg2"/>
          </a:solidFill>
        </p:spPr>
        <p:txBody>
          <a:bodyPr vert="eaVert" wrap="square" lIns="72000" tIns="36000" rIns="216000" bIns="108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dirty="0">
                <a:latin typeface="Verdana" panose="020B0604030504040204" pitchFamily="34" charset="0"/>
                <a:ea typeface="Meiryo UI" panose="020B0604030504040204" pitchFamily="50" charset="-128"/>
              </a:rPr>
              <a:t>４歳</a:t>
            </a:r>
            <a:endParaRPr lang="en-US" altLang="ja-JP" sz="1800" b="1" dirty="0">
              <a:latin typeface="Verdana" panose="020B0604030504040204" pitchFamily="34" charset="0"/>
              <a:ea typeface="Meiryo UI" panose="020B0604030504040204" pitchFamily="50" charset="-128"/>
            </a:endParaRPr>
          </a:p>
          <a:p>
            <a:endParaRPr lang="ja-JP" altLang="en-US" sz="1100" dirty="0"/>
          </a:p>
        </p:txBody>
      </p:sp>
      <p:sp>
        <p:nvSpPr>
          <p:cNvPr id="9" name="テキスト ボックス 1"/>
          <p:cNvSpPr txBox="1"/>
          <p:nvPr/>
        </p:nvSpPr>
        <p:spPr>
          <a:xfrm>
            <a:off x="4644000" y="2999378"/>
            <a:ext cx="360017" cy="653337"/>
          </a:xfrm>
          <a:prstGeom prst="rect">
            <a:avLst/>
          </a:prstGeom>
          <a:solidFill>
            <a:schemeClr val="bg2"/>
          </a:solidFill>
        </p:spPr>
        <p:txBody>
          <a:bodyPr vert="eaVert" wrap="square" lIns="0" rIns="144000" bIns="108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dirty="0">
                <a:latin typeface="Verdana" panose="020B0604030504040204" pitchFamily="34" charset="0"/>
                <a:ea typeface="Meiryo UI" panose="020B0604030504040204" pitchFamily="50" charset="-128"/>
              </a:rPr>
              <a:t>５歳</a:t>
            </a:r>
            <a:endParaRPr lang="en-US" altLang="ja-JP" sz="1800" b="1" dirty="0">
              <a:latin typeface="Verdana" panose="020B0604030504040204" pitchFamily="34" charset="0"/>
              <a:ea typeface="Meiryo UI" panose="020B0604030504040204" pitchFamily="50" charset="-128"/>
            </a:endParaRPr>
          </a:p>
          <a:p>
            <a:endParaRPr lang="ja-JP" altLang="en-US" sz="1100" b="1" dirty="0"/>
          </a:p>
        </p:txBody>
      </p:sp>
      <p:sp>
        <p:nvSpPr>
          <p:cNvPr id="10" name="テキスト ボックス 1"/>
          <p:cNvSpPr txBox="1"/>
          <p:nvPr/>
        </p:nvSpPr>
        <p:spPr>
          <a:xfrm>
            <a:off x="5220072" y="2999378"/>
            <a:ext cx="324036" cy="653337"/>
          </a:xfrm>
          <a:prstGeom prst="rect">
            <a:avLst/>
          </a:prstGeom>
          <a:solidFill>
            <a:schemeClr val="bg2"/>
          </a:solidFill>
        </p:spPr>
        <p:txBody>
          <a:bodyPr vert="eaVert" wrap="square" lIns="0" rIns="144000" bIns="108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dirty="0">
                <a:latin typeface="Verdana" panose="020B0604030504040204" pitchFamily="34" charset="0"/>
                <a:ea typeface="Meiryo UI" panose="020B0604030504040204" pitchFamily="50" charset="-128"/>
              </a:rPr>
              <a:t>６歳</a:t>
            </a:r>
            <a:endParaRPr lang="en-US" altLang="ja-JP" sz="1800" b="1" dirty="0">
              <a:latin typeface="Verdana" panose="020B0604030504040204" pitchFamily="34" charset="0"/>
              <a:ea typeface="Meiryo UI" panose="020B0604030504040204" pitchFamily="50" charset="-128"/>
            </a:endParaRPr>
          </a:p>
          <a:p>
            <a:endParaRPr lang="ja-JP" altLang="en-US" sz="1100" dirty="0"/>
          </a:p>
        </p:txBody>
      </p:sp>
      <p:sp>
        <p:nvSpPr>
          <p:cNvPr id="11" name="テキスト ボックス 1"/>
          <p:cNvSpPr txBox="1"/>
          <p:nvPr/>
        </p:nvSpPr>
        <p:spPr>
          <a:xfrm>
            <a:off x="5868144" y="3079845"/>
            <a:ext cx="1314278" cy="413716"/>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latin typeface="Verdana" panose="020B0604030504040204" pitchFamily="34" charset="0"/>
                <a:ea typeface="Meiryo UI" panose="020B0604030504040204" pitchFamily="50" charset="-128"/>
              </a:rPr>
              <a:t>7</a:t>
            </a:r>
            <a:r>
              <a:rPr lang="ja-JP" altLang="en-US" sz="2000" b="1" dirty="0">
                <a:latin typeface="Verdana" panose="020B0604030504040204" pitchFamily="34" charset="0"/>
                <a:ea typeface="Meiryo UI" panose="020B0604030504040204" pitchFamily="50" charset="-128"/>
              </a:rPr>
              <a:t>～</a:t>
            </a:r>
            <a:r>
              <a:rPr lang="en-US" altLang="ja-JP" sz="2000" b="1" dirty="0">
                <a:latin typeface="Verdana" panose="020B0604030504040204" pitchFamily="34" charset="0"/>
                <a:ea typeface="Meiryo UI" panose="020B0604030504040204" pitchFamily="50" charset="-128"/>
              </a:rPr>
              <a:t>14</a:t>
            </a:r>
            <a:r>
              <a:rPr lang="ja-JP" altLang="en-US" sz="2000" b="1" dirty="0">
                <a:latin typeface="Verdana" panose="020B0604030504040204" pitchFamily="34" charset="0"/>
                <a:ea typeface="Meiryo UI" panose="020B0604030504040204" pitchFamily="50" charset="-128"/>
              </a:rPr>
              <a:t>歳</a:t>
            </a:r>
          </a:p>
        </p:txBody>
      </p:sp>
      <p:sp>
        <p:nvSpPr>
          <p:cNvPr id="12" name="四角形吹き出し 11"/>
          <p:cNvSpPr/>
          <p:nvPr/>
        </p:nvSpPr>
        <p:spPr>
          <a:xfrm>
            <a:off x="6412419" y="1340768"/>
            <a:ext cx="1540006" cy="504069"/>
          </a:xfrm>
          <a:prstGeom prst="wedgeRectCallout">
            <a:avLst>
              <a:gd name="adj1" fmla="val 14100"/>
              <a:gd name="adj2" fmla="val 25583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3" name="正方形/長方形 12"/>
          <p:cNvSpPr/>
          <p:nvPr/>
        </p:nvSpPr>
        <p:spPr>
          <a:xfrm>
            <a:off x="823138" y="1804183"/>
            <a:ext cx="579005" cy="369332"/>
          </a:xfrm>
          <a:prstGeom prst="rect">
            <a:avLst/>
          </a:prstGeom>
        </p:spPr>
        <p:txBody>
          <a:bodyPr wrap="none">
            <a:spAutoFit/>
          </a:bodyPr>
          <a:lstStyle/>
          <a:p>
            <a:r>
              <a:rPr lang="en-US" altLang="ja-JP" b="1" dirty="0">
                <a:latin typeface="Verdana" panose="020B0604030504040204" pitchFamily="34" charset="0"/>
                <a:ea typeface="Meiryo UI" panose="020B0604030504040204" pitchFamily="50" charset="-128"/>
              </a:rPr>
              <a:t>0</a:t>
            </a:r>
            <a:r>
              <a:rPr lang="ja-JP" altLang="en-US" b="1" dirty="0">
                <a:latin typeface="Verdana" panose="020B0604030504040204" pitchFamily="34" charset="0"/>
                <a:ea typeface="Meiryo UI" panose="020B0604030504040204" pitchFamily="50" charset="-128"/>
              </a:rPr>
              <a:t>歳</a:t>
            </a:r>
          </a:p>
        </p:txBody>
      </p:sp>
      <p:sp>
        <p:nvSpPr>
          <p:cNvPr id="14" name="テキスト ボックス 1"/>
          <p:cNvSpPr txBox="1"/>
          <p:nvPr/>
        </p:nvSpPr>
        <p:spPr>
          <a:xfrm>
            <a:off x="6412419" y="1412777"/>
            <a:ext cx="1584193" cy="36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latin typeface="Verdana" panose="020B0604030504040204" pitchFamily="34" charset="0"/>
                <a:ea typeface="Meiryo UI" panose="020B0604030504040204" pitchFamily="50" charset="-128"/>
              </a:rPr>
              <a:t>15</a:t>
            </a:r>
            <a:r>
              <a:rPr lang="ja-JP" altLang="en-US" sz="2000" b="1" dirty="0">
                <a:latin typeface="Verdana" panose="020B0604030504040204" pitchFamily="34" charset="0"/>
                <a:ea typeface="Meiryo UI" panose="020B0604030504040204" pitchFamily="50" charset="-128"/>
              </a:rPr>
              <a:t>～</a:t>
            </a:r>
            <a:r>
              <a:rPr lang="en-US" altLang="ja-JP" sz="2000" b="1" dirty="0">
                <a:latin typeface="Verdana" panose="020B0604030504040204" pitchFamily="34" charset="0"/>
                <a:ea typeface="Meiryo UI" panose="020B0604030504040204" pitchFamily="50" charset="-128"/>
              </a:rPr>
              <a:t>19</a:t>
            </a:r>
            <a:r>
              <a:rPr lang="ja-JP" altLang="en-US" sz="2000" b="1" dirty="0">
                <a:latin typeface="Verdana" panose="020B0604030504040204" pitchFamily="34" charset="0"/>
                <a:ea typeface="Meiryo UI" panose="020B0604030504040204" pitchFamily="50" charset="-128"/>
              </a:rPr>
              <a:t>歳</a:t>
            </a:r>
          </a:p>
        </p:txBody>
      </p:sp>
      <p:sp>
        <p:nvSpPr>
          <p:cNvPr id="15" name="テキスト ボックス 14">
            <a:extLst>
              <a:ext uri="{FF2B5EF4-FFF2-40B4-BE49-F238E27FC236}">
                <a16:creationId xmlns:a16="http://schemas.microsoft.com/office/drawing/2014/main" xmlns="" id="{9CFD73AB-2D17-4AEA-A69F-E875E8700307}"/>
              </a:ext>
            </a:extLst>
          </p:cNvPr>
          <p:cNvSpPr txBox="1"/>
          <p:nvPr/>
        </p:nvSpPr>
        <p:spPr>
          <a:xfrm>
            <a:off x="1112640" y="765814"/>
            <a:ext cx="7717001" cy="307777"/>
          </a:xfrm>
          <a:prstGeom prst="rect">
            <a:avLst/>
          </a:prstGeom>
          <a:noFill/>
        </p:spPr>
        <p:txBody>
          <a:bodyPr wrap="square" rtlCol="0">
            <a:spAutoFit/>
          </a:bodyPr>
          <a:lstStyle/>
          <a:p>
            <a:r>
              <a:rPr lang="ja-JP" altLang="en-US" sz="1400" dirty="0"/>
              <a:t>感染性胃腸炎：小児科定点（全国</a:t>
            </a:r>
            <a:r>
              <a:rPr lang="en-US" altLang="ja-JP" sz="1400" dirty="0"/>
              <a:t>3000</a:t>
            </a:r>
            <a:r>
              <a:rPr lang="ja-JP" altLang="en-US" sz="1400" dirty="0"/>
              <a:t>か所）からの報告</a:t>
            </a:r>
            <a:endParaRPr kumimoji="1" lang="en-US" altLang="ja-JP" sz="1400" dirty="0"/>
          </a:p>
        </p:txBody>
      </p:sp>
    </p:spTree>
    <p:extLst>
      <p:ext uri="{BB962C8B-B14F-4D97-AF65-F5344CB8AC3E}">
        <p14:creationId xmlns:p14="http://schemas.microsoft.com/office/powerpoint/2010/main" val="7111723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2775</Words>
  <Application>Microsoft Office PowerPoint</Application>
  <PresentationFormat>画面に合わせる (4:3)</PresentationFormat>
  <Paragraphs>250</Paragraphs>
  <Slides>23</Slides>
  <Notes>10</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4" baseType="lpstr">
      <vt:lpstr>Meiryo UI</vt:lpstr>
      <vt:lpstr>新細明體</vt:lpstr>
      <vt:lpstr>メイリオ</vt:lpstr>
      <vt:lpstr>游ゴシック</vt:lpstr>
      <vt:lpstr>游ゴシック Light</vt:lpstr>
      <vt:lpstr>Arial</vt:lpstr>
      <vt:lpstr>Calibri</vt:lpstr>
      <vt:lpstr>Calibri Light</vt:lpstr>
      <vt:lpstr>Verdana</vt:lpstr>
      <vt:lpstr>Office テーマ</vt:lpstr>
      <vt:lpstr>Worksheet</vt:lpstr>
      <vt:lpstr>保育所・学校における 感染症対策とサーベイランス</vt:lpstr>
      <vt:lpstr>保育所・学校における感染症対策のポイント 施設管理者の立場から</vt:lpstr>
      <vt:lpstr>“学校等欠席者・感染症情報システム”の特性</vt:lpstr>
      <vt:lpstr>質問：園児・学童にとって 重要な感染症にはどのようなものがありますか？ </vt:lpstr>
      <vt:lpstr>考慮すべきポイント</vt:lpstr>
      <vt:lpstr>感染症発生動向調査のデータより</vt:lpstr>
      <vt:lpstr>感染症発生動向調査とは</vt:lpstr>
      <vt:lpstr>PowerPoint プレゼンテーション</vt:lpstr>
      <vt:lpstr>PowerPoint プレゼンテーション</vt:lpstr>
      <vt:lpstr>その他の小児科定点把握疾患の報告症例数,2015年,全国</vt:lpstr>
      <vt:lpstr>腸管出血性大腸菌感染症集団発生事例,2016年</vt:lpstr>
      <vt:lpstr>”学校等欠席者・感染症情報システム”について</vt:lpstr>
      <vt:lpstr>シナリオ別の システムの具体的な利用法</vt:lpstr>
      <vt:lpstr>症状　ＶＳ　医師の診断</vt:lpstr>
      <vt:lpstr>欠席の全期間と欠席初日の違い</vt:lpstr>
      <vt:lpstr>PowerPoint プレゼンテーション</vt:lpstr>
      <vt:lpstr>保育所・学校と 行政との連携</vt:lpstr>
      <vt:lpstr>集団発生対応（保育所を例とする）</vt:lpstr>
      <vt:lpstr>学校等欠席者・感染症情報システムを導入すると・・</vt:lpstr>
      <vt:lpstr>システム導入の利点：施設管理者の立場から</vt:lpstr>
      <vt:lpstr>地域情報の利用</vt:lpstr>
      <vt:lpstr>まとめると</vt:lpstr>
      <vt:lpstr>スライドの公開にあたり （国立感染症研究所感染症疫学センター）</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2017-08-28T02:27:53Z</dcterms:created>
  <dcterms:modified xsi:type="dcterms:W3CDTF">2017-08-30T07:30:39Z</dcterms:modified>
</cp:coreProperties>
</file>