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9"/>
  </p:notesMasterIdLst>
  <p:handoutMasterIdLst>
    <p:handoutMasterId r:id="rId10"/>
  </p:handoutMasterIdLst>
  <p:sldIdLst>
    <p:sldId id="256" r:id="rId2"/>
    <p:sldId id="258" r:id="rId3"/>
    <p:sldId id="263" r:id="rId4"/>
    <p:sldId id="259" r:id="rId5"/>
    <p:sldId id="261" r:id="rId6"/>
    <p:sldId id="260" r:id="rId7"/>
    <p:sldId id="264" r:id="rId8"/>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8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B395A6FE-7443-4802-8695-5FE887E7164A}" type="datetimeFigureOut">
              <a:rPr kumimoji="1" lang="ja-JP" altLang="en-US" smtClean="0"/>
              <a:t>2017/8/8</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47AF8C76-605A-4AAD-8FC0-2DD852D6AC7E}" type="slidenum">
              <a:rPr kumimoji="1" lang="ja-JP" altLang="en-US" smtClean="0"/>
              <a:t>‹#›</a:t>
            </a:fld>
            <a:endParaRPr kumimoji="1" lang="ja-JP" altLang="en-US"/>
          </a:p>
        </p:txBody>
      </p:sp>
    </p:spTree>
    <p:extLst>
      <p:ext uri="{BB962C8B-B14F-4D97-AF65-F5344CB8AC3E}">
        <p14:creationId xmlns:p14="http://schemas.microsoft.com/office/powerpoint/2010/main" val="39378485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BE2997F2-F121-4C95-96CD-A57402E2FA8E}" type="datetimeFigureOut">
              <a:rPr kumimoji="1" lang="ja-JP" altLang="en-US" smtClean="0"/>
              <a:t>2017/8/8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8F07B20-771A-4FE7-87CF-DCEBB2E6B039}" type="slidenum">
              <a:rPr kumimoji="1" lang="ja-JP" altLang="en-US" smtClean="0"/>
              <a:t>‹#›</a:t>
            </a:fld>
            <a:endParaRPr kumimoji="1" lang="ja-JP" altLang="en-US"/>
          </a:p>
        </p:txBody>
      </p:sp>
    </p:spTree>
    <p:extLst>
      <p:ext uri="{BB962C8B-B14F-4D97-AF65-F5344CB8AC3E}">
        <p14:creationId xmlns:p14="http://schemas.microsoft.com/office/powerpoint/2010/main" val="25586298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fld id="{DF2A3D79-B615-4907-91AF-908EF8CE8553}" type="slidenum">
              <a:rPr lang="en-US" altLang="ja-JP">
                <a:solidFill>
                  <a:prstClr val="black"/>
                </a:solidFill>
              </a:rPr>
              <a:pPr eaLnBrk="1" hangingPunct="1"/>
              <a:t>3</a:t>
            </a:fld>
            <a:endParaRPr lang="en-US" altLang="ja-JP">
              <a:solidFill>
                <a:prstClr val="black"/>
              </a:solidFill>
            </a:endParaRPr>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ja-JP" altLang="ja-JP" smtClean="0">
              <a:ea typeface="ＭＳ Ｐ明朝" charset="-128"/>
            </a:endParaRPr>
          </a:p>
        </p:txBody>
      </p:sp>
    </p:spTree>
    <p:extLst>
      <p:ext uri="{BB962C8B-B14F-4D97-AF65-F5344CB8AC3E}">
        <p14:creationId xmlns:p14="http://schemas.microsoft.com/office/powerpoint/2010/main" val="3497965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3B6ABA2-7672-4186-BAE6-A1F85570E385}" type="datetimeFigureOut">
              <a:rPr kumimoji="1" lang="ja-JP" altLang="en-US" smtClean="0"/>
              <a:t>2017/8/8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E5AF98-9541-47A9-8929-27E463130B8B}" type="slidenum">
              <a:rPr kumimoji="1" lang="ja-JP" altLang="en-US" smtClean="0"/>
              <a:t>‹#›</a:t>
            </a:fld>
            <a:endParaRPr kumimoji="1" lang="ja-JP" altLang="en-US"/>
          </a:p>
        </p:txBody>
      </p:sp>
    </p:spTree>
    <p:extLst>
      <p:ext uri="{BB962C8B-B14F-4D97-AF65-F5344CB8AC3E}">
        <p14:creationId xmlns:p14="http://schemas.microsoft.com/office/powerpoint/2010/main" val="2891695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3B6ABA2-7672-4186-BAE6-A1F85570E385}" type="datetimeFigureOut">
              <a:rPr kumimoji="1" lang="ja-JP" altLang="en-US" smtClean="0"/>
              <a:t>2017/8/8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E5AF98-9541-47A9-8929-27E463130B8B}" type="slidenum">
              <a:rPr kumimoji="1" lang="ja-JP" altLang="en-US" smtClean="0"/>
              <a:t>‹#›</a:t>
            </a:fld>
            <a:endParaRPr kumimoji="1" lang="ja-JP" altLang="en-US"/>
          </a:p>
        </p:txBody>
      </p:sp>
    </p:spTree>
    <p:extLst>
      <p:ext uri="{BB962C8B-B14F-4D97-AF65-F5344CB8AC3E}">
        <p14:creationId xmlns:p14="http://schemas.microsoft.com/office/powerpoint/2010/main" val="2621804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3B6ABA2-7672-4186-BAE6-A1F85570E385}" type="datetimeFigureOut">
              <a:rPr kumimoji="1" lang="ja-JP" altLang="en-US" smtClean="0"/>
              <a:t>2017/8/8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E5AF98-9541-47A9-8929-27E463130B8B}" type="slidenum">
              <a:rPr kumimoji="1" lang="ja-JP" altLang="en-US" smtClean="0"/>
              <a:t>‹#›</a:t>
            </a:fld>
            <a:endParaRPr kumimoji="1" lang="ja-JP" altLang="en-US"/>
          </a:p>
        </p:txBody>
      </p:sp>
    </p:spTree>
    <p:extLst>
      <p:ext uri="{BB962C8B-B14F-4D97-AF65-F5344CB8AC3E}">
        <p14:creationId xmlns:p14="http://schemas.microsoft.com/office/powerpoint/2010/main" val="1105262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3B6ABA2-7672-4186-BAE6-A1F85570E385}" type="datetimeFigureOut">
              <a:rPr kumimoji="1" lang="ja-JP" altLang="en-US" smtClean="0"/>
              <a:t>2017/8/8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E5AF98-9541-47A9-8929-27E463130B8B}" type="slidenum">
              <a:rPr kumimoji="1" lang="ja-JP" altLang="en-US" smtClean="0"/>
              <a:t>‹#›</a:t>
            </a:fld>
            <a:endParaRPr kumimoji="1" lang="ja-JP" altLang="en-US"/>
          </a:p>
        </p:txBody>
      </p:sp>
    </p:spTree>
    <p:extLst>
      <p:ext uri="{BB962C8B-B14F-4D97-AF65-F5344CB8AC3E}">
        <p14:creationId xmlns:p14="http://schemas.microsoft.com/office/powerpoint/2010/main" val="322185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3B6ABA2-7672-4186-BAE6-A1F85570E385}" type="datetimeFigureOut">
              <a:rPr kumimoji="1" lang="ja-JP" altLang="en-US" smtClean="0"/>
              <a:t>2017/8/8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E5AF98-9541-47A9-8929-27E463130B8B}" type="slidenum">
              <a:rPr kumimoji="1" lang="ja-JP" altLang="en-US" smtClean="0"/>
              <a:t>‹#›</a:t>
            </a:fld>
            <a:endParaRPr kumimoji="1" lang="ja-JP" altLang="en-US"/>
          </a:p>
        </p:txBody>
      </p:sp>
    </p:spTree>
    <p:extLst>
      <p:ext uri="{BB962C8B-B14F-4D97-AF65-F5344CB8AC3E}">
        <p14:creationId xmlns:p14="http://schemas.microsoft.com/office/powerpoint/2010/main" val="1016504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3B6ABA2-7672-4186-BAE6-A1F85570E385}" type="datetimeFigureOut">
              <a:rPr kumimoji="1" lang="ja-JP" altLang="en-US" smtClean="0"/>
              <a:t>2017/8/8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E5AF98-9541-47A9-8929-27E463130B8B}" type="slidenum">
              <a:rPr kumimoji="1" lang="ja-JP" altLang="en-US" smtClean="0"/>
              <a:t>‹#›</a:t>
            </a:fld>
            <a:endParaRPr kumimoji="1" lang="ja-JP" altLang="en-US"/>
          </a:p>
        </p:txBody>
      </p:sp>
    </p:spTree>
    <p:extLst>
      <p:ext uri="{BB962C8B-B14F-4D97-AF65-F5344CB8AC3E}">
        <p14:creationId xmlns:p14="http://schemas.microsoft.com/office/powerpoint/2010/main" val="2166629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3B6ABA2-7672-4186-BAE6-A1F85570E385}" type="datetimeFigureOut">
              <a:rPr kumimoji="1" lang="ja-JP" altLang="en-US" smtClean="0"/>
              <a:t>2017/8/8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DE5AF98-9541-47A9-8929-27E463130B8B}" type="slidenum">
              <a:rPr kumimoji="1" lang="ja-JP" altLang="en-US" smtClean="0"/>
              <a:t>‹#›</a:t>
            </a:fld>
            <a:endParaRPr kumimoji="1" lang="ja-JP" altLang="en-US"/>
          </a:p>
        </p:txBody>
      </p:sp>
    </p:spTree>
    <p:extLst>
      <p:ext uri="{BB962C8B-B14F-4D97-AF65-F5344CB8AC3E}">
        <p14:creationId xmlns:p14="http://schemas.microsoft.com/office/powerpoint/2010/main" val="1599192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3B6ABA2-7672-4186-BAE6-A1F85570E385}" type="datetimeFigureOut">
              <a:rPr kumimoji="1" lang="ja-JP" altLang="en-US" smtClean="0"/>
              <a:t>2017/8/8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DE5AF98-9541-47A9-8929-27E463130B8B}" type="slidenum">
              <a:rPr kumimoji="1" lang="ja-JP" altLang="en-US" smtClean="0"/>
              <a:t>‹#›</a:t>
            </a:fld>
            <a:endParaRPr kumimoji="1" lang="ja-JP" altLang="en-US"/>
          </a:p>
        </p:txBody>
      </p:sp>
    </p:spTree>
    <p:extLst>
      <p:ext uri="{BB962C8B-B14F-4D97-AF65-F5344CB8AC3E}">
        <p14:creationId xmlns:p14="http://schemas.microsoft.com/office/powerpoint/2010/main" val="744863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3B6ABA2-7672-4186-BAE6-A1F85570E385}" type="datetimeFigureOut">
              <a:rPr kumimoji="1" lang="ja-JP" altLang="en-US" smtClean="0"/>
              <a:t>2017/8/8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DE5AF98-9541-47A9-8929-27E463130B8B}" type="slidenum">
              <a:rPr kumimoji="1" lang="ja-JP" altLang="en-US" smtClean="0"/>
              <a:t>‹#›</a:t>
            </a:fld>
            <a:endParaRPr kumimoji="1" lang="ja-JP" altLang="en-US"/>
          </a:p>
        </p:txBody>
      </p:sp>
    </p:spTree>
    <p:extLst>
      <p:ext uri="{BB962C8B-B14F-4D97-AF65-F5344CB8AC3E}">
        <p14:creationId xmlns:p14="http://schemas.microsoft.com/office/powerpoint/2010/main" val="3574011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3B6ABA2-7672-4186-BAE6-A1F85570E385}" type="datetimeFigureOut">
              <a:rPr kumimoji="1" lang="ja-JP" altLang="en-US" smtClean="0"/>
              <a:t>2017/8/8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E5AF98-9541-47A9-8929-27E463130B8B}" type="slidenum">
              <a:rPr kumimoji="1" lang="ja-JP" altLang="en-US" smtClean="0"/>
              <a:t>‹#›</a:t>
            </a:fld>
            <a:endParaRPr kumimoji="1" lang="ja-JP" altLang="en-US"/>
          </a:p>
        </p:txBody>
      </p:sp>
    </p:spTree>
    <p:extLst>
      <p:ext uri="{BB962C8B-B14F-4D97-AF65-F5344CB8AC3E}">
        <p14:creationId xmlns:p14="http://schemas.microsoft.com/office/powerpoint/2010/main" val="2429707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3B6ABA2-7672-4186-BAE6-A1F85570E385}" type="datetimeFigureOut">
              <a:rPr kumimoji="1" lang="ja-JP" altLang="en-US" smtClean="0"/>
              <a:t>2017/8/8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E5AF98-9541-47A9-8929-27E463130B8B}" type="slidenum">
              <a:rPr kumimoji="1" lang="ja-JP" altLang="en-US" smtClean="0"/>
              <a:t>‹#›</a:t>
            </a:fld>
            <a:endParaRPr kumimoji="1" lang="ja-JP" altLang="en-US"/>
          </a:p>
        </p:txBody>
      </p:sp>
    </p:spTree>
    <p:extLst>
      <p:ext uri="{BB962C8B-B14F-4D97-AF65-F5344CB8AC3E}">
        <p14:creationId xmlns:p14="http://schemas.microsoft.com/office/powerpoint/2010/main" val="1237230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B6ABA2-7672-4186-BAE6-A1F85570E385}" type="datetimeFigureOut">
              <a:rPr kumimoji="1" lang="ja-JP" altLang="en-US" smtClean="0"/>
              <a:t>2017/8/8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E5AF98-9541-47A9-8929-27E463130B8B}" type="slidenum">
              <a:rPr kumimoji="1" lang="ja-JP" altLang="en-US" smtClean="0"/>
              <a:t>‹#›</a:t>
            </a:fld>
            <a:endParaRPr kumimoji="1" lang="ja-JP" altLang="en-US"/>
          </a:p>
        </p:txBody>
      </p:sp>
    </p:spTree>
    <p:extLst>
      <p:ext uri="{BB962C8B-B14F-4D97-AF65-F5344CB8AC3E}">
        <p14:creationId xmlns:p14="http://schemas.microsoft.com/office/powerpoint/2010/main" val="302361563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jpeg"/><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7.wmf"/><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9.wmf"/><Relationship Id="rId5" Type="http://schemas.openxmlformats.org/officeDocument/2006/relationships/image" Target="../media/image6.png"/><Relationship Id="rId4" Type="http://schemas.openxmlformats.org/officeDocument/2006/relationships/image" Target="../media/image8.wmf"/></Relationships>
</file>

<file path=ppt/slides/_rels/slide4.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oleObject" Target="../embeddings/oleObject1.bin"/><Relationship Id="rId7" Type="http://schemas.openxmlformats.org/officeDocument/2006/relationships/package" Target="../embeddings/Microsoft_Excel_Worksheet2.xlsx"/><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1.emf"/><Relationship Id="rId4" Type="http://schemas.openxmlformats.org/officeDocument/2006/relationships/package" Target="../embeddings/Microsoft_Excel_Worksheet1.xlsx"/></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356852"/>
            <a:ext cx="12192000" cy="3539613"/>
          </a:xfrm>
          <a:solidFill>
            <a:schemeClr val="accent1">
              <a:lumMod val="40000"/>
              <a:lumOff val="60000"/>
            </a:schemeClr>
          </a:solidFill>
        </p:spPr>
        <p:txBody>
          <a:bodyPr>
            <a:normAutofit/>
          </a:bodyPr>
          <a:lstStyle/>
          <a:p>
            <a:pPr algn="l"/>
            <a:r>
              <a:rPr kumimoji="1" lang="ja-JP" altLang="en-US" dirty="0" smtClean="0"/>
              <a:t>　　　学校等欠席者･感染症情報</a:t>
            </a:r>
            <a:r>
              <a:rPr kumimoji="1" lang="en-US" altLang="ja-JP" dirty="0" smtClean="0"/>
              <a:t/>
            </a:r>
            <a:br>
              <a:rPr kumimoji="1" lang="en-US" altLang="ja-JP" dirty="0" smtClean="0"/>
            </a:br>
            <a:r>
              <a:rPr kumimoji="1" lang="ja-JP" altLang="en-US" dirty="0" smtClean="0"/>
              <a:t>　　　システムの概要について</a:t>
            </a:r>
            <a:r>
              <a:rPr kumimoji="1" lang="en-US" altLang="ja-JP" dirty="0" smtClean="0"/>
              <a:t/>
            </a:r>
            <a:br>
              <a:rPr kumimoji="1" lang="en-US" altLang="ja-JP" dirty="0" smtClean="0"/>
            </a:br>
            <a:endParaRPr kumimoji="1" lang="ja-JP" altLang="en-US" dirty="0"/>
          </a:p>
        </p:txBody>
      </p:sp>
      <p:sp>
        <p:nvSpPr>
          <p:cNvPr id="3" name="サブタイトル 2"/>
          <p:cNvSpPr>
            <a:spLocks noGrp="1"/>
          </p:cNvSpPr>
          <p:nvPr>
            <p:ph type="subTitle" idx="1"/>
          </p:nvPr>
        </p:nvSpPr>
        <p:spPr>
          <a:xfrm>
            <a:off x="1558343" y="560331"/>
            <a:ext cx="8319753" cy="429049"/>
          </a:xfrm>
        </p:spPr>
        <p:txBody>
          <a:bodyPr>
            <a:normAutofit/>
          </a:bodyPr>
          <a:lstStyle/>
          <a:p>
            <a:r>
              <a:rPr kumimoji="1" lang="ja-JP" altLang="en-US" dirty="0" smtClean="0"/>
              <a:t>平成</a:t>
            </a:r>
            <a:r>
              <a:rPr kumimoji="1" lang="en-US" altLang="ja-JP" dirty="0" smtClean="0"/>
              <a:t>29</a:t>
            </a:r>
            <a:r>
              <a:rPr kumimoji="1" lang="ja-JP" altLang="en-US" dirty="0" smtClean="0"/>
              <a:t>年度学校等欠席者･感染症情報システム研修会資料</a:t>
            </a:r>
            <a:endParaRPr kumimoji="1" lang="ja-JP" altLang="en-US" dirty="0"/>
          </a:p>
        </p:txBody>
      </p:sp>
      <p:sp>
        <p:nvSpPr>
          <p:cNvPr id="4" name="テキスト ボックス 3"/>
          <p:cNvSpPr txBox="1"/>
          <p:nvPr/>
        </p:nvSpPr>
        <p:spPr>
          <a:xfrm>
            <a:off x="3206839" y="5478461"/>
            <a:ext cx="6053070" cy="584775"/>
          </a:xfrm>
          <a:prstGeom prst="rect">
            <a:avLst/>
          </a:prstGeom>
          <a:noFill/>
        </p:spPr>
        <p:txBody>
          <a:bodyPr wrap="square" rtlCol="0">
            <a:spAutoFit/>
          </a:bodyPr>
          <a:lstStyle/>
          <a:p>
            <a:r>
              <a:rPr kumimoji="1" lang="ja-JP" altLang="en-US" sz="3200" dirty="0" smtClean="0"/>
              <a:t>公益財団法人　日本学校保健会</a:t>
            </a:r>
            <a:endParaRPr kumimoji="1" lang="ja-JP" altLang="en-US" sz="3200" dirty="0"/>
          </a:p>
        </p:txBody>
      </p:sp>
    </p:spTree>
    <p:extLst>
      <p:ext uri="{BB962C8B-B14F-4D97-AF65-F5344CB8AC3E}">
        <p14:creationId xmlns:p14="http://schemas.microsoft.com/office/powerpoint/2010/main" val="30170060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41231" y="300732"/>
            <a:ext cx="9559622" cy="806852"/>
          </a:xfrm>
          <a:solidFill>
            <a:schemeClr val="accent1">
              <a:lumMod val="20000"/>
              <a:lumOff val="80000"/>
            </a:schemeClr>
          </a:solidFill>
        </p:spPr>
        <p:txBody>
          <a:bodyPr>
            <a:normAutofit/>
          </a:bodyPr>
          <a:lstStyle/>
          <a:p>
            <a:r>
              <a:rPr kumimoji="1" lang="ja-JP" altLang="en-US" sz="4000" dirty="0" smtClean="0"/>
              <a:t>学校等欠席者･感染症情報システムの特色</a:t>
            </a:r>
            <a:endParaRPr kumimoji="1" lang="ja-JP" altLang="en-US" sz="4000" dirty="0"/>
          </a:p>
        </p:txBody>
      </p:sp>
      <p:sp>
        <p:nvSpPr>
          <p:cNvPr id="4" name="Text Box 3"/>
          <p:cNvSpPr txBox="1">
            <a:spLocks noGrp="1" noChangeArrowheads="1"/>
          </p:cNvSpPr>
          <p:nvPr>
            <p:ph idx="1"/>
          </p:nvPr>
        </p:nvSpPr>
        <p:spPr bwMode="auto">
          <a:xfrm>
            <a:off x="292095" y="1199604"/>
            <a:ext cx="11318021"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2000" dirty="0" smtClean="0"/>
              <a:t>■リアルタイムの状況把握、情報共有</a:t>
            </a:r>
            <a:endParaRPr lang="en-US" altLang="ja-JP" sz="2000" dirty="0" smtClean="0"/>
          </a:p>
          <a:p>
            <a:pPr eaLnBrk="1" hangingPunct="1">
              <a:spcBef>
                <a:spcPct val="0"/>
              </a:spcBef>
              <a:buFontTx/>
              <a:buNone/>
              <a:defRPr/>
            </a:pPr>
            <a:r>
              <a:rPr lang="ja-JP" altLang="en-US" sz="2000" dirty="0"/>
              <a:t>　</a:t>
            </a:r>
            <a:r>
              <a:rPr lang="ja-JP" altLang="en-US" sz="2000" dirty="0" smtClean="0"/>
              <a:t>　このシステムは、感染症で欠席する児童生徒等の発生状況をリアルタイムに把握して、学校（保育園）、教育委員会（保育課）、保健所、学校医等と情報を共有することができます。</a:t>
            </a:r>
            <a:endParaRPr lang="en-US" altLang="ja-JP" sz="2000" dirty="0" smtClean="0"/>
          </a:p>
          <a:p>
            <a:pPr eaLnBrk="1" hangingPunct="1">
              <a:spcBef>
                <a:spcPct val="0"/>
              </a:spcBef>
              <a:buFontTx/>
              <a:buNone/>
              <a:defRPr/>
            </a:pPr>
            <a:endParaRPr lang="en-US" altLang="ja-JP" sz="2000" dirty="0" smtClean="0"/>
          </a:p>
          <a:p>
            <a:pPr eaLnBrk="1" hangingPunct="1">
              <a:spcBef>
                <a:spcPct val="0"/>
              </a:spcBef>
              <a:buFontTx/>
              <a:buNone/>
              <a:defRPr/>
            </a:pPr>
            <a:r>
              <a:rPr lang="en-US" altLang="ja-JP" sz="2000" dirty="0" smtClean="0">
                <a:latin typeface="ＭＳ Ｐゴシック" panose="020B0600070205080204" pitchFamily="50" charset="-128"/>
              </a:rPr>
              <a:t>■</a:t>
            </a:r>
            <a:r>
              <a:rPr lang="ja-JP" altLang="en-US" sz="2000" dirty="0" smtClean="0">
                <a:latin typeface="ＭＳ Ｐゴシック" panose="020B0600070205080204" pitchFamily="50" charset="-128"/>
              </a:rPr>
              <a:t>学校（保育所）での活用</a:t>
            </a:r>
            <a:endParaRPr lang="en-US" altLang="ja-JP" sz="2000" dirty="0" smtClean="0">
              <a:latin typeface="ＭＳ Ｐゴシック" panose="020B0600070205080204" pitchFamily="50" charset="-128"/>
            </a:endParaRPr>
          </a:p>
          <a:p>
            <a:pPr eaLnBrk="1" hangingPunct="1">
              <a:spcBef>
                <a:spcPct val="0"/>
              </a:spcBef>
              <a:buFontTx/>
              <a:buNone/>
              <a:defRPr/>
            </a:pPr>
            <a:r>
              <a:rPr lang="ja-JP" altLang="en-US" sz="2000" dirty="0">
                <a:latin typeface="ＭＳ Ｐゴシック" panose="020B0600070205080204" pitchFamily="50" charset="-128"/>
              </a:rPr>
              <a:t>　</a:t>
            </a:r>
            <a:r>
              <a:rPr lang="ja-JP" altLang="en-US" sz="2000" dirty="0" smtClean="0">
                <a:latin typeface="ＭＳ Ｐゴシック" panose="020B0600070205080204" pitchFamily="50" charset="-128"/>
              </a:rPr>
              <a:t>　学校等では、欠席者等の状況の日々の変化や地域内での流行状況を把握して、自校での流行を早期に探知し、感染症対策に役立てることができます。また、入力データが記録として整理され、集計表やグラフ等を作成して保健室だより等に活用することができます。また、学校では、教育委員会に提出する出席停止や臨時休業の届を自動で作成することができます。</a:t>
            </a:r>
            <a:endParaRPr lang="en-US" altLang="ja-JP" sz="1800" dirty="0" smtClean="0"/>
          </a:p>
        </p:txBody>
      </p:sp>
      <p:sp>
        <p:nvSpPr>
          <p:cNvPr id="5" name="Oval 2"/>
          <p:cNvSpPr>
            <a:spLocks noChangeArrowheads="1"/>
          </p:cNvSpPr>
          <p:nvPr/>
        </p:nvSpPr>
        <p:spPr bwMode="auto">
          <a:xfrm>
            <a:off x="4068809" y="4037758"/>
            <a:ext cx="3654621" cy="2345112"/>
          </a:xfrm>
          <a:prstGeom prst="ellipse">
            <a:avLst/>
          </a:prstGeom>
          <a:noFill/>
          <a:ln w="76200">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6" name="テキスト ボックス 5"/>
          <p:cNvSpPr txBox="1"/>
          <p:nvPr/>
        </p:nvSpPr>
        <p:spPr>
          <a:xfrm>
            <a:off x="825109" y="3851531"/>
            <a:ext cx="1304522" cy="338554"/>
          </a:xfrm>
          <a:prstGeom prst="rect">
            <a:avLst/>
          </a:prstGeom>
          <a:noFill/>
        </p:spPr>
        <p:txBody>
          <a:bodyPr wrap="square" rtlCol="0">
            <a:spAutoFit/>
          </a:bodyPr>
          <a:lstStyle/>
          <a:p>
            <a:r>
              <a:rPr lang="ja-JP" altLang="en-US" sz="1600" dirty="0" smtClean="0"/>
              <a:t>（イメージ図）</a:t>
            </a:r>
            <a:endParaRPr kumimoji="1" lang="ja-JP" altLang="en-US" sz="1600" dirty="0"/>
          </a:p>
        </p:txBody>
      </p:sp>
      <p:pic>
        <p:nvPicPr>
          <p:cNvPr id="9" name="図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53356" y="4412660"/>
            <a:ext cx="984205" cy="598041"/>
          </a:xfrm>
          <a:prstGeom prst="rect">
            <a:avLst/>
          </a:prstGeom>
        </p:spPr>
      </p:pic>
      <p:pic>
        <p:nvPicPr>
          <p:cNvPr id="10" name="図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90239" y="5352848"/>
            <a:ext cx="789051" cy="1243086"/>
          </a:xfrm>
          <a:prstGeom prst="rect">
            <a:avLst/>
          </a:prstGeom>
        </p:spPr>
      </p:pic>
      <p:pic>
        <p:nvPicPr>
          <p:cNvPr id="11" name="図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58540" y="4356527"/>
            <a:ext cx="1372027" cy="849122"/>
          </a:xfrm>
          <a:prstGeom prst="rect">
            <a:avLst/>
          </a:prstGeom>
        </p:spPr>
      </p:pic>
      <p:pic>
        <p:nvPicPr>
          <p:cNvPr id="12" name="Picture 2" descr="http://www.gakkohoken.jp/uploads/thumbs/372.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28351" y="5409570"/>
            <a:ext cx="854117" cy="1084728"/>
          </a:xfrm>
          <a:prstGeom prst="rect">
            <a:avLst/>
          </a:prstGeom>
          <a:noFill/>
          <a:extLst>
            <a:ext uri="{909E8E84-426E-40DD-AFC4-6F175D3DCCD1}">
              <a14:hiddenFill xmlns:a14="http://schemas.microsoft.com/office/drawing/2010/main">
                <a:solidFill>
                  <a:srgbClr val="FFFFFF"/>
                </a:solidFill>
              </a14:hiddenFill>
            </a:ext>
          </a:extLst>
        </p:spPr>
      </p:pic>
      <p:pic>
        <p:nvPicPr>
          <p:cNvPr id="13" name="図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828085" y="3892604"/>
            <a:ext cx="1495259" cy="1048913"/>
          </a:xfrm>
          <a:prstGeom prst="rect">
            <a:avLst/>
          </a:prstGeom>
        </p:spPr>
      </p:pic>
      <p:sp>
        <p:nvSpPr>
          <p:cNvPr id="3" name="テキスト ボックス 2"/>
          <p:cNvSpPr txBox="1"/>
          <p:nvPr/>
        </p:nvSpPr>
        <p:spPr>
          <a:xfrm>
            <a:off x="8440042" y="3952591"/>
            <a:ext cx="1310590" cy="861774"/>
          </a:xfrm>
          <a:prstGeom prst="rect">
            <a:avLst/>
          </a:prstGeom>
          <a:noFill/>
        </p:spPr>
        <p:txBody>
          <a:bodyPr wrap="square" rtlCol="0">
            <a:spAutoFit/>
          </a:bodyPr>
          <a:lstStyle/>
          <a:p>
            <a:r>
              <a:rPr kumimoji="1" lang="ja-JP" altLang="en-US" sz="1600" dirty="0" smtClean="0"/>
              <a:t>教育委員会</a:t>
            </a:r>
            <a:endParaRPr kumimoji="1" lang="en-US" altLang="ja-JP" sz="1600" dirty="0" smtClean="0"/>
          </a:p>
          <a:p>
            <a:r>
              <a:rPr kumimoji="1" lang="ja-JP" altLang="en-US" sz="1600" dirty="0" smtClean="0"/>
              <a:t>保育課</a:t>
            </a:r>
            <a:endParaRPr kumimoji="1" lang="en-US" altLang="ja-JP" sz="1600" dirty="0" smtClean="0"/>
          </a:p>
          <a:p>
            <a:r>
              <a:rPr lang="ja-JP" altLang="en-US" sz="1600" dirty="0" smtClean="0"/>
              <a:t>保健所</a:t>
            </a:r>
            <a:endParaRPr kumimoji="1" lang="ja-JP" altLang="en-US" sz="1600" dirty="0"/>
          </a:p>
        </p:txBody>
      </p:sp>
      <p:sp>
        <p:nvSpPr>
          <p:cNvPr id="7" name="テキスト ボックス 6"/>
          <p:cNvSpPr txBox="1"/>
          <p:nvPr/>
        </p:nvSpPr>
        <p:spPr>
          <a:xfrm>
            <a:off x="2564005" y="4913261"/>
            <a:ext cx="746974" cy="584775"/>
          </a:xfrm>
          <a:prstGeom prst="rect">
            <a:avLst/>
          </a:prstGeom>
          <a:noFill/>
        </p:spPr>
        <p:txBody>
          <a:bodyPr wrap="square" rtlCol="0">
            <a:spAutoFit/>
          </a:bodyPr>
          <a:lstStyle/>
          <a:p>
            <a:r>
              <a:rPr kumimoji="1" lang="ja-JP" altLang="en-US" sz="1600" dirty="0" smtClean="0"/>
              <a:t>欠席連絡</a:t>
            </a:r>
            <a:endParaRPr kumimoji="1" lang="ja-JP" altLang="en-US" sz="1600" dirty="0"/>
          </a:p>
        </p:txBody>
      </p:sp>
      <p:sp>
        <p:nvSpPr>
          <p:cNvPr id="8" name="テキスト ボックス 7"/>
          <p:cNvSpPr txBox="1"/>
          <p:nvPr/>
        </p:nvSpPr>
        <p:spPr>
          <a:xfrm>
            <a:off x="3353007" y="3929811"/>
            <a:ext cx="1477560" cy="338554"/>
          </a:xfrm>
          <a:prstGeom prst="rect">
            <a:avLst/>
          </a:prstGeom>
          <a:noFill/>
        </p:spPr>
        <p:txBody>
          <a:bodyPr wrap="square" rtlCol="0">
            <a:spAutoFit/>
          </a:bodyPr>
          <a:lstStyle/>
          <a:p>
            <a:r>
              <a:rPr kumimoji="1" lang="ja-JP" altLang="en-US" sz="1600" dirty="0" smtClean="0"/>
              <a:t>学校（保育園）</a:t>
            </a:r>
            <a:endParaRPr kumimoji="1" lang="ja-JP" altLang="en-US" sz="1600" dirty="0"/>
          </a:p>
        </p:txBody>
      </p:sp>
      <p:sp>
        <p:nvSpPr>
          <p:cNvPr id="14" name="テキスト ボックス 13"/>
          <p:cNvSpPr txBox="1"/>
          <p:nvPr/>
        </p:nvSpPr>
        <p:spPr>
          <a:xfrm>
            <a:off x="2598082" y="5761546"/>
            <a:ext cx="1408337" cy="338554"/>
          </a:xfrm>
          <a:prstGeom prst="rect">
            <a:avLst/>
          </a:prstGeom>
          <a:noFill/>
        </p:spPr>
        <p:txBody>
          <a:bodyPr wrap="square" rtlCol="0">
            <a:spAutoFit/>
          </a:bodyPr>
          <a:lstStyle/>
          <a:p>
            <a:r>
              <a:rPr kumimoji="1" lang="ja-JP" altLang="en-US" sz="1600" dirty="0" smtClean="0"/>
              <a:t>データ入力</a:t>
            </a:r>
            <a:endParaRPr kumimoji="1" lang="ja-JP" altLang="en-US" sz="1600" dirty="0"/>
          </a:p>
        </p:txBody>
      </p:sp>
      <p:sp>
        <p:nvSpPr>
          <p:cNvPr id="15" name="テキスト ボックス 14"/>
          <p:cNvSpPr txBox="1"/>
          <p:nvPr/>
        </p:nvSpPr>
        <p:spPr>
          <a:xfrm>
            <a:off x="8269143" y="5638435"/>
            <a:ext cx="2080142" cy="584775"/>
          </a:xfrm>
          <a:prstGeom prst="rect">
            <a:avLst/>
          </a:prstGeom>
          <a:noFill/>
        </p:spPr>
        <p:txBody>
          <a:bodyPr wrap="square" rtlCol="0">
            <a:spAutoFit/>
          </a:bodyPr>
          <a:lstStyle/>
          <a:p>
            <a:r>
              <a:rPr kumimoji="1" lang="ja-JP" altLang="en-US" sz="1600" dirty="0" smtClean="0"/>
              <a:t>学校医・園医</a:t>
            </a:r>
            <a:endParaRPr kumimoji="1" lang="en-US" altLang="ja-JP" sz="1600" dirty="0" smtClean="0"/>
          </a:p>
          <a:p>
            <a:r>
              <a:rPr lang="ja-JP" altLang="en-US" sz="1600" dirty="0" smtClean="0"/>
              <a:t>医師会担当理事</a:t>
            </a:r>
            <a:endParaRPr kumimoji="1" lang="ja-JP" altLang="en-US" sz="1600" dirty="0"/>
          </a:p>
        </p:txBody>
      </p:sp>
      <p:pic>
        <p:nvPicPr>
          <p:cNvPr id="20" name="Picture 188" descr="MCj0434845000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71447" y="5498036"/>
            <a:ext cx="1144820" cy="124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テキスト ボックス 20"/>
          <p:cNvSpPr txBox="1"/>
          <p:nvPr/>
        </p:nvSpPr>
        <p:spPr>
          <a:xfrm>
            <a:off x="5174670" y="4627897"/>
            <a:ext cx="1600145" cy="707886"/>
          </a:xfrm>
          <a:prstGeom prst="rect">
            <a:avLst/>
          </a:prstGeom>
          <a:solidFill>
            <a:schemeClr val="accent1">
              <a:lumMod val="60000"/>
              <a:lumOff val="40000"/>
            </a:schemeClr>
          </a:solidFill>
        </p:spPr>
        <p:txBody>
          <a:bodyPr wrap="square" rtlCol="0">
            <a:spAutoFit/>
          </a:bodyPr>
          <a:lstStyle/>
          <a:p>
            <a:r>
              <a:rPr kumimoji="1" lang="ja-JP" altLang="en-US" sz="2000" dirty="0" smtClean="0"/>
              <a:t>リアルタイムの情報共有</a:t>
            </a:r>
            <a:endParaRPr kumimoji="1" lang="ja-JP" altLang="en-US" sz="2000" dirty="0"/>
          </a:p>
        </p:txBody>
      </p:sp>
      <p:sp>
        <p:nvSpPr>
          <p:cNvPr id="22" name="テキスト ボックス 21"/>
          <p:cNvSpPr txBox="1"/>
          <p:nvPr/>
        </p:nvSpPr>
        <p:spPr>
          <a:xfrm>
            <a:off x="9802769" y="4572276"/>
            <a:ext cx="1281369" cy="1015663"/>
          </a:xfrm>
          <a:prstGeom prst="rect">
            <a:avLst/>
          </a:prstGeom>
          <a:solidFill>
            <a:srgbClr val="FFFF00"/>
          </a:solidFill>
        </p:spPr>
        <p:txBody>
          <a:bodyPr wrap="square" rtlCol="0">
            <a:spAutoFit/>
          </a:bodyPr>
          <a:lstStyle/>
          <a:p>
            <a:r>
              <a:rPr lang="ja-JP" altLang="en-US" sz="2000" dirty="0" smtClean="0"/>
              <a:t>早期探知</a:t>
            </a:r>
            <a:endParaRPr lang="en-US" altLang="ja-JP" sz="2000" dirty="0" smtClean="0"/>
          </a:p>
          <a:p>
            <a:endParaRPr lang="en-US" altLang="ja-JP" sz="2000" dirty="0" smtClean="0"/>
          </a:p>
          <a:p>
            <a:r>
              <a:rPr kumimoji="1" lang="ja-JP" altLang="en-US" sz="2000" dirty="0" smtClean="0"/>
              <a:t>早期</a:t>
            </a:r>
            <a:r>
              <a:rPr kumimoji="1" lang="ja-JP" altLang="en-US" sz="2000" dirty="0"/>
              <a:t>対策</a:t>
            </a:r>
          </a:p>
        </p:txBody>
      </p:sp>
      <p:sp>
        <p:nvSpPr>
          <p:cNvPr id="23" name="テキスト ボックス 22"/>
          <p:cNvSpPr txBox="1"/>
          <p:nvPr/>
        </p:nvSpPr>
        <p:spPr>
          <a:xfrm>
            <a:off x="4887077" y="5820397"/>
            <a:ext cx="854692" cy="461665"/>
          </a:xfrm>
          <a:prstGeom prst="rect">
            <a:avLst/>
          </a:prstGeom>
          <a:noFill/>
        </p:spPr>
        <p:txBody>
          <a:bodyPr wrap="square" rtlCol="0">
            <a:spAutoFit/>
          </a:bodyPr>
          <a:lstStyle/>
          <a:p>
            <a:r>
              <a:rPr kumimoji="1" lang="ja-JP" altLang="en-US" sz="1200" dirty="0" smtClean="0"/>
              <a:t>システム</a:t>
            </a:r>
            <a:endParaRPr kumimoji="1" lang="en-US" altLang="ja-JP" sz="1200" dirty="0" smtClean="0"/>
          </a:p>
          <a:p>
            <a:r>
              <a:rPr kumimoji="1" lang="ja-JP" altLang="en-US" sz="1200" dirty="0" smtClean="0"/>
              <a:t>サーバー</a:t>
            </a:r>
            <a:endParaRPr kumimoji="1" lang="ja-JP" altLang="en-US" sz="1200" dirty="0"/>
          </a:p>
        </p:txBody>
      </p:sp>
      <p:sp>
        <p:nvSpPr>
          <p:cNvPr id="16" name="右矢印 15"/>
          <p:cNvSpPr/>
          <p:nvPr/>
        </p:nvSpPr>
        <p:spPr>
          <a:xfrm>
            <a:off x="2599373" y="4595244"/>
            <a:ext cx="591318" cy="2086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右矢印 16"/>
          <p:cNvSpPr/>
          <p:nvPr/>
        </p:nvSpPr>
        <p:spPr>
          <a:xfrm>
            <a:off x="8566330" y="4821923"/>
            <a:ext cx="1049178" cy="4393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201885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152"/>
          <p:cNvGrpSpPr>
            <a:grpSpLocks/>
          </p:cNvGrpSpPr>
          <p:nvPr/>
        </p:nvGrpSpPr>
        <p:grpSpPr bwMode="auto">
          <a:xfrm>
            <a:off x="3549650" y="5510213"/>
            <a:ext cx="1239838" cy="819150"/>
            <a:chOff x="1846" y="3511"/>
            <a:chExt cx="1094" cy="612"/>
          </a:xfrm>
        </p:grpSpPr>
        <p:sp>
          <p:nvSpPr>
            <p:cNvPr id="3127" name="Freeform 61"/>
            <p:cNvSpPr>
              <a:spLocks/>
            </p:cNvSpPr>
            <p:nvPr/>
          </p:nvSpPr>
          <p:spPr bwMode="auto">
            <a:xfrm>
              <a:off x="2481" y="3672"/>
              <a:ext cx="366" cy="274"/>
            </a:xfrm>
            <a:custGeom>
              <a:avLst/>
              <a:gdLst>
                <a:gd name="T0" fmla="*/ 1 w 732"/>
                <a:gd name="T1" fmla="*/ 0 h 547"/>
                <a:gd name="T2" fmla="*/ 1 w 732"/>
                <a:gd name="T3" fmla="*/ 0 h 547"/>
                <a:gd name="T4" fmla="*/ 1 w 732"/>
                <a:gd name="T5" fmla="*/ 1 h 547"/>
                <a:gd name="T6" fmla="*/ 0 w 732"/>
                <a:gd name="T7" fmla="*/ 1 h 547"/>
                <a:gd name="T8" fmla="*/ 0 w 732"/>
                <a:gd name="T9" fmla="*/ 1 h 547"/>
                <a:gd name="T10" fmla="*/ 1 w 732"/>
                <a:gd name="T11" fmla="*/ 1 h 547"/>
                <a:gd name="T12" fmla="*/ 1 w 732"/>
                <a:gd name="T13" fmla="*/ 1 h 547"/>
                <a:gd name="T14" fmla="*/ 1 w 732"/>
                <a:gd name="T15" fmla="*/ 1 h 547"/>
                <a:gd name="T16" fmla="*/ 1 w 732"/>
                <a:gd name="T17" fmla="*/ 1 h 547"/>
                <a:gd name="T18" fmla="*/ 1 w 732"/>
                <a:gd name="T19" fmla="*/ 1 h 547"/>
                <a:gd name="T20" fmla="*/ 1 w 732"/>
                <a:gd name="T21" fmla="*/ 1 h 547"/>
                <a:gd name="T22" fmla="*/ 1 w 732"/>
                <a:gd name="T23" fmla="*/ 1 h 547"/>
                <a:gd name="T24" fmla="*/ 1 w 732"/>
                <a:gd name="T25" fmla="*/ 1 h 547"/>
                <a:gd name="T26" fmla="*/ 1 w 732"/>
                <a:gd name="T27" fmla="*/ 1 h 547"/>
                <a:gd name="T28" fmla="*/ 1 w 732"/>
                <a:gd name="T29" fmla="*/ 1 h 547"/>
                <a:gd name="T30" fmla="*/ 1 w 732"/>
                <a:gd name="T31" fmla="*/ 1 h 547"/>
                <a:gd name="T32" fmla="*/ 1 w 732"/>
                <a:gd name="T33" fmla="*/ 1 h 547"/>
                <a:gd name="T34" fmla="*/ 1 w 732"/>
                <a:gd name="T35" fmla="*/ 1 h 547"/>
                <a:gd name="T36" fmla="*/ 1 w 732"/>
                <a:gd name="T37" fmla="*/ 1 h 547"/>
                <a:gd name="T38" fmla="*/ 1 w 732"/>
                <a:gd name="T39" fmla="*/ 1 h 547"/>
                <a:gd name="T40" fmla="*/ 1 w 732"/>
                <a:gd name="T41" fmla="*/ 1 h 547"/>
                <a:gd name="T42" fmla="*/ 1 w 732"/>
                <a:gd name="T43" fmla="*/ 0 h 54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732"/>
                <a:gd name="T67" fmla="*/ 0 h 547"/>
                <a:gd name="T68" fmla="*/ 732 w 732"/>
                <a:gd name="T69" fmla="*/ 547 h 54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732" h="547">
                  <a:moveTo>
                    <a:pt x="671" y="0"/>
                  </a:moveTo>
                  <a:lnTo>
                    <a:pt x="50" y="0"/>
                  </a:lnTo>
                  <a:lnTo>
                    <a:pt x="50" y="33"/>
                  </a:lnTo>
                  <a:lnTo>
                    <a:pt x="0" y="33"/>
                  </a:lnTo>
                  <a:lnTo>
                    <a:pt x="0" y="547"/>
                  </a:lnTo>
                  <a:lnTo>
                    <a:pt x="671" y="547"/>
                  </a:lnTo>
                  <a:lnTo>
                    <a:pt x="685" y="515"/>
                  </a:lnTo>
                  <a:lnTo>
                    <a:pt x="698" y="482"/>
                  </a:lnTo>
                  <a:lnTo>
                    <a:pt x="708" y="448"/>
                  </a:lnTo>
                  <a:lnTo>
                    <a:pt x="716" y="414"/>
                  </a:lnTo>
                  <a:lnTo>
                    <a:pt x="723" y="380"/>
                  </a:lnTo>
                  <a:lnTo>
                    <a:pt x="729" y="345"/>
                  </a:lnTo>
                  <a:lnTo>
                    <a:pt x="731" y="310"/>
                  </a:lnTo>
                  <a:lnTo>
                    <a:pt x="732" y="274"/>
                  </a:lnTo>
                  <a:lnTo>
                    <a:pt x="731" y="239"/>
                  </a:lnTo>
                  <a:lnTo>
                    <a:pt x="729" y="203"/>
                  </a:lnTo>
                  <a:lnTo>
                    <a:pt x="723" y="168"/>
                  </a:lnTo>
                  <a:lnTo>
                    <a:pt x="716" y="134"/>
                  </a:lnTo>
                  <a:lnTo>
                    <a:pt x="708" y="99"/>
                  </a:lnTo>
                  <a:lnTo>
                    <a:pt x="698" y="66"/>
                  </a:lnTo>
                  <a:lnTo>
                    <a:pt x="685" y="33"/>
                  </a:lnTo>
                  <a:lnTo>
                    <a:pt x="671" y="0"/>
                  </a:lnTo>
                  <a:close/>
                </a:path>
              </a:pathLst>
            </a:custGeom>
            <a:solidFill>
              <a:srgbClr val="DD9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28" name="Rectangle 62"/>
            <p:cNvSpPr>
              <a:spLocks noChangeArrowheads="1"/>
            </p:cNvSpPr>
            <p:nvPr/>
          </p:nvSpPr>
          <p:spPr bwMode="auto">
            <a:xfrm>
              <a:off x="2766" y="3883"/>
              <a:ext cx="29" cy="2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29" name="Rectangle 63"/>
            <p:cNvSpPr>
              <a:spLocks noChangeArrowheads="1"/>
            </p:cNvSpPr>
            <p:nvPr/>
          </p:nvSpPr>
          <p:spPr bwMode="auto">
            <a:xfrm>
              <a:off x="2766" y="3826"/>
              <a:ext cx="29" cy="2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30" name="Rectangle 64"/>
            <p:cNvSpPr>
              <a:spLocks noChangeArrowheads="1"/>
            </p:cNvSpPr>
            <p:nvPr/>
          </p:nvSpPr>
          <p:spPr bwMode="auto">
            <a:xfrm>
              <a:off x="2766" y="3771"/>
              <a:ext cx="29" cy="2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31" name="Rectangle 65"/>
            <p:cNvSpPr>
              <a:spLocks noChangeArrowheads="1"/>
            </p:cNvSpPr>
            <p:nvPr/>
          </p:nvSpPr>
          <p:spPr bwMode="auto">
            <a:xfrm>
              <a:off x="2766" y="3714"/>
              <a:ext cx="29" cy="2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32" name="Rectangle 66"/>
            <p:cNvSpPr>
              <a:spLocks noChangeArrowheads="1"/>
            </p:cNvSpPr>
            <p:nvPr/>
          </p:nvSpPr>
          <p:spPr bwMode="auto">
            <a:xfrm>
              <a:off x="2704" y="3883"/>
              <a:ext cx="28" cy="2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33" name="Rectangle 67"/>
            <p:cNvSpPr>
              <a:spLocks noChangeArrowheads="1"/>
            </p:cNvSpPr>
            <p:nvPr/>
          </p:nvSpPr>
          <p:spPr bwMode="auto">
            <a:xfrm>
              <a:off x="2704" y="3826"/>
              <a:ext cx="28" cy="2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34" name="Rectangle 68"/>
            <p:cNvSpPr>
              <a:spLocks noChangeArrowheads="1"/>
            </p:cNvSpPr>
            <p:nvPr/>
          </p:nvSpPr>
          <p:spPr bwMode="auto">
            <a:xfrm>
              <a:off x="2704" y="3771"/>
              <a:ext cx="28" cy="2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35" name="Rectangle 69"/>
            <p:cNvSpPr>
              <a:spLocks noChangeArrowheads="1"/>
            </p:cNvSpPr>
            <p:nvPr/>
          </p:nvSpPr>
          <p:spPr bwMode="auto">
            <a:xfrm>
              <a:off x="2704" y="3714"/>
              <a:ext cx="28" cy="2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36" name="Rectangle 70"/>
            <p:cNvSpPr>
              <a:spLocks noChangeArrowheads="1"/>
            </p:cNvSpPr>
            <p:nvPr/>
          </p:nvSpPr>
          <p:spPr bwMode="auto">
            <a:xfrm>
              <a:off x="2642" y="3883"/>
              <a:ext cx="28" cy="2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37" name="Rectangle 71"/>
            <p:cNvSpPr>
              <a:spLocks noChangeArrowheads="1"/>
            </p:cNvSpPr>
            <p:nvPr/>
          </p:nvSpPr>
          <p:spPr bwMode="auto">
            <a:xfrm>
              <a:off x="2642" y="3826"/>
              <a:ext cx="28" cy="2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38" name="Rectangle 72"/>
            <p:cNvSpPr>
              <a:spLocks noChangeArrowheads="1"/>
            </p:cNvSpPr>
            <p:nvPr/>
          </p:nvSpPr>
          <p:spPr bwMode="auto">
            <a:xfrm>
              <a:off x="2642" y="3771"/>
              <a:ext cx="28" cy="2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39" name="Rectangle 73"/>
            <p:cNvSpPr>
              <a:spLocks noChangeArrowheads="1"/>
            </p:cNvSpPr>
            <p:nvPr/>
          </p:nvSpPr>
          <p:spPr bwMode="auto">
            <a:xfrm>
              <a:off x="2642" y="3714"/>
              <a:ext cx="28" cy="2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40" name="Rectangle 74"/>
            <p:cNvSpPr>
              <a:spLocks noChangeArrowheads="1"/>
            </p:cNvSpPr>
            <p:nvPr/>
          </p:nvSpPr>
          <p:spPr bwMode="auto">
            <a:xfrm>
              <a:off x="2580" y="3883"/>
              <a:ext cx="28" cy="2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41" name="Rectangle 75"/>
            <p:cNvSpPr>
              <a:spLocks noChangeArrowheads="1"/>
            </p:cNvSpPr>
            <p:nvPr/>
          </p:nvSpPr>
          <p:spPr bwMode="auto">
            <a:xfrm>
              <a:off x="2580" y="3826"/>
              <a:ext cx="28" cy="2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42" name="Rectangle 76"/>
            <p:cNvSpPr>
              <a:spLocks noChangeArrowheads="1"/>
            </p:cNvSpPr>
            <p:nvPr/>
          </p:nvSpPr>
          <p:spPr bwMode="auto">
            <a:xfrm>
              <a:off x="2580" y="3771"/>
              <a:ext cx="28" cy="2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43" name="Rectangle 77"/>
            <p:cNvSpPr>
              <a:spLocks noChangeArrowheads="1"/>
            </p:cNvSpPr>
            <p:nvPr/>
          </p:nvSpPr>
          <p:spPr bwMode="auto">
            <a:xfrm>
              <a:off x="2580" y="3714"/>
              <a:ext cx="28" cy="2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44" name="Rectangle 78"/>
            <p:cNvSpPr>
              <a:spLocks noChangeArrowheads="1"/>
            </p:cNvSpPr>
            <p:nvPr/>
          </p:nvSpPr>
          <p:spPr bwMode="auto">
            <a:xfrm>
              <a:off x="2518" y="3883"/>
              <a:ext cx="28" cy="2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45" name="Rectangle 79"/>
            <p:cNvSpPr>
              <a:spLocks noChangeArrowheads="1"/>
            </p:cNvSpPr>
            <p:nvPr/>
          </p:nvSpPr>
          <p:spPr bwMode="auto">
            <a:xfrm>
              <a:off x="2518" y="3826"/>
              <a:ext cx="28" cy="2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46" name="Rectangle 80"/>
            <p:cNvSpPr>
              <a:spLocks noChangeArrowheads="1"/>
            </p:cNvSpPr>
            <p:nvPr/>
          </p:nvSpPr>
          <p:spPr bwMode="auto">
            <a:xfrm>
              <a:off x="2518" y="3771"/>
              <a:ext cx="28" cy="2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47" name="Rectangle 81"/>
            <p:cNvSpPr>
              <a:spLocks noChangeArrowheads="1"/>
            </p:cNvSpPr>
            <p:nvPr/>
          </p:nvSpPr>
          <p:spPr bwMode="auto">
            <a:xfrm>
              <a:off x="2518" y="3714"/>
              <a:ext cx="28" cy="2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48" name="Freeform 82"/>
            <p:cNvSpPr>
              <a:spLocks/>
            </p:cNvSpPr>
            <p:nvPr/>
          </p:nvSpPr>
          <p:spPr bwMode="auto">
            <a:xfrm>
              <a:off x="2005" y="3511"/>
              <a:ext cx="536" cy="612"/>
            </a:xfrm>
            <a:custGeom>
              <a:avLst/>
              <a:gdLst>
                <a:gd name="T0" fmla="*/ 1 w 1072"/>
                <a:gd name="T1" fmla="*/ 1 h 1224"/>
                <a:gd name="T2" fmla="*/ 1 w 1072"/>
                <a:gd name="T3" fmla="*/ 1 h 1224"/>
                <a:gd name="T4" fmla="*/ 1 w 1072"/>
                <a:gd name="T5" fmla="*/ 0 h 1224"/>
                <a:gd name="T6" fmla="*/ 0 w 1072"/>
                <a:gd name="T7" fmla="*/ 0 h 1224"/>
                <a:gd name="T8" fmla="*/ 0 w 1072"/>
                <a:gd name="T9" fmla="*/ 1 h 1224"/>
                <a:gd name="T10" fmla="*/ 1 w 1072"/>
                <a:gd name="T11" fmla="*/ 1 h 1224"/>
                <a:gd name="T12" fmla="*/ 1 w 1072"/>
                <a:gd name="T13" fmla="*/ 1 h 1224"/>
                <a:gd name="T14" fmla="*/ 1 w 1072"/>
                <a:gd name="T15" fmla="*/ 1 h 1224"/>
                <a:gd name="T16" fmla="*/ 1 w 1072"/>
                <a:gd name="T17" fmla="*/ 1 h 1224"/>
                <a:gd name="T18" fmla="*/ 1 w 1072"/>
                <a:gd name="T19" fmla="*/ 1 h 12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72"/>
                <a:gd name="T31" fmla="*/ 0 h 1224"/>
                <a:gd name="T32" fmla="*/ 1072 w 1072"/>
                <a:gd name="T33" fmla="*/ 1224 h 122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72" h="1224">
                  <a:moveTo>
                    <a:pt x="748" y="1039"/>
                  </a:moveTo>
                  <a:lnTo>
                    <a:pt x="1054" y="1039"/>
                  </a:lnTo>
                  <a:lnTo>
                    <a:pt x="1054" y="0"/>
                  </a:lnTo>
                  <a:lnTo>
                    <a:pt x="0" y="0"/>
                  </a:lnTo>
                  <a:lnTo>
                    <a:pt x="0" y="1039"/>
                  </a:lnTo>
                  <a:lnTo>
                    <a:pt x="343" y="1039"/>
                  </a:lnTo>
                  <a:lnTo>
                    <a:pt x="613" y="1224"/>
                  </a:lnTo>
                  <a:lnTo>
                    <a:pt x="1072" y="1224"/>
                  </a:lnTo>
                  <a:lnTo>
                    <a:pt x="1072" y="1191"/>
                  </a:lnTo>
                  <a:lnTo>
                    <a:pt x="748" y="1039"/>
                  </a:lnTo>
                  <a:close/>
                </a:path>
              </a:pathLst>
            </a:custGeom>
            <a:solidFill>
              <a:srgbClr val="DD9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49" name="Freeform 83"/>
            <p:cNvSpPr>
              <a:spLocks/>
            </p:cNvSpPr>
            <p:nvPr/>
          </p:nvSpPr>
          <p:spPr bwMode="auto">
            <a:xfrm>
              <a:off x="1880" y="3511"/>
              <a:ext cx="125" cy="520"/>
            </a:xfrm>
            <a:custGeom>
              <a:avLst/>
              <a:gdLst>
                <a:gd name="T0" fmla="*/ 0 w 249"/>
                <a:gd name="T1" fmla="*/ 1 h 1039"/>
                <a:gd name="T2" fmla="*/ 0 w 249"/>
                <a:gd name="T3" fmla="*/ 1 h 1039"/>
                <a:gd name="T4" fmla="*/ 1 w 249"/>
                <a:gd name="T5" fmla="*/ 0 h 1039"/>
                <a:gd name="T6" fmla="*/ 1 w 249"/>
                <a:gd name="T7" fmla="*/ 1 h 1039"/>
                <a:gd name="T8" fmla="*/ 0 w 249"/>
                <a:gd name="T9" fmla="*/ 1 h 1039"/>
                <a:gd name="T10" fmla="*/ 0 60000 65536"/>
                <a:gd name="T11" fmla="*/ 0 60000 65536"/>
                <a:gd name="T12" fmla="*/ 0 60000 65536"/>
                <a:gd name="T13" fmla="*/ 0 60000 65536"/>
                <a:gd name="T14" fmla="*/ 0 60000 65536"/>
                <a:gd name="T15" fmla="*/ 0 w 249"/>
                <a:gd name="T16" fmla="*/ 0 h 1039"/>
                <a:gd name="T17" fmla="*/ 249 w 249"/>
                <a:gd name="T18" fmla="*/ 1039 h 1039"/>
              </a:gdLst>
              <a:ahLst/>
              <a:cxnLst>
                <a:cxn ang="T10">
                  <a:pos x="T0" y="T1"/>
                </a:cxn>
                <a:cxn ang="T11">
                  <a:pos x="T2" y="T3"/>
                </a:cxn>
                <a:cxn ang="T12">
                  <a:pos x="T4" y="T5"/>
                </a:cxn>
                <a:cxn ang="T13">
                  <a:pos x="T6" y="T7"/>
                </a:cxn>
                <a:cxn ang="T14">
                  <a:pos x="T8" y="T9"/>
                </a:cxn>
              </a:cxnLst>
              <a:rect l="T15" t="T16" r="T17" b="T18"/>
              <a:pathLst>
                <a:path w="249" h="1039">
                  <a:moveTo>
                    <a:pt x="0" y="874"/>
                  </a:moveTo>
                  <a:lnTo>
                    <a:pt x="0" y="143"/>
                  </a:lnTo>
                  <a:lnTo>
                    <a:pt x="249" y="0"/>
                  </a:lnTo>
                  <a:lnTo>
                    <a:pt x="249" y="1039"/>
                  </a:lnTo>
                  <a:lnTo>
                    <a:pt x="0" y="874"/>
                  </a:lnTo>
                  <a:close/>
                </a:path>
              </a:pathLst>
            </a:custGeom>
            <a:solidFill>
              <a:srgbClr val="DD9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50" name="Rectangle 84"/>
            <p:cNvSpPr>
              <a:spLocks noChangeArrowheads="1"/>
            </p:cNvSpPr>
            <p:nvPr/>
          </p:nvSpPr>
          <p:spPr bwMode="auto">
            <a:xfrm>
              <a:off x="2228" y="3927"/>
              <a:ext cx="78" cy="9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51" name="Rectangle 85"/>
            <p:cNvSpPr>
              <a:spLocks noChangeArrowheads="1"/>
            </p:cNvSpPr>
            <p:nvPr/>
          </p:nvSpPr>
          <p:spPr bwMode="auto">
            <a:xfrm>
              <a:off x="2263" y="3916"/>
              <a:ext cx="9" cy="112"/>
            </a:xfrm>
            <a:prstGeom prst="rect">
              <a:avLst/>
            </a:prstGeom>
            <a:solidFill>
              <a:srgbClr val="DD9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52" name="Rectangle 86"/>
            <p:cNvSpPr>
              <a:spLocks noChangeArrowheads="1"/>
            </p:cNvSpPr>
            <p:nvPr/>
          </p:nvSpPr>
          <p:spPr bwMode="auto">
            <a:xfrm>
              <a:off x="2325" y="3902"/>
              <a:ext cx="11" cy="20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53" name="Freeform 87"/>
            <p:cNvSpPr>
              <a:spLocks/>
            </p:cNvSpPr>
            <p:nvPr/>
          </p:nvSpPr>
          <p:spPr bwMode="auto">
            <a:xfrm>
              <a:off x="2817" y="3672"/>
              <a:ext cx="92" cy="274"/>
            </a:xfrm>
            <a:custGeom>
              <a:avLst/>
              <a:gdLst>
                <a:gd name="T0" fmla="*/ 0 w 186"/>
                <a:gd name="T1" fmla="*/ 0 h 547"/>
                <a:gd name="T2" fmla="*/ 0 w 186"/>
                <a:gd name="T3" fmla="*/ 1 h 547"/>
                <a:gd name="T4" fmla="*/ 0 w 186"/>
                <a:gd name="T5" fmla="*/ 1 h 547"/>
                <a:gd name="T6" fmla="*/ 0 w 186"/>
                <a:gd name="T7" fmla="*/ 1 h 547"/>
                <a:gd name="T8" fmla="*/ 0 w 186"/>
                <a:gd name="T9" fmla="*/ 1 h 547"/>
                <a:gd name="T10" fmla="*/ 0 w 186"/>
                <a:gd name="T11" fmla="*/ 1 h 547"/>
                <a:gd name="T12" fmla="*/ 0 w 186"/>
                <a:gd name="T13" fmla="*/ 1 h 547"/>
                <a:gd name="T14" fmla="*/ 0 w 186"/>
                <a:gd name="T15" fmla="*/ 1 h 547"/>
                <a:gd name="T16" fmla="*/ 0 w 186"/>
                <a:gd name="T17" fmla="*/ 1 h 547"/>
                <a:gd name="T18" fmla="*/ 0 w 186"/>
                <a:gd name="T19" fmla="*/ 1 h 547"/>
                <a:gd name="T20" fmla="*/ 0 w 186"/>
                <a:gd name="T21" fmla="*/ 1 h 547"/>
                <a:gd name="T22" fmla="*/ 0 w 186"/>
                <a:gd name="T23" fmla="*/ 1 h 547"/>
                <a:gd name="T24" fmla="*/ 0 w 186"/>
                <a:gd name="T25" fmla="*/ 1 h 547"/>
                <a:gd name="T26" fmla="*/ 0 w 186"/>
                <a:gd name="T27" fmla="*/ 1 h 547"/>
                <a:gd name="T28" fmla="*/ 0 w 186"/>
                <a:gd name="T29" fmla="*/ 1 h 547"/>
                <a:gd name="T30" fmla="*/ 0 w 186"/>
                <a:gd name="T31" fmla="*/ 1 h 547"/>
                <a:gd name="T32" fmla="*/ 0 w 186"/>
                <a:gd name="T33" fmla="*/ 1 h 547"/>
                <a:gd name="T34" fmla="*/ 0 w 186"/>
                <a:gd name="T35" fmla="*/ 1 h 547"/>
                <a:gd name="T36" fmla="*/ 0 w 186"/>
                <a:gd name="T37" fmla="*/ 1 h 547"/>
                <a:gd name="T38" fmla="*/ 0 w 186"/>
                <a:gd name="T39" fmla="*/ 1 h 547"/>
                <a:gd name="T40" fmla="*/ 0 w 186"/>
                <a:gd name="T41" fmla="*/ 0 h 547"/>
                <a:gd name="T42" fmla="*/ 0 w 186"/>
                <a:gd name="T43" fmla="*/ 0 h 54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86"/>
                <a:gd name="T67" fmla="*/ 0 h 547"/>
                <a:gd name="T68" fmla="*/ 186 w 186"/>
                <a:gd name="T69" fmla="*/ 547 h 54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86" h="547">
                  <a:moveTo>
                    <a:pt x="0" y="0"/>
                  </a:moveTo>
                  <a:lnTo>
                    <a:pt x="14" y="33"/>
                  </a:lnTo>
                  <a:lnTo>
                    <a:pt x="27" y="66"/>
                  </a:lnTo>
                  <a:lnTo>
                    <a:pt x="37" y="99"/>
                  </a:lnTo>
                  <a:lnTo>
                    <a:pt x="45" y="134"/>
                  </a:lnTo>
                  <a:lnTo>
                    <a:pt x="52" y="168"/>
                  </a:lnTo>
                  <a:lnTo>
                    <a:pt x="58" y="203"/>
                  </a:lnTo>
                  <a:lnTo>
                    <a:pt x="60" y="239"/>
                  </a:lnTo>
                  <a:lnTo>
                    <a:pt x="61" y="274"/>
                  </a:lnTo>
                  <a:lnTo>
                    <a:pt x="60" y="310"/>
                  </a:lnTo>
                  <a:lnTo>
                    <a:pt x="58" y="345"/>
                  </a:lnTo>
                  <a:lnTo>
                    <a:pt x="52" y="380"/>
                  </a:lnTo>
                  <a:lnTo>
                    <a:pt x="45" y="414"/>
                  </a:lnTo>
                  <a:lnTo>
                    <a:pt x="37" y="448"/>
                  </a:lnTo>
                  <a:lnTo>
                    <a:pt x="27" y="482"/>
                  </a:lnTo>
                  <a:lnTo>
                    <a:pt x="14" y="515"/>
                  </a:lnTo>
                  <a:lnTo>
                    <a:pt x="0" y="547"/>
                  </a:lnTo>
                  <a:lnTo>
                    <a:pt x="158" y="547"/>
                  </a:lnTo>
                  <a:lnTo>
                    <a:pt x="158" y="56"/>
                  </a:lnTo>
                  <a:lnTo>
                    <a:pt x="186" y="56"/>
                  </a:lnTo>
                  <a:lnTo>
                    <a:pt x="186" y="0"/>
                  </a:lnTo>
                  <a:lnTo>
                    <a:pt x="0" y="0"/>
                  </a:lnTo>
                  <a:close/>
                </a:path>
              </a:pathLst>
            </a:custGeom>
            <a:solidFill>
              <a:srgbClr val="DD9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54" name="Freeform 89"/>
            <p:cNvSpPr>
              <a:spLocks/>
            </p:cNvSpPr>
            <p:nvPr/>
          </p:nvSpPr>
          <p:spPr bwMode="auto">
            <a:xfrm>
              <a:off x="2614" y="4076"/>
              <a:ext cx="15" cy="9"/>
            </a:xfrm>
            <a:custGeom>
              <a:avLst/>
              <a:gdLst>
                <a:gd name="T0" fmla="*/ 1 w 30"/>
                <a:gd name="T1" fmla="*/ 0 h 20"/>
                <a:gd name="T2" fmla="*/ 1 w 30"/>
                <a:gd name="T3" fmla="*/ 0 h 20"/>
                <a:gd name="T4" fmla="*/ 1 w 30"/>
                <a:gd name="T5" fmla="*/ 0 h 20"/>
                <a:gd name="T6" fmla="*/ 1 w 30"/>
                <a:gd name="T7" fmla="*/ 0 h 20"/>
                <a:gd name="T8" fmla="*/ 1 w 30"/>
                <a:gd name="T9" fmla="*/ 0 h 20"/>
                <a:gd name="T10" fmla="*/ 1 w 30"/>
                <a:gd name="T11" fmla="*/ 0 h 20"/>
                <a:gd name="T12" fmla="*/ 1 w 30"/>
                <a:gd name="T13" fmla="*/ 0 h 20"/>
                <a:gd name="T14" fmla="*/ 1 w 30"/>
                <a:gd name="T15" fmla="*/ 0 h 20"/>
                <a:gd name="T16" fmla="*/ 1 w 30"/>
                <a:gd name="T17" fmla="*/ 0 h 20"/>
                <a:gd name="T18" fmla="*/ 1 w 30"/>
                <a:gd name="T19" fmla="*/ 0 h 20"/>
                <a:gd name="T20" fmla="*/ 1 w 30"/>
                <a:gd name="T21" fmla="*/ 0 h 20"/>
                <a:gd name="T22" fmla="*/ 1 w 30"/>
                <a:gd name="T23" fmla="*/ 0 h 20"/>
                <a:gd name="T24" fmla="*/ 0 w 30"/>
                <a:gd name="T25" fmla="*/ 0 h 20"/>
                <a:gd name="T26" fmla="*/ 1 w 30"/>
                <a:gd name="T27" fmla="*/ 0 h 20"/>
                <a:gd name="T28" fmla="*/ 1 w 30"/>
                <a:gd name="T29" fmla="*/ 0 h 20"/>
                <a:gd name="T30" fmla="*/ 1 w 30"/>
                <a:gd name="T31" fmla="*/ 0 h 20"/>
                <a:gd name="T32" fmla="*/ 1 w 30"/>
                <a:gd name="T33" fmla="*/ 0 h 2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0"/>
                <a:gd name="T52" fmla="*/ 0 h 20"/>
                <a:gd name="T53" fmla="*/ 30 w 30"/>
                <a:gd name="T54" fmla="*/ 20 h 2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0" h="20">
                  <a:moveTo>
                    <a:pt x="9" y="20"/>
                  </a:moveTo>
                  <a:lnTo>
                    <a:pt x="15" y="20"/>
                  </a:lnTo>
                  <a:lnTo>
                    <a:pt x="22" y="20"/>
                  </a:lnTo>
                  <a:lnTo>
                    <a:pt x="26" y="16"/>
                  </a:lnTo>
                  <a:lnTo>
                    <a:pt x="30" y="11"/>
                  </a:lnTo>
                  <a:lnTo>
                    <a:pt x="27" y="4"/>
                  </a:lnTo>
                  <a:lnTo>
                    <a:pt x="22" y="1"/>
                  </a:lnTo>
                  <a:lnTo>
                    <a:pt x="15" y="0"/>
                  </a:lnTo>
                  <a:lnTo>
                    <a:pt x="9" y="0"/>
                  </a:lnTo>
                  <a:lnTo>
                    <a:pt x="5" y="1"/>
                  </a:lnTo>
                  <a:lnTo>
                    <a:pt x="3" y="4"/>
                  </a:lnTo>
                  <a:lnTo>
                    <a:pt x="1" y="6"/>
                  </a:lnTo>
                  <a:lnTo>
                    <a:pt x="0" y="11"/>
                  </a:lnTo>
                  <a:lnTo>
                    <a:pt x="1" y="14"/>
                  </a:lnTo>
                  <a:lnTo>
                    <a:pt x="3" y="16"/>
                  </a:lnTo>
                  <a:lnTo>
                    <a:pt x="5" y="19"/>
                  </a:lnTo>
                  <a:lnTo>
                    <a:pt x="9" y="20"/>
                  </a:lnTo>
                  <a:close/>
                </a:path>
              </a:pathLst>
            </a:custGeom>
            <a:solidFill>
              <a:srgbClr val="DD9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55" name="Freeform 93"/>
            <p:cNvSpPr>
              <a:spLocks/>
            </p:cNvSpPr>
            <p:nvPr/>
          </p:nvSpPr>
          <p:spPr bwMode="auto">
            <a:xfrm>
              <a:off x="2639" y="4080"/>
              <a:ext cx="15" cy="15"/>
            </a:xfrm>
            <a:custGeom>
              <a:avLst/>
              <a:gdLst>
                <a:gd name="T0" fmla="*/ 1 w 29"/>
                <a:gd name="T1" fmla="*/ 1 h 29"/>
                <a:gd name="T2" fmla="*/ 1 w 29"/>
                <a:gd name="T3" fmla="*/ 1 h 29"/>
                <a:gd name="T4" fmla="*/ 1 w 29"/>
                <a:gd name="T5" fmla="*/ 1 h 29"/>
                <a:gd name="T6" fmla="*/ 1 w 29"/>
                <a:gd name="T7" fmla="*/ 1 h 29"/>
                <a:gd name="T8" fmla="*/ 1 w 29"/>
                <a:gd name="T9" fmla="*/ 1 h 29"/>
                <a:gd name="T10" fmla="*/ 1 w 29"/>
                <a:gd name="T11" fmla="*/ 1 h 29"/>
                <a:gd name="T12" fmla="*/ 1 w 29"/>
                <a:gd name="T13" fmla="*/ 1 h 29"/>
                <a:gd name="T14" fmla="*/ 1 w 29"/>
                <a:gd name="T15" fmla="*/ 1 h 29"/>
                <a:gd name="T16" fmla="*/ 1 w 29"/>
                <a:gd name="T17" fmla="*/ 0 h 29"/>
                <a:gd name="T18" fmla="*/ 1 w 29"/>
                <a:gd name="T19" fmla="*/ 1 h 29"/>
                <a:gd name="T20" fmla="*/ 1 w 29"/>
                <a:gd name="T21" fmla="*/ 1 h 29"/>
                <a:gd name="T22" fmla="*/ 1 w 29"/>
                <a:gd name="T23" fmla="*/ 1 h 29"/>
                <a:gd name="T24" fmla="*/ 0 w 29"/>
                <a:gd name="T25" fmla="*/ 1 h 29"/>
                <a:gd name="T26" fmla="*/ 1 w 29"/>
                <a:gd name="T27" fmla="*/ 1 h 29"/>
                <a:gd name="T28" fmla="*/ 1 w 29"/>
                <a:gd name="T29" fmla="*/ 1 h 29"/>
                <a:gd name="T30" fmla="*/ 1 w 29"/>
                <a:gd name="T31" fmla="*/ 1 h 29"/>
                <a:gd name="T32" fmla="*/ 1 w 29"/>
                <a:gd name="T33" fmla="*/ 1 h 2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9"/>
                <a:gd name="T52" fmla="*/ 0 h 29"/>
                <a:gd name="T53" fmla="*/ 29 w 29"/>
                <a:gd name="T54" fmla="*/ 29 h 2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9" h="29">
                  <a:moveTo>
                    <a:pt x="14" y="29"/>
                  </a:moveTo>
                  <a:lnTo>
                    <a:pt x="20" y="28"/>
                  </a:lnTo>
                  <a:lnTo>
                    <a:pt x="25" y="26"/>
                  </a:lnTo>
                  <a:lnTo>
                    <a:pt x="28" y="21"/>
                  </a:lnTo>
                  <a:lnTo>
                    <a:pt x="29" y="15"/>
                  </a:lnTo>
                  <a:lnTo>
                    <a:pt x="28" y="10"/>
                  </a:lnTo>
                  <a:lnTo>
                    <a:pt x="25" y="5"/>
                  </a:lnTo>
                  <a:lnTo>
                    <a:pt x="20" y="2"/>
                  </a:lnTo>
                  <a:lnTo>
                    <a:pt x="14" y="0"/>
                  </a:lnTo>
                  <a:lnTo>
                    <a:pt x="8" y="2"/>
                  </a:lnTo>
                  <a:lnTo>
                    <a:pt x="4" y="5"/>
                  </a:lnTo>
                  <a:lnTo>
                    <a:pt x="2" y="10"/>
                  </a:lnTo>
                  <a:lnTo>
                    <a:pt x="0" y="15"/>
                  </a:lnTo>
                  <a:lnTo>
                    <a:pt x="2" y="21"/>
                  </a:lnTo>
                  <a:lnTo>
                    <a:pt x="4" y="26"/>
                  </a:lnTo>
                  <a:lnTo>
                    <a:pt x="8" y="28"/>
                  </a:lnTo>
                  <a:lnTo>
                    <a:pt x="14" y="2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56" name="Freeform 94"/>
            <p:cNvSpPr>
              <a:spLocks/>
            </p:cNvSpPr>
            <p:nvPr/>
          </p:nvSpPr>
          <p:spPr bwMode="auto">
            <a:xfrm>
              <a:off x="2654" y="4026"/>
              <a:ext cx="11" cy="16"/>
            </a:xfrm>
            <a:custGeom>
              <a:avLst/>
              <a:gdLst>
                <a:gd name="T0" fmla="*/ 0 w 23"/>
                <a:gd name="T1" fmla="*/ 0 h 31"/>
                <a:gd name="T2" fmla="*/ 0 w 23"/>
                <a:gd name="T3" fmla="*/ 1 h 31"/>
                <a:gd name="T4" fmla="*/ 0 w 23"/>
                <a:gd name="T5" fmla="*/ 1 h 31"/>
                <a:gd name="T6" fmla="*/ 0 w 23"/>
                <a:gd name="T7" fmla="*/ 0 h 31"/>
                <a:gd name="T8" fmla="*/ 0 60000 65536"/>
                <a:gd name="T9" fmla="*/ 0 60000 65536"/>
                <a:gd name="T10" fmla="*/ 0 60000 65536"/>
                <a:gd name="T11" fmla="*/ 0 60000 65536"/>
                <a:gd name="T12" fmla="*/ 0 w 23"/>
                <a:gd name="T13" fmla="*/ 0 h 31"/>
                <a:gd name="T14" fmla="*/ 23 w 23"/>
                <a:gd name="T15" fmla="*/ 31 h 31"/>
              </a:gdLst>
              <a:ahLst/>
              <a:cxnLst>
                <a:cxn ang="T8">
                  <a:pos x="T0" y="T1"/>
                </a:cxn>
                <a:cxn ang="T9">
                  <a:pos x="T2" y="T3"/>
                </a:cxn>
                <a:cxn ang="T10">
                  <a:pos x="T4" y="T5"/>
                </a:cxn>
                <a:cxn ang="T11">
                  <a:pos x="T6" y="T7"/>
                </a:cxn>
              </a:cxnLst>
              <a:rect l="T12" t="T13" r="T14" b="T15"/>
              <a:pathLst>
                <a:path w="23" h="31">
                  <a:moveTo>
                    <a:pt x="23" y="0"/>
                  </a:moveTo>
                  <a:lnTo>
                    <a:pt x="0" y="31"/>
                  </a:lnTo>
                  <a:lnTo>
                    <a:pt x="23" y="31"/>
                  </a:lnTo>
                  <a:lnTo>
                    <a:pt x="2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57" name="Rectangle 95"/>
            <p:cNvSpPr>
              <a:spLocks noChangeArrowheads="1"/>
            </p:cNvSpPr>
            <p:nvPr/>
          </p:nvSpPr>
          <p:spPr bwMode="auto">
            <a:xfrm>
              <a:off x="2671" y="4023"/>
              <a:ext cx="14" cy="1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58" name="Freeform 96"/>
            <p:cNvSpPr>
              <a:spLocks/>
            </p:cNvSpPr>
            <p:nvPr/>
          </p:nvSpPr>
          <p:spPr bwMode="auto">
            <a:xfrm>
              <a:off x="2678" y="3998"/>
              <a:ext cx="10" cy="17"/>
            </a:xfrm>
            <a:custGeom>
              <a:avLst/>
              <a:gdLst>
                <a:gd name="T0" fmla="*/ 1 w 20"/>
                <a:gd name="T1" fmla="*/ 1 h 34"/>
                <a:gd name="T2" fmla="*/ 1 w 20"/>
                <a:gd name="T3" fmla="*/ 1 h 34"/>
                <a:gd name="T4" fmla="*/ 1 w 20"/>
                <a:gd name="T5" fmla="*/ 1 h 34"/>
                <a:gd name="T6" fmla="*/ 1 w 20"/>
                <a:gd name="T7" fmla="*/ 1 h 34"/>
                <a:gd name="T8" fmla="*/ 1 w 20"/>
                <a:gd name="T9" fmla="*/ 1 h 34"/>
                <a:gd name="T10" fmla="*/ 1 w 20"/>
                <a:gd name="T11" fmla="*/ 1 h 34"/>
                <a:gd name="T12" fmla="*/ 1 w 20"/>
                <a:gd name="T13" fmla="*/ 1 h 34"/>
                <a:gd name="T14" fmla="*/ 1 w 20"/>
                <a:gd name="T15" fmla="*/ 1 h 34"/>
                <a:gd name="T16" fmla="*/ 1 w 20"/>
                <a:gd name="T17" fmla="*/ 1 h 34"/>
                <a:gd name="T18" fmla="*/ 1 w 20"/>
                <a:gd name="T19" fmla="*/ 0 h 34"/>
                <a:gd name="T20" fmla="*/ 1 w 20"/>
                <a:gd name="T21" fmla="*/ 0 h 34"/>
                <a:gd name="T22" fmla="*/ 1 w 20"/>
                <a:gd name="T23" fmla="*/ 1 h 34"/>
                <a:gd name="T24" fmla="*/ 1 w 20"/>
                <a:gd name="T25" fmla="*/ 1 h 34"/>
                <a:gd name="T26" fmla="*/ 1 w 20"/>
                <a:gd name="T27" fmla="*/ 1 h 34"/>
                <a:gd name="T28" fmla="*/ 0 w 20"/>
                <a:gd name="T29" fmla="*/ 1 h 34"/>
                <a:gd name="T30" fmla="*/ 0 w 20"/>
                <a:gd name="T31" fmla="*/ 1 h 34"/>
                <a:gd name="T32" fmla="*/ 1 w 20"/>
                <a:gd name="T33" fmla="*/ 1 h 34"/>
                <a:gd name="T34" fmla="*/ 1 w 20"/>
                <a:gd name="T35" fmla="*/ 1 h 34"/>
                <a:gd name="T36" fmla="*/ 1 w 20"/>
                <a:gd name="T37" fmla="*/ 1 h 34"/>
                <a:gd name="T38" fmla="*/ 1 w 20"/>
                <a:gd name="T39" fmla="*/ 1 h 34"/>
                <a:gd name="T40" fmla="*/ 1 w 20"/>
                <a:gd name="T41" fmla="*/ 1 h 3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0"/>
                <a:gd name="T64" fmla="*/ 0 h 34"/>
                <a:gd name="T65" fmla="*/ 20 w 20"/>
                <a:gd name="T66" fmla="*/ 34 h 3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0" h="34">
                  <a:moveTo>
                    <a:pt x="10" y="34"/>
                  </a:moveTo>
                  <a:lnTo>
                    <a:pt x="14" y="33"/>
                  </a:lnTo>
                  <a:lnTo>
                    <a:pt x="17" y="31"/>
                  </a:lnTo>
                  <a:lnTo>
                    <a:pt x="19" y="29"/>
                  </a:lnTo>
                  <a:lnTo>
                    <a:pt x="20" y="24"/>
                  </a:lnTo>
                  <a:lnTo>
                    <a:pt x="20" y="10"/>
                  </a:lnTo>
                  <a:lnTo>
                    <a:pt x="19" y="6"/>
                  </a:lnTo>
                  <a:lnTo>
                    <a:pt x="17" y="3"/>
                  </a:lnTo>
                  <a:lnTo>
                    <a:pt x="14" y="1"/>
                  </a:lnTo>
                  <a:lnTo>
                    <a:pt x="10" y="0"/>
                  </a:lnTo>
                  <a:lnTo>
                    <a:pt x="5" y="1"/>
                  </a:lnTo>
                  <a:lnTo>
                    <a:pt x="3" y="3"/>
                  </a:lnTo>
                  <a:lnTo>
                    <a:pt x="1" y="6"/>
                  </a:lnTo>
                  <a:lnTo>
                    <a:pt x="0" y="10"/>
                  </a:lnTo>
                  <a:lnTo>
                    <a:pt x="0" y="24"/>
                  </a:lnTo>
                  <a:lnTo>
                    <a:pt x="1" y="29"/>
                  </a:lnTo>
                  <a:lnTo>
                    <a:pt x="3" y="31"/>
                  </a:lnTo>
                  <a:lnTo>
                    <a:pt x="5" y="33"/>
                  </a:lnTo>
                  <a:lnTo>
                    <a:pt x="10" y="34"/>
                  </a:lnTo>
                  <a:close/>
                </a:path>
              </a:pathLst>
            </a:custGeom>
            <a:solidFill>
              <a:srgbClr val="DD9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59" name="Freeform 97"/>
            <p:cNvSpPr>
              <a:spLocks/>
            </p:cNvSpPr>
            <p:nvPr/>
          </p:nvSpPr>
          <p:spPr bwMode="auto">
            <a:xfrm>
              <a:off x="2662" y="3980"/>
              <a:ext cx="42" cy="18"/>
            </a:xfrm>
            <a:custGeom>
              <a:avLst/>
              <a:gdLst>
                <a:gd name="T0" fmla="*/ 1 w 83"/>
                <a:gd name="T1" fmla="*/ 0 h 37"/>
                <a:gd name="T2" fmla="*/ 1 w 83"/>
                <a:gd name="T3" fmla="*/ 0 h 37"/>
                <a:gd name="T4" fmla="*/ 1 w 83"/>
                <a:gd name="T5" fmla="*/ 0 h 37"/>
                <a:gd name="T6" fmla="*/ 1 w 83"/>
                <a:gd name="T7" fmla="*/ 0 h 37"/>
                <a:gd name="T8" fmla="*/ 1 w 83"/>
                <a:gd name="T9" fmla="*/ 0 h 37"/>
                <a:gd name="T10" fmla="*/ 1 w 83"/>
                <a:gd name="T11" fmla="*/ 0 h 37"/>
                <a:gd name="T12" fmla="*/ 1 w 83"/>
                <a:gd name="T13" fmla="*/ 0 h 37"/>
                <a:gd name="T14" fmla="*/ 0 w 83"/>
                <a:gd name="T15" fmla="*/ 0 h 37"/>
                <a:gd name="T16" fmla="*/ 1 w 83"/>
                <a:gd name="T17" fmla="*/ 0 h 37"/>
                <a:gd name="T18" fmla="*/ 1 w 83"/>
                <a:gd name="T19" fmla="*/ 0 h 37"/>
                <a:gd name="T20" fmla="*/ 1 w 83"/>
                <a:gd name="T21" fmla="*/ 0 h 37"/>
                <a:gd name="T22" fmla="*/ 1 w 83"/>
                <a:gd name="T23" fmla="*/ 0 h 37"/>
                <a:gd name="T24" fmla="*/ 1 w 83"/>
                <a:gd name="T25" fmla="*/ 0 h 37"/>
                <a:gd name="T26" fmla="*/ 1 w 83"/>
                <a:gd name="T27" fmla="*/ 0 h 37"/>
                <a:gd name="T28" fmla="*/ 1 w 83"/>
                <a:gd name="T29" fmla="*/ 0 h 37"/>
                <a:gd name="T30" fmla="*/ 1 w 83"/>
                <a:gd name="T31" fmla="*/ 0 h 37"/>
                <a:gd name="T32" fmla="*/ 1 w 83"/>
                <a:gd name="T33" fmla="*/ 0 h 3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3"/>
                <a:gd name="T52" fmla="*/ 0 h 37"/>
                <a:gd name="T53" fmla="*/ 83 w 83"/>
                <a:gd name="T54" fmla="*/ 37 h 3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3" h="37">
                  <a:moveTo>
                    <a:pt x="60" y="35"/>
                  </a:moveTo>
                  <a:lnTo>
                    <a:pt x="83" y="7"/>
                  </a:lnTo>
                  <a:lnTo>
                    <a:pt x="57" y="20"/>
                  </a:lnTo>
                  <a:lnTo>
                    <a:pt x="50" y="0"/>
                  </a:lnTo>
                  <a:lnTo>
                    <a:pt x="40" y="14"/>
                  </a:lnTo>
                  <a:lnTo>
                    <a:pt x="25" y="0"/>
                  </a:lnTo>
                  <a:lnTo>
                    <a:pt x="25" y="20"/>
                  </a:lnTo>
                  <a:lnTo>
                    <a:pt x="0" y="13"/>
                  </a:lnTo>
                  <a:lnTo>
                    <a:pt x="21" y="37"/>
                  </a:lnTo>
                  <a:lnTo>
                    <a:pt x="21" y="35"/>
                  </a:lnTo>
                  <a:lnTo>
                    <a:pt x="25" y="29"/>
                  </a:lnTo>
                  <a:lnTo>
                    <a:pt x="30" y="24"/>
                  </a:lnTo>
                  <a:lnTo>
                    <a:pt x="42" y="21"/>
                  </a:lnTo>
                  <a:lnTo>
                    <a:pt x="52" y="23"/>
                  </a:lnTo>
                  <a:lnTo>
                    <a:pt x="58" y="28"/>
                  </a:lnTo>
                  <a:lnTo>
                    <a:pt x="60" y="32"/>
                  </a:lnTo>
                  <a:lnTo>
                    <a:pt x="60" y="35"/>
                  </a:lnTo>
                  <a:close/>
                </a:path>
              </a:pathLst>
            </a:custGeom>
            <a:solidFill>
              <a:srgbClr val="DD9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60" name="Rectangle 98"/>
            <p:cNvSpPr>
              <a:spLocks noChangeArrowheads="1"/>
            </p:cNvSpPr>
            <p:nvPr/>
          </p:nvSpPr>
          <p:spPr bwMode="auto">
            <a:xfrm>
              <a:off x="2037" y="3547"/>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61" name="Rectangle 99"/>
            <p:cNvSpPr>
              <a:spLocks noChangeArrowheads="1"/>
            </p:cNvSpPr>
            <p:nvPr/>
          </p:nvSpPr>
          <p:spPr bwMode="auto">
            <a:xfrm>
              <a:off x="2106" y="3547"/>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62" name="Rectangle 100"/>
            <p:cNvSpPr>
              <a:spLocks noChangeArrowheads="1"/>
            </p:cNvSpPr>
            <p:nvPr/>
          </p:nvSpPr>
          <p:spPr bwMode="auto">
            <a:xfrm>
              <a:off x="2176" y="3547"/>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63" name="Rectangle 101"/>
            <p:cNvSpPr>
              <a:spLocks noChangeArrowheads="1"/>
            </p:cNvSpPr>
            <p:nvPr/>
          </p:nvSpPr>
          <p:spPr bwMode="auto">
            <a:xfrm>
              <a:off x="2245" y="3547"/>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64" name="Rectangle 102"/>
            <p:cNvSpPr>
              <a:spLocks noChangeArrowheads="1"/>
            </p:cNvSpPr>
            <p:nvPr/>
          </p:nvSpPr>
          <p:spPr bwMode="auto">
            <a:xfrm>
              <a:off x="2314" y="3547"/>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65" name="Rectangle 103"/>
            <p:cNvSpPr>
              <a:spLocks noChangeArrowheads="1"/>
            </p:cNvSpPr>
            <p:nvPr/>
          </p:nvSpPr>
          <p:spPr bwMode="auto">
            <a:xfrm>
              <a:off x="2382" y="3547"/>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66" name="Rectangle 104"/>
            <p:cNvSpPr>
              <a:spLocks noChangeArrowheads="1"/>
            </p:cNvSpPr>
            <p:nvPr/>
          </p:nvSpPr>
          <p:spPr bwMode="auto">
            <a:xfrm>
              <a:off x="2451" y="3547"/>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67" name="Rectangle 105"/>
            <p:cNvSpPr>
              <a:spLocks noChangeArrowheads="1"/>
            </p:cNvSpPr>
            <p:nvPr/>
          </p:nvSpPr>
          <p:spPr bwMode="auto">
            <a:xfrm>
              <a:off x="2037" y="3623"/>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68" name="Rectangle 106"/>
            <p:cNvSpPr>
              <a:spLocks noChangeArrowheads="1"/>
            </p:cNvSpPr>
            <p:nvPr/>
          </p:nvSpPr>
          <p:spPr bwMode="auto">
            <a:xfrm>
              <a:off x="2106" y="3623"/>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69" name="Rectangle 107"/>
            <p:cNvSpPr>
              <a:spLocks noChangeArrowheads="1"/>
            </p:cNvSpPr>
            <p:nvPr/>
          </p:nvSpPr>
          <p:spPr bwMode="auto">
            <a:xfrm>
              <a:off x="2176" y="3623"/>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70" name="Rectangle 108"/>
            <p:cNvSpPr>
              <a:spLocks noChangeArrowheads="1"/>
            </p:cNvSpPr>
            <p:nvPr/>
          </p:nvSpPr>
          <p:spPr bwMode="auto">
            <a:xfrm>
              <a:off x="2245" y="3623"/>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71" name="Rectangle 109"/>
            <p:cNvSpPr>
              <a:spLocks noChangeArrowheads="1"/>
            </p:cNvSpPr>
            <p:nvPr/>
          </p:nvSpPr>
          <p:spPr bwMode="auto">
            <a:xfrm>
              <a:off x="2314" y="3623"/>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72" name="Rectangle 110"/>
            <p:cNvSpPr>
              <a:spLocks noChangeArrowheads="1"/>
            </p:cNvSpPr>
            <p:nvPr/>
          </p:nvSpPr>
          <p:spPr bwMode="auto">
            <a:xfrm>
              <a:off x="2382" y="3623"/>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73" name="Rectangle 111"/>
            <p:cNvSpPr>
              <a:spLocks noChangeArrowheads="1"/>
            </p:cNvSpPr>
            <p:nvPr/>
          </p:nvSpPr>
          <p:spPr bwMode="auto">
            <a:xfrm>
              <a:off x="2451" y="3623"/>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74" name="Rectangle 112"/>
            <p:cNvSpPr>
              <a:spLocks noChangeArrowheads="1"/>
            </p:cNvSpPr>
            <p:nvPr/>
          </p:nvSpPr>
          <p:spPr bwMode="auto">
            <a:xfrm>
              <a:off x="2037" y="3699"/>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75" name="Rectangle 113"/>
            <p:cNvSpPr>
              <a:spLocks noChangeArrowheads="1"/>
            </p:cNvSpPr>
            <p:nvPr/>
          </p:nvSpPr>
          <p:spPr bwMode="auto">
            <a:xfrm>
              <a:off x="2106" y="3699"/>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76" name="Rectangle 114"/>
            <p:cNvSpPr>
              <a:spLocks noChangeArrowheads="1"/>
            </p:cNvSpPr>
            <p:nvPr/>
          </p:nvSpPr>
          <p:spPr bwMode="auto">
            <a:xfrm>
              <a:off x="2176" y="3699"/>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77" name="Rectangle 115"/>
            <p:cNvSpPr>
              <a:spLocks noChangeArrowheads="1"/>
            </p:cNvSpPr>
            <p:nvPr/>
          </p:nvSpPr>
          <p:spPr bwMode="auto">
            <a:xfrm>
              <a:off x="2245" y="3699"/>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78" name="Rectangle 116"/>
            <p:cNvSpPr>
              <a:spLocks noChangeArrowheads="1"/>
            </p:cNvSpPr>
            <p:nvPr/>
          </p:nvSpPr>
          <p:spPr bwMode="auto">
            <a:xfrm>
              <a:off x="2314" y="3699"/>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79" name="Rectangle 117"/>
            <p:cNvSpPr>
              <a:spLocks noChangeArrowheads="1"/>
            </p:cNvSpPr>
            <p:nvPr/>
          </p:nvSpPr>
          <p:spPr bwMode="auto">
            <a:xfrm>
              <a:off x="2382" y="3699"/>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80" name="Rectangle 118"/>
            <p:cNvSpPr>
              <a:spLocks noChangeArrowheads="1"/>
            </p:cNvSpPr>
            <p:nvPr/>
          </p:nvSpPr>
          <p:spPr bwMode="auto">
            <a:xfrm>
              <a:off x="2451" y="3699"/>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81" name="Rectangle 119"/>
            <p:cNvSpPr>
              <a:spLocks noChangeArrowheads="1"/>
            </p:cNvSpPr>
            <p:nvPr/>
          </p:nvSpPr>
          <p:spPr bwMode="auto">
            <a:xfrm>
              <a:off x="2037" y="3775"/>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82" name="Rectangle 120"/>
            <p:cNvSpPr>
              <a:spLocks noChangeArrowheads="1"/>
            </p:cNvSpPr>
            <p:nvPr/>
          </p:nvSpPr>
          <p:spPr bwMode="auto">
            <a:xfrm>
              <a:off x="2106" y="3775"/>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83" name="Rectangle 121"/>
            <p:cNvSpPr>
              <a:spLocks noChangeArrowheads="1"/>
            </p:cNvSpPr>
            <p:nvPr/>
          </p:nvSpPr>
          <p:spPr bwMode="auto">
            <a:xfrm>
              <a:off x="2176" y="3775"/>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84" name="Rectangle 122"/>
            <p:cNvSpPr>
              <a:spLocks noChangeArrowheads="1"/>
            </p:cNvSpPr>
            <p:nvPr/>
          </p:nvSpPr>
          <p:spPr bwMode="auto">
            <a:xfrm>
              <a:off x="2245" y="3775"/>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85" name="Rectangle 123"/>
            <p:cNvSpPr>
              <a:spLocks noChangeArrowheads="1"/>
            </p:cNvSpPr>
            <p:nvPr/>
          </p:nvSpPr>
          <p:spPr bwMode="auto">
            <a:xfrm>
              <a:off x="2314" y="3775"/>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86" name="Rectangle 124"/>
            <p:cNvSpPr>
              <a:spLocks noChangeArrowheads="1"/>
            </p:cNvSpPr>
            <p:nvPr/>
          </p:nvSpPr>
          <p:spPr bwMode="auto">
            <a:xfrm>
              <a:off x="2382" y="3775"/>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87" name="Rectangle 125"/>
            <p:cNvSpPr>
              <a:spLocks noChangeArrowheads="1"/>
            </p:cNvSpPr>
            <p:nvPr/>
          </p:nvSpPr>
          <p:spPr bwMode="auto">
            <a:xfrm>
              <a:off x="2451" y="3775"/>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88" name="Rectangle 126"/>
            <p:cNvSpPr>
              <a:spLocks noChangeArrowheads="1"/>
            </p:cNvSpPr>
            <p:nvPr/>
          </p:nvSpPr>
          <p:spPr bwMode="auto">
            <a:xfrm>
              <a:off x="2037" y="3851"/>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89" name="Rectangle 127"/>
            <p:cNvSpPr>
              <a:spLocks noChangeArrowheads="1"/>
            </p:cNvSpPr>
            <p:nvPr/>
          </p:nvSpPr>
          <p:spPr bwMode="auto">
            <a:xfrm>
              <a:off x="2106" y="3851"/>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90" name="Freeform 128"/>
            <p:cNvSpPr>
              <a:spLocks/>
            </p:cNvSpPr>
            <p:nvPr/>
          </p:nvSpPr>
          <p:spPr bwMode="auto">
            <a:xfrm>
              <a:off x="2382" y="3851"/>
              <a:ext cx="38" cy="39"/>
            </a:xfrm>
            <a:custGeom>
              <a:avLst/>
              <a:gdLst>
                <a:gd name="T0" fmla="*/ 1 w 76"/>
                <a:gd name="T1" fmla="*/ 1 h 78"/>
                <a:gd name="T2" fmla="*/ 1 w 76"/>
                <a:gd name="T3" fmla="*/ 0 h 78"/>
                <a:gd name="T4" fmla="*/ 0 w 76"/>
                <a:gd name="T5" fmla="*/ 0 h 78"/>
                <a:gd name="T6" fmla="*/ 0 w 76"/>
                <a:gd name="T7" fmla="*/ 1 h 78"/>
                <a:gd name="T8" fmla="*/ 1 w 76"/>
                <a:gd name="T9" fmla="*/ 1 h 78"/>
                <a:gd name="T10" fmla="*/ 0 60000 65536"/>
                <a:gd name="T11" fmla="*/ 0 60000 65536"/>
                <a:gd name="T12" fmla="*/ 0 60000 65536"/>
                <a:gd name="T13" fmla="*/ 0 60000 65536"/>
                <a:gd name="T14" fmla="*/ 0 60000 65536"/>
                <a:gd name="T15" fmla="*/ 0 w 76"/>
                <a:gd name="T16" fmla="*/ 0 h 78"/>
                <a:gd name="T17" fmla="*/ 76 w 76"/>
                <a:gd name="T18" fmla="*/ 78 h 78"/>
              </a:gdLst>
              <a:ahLst/>
              <a:cxnLst>
                <a:cxn ang="T10">
                  <a:pos x="T0" y="T1"/>
                </a:cxn>
                <a:cxn ang="T11">
                  <a:pos x="T2" y="T3"/>
                </a:cxn>
                <a:cxn ang="T12">
                  <a:pos x="T4" y="T5"/>
                </a:cxn>
                <a:cxn ang="T13">
                  <a:pos x="T6" y="T7"/>
                </a:cxn>
                <a:cxn ang="T14">
                  <a:pos x="T8" y="T9"/>
                </a:cxn>
              </a:cxnLst>
              <a:rect l="T15" t="T16" r="T17" b="T18"/>
              <a:pathLst>
                <a:path w="76" h="78">
                  <a:moveTo>
                    <a:pt x="76" y="78"/>
                  </a:moveTo>
                  <a:lnTo>
                    <a:pt x="76" y="0"/>
                  </a:lnTo>
                  <a:lnTo>
                    <a:pt x="0" y="0"/>
                  </a:lnTo>
                  <a:lnTo>
                    <a:pt x="0" y="65"/>
                  </a:lnTo>
                  <a:lnTo>
                    <a:pt x="76" y="7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91" name="Rectangle 129"/>
            <p:cNvSpPr>
              <a:spLocks noChangeArrowheads="1"/>
            </p:cNvSpPr>
            <p:nvPr/>
          </p:nvSpPr>
          <p:spPr bwMode="auto">
            <a:xfrm>
              <a:off x="2451" y="3851"/>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92" name="Rectangle 130"/>
            <p:cNvSpPr>
              <a:spLocks noChangeArrowheads="1"/>
            </p:cNvSpPr>
            <p:nvPr/>
          </p:nvSpPr>
          <p:spPr bwMode="auto">
            <a:xfrm>
              <a:off x="2037" y="3926"/>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93" name="Rectangle 131"/>
            <p:cNvSpPr>
              <a:spLocks noChangeArrowheads="1"/>
            </p:cNvSpPr>
            <p:nvPr/>
          </p:nvSpPr>
          <p:spPr bwMode="auto">
            <a:xfrm>
              <a:off x="2106" y="3926"/>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94" name="Rectangle 132"/>
            <p:cNvSpPr>
              <a:spLocks noChangeArrowheads="1"/>
            </p:cNvSpPr>
            <p:nvPr/>
          </p:nvSpPr>
          <p:spPr bwMode="auto">
            <a:xfrm>
              <a:off x="2382" y="3926"/>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95" name="Rectangle 133"/>
            <p:cNvSpPr>
              <a:spLocks noChangeArrowheads="1"/>
            </p:cNvSpPr>
            <p:nvPr/>
          </p:nvSpPr>
          <p:spPr bwMode="auto">
            <a:xfrm>
              <a:off x="2451" y="3926"/>
              <a:ext cx="38" cy="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96" name="Freeform 134"/>
            <p:cNvSpPr>
              <a:spLocks/>
            </p:cNvSpPr>
            <p:nvPr/>
          </p:nvSpPr>
          <p:spPr bwMode="auto">
            <a:xfrm>
              <a:off x="2502" y="4031"/>
              <a:ext cx="11" cy="63"/>
            </a:xfrm>
            <a:custGeom>
              <a:avLst/>
              <a:gdLst>
                <a:gd name="T0" fmla="*/ 0 w 23"/>
                <a:gd name="T1" fmla="*/ 0 h 127"/>
                <a:gd name="T2" fmla="*/ 0 w 23"/>
                <a:gd name="T3" fmla="*/ 0 h 127"/>
                <a:gd name="T4" fmla="*/ 0 w 23"/>
                <a:gd name="T5" fmla="*/ 0 h 127"/>
                <a:gd name="T6" fmla="*/ 0 w 23"/>
                <a:gd name="T7" fmla="*/ 0 h 127"/>
                <a:gd name="T8" fmla="*/ 0 w 23"/>
                <a:gd name="T9" fmla="*/ 0 h 127"/>
                <a:gd name="T10" fmla="*/ 0 60000 65536"/>
                <a:gd name="T11" fmla="*/ 0 60000 65536"/>
                <a:gd name="T12" fmla="*/ 0 60000 65536"/>
                <a:gd name="T13" fmla="*/ 0 60000 65536"/>
                <a:gd name="T14" fmla="*/ 0 60000 65536"/>
                <a:gd name="T15" fmla="*/ 0 w 23"/>
                <a:gd name="T16" fmla="*/ 0 h 127"/>
                <a:gd name="T17" fmla="*/ 23 w 23"/>
                <a:gd name="T18" fmla="*/ 127 h 127"/>
              </a:gdLst>
              <a:ahLst/>
              <a:cxnLst>
                <a:cxn ang="T10">
                  <a:pos x="T0" y="T1"/>
                </a:cxn>
                <a:cxn ang="T11">
                  <a:pos x="T2" y="T3"/>
                </a:cxn>
                <a:cxn ang="T12">
                  <a:pos x="T4" y="T5"/>
                </a:cxn>
                <a:cxn ang="T13">
                  <a:pos x="T6" y="T7"/>
                </a:cxn>
                <a:cxn ang="T14">
                  <a:pos x="T8" y="T9"/>
                </a:cxn>
              </a:cxnLst>
              <a:rect l="T15" t="T16" r="T17" b="T18"/>
              <a:pathLst>
                <a:path w="23" h="127">
                  <a:moveTo>
                    <a:pt x="0" y="116"/>
                  </a:moveTo>
                  <a:lnTo>
                    <a:pt x="23" y="127"/>
                  </a:lnTo>
                  <a:lnTo>
                    <a:pt x="23" y="0"/>
                  </a:lnTo>
                  <a:lnTo>
                    <a:pt x="0" y="0"/>
                  </a:lnTo>
                  <a:lnTo>
                    <a:pt x="0" y="116"/>
                  </a:lnTo>
                  <a:close/>
                </a:path>
              </a:pathLst>
            </a:custGeom>
            <a:solidFill>
              <a:srgbClr val="DD9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97" name="Freeform 135"/>
            <p:cNvSpPr>
              <a:spLocks/>
            </p:cNvSpPr>
            <p:nvPr/>
          </p:nvSpPr>
          <p:spPr bwMode="auto">
            <a:xfrm>
              <a:off x="2502" y="4088"/>
              <a:ext cx="11" cy="16"/>
            </a:xfrm>
            <a:custGeom>
              <a:avLst/>
              <a:gdLst>
                <a:gd name="T0" fmla="*/ 0 w 23"/>
                <a:gd name="T1" fmla="*/ 1 h 32"/>
                <a:gd name="T2" fmla="*/ 0 w 23"/>
                <a:gd name="T3" fmla="*/ 1 h 32"/>
                <a:gd name="T4" fmla="*/ 0 w 23"/>
                <a:gd name="T5" fmla="*/ 1 h 32"/>
                <a:gd name="T6" fmla="*/ 0 w 23"/>
                <a:gd name="T7" fmla="*/ 0 h 32"/>
                <a:gd name="T8" fmla="*/ 0 w 23"/>
                <a:gd name="T9" fmla="*/ 1 h 32"/>
                <a:gd name="T10" fmla="*/ 0 60000 65536"/>
                <a:gd name="T11" fmla="*/ 0 60000 65536"/>
                <a:gd name="T12" fmla="*/ 0 60000 65536"/>
                <a:gd name="T13" fmla="*/ 0 60000 65536"/>
                <a:gd name="T14" fmla="*/ 0 60000 65536"/>
                <a:gd name="T15" fmla="*/ 0 w 23"/>
                <a:gd name="T16" fmla="*/ 0 h 32"/>
                <a:gd name="T17" fmla="*/ 23 w 23"/>
                <a:gd name="T18" fmla="*/ 32 h 32"/>
              </a:gdLst>
              <a:ahLst/>
              <a:cxnLst>
                <a:cxn ang="T10">
                  <a:pos x="T0" y="T1"/>
                </a:cxn>
                <a:cxn ang="T11">
                  <a:pos x="T2" y="T3"/>
                </a:cxn>
                <a:cxn ang="T12">
                  <a:pos x="T4" y="T5"/>
                </a:cxn>
                <a:cxn ang="T13">
                  <a:pos x="T6" y="T7"/>
                </a:cxn>
                <a:cxn ang="T14">
                  <a:pos x="T8" y="T9"/>
                </a:cxn>
              </a:cxnLst>
              <a:rect l="T15" t="T16" r="T17" b="T18"/>
              <a:pathLst>
                <a:path w="23" h="32">
                  <a:moveTo>
                    <a:pt x="0" y="32"/>
                  </a:moveTo>
                  <a:lnTo>
                    <a:pt x="23" y="32"/>
                  </a:lnTo>
                  <a:lnTo>
                    <a:pt x="23" y="11"/>
                  </a:lnTo>
                  <a:lnTo>
                    <a:pt x="0" y="0"/>
                  </a:lnTo>
                  <a:lnTo>
                    <a:pt x="0" y="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98" name="Rectangle 136"/>
            <p:cNvSpPr>
              <a:spLocks noChangeArrowheads="1"/>
            </p:cNvSpPr>
            <p:nvPr/>
          </p:nvSpPr>
          <p:spPr bwMode="auto">
            <a:xfrm>
              <a:off x="2502" y="3902"/>
              <a:ext cx="11" cy="12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99" name="Freeform 137"/>
            <p:cNvSpPr>
              <a:spLocks/>
            </p:cNvSpPr>
            <p:nvPr/>
          </p:nvSpPr>
          <p:spPr bwMode="auto">
            <a:xfrm>
              <a:off x="2184" y="3872"/>
              <a:ext cx="338" cy="32"/>
            </a:xfrm>
            <a:custGeom>
              <a:avLst/>
              <a:gdLst>
                <a:gd name="T0" fmla="*/ 0 w 677"/>
                <a:gd name="T1" fmla="*/ 1 h 63"/>
                <a:gd name="T2" fmla="*/ 0 w 677"/>
                <a:gd name="T3" fmla="*/ 0 h 63"/>
                <a:gd name="T4" fmla="*/ 0 w 677"/>
                <a:gd name="T5" fmla="*/ 0 h 63"/>
                <a:gd name="T6" fmla="*/ 0 w 677"/>
                <a:gd name="T7" fmla="*/ 1 h 63"/>
                <a:gd name="T8" fmla="*/ 0 w 677"/>
                <a:gd name="T9" fmla="*/ 1 h 63"/>
                <a:gd name="T10" fmla="*/ 0 w 677"/>
                <a:gd name="T11" fmla="*/ 1 h 63"/>
                <a:gd name="T12" fmla="*/ 0 w 677"/>
                <a:gd name="T13" fmla="*/ 1 h 63"/>
                <a:gd name="T14" fmla="*/ 0 60000 65536"/>
                <a:gd name="T15" fmla="*/ 0 60000 65536"/>
                <a:gd name="T16" fmla="*/ 0 60000 65536"/>
                <a:gd name="T17" fmla="*/ 0 60000 65536"/>
                <a:gd name="T18" fmla="*/ 0 60000 65536"/>
                <a:gd name="T19" fmla="*/ 0 60000 65536"/>
                <a:gd name="T20" fmla="*/ 0 60000 65536"/>
                <a:gd name="T21" fmla="*/ 0 w 677"/>
                <a:gd name="T22" fmla="*/ 0 h 63"/>
                <a:gd name="T23" fmla="*/ 677 w 677"/>
                <a:gd name="T24" fmla="*/ 63 h 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77" h="63">
                  <a:moveTo>
                    <a:pt x="677" y="34"/>
                  </a:moveTo>
                  <a:lnTo>
                    <a:pt x="341" y="0"/>
                  </a:lnTo>
                  <a:lnTo>
                    <a:pt x="0" y="0"/>
                  </a:lnTo>
                  <a:lnTo>
                    <a:pt x="0" y="23"/>
                  </a:lnTo>
                  <a:lnTo>
                    <a:pt x="249" y="63"/>
                  </a:lnTo>
                  <a:lnTo>
                    <a:pt x="677" y="63"/>
                  </a:lnTo>
                  <a:lnTo>
                    <a:pt x="677" y="3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200" name="Freeform 138"/>
            <p:cNvSpPr>
              <a:spLocks/>
            </p:cNvSpPr>
            <p:nvPr/>
          </p:nvSpPr>
          <p:spPr bwMode="auto">
            <a:xfrm>
              <a:off x="2830" y="3883"/>
              <a:ext cx="27" cy="27"/>
            </a:xfrm>
            <a:custGeom>
              <a:avLst/>
              <a:gdLst>
                <a:gd name="T0" fmla="*/ 1 w 53"/>
                <a:gd name="T1" fmla="*/ 0 h 55"/>
                <a:gd name="T2" fmla="*/ 1 w 53"/>
                <a:gd name="T3" fmla="*/ 0 h 55"/>
                <a:gd name="T4" fmla="*/ 1 w 53"/>
                <a:gd name="T5" fmla="*/ 0 h 55"/>
                <a:gd name="T6" fmla="*/ 1 w 53"/>
                <a:gd name="T7" fmla="*/ 0 h 55"/>
                <a:gd name="T8" fmla="*/ 1 w 53"/>
                <a:gd name="T9" fmla="*/ 0 h 55"/>
                <a:gd name="T10" fmla="*/ 1 w 53"/>
                <a:gd name="T11" fmla="*/ 0 h 55"/>
                <a:gd name="T12" fmla="*/ 0 w 53"/>
                <a:gd name="T13" fmla="*/ 0 h 55"/>
                <a:gd name="T14" fmla="*/ 1 w 53"/>
                <a:gd name="T15" fmla="*/ 0 h 55"/>
                <a:gd name="T16" fmla="*/ 0 60000 65536"/>
                <a:gd name="T17" fmla="*/ 0 60000 65536"/>
                <a:gd name="T18" fmla="*/ 0 60000 65536"/>
                <a:gd name="T19" fmla="*/ 0 60000 65536"/>
                <a:gd name="T20" fmla="*/ 0 60000 65536"/>
                <a:gd name="T21" fmla="*/ 0 60000 65536"/>
                <a:gd name="T22" fmla="*/ 0 60000 65536"/>
                <a:gd name="T23" fmla="*/ 0 60000 65536"/>
                <a:gd name="T24" fmla="*/ 0 w 53"/>
                <a:gd name="T25" fmla="*/ 0 h 55"/>
                <a:gd name="T26" fmla="*/ 53 w 53"/>
                <a:gd name="T27" fmla="*/ 55 h 5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3" h="55">
                  <a:moveTo>
                    <a:pt x="53" y="55"/>
                  </a:moveTo>
                  <a:lnTo>
                    <a:pt x="53" y="0"/>
                  </a:lnTo>
                  <a:lnTo>
                    <a:pt x="16" y="0"/>
                  </a:lnTo>
                  <a:lnTo>
                    <a:pt x="12" y="13"/>
                  </a:lnTo>
                  <a:lnTo>
                    <a:pt x="9" y="27"/>
                  </a:lnTo>
                  <a:lnTo>
                    <a:pt x="4" y="41"/>
                  </a:lnTo>
                  <a:lnTo>
                    <a:pt x="0" y="55"/>
                  </a:lnTo>
                  <a:lnTo>
                    <a:pt x="53" y="5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201" name="Freeform 139"/>
            <p:cNvSpPr>
              <a:spLocks/>
            </p:cNvSpPr>
            <p:nvPr/>
          </p:nvSpPr>
          <p:spPr bwMode="auto">
            <a:xfrm>
              <a:off x="2829" y="3883"/>
              <a:ext cx="9" cy="27"/>
            </a:xfrm>
            <a:custGeom>
              <a:avLst/>
              <a:gdLst>
                <a:gd name="T0" fmla="*/ 0 w 20"/>
                <a:gd name="T1" fmla="*/ 0 h 55"/>
                <a:gd name="T2" fmla="*/ 0 w 20"/>
                <a:gd name="T3" fmla="*/ 0 h 55"/>
                <a:gd name="T4" fmla="*/ 0 w 20"/>
                <a:gd name="T5" fmla="*/ 0 h 55"/>
                <a:gd name="T6" fmla="*/ 0 w 20"/>
                <a:gd name="T7" fmla="*/ 0 h 55"/>
                <a:gd name="T8" fmla="*/ 0 w 20"/>
                <a:gd name="T9" fmla="*/ 0 h 55"/>
                <a:gd name="T10" fmla="*/ 0 w 20"/>
                <a:gd name="T11" fmla="*/ 0 h 55"/>
                <a:gd name="T12" fmla="*/ 0 w 20"/>
                <a:gd name="T13" fmla="*/ 0 h 55"/>
                <a:gd name="T14" fmla="*/ 0 w 20"/>
                <a:gd name="T15" fmla="*/ 0 h 55"/>
                <a:gd name="T16" fmla="*/ 0 60000 65536"/>
                <a:gd name="T17" fmla="*/ 0 60000 65536"/>
                <a:gd name="T18" fmla="*/ 0 60000 65536"/>
                <a:gd name="T19" fmla="*/ 0 60000 65536"/>
                <a:gd name="T20" fmla="*/ 0 60000 65536"/>
                <a:gd name="T21" fmla="*/ 0 60000 65536"/>
                <a:gd name="T22" fmla="*/ 0 60000 65536"/>
                <a:gd name="T23" fmla="*/ 0 60000 65536"/>
                <a:gd name="T24" fmla="*/ 0 w 20"/>
                <a:gd name="T25" fmla="*/ 0 h 55"/>
                <a:gd name="T26" fmla="*/ 20 w 20"/>
                <a:gd name="T27" fmla="*/ 55 h 5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0" h="55">
                  <a:moveTo>
                    <a:pt x="0" y="55"/>
                  </a:moveTo>
                  <a:lnTo>
                    <a:pt x="4" y="55"/>
                  </a:lnTo>
                  <a:lnTo>
                    <a:pt x="8" y="41"/>
                  </a:lnTo>
                  <a:lnTo>
                    <a:pt x="13" y="27"/>
                  </a:lnTo>
                  <a:lnTo>
                    <a:pt x="16" y="13"/>
                  </a:lnTo>
                  <a:lnTo>
                    <a:pt x="20" y="0"/>
                  </a:lnTo>
                  <a:lnTo>
                    <a:pt x="0" y="0"/>
                  </a:lnTo>
                  <a:lnTo>
                    <a:pt x="0" y="5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202" name="Freeform 140"/>
            <p:cNvSpPr>
              <a:spLocks/>
            </p:cNvSpPr>
            <p:nvPr/>
          </p:nvSpPr>
          <p:spPr bwMode="auto">
            <a:xfrm>
              <a:off x="2844" y="3826"/>
              <a:ext cx="13" cy="29"/>
            </a:xfrm>
            <a:custGeom>
              <a:avLst/>
              <a:gdLst>
                <a:gd name="T0" fmla="*/ 0 w 27"/>
                <a:gd name="T1" fmla="*/ 1 h 56"/>
                <a:gd name="T2" fmla="*/ 0 w 27"/>
                <a:gd name="T3" fmla="*/ 0 h 56"/>
                <a:gd name="T4" fmla="*/ 0 w 27"/>
                <a:gd name="T5" fmla="*/ 0 h 56"/>
                <a:gd name="T6" fmla="*/ 0 w 27"/>
                <a:gd name="T7" fmla="*/ 1 h 56"/>
                <a:gd name="T8" fmla="*/ 0 w 27"/>
                <a:gd name="T9" fmla="*/ 1 h 56"/>
                <a:gd name="T10" fmla="*/ 0 w 27"/>
                <a:gd name="T11" fmla="*/ 1 h 56"/>
                <a:gd name="T12" fmla="*/ 0 w 27"/>
                <a:gd name="T13" fmla="*/ 1 h 56"/>
                <a:gd name="T14" fmla="*/ 0 w 27"/>
                <a:gd name="T15" fmla="*/ 1 h 56"/>
                <a:gd name="T16" fmla="*/ 0 60000 65536"/>
                <a:gd name="T17" fmla="*/ 0 60000 65536"/>
                <a:gd name="T18" fmla="*/ 0 60000 65536"/>
                <a:gd name="T19" fmla="*/ 0 60000 65536"/>
                <a:gd name="T20" fmla="*/ 0 60000 65536"/>
                <a:gd name="T21" fmla="*/ 0 60000 65536"/>
                <a:gd name="T22" fmla="*/ 0 60000 65536"/>
                <a:gd name="T23" fmla="*/ 0 60000 65536"/>
                <a:gd name="T24" fmla="*/ 0 w 27"/>
                <a:gd name="T25" fmla="*/ 0 h 56"/>
                <a:gd name="T26" fmla="*/ 27 w 27"/>
                <a:gd name="T27" fmla="*/ 56 h 5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 h="56">
                  <a:moveTo>
                    <a:pt x="27" y="56"/>
                  </a:moveTo>
                  <a:lnTo>
                    <a:pt x="27" y="0"/>
                  </a:lnTo>
                  <a:lnTo>
                    <a:pt x="6" y="0"/>
                  </a:lnTo>
                  <a:lnTo>
                    <a:pt x="5" y="15"/>
                  </a:lnTo>
                  <a:lnTo>
                    <a:pt x="4" y="29"/>
                  </a:lnTo>
                  <a:lnTo>
                    <a:pt x="3" y="42"/>
                  </a:lnTo>
                  <a:lnTo>
                    <a:pt x="0" y="56"/>
                  </a:lnTo>
                  <a:lnTo>
                    <a:pt x="27" y="5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203" name="Freeform 141"/>
            <p:cNvSpPr>
              <a:spLocks/>
            </p:cNvSpPr>
            <p:nvPr/>
          </p:nvSpPr>
          <p:spPr bwMode="auto">
            <a:xfrm>
              <a:off x="2829" y="3826"/>
              <a:ext cx="17" cy="29"/>
            </a:xfrm>
            <a:custGeom>
              <a:avLst/>
              <a:gdLst>
                <a:gd name="T0" fmla="*/ 0 w 36"/>
                <a:gd name="T1" fmla="*/ 1 h 56"/>
                <a:gd name="T2" fmla="*/ 0 w 36"/>
                <a:gd name="T3" fmla="*/ 1 h 56"/>
                <a:gd name="T4" fmla="*/ 0 w 36"/>
                <a:gd name="T5" fmla="*/ 1 h 56"/>
                <a:gd name="T6" fmla="*/ 0 w 36"/>
                <a:gd name="T7" fmla="*/ 1 h 56"/>
                <a:gd name="T8" fmla="*/ 0 w 36"/>
                <a:gd name="T9" fmla="*/ 1 h 56"/>
                <a:gd name="T10" fmla="*/ 0 w 36"/>
                <a:gd name="T11" fmla="*/ 0 h 56"/>
                <a:gd name="T12" fmla="*/ 0 w 36"/>
                <a:gd name="T13" fmla="*/ 0 h 56"/>
                <a:gd name="T14" fmla="*/ 0 w 36"/>
                <a:gd name="T15" fmla="*/ 1 h 56"/>
                <a:gd name="T16" fmla="*/ 0 60000 65536"/>
                <a:gd name="T17" fmla="*/ 0 60000 65536"/>
                <a:gd name="T18" fmla="*/ 0 60000 65536"/>
                <a:gd name="T19" fmla="*/ 0 60000 65536"/>
                <a:gd name="T20" fmla="*/ 0 60000 65536"/>
                <a:gd name="T21" fmla="*/ 0 60000 65536"/>
                <a:gd name="T22" fmla="*/ 0 60000 65536"/>
                <a:gd name="T23" fmla="*/ 0 60000 65536"/>
                <a:gd name="T24" fmla="*/ 0 w 36"/>
                <a:gd name="T25" fmla="*/ 0 h 56"/>
                <a:gd name="T26" fmla="*/ 36 w 36"/>
                <a:gd name="T27" fmla="*/ 56 h 5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6" h="56">
                  <a:moveTo>
                    <a:pt x="0" y="56"/>
                  </a:moveTo>
                  <a:lnTo>
                    <a:pt x="30" y="56"/>
                  </a:lnTo>
                  <a:lnTo>
                    <a:pt x="33" y="42"/>
                  </a:lnTo>
                  <a:lnTo>
                    <a:pt x="34" y="29"/>
                  </a:lnTo>
                  <a:lnTo>
                    <a:pt x="35" y="15"/>
                  </a:lnTo>
                  <a:lnTo>
                    <a:pt x="36" y="0"/>
                  </a:lnTo>
                  <a:lnTo>
                    <a:pt x="0" y="0"/>
                  </a:lnTo>
                  <a:lnTo>
                    <a:pt x="0" y="5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204" name="Freeform 142"/>
            <p:cNvSpPr>
              <a:spLocks/>
            </p:cNvSpPr>
            <p:nvPr/>
          </p:nvSpPr>
          <p:spPr bwMode="auto">
            <a:xfrm>
              <a:off x="2845" y="3771"/>
              <a:ext cx="12" cy="28"/>
            </a:xfrm>
            <a:custGeom>
              <a:avLst/>
              <a:gdLst>
                <a:gd name="T0" fmla="*/ 1 w 24"/>
                <a:gd name="T1" fmla="*/ 0 h 57"/>
                <a:gd name="T2" fmla="*/ 1 w 24"/>
                <a:gd name="T3" fmla="*/ 0 h 57"/>
                <a:gd name="T4" fmla="*/ 0 w 24"/>
                <a:gd name="T5" fmla="*/ 0 h 57"/>
                <a:gd name="T6" fmla="*/ 1 w 24"/>
                <a:gd name="T7" fmla="*/ 0 h 57"/>
                <a:gd name="T8" fmla="*/ 1 w 24"/>
                <a:gd name="T9" fmla="*/ 0 h 57"/>
                <a:gd name="T10" fmla="*/ 1 w 24"/>
                <a:gd name="T11" fmla="*/ 0 h 57"/>
                <a:gd name="T12" fmla="*/ 1 w 24"/>
                <a:gd name="T13" fmla="*/ 0 h 57"/>
                <a:gd name="T14" fmla="*/ 1 w 24"/>
                <a:gd name="T15" fmla="*/ 0 h 57"/>
                <a:gd name="T16" fmla="*/ 0 60000 65536"/>
                <a:gd name="T17" fmla="*/ 0 60000 65536"/>
                <a:gd name="T18" fmla="*/ 0 60000 65536"/>
                <a:gd name="T19" fmla="*/ 0 60000 65536"/>
                <a:gd name="T20" fmla="*/ 0 60000 65536"/>
                <a:gd name="T21" fmla="*/ 0 60000 65536"/>
                <a:gd name="T22" fmla="*/ 0 60000 65536"/>
                <a:gd name="T23" fmla="*/ 0 60000 65536"/>
                <a:gd name="T24" fmla="*/ 0 w 24"/>
                <a:gd name="T25" fmla="*/ 0 h 57"/>
                <a:gd name="T26" fmla="*/ 24 w 24"/>
                <a:gd name="T27" fmla="*/ 57 h 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 h="57">
                  <a:moveTo>
                    <a:pt x="24" y="57"/>
                  </a:moveTo>
                  <a:lnTo>
                    <a:pt x="24" y="0"/>
                  </a:lnTo>
                  <a:lnTo>
                    <a:pt x="0" y="0"/>
                  </a:lnTo>
                  <a:lnTo>
                    <a:pt x="1" y="14"/>
                  </a:lnTo>
                  <a:lnTo>
                    <a:pt x="2" y="28"/>
                  </a:lnTo>
                  <a:lnTo>
                    <a:pt x="3" y="42"/>
                  </a:lnTo>
                  <a:lnTo>
                    <a:pt x="4" y="57"/>
                  </a:lnTo>
                  <a:lnTo>
                    <a:pt x="24" y="5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205" name="Freeform 143"/>
            <p:cNvSpPr>
              <a:spLocks/>
            </p:cNvSpPr>
            <p:nvPr/>
          </p:nvSpPr>
          <p:spPr bwMode="auto">
            <a:xfrm>
              <a:off x="2829" y="3771"/>
              <a:ext cx="18" cy="28"/>
            </a:xfrm>
            <a:custGeom>
              <a:avLst/>
              <a:gdLst>
                <a:gd name="T0" fmla="*/ 0 w 37"/>
                <a:gd name="T1" fmla="*/ 0 h 57"/>
                <a:gd name="T2" fmla="*/ 0 w 37"/>
                <a:gd name="T3" fmla="*/ 0 h 57"/>
                <a:gd name="T4" fmla="*/ 0 w 37"/>
                <a:gd name="T5" fmla="*/ 0 h 57"/>
                <a:gd name="T6" fmla="*/ 0 w 37"/>
                <a:gd name="T7" fmla="*/ 0 h 57"/>
                <a:gd name="T8" fmla="*/ 0 w 37"/>
                <a:gd name="T9" fmla="*/ 0 h 57"/>
                <a:gd name="T10" fmla="*/ 0 w 37"/>
                <a:gd name="T11" fmla="*/ 0 h 57"/>
                <a:gd name="T12" fmla="*/ 0 w 37"/>
                <a:gd name="T13" fmla="*/ 0 h 57"/>
                <a:gd name="T14" fmla="*/ 0 w 37"/>
                <a:gd name="T15" fmla="*/ 0 h 57"/>
                <a:gd name="T16" fmla="*/ 0 60000 65536"/>
                <a:gd name="T17" fmla="*/ 0 60000 65536"/>
                <a:gd name="T18" fmla="*/ 0 60000 65536"/>
                <a:gd name="T19" fmla="*/ 0 60000 65536"/>
                <a:gd name="T20" fmla="*/ 0 60000 65536"/>
                <a:gd name="T21" fmla="*/ 0 60000 65536"/>
                <a:gd name="T22" fmla="*/ 0 60000 65536"/>
                <a:gd name="T23" fmla="*/ 0 60000 65536"/>
                <a:gd name="T24" fmla="*/ 0 w 37"/>
                <a:gd name="T25" fmla="*/ 0 h 57"/>
                <a:gd name="T26" fmla="*/ 37 w 37"/>
                <a:gd name="T27" fmla="*/ 57 h 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7" h="57">
                  <a:moveTo>
                    <a:pt x="0" y="57"/>
                  </a:moveTo>
                  <a:lnTo>
                    <a:pt x="37" y="57"/>
                  </a:lnTo>
                  <a:lnTo>
                    <a:pt x="36" y="42"/>
                  </a:lnTo>
                  <a:lnTo>
                    <a:pt x="35" y="28"/>
                  </a:lnTo>
                  <a:lnTo>
                    <a:pt x="34" y="14"/>
                  </a:lnTo>
                  <a:lnTo>
                    <a:pt x="33" y="0"/>
                  </a:lnTo>
                  <a:lnTo>
                    <a:pt x="0" y="0"/>
                  </a:lnTo>
                  <a:lnTo>
                    <a:pt x="0" y="5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206" name="Freeform 144"/>
            <p:cNvSpPr>
              <a:spLocks/>
            </p:cNvSpPr>
            <p:nvPr/>
          </p:nvSpPr>
          <p:spPr bwMode="auto">
            <a:xfrm>
              <a:off x="2833" y="3714"/>
              <a:ext cx="24" cy="28"/>
            </a:xfrm>
            <a:custGeom>
              <a:avLst/>
              <a:gdLst>
                <a:gd name="T0" fmla="*/ 0 w 49"/>
                <a:gd name="T1" fmla="*/ 0 h 57"/>
                <a:gd name="T2" fmla="*/ 0 w 49"/>
                <a:gd name="T3" fmla="*/ 0 h 57"/>
                <a:gd name="T4" fmla="*/ 0 w 49"/>
                <a:gd name="T5" fmla="*/ 0 h 57"/>
                <a:gd name="T6" fmla="*/ 0 w 49"/>
                <a:gd name="T7" fmla="*/ 0 h 57"/>
                <a:gd name="T8" fmla="*/ 0 w 49"/>
                <a:gd name="T9" fmla="*/ 0 h 57"/>
                <a:gd name="T10" fmla="*/ 0 w 49"/>
                <a:gd name="T11" fmla="*/ 0 h 57"/>
                <a:gd name="T12" fmla="*/ 0 w 49"/>
                <a:gd name="T13" fmla="*/ 0 h 57"/>
                <a:gd name="T14" fmla="*/ 0 w 49"/>
                <a:gd name="T15" fmla="*/ 0 h 57"/>
                <a:gd name="T16" fmla="*/ 0 60000 65536"/>
                <a:gd name="T17" fmla="*/ 0 60000 65536"/>
                <a:gd name="T18" fmla="*/ 0 60000 65536"/>
                <a:gd name="T19" fmla="*/ 0 60000 65536"/>
                <a:gd name="T20" fmla="*/ 0 60000 65536"/>
                <a:gd name="T21" fmla="*/ 0 60000 65536"/>
                <a:gd name="T22" fmla="*/ 0 60000 65536"/>
                <a:gd name="T23" fmla="*/ 0 60000 65536"/>
                <a:gd name="T24" fmla="*/ 0 w 49"/>
                <a:gd name="T25" fmla="*/ 0 h 57"/>
                <a:gd name="T26" fmla="*/ 49 w 49"/>
                <a:gd name="T27" fmla="*/ 57 h 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9" h="57">
                  <a:moveTo>
                    <a:pt x="49" y="57"/>
                  </a:moveTo>
                  <a:lnTo>
                    <a:pt x="49" y="0"/>
                  </a:lnTo>
                  <a:lnTo>
                    <a:pt x="0" y="0"/>
                  </a:lnTo>
                  <a:lnTo>
                    <a:pt x="5" y="14"/>
                  </a:lnTo>
                  <a:lnTo>
                    <a:pt x="8" y="28"/>
                  </a:lnTo>
                  <a:lnTo>
                    <a:pt x="12" y="43"/>
                  </a:lnTo>
                  <a:lnTo>
                    <a:pt x="15" y="57"/>
                  </a:lnTo>
                  <a:lnTo>
                    <a:pt x="49" y="5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207" name="Freeform 145"/>
            <p:cNvSpPr>
              <a:spLocks/>
            </p:cNvSpPr>
            <p:nvPr/>
          </p:nvSpPr>
          <p:spPr bwMode="auto">
            <a:xfrm>
              <a:off x="2829" y="3714"/>
              <a:ext cx="11" cy="28"/>
            </a:xfrm>
            <a:custGeom>
              <a:avLst/>
              <a:gdLst>
                <a:gd name="T0" fmla="*/ 0 w 23"/>
                <a:gd name="T1" fmla="*/ 0 h 57"/>
                <a:gd name="T2" fmla="*/ 0 w 23"/>
                <a:gd name="T3" fmla="*/ 0 h 57"/>
                <a:gd name="T4" fmla="*/ 0 w 23"/>
                <a:gd name="T5" fmla="*/ 0 h 57"/>
                <a:gd name="T6" fmla="*/ 0 w 23"/>
                <a:gd name="T7" fmla="*/ 0 h 57"/>
                <a:gd name="T8" fmla="*/ 0 w 23"/>
                <a:gd name="T9" fmla="*/ 0 h 57"/>
                <a:gd name="T10" fmla="*/ 0 w 23"/>
                <a:gd name="T11" fmla="*/ 0 h 57"/>
                <a:gd name="T12" fmla="*/ 0 w 23"/>
                <a:gd name="T13" fmla="*/ 0 h 57"/>
                <a:gd name="T14" fmla="*/ 0 w 23"/>
                <a:gd name="T15" fmla="*/ 0 h 57"/>
                <a:gd name="T16" fmla="*/ 0 60000 65536"/>
                <a:gd name="T17" fmla="*/ 0 60000 65536"/>
                <a:gd name="T18" fmla="*/ 0 60000 65536"/>
                <a:gd name="T19" fmla="*/ 0 60000 65536"/>
                <a:gd name="T20" fmla="*/ 0 60000 65536"/>
                <a:gd name="T21" fmla="*/ 0 60000 65536"/>
                <a:gd name="T22" fmla="*/ 0 60000 65536"/>
                <a:gd name="T23" fmla="*/ 0 60000 65536"/>
                <a:gd name="T24" fmla="*/ 0 w 23"/>
                <a:gd name="T25" fmla="*/ 0 h 57"/>
                <a:gd name="T26" fmla="*/ 23 w 23"/>
                <a:gd name="T27" fmla="*/ 57 h 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 h="57">
                  <a:moveTo>
                    <a:pt x="0" y="57"/>
                  </a:moveTo>
                  <a:lnTo>
                    <a:pt x="23" y="57"/>
                  </a:lnTo>
                  <a:lnTo>
                    <a:pt x="20" y="43"/>
                  </a:lnTo>
                  <a:lnTo>
                    <a:pt x="16" y="28"/>
                  </a:lnTo>
                  <a:lnTo>
                    <a:pt x="13" y="14"/>
                  </a:lnTo>
                  <a:lnTo>
                    <a:pt x="8" y="0"/>
                  </a:lnTo>
                  <a:lnTo>
                    <a:pt x="0" y="0"/>
                  </a:lnTo>
                  <a:lnTo>
                    <a:pt x="0" y="5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208" name="Freeform 146"/>
            <p:cNvSpPr>
              <a:spLocks/>
            </p:cNvSpPr>
            <p:nvPr/>
          </p:nvSpPr>
          <p:spPr bwMode="auto">
            <a:xfrm>
              <a:off x="2728" y="4058"/>
              <a:ext cx="41" cy="10"/>
            </a:xfrm>
            <a:custGeom>
              <a:avLst/>
              <a:gdLst>
                <a:gd name="T0" fmla="*/ 0 w 81"/>
                <a:gd name="T1" fmla="*/ 1 h 18"/>
                <a:gd name="T2" fmla="*/ 1 w 81"/>
                <a:gd name="T3" fmla="*/ 1 h 18"/>
                <a:gd name="T4" fmla="*/ 1 w 81"/>
                <a:gd name="T5" fmla="*/ 0 h 18"/>
                <a:gd name="T6" fmla="*/ 1 w 81"/>
                <a:gd name="T7" fmla="*/ 0 h 18"/>
                <a:gd name="T8" fmla="*/ 1 w 81"/>
                <a:gd name="T9" fmla="*/ 1 h 18"/>
                <a:gd name="T10" fmla="*/ 1 w 81"/>
                <a:gd name="T11" fmla="*/ 1 h 18"/>
                <a:gd name="T12" fmla="*/ 1 w 81"/>
                <a:gd name="T13" fmla="*/ 1 h 18"/>
                <a:gd name="T14" fmla="*/ 0 w 81"/>
                <a:gd name="T15" fmla="*/ 1 h 18"/>
                <a:gd name="T16" fmla="*/ 0 60000 65536"/>
                <a:gd name="T17" fmla="*/ 0 60000 65536"/>
                <a:gd name="T18" fmla="*/ 0 60000 65536"/>
                <a:gd name="T19" fmla="*/ 0 60000 65536"/>
                <a:gd name="T20" fmla="*/ 0 60000 65536"/>
                <a:gd name="T21" fmla="*/ 0 60000 65536"/>
                <a:gd name="T22" fmla="*/ 0 60000 65536"/>
                <a:gd name="T23" fmla="*/ 0 60000 65536"/>
                <a:gd name="T24" fmla="*/ 0 w 81"/>
                <a:gd name="T25" fmla="*/ 0 h 18"/>
                <a:gd name="T26" fmla="*/ 81 w 81"/>
                <a:gd name="T27" fmla="*/ 18 h 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1" h="18">
                  <a:moveTo>
                    <a:pt x="0" y="18"/>
                  </a:moveTo>
                  <a:lnTo>
                    <a:pt x="81" y="18"/>
                  </a:lnTo>
                  <a:lnTo>
                    <a:pt x="81" y="0"/>
                  </a:lnTo>
                  <a:lnTo>
                    <a:pt x="18" y="0"/>
                  </a:lnTo>
                  <a:lnTo>
                    <a:pt x="14" y="4"/>
                  </a:lnTo>
                  <a:lnTo>
                    <a:pt x="9" y="9"/>
                  </a:lnTo>
                  <a:lnTo>
                    <a:pt x="4" y="14"/>
                  </a:lnTo>
                  <a:lnTo>
                    <a:pt x="0" y="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209" name="Freeform 147"/>
            <p:cNvSpPr>
              <a:spLocks/>
            </p:cNvSpPr>
            <p:nvPr/>
          </p:nvSpPr>
          <p:spPr bwMode="auto">
            <a:xfrm>
              <a:off x="2635" y="4058"/>
              <a:ext cx="102" cy="10"/>
            </a:xfrm>
            <a:custGeom>
              <a:avLst/>
              <a:gdLst>
                <a:gd name="T0" fmla="*/ 0 w 204"/>
                <a:gd name="T1" fmla="*/ 1 h 18"/>
                <a:gd name="T2" fmla="*/ 1 w 204"/>
                <a:gd name="T3" fmla="*/ 1 h 18"/>
                <a:gd name="T4" fmla="*/ 1 w 204"/>
                <a:gd name="T5" fmla="*/ 1 h 18"/>
                <a:gd name="T6" fmla="*/ 1 w 204"/>
                <a:gd name="T7" fmla="*/ 1 h 18"/>
                <a:gd name="T8" fmla="*/ 1 w 204"/>
                <a:gd name="T9" fmla="*/ 1 h 18"/>
                <a:gd name="T10" fmla="*/ 1 w 204"/>
                <a:gd name="T11" fmla="*/ 0 h 18"/>
                <a:gd name="T12" fmla="*/ 1 w 204"/>
                <a:gd name="T13" fmla="*/ 0 h 18"/>
                <a:gd name="T14" fmla="*/ 0 w 204"/>
                <a:gd name="T15" fmla="*/ 1 h 18"/>
                <a:gd name="T16" fmla="*/ 0 60000 65536"/>
                <a:gd name="T17" fmla="*/ 0 60000 65536"/>
                <a:gd name="T18" fmla="*/ 0 60000 65536"/>
                <a:gd name="T19" fmla="*/ 0 60000 65536"/>
                <a:gd name="T20" fmla="*/ 0 60000 65536"/>
                <a:gd name="T21" fmla="*/ 0 60000 65536"/>
                <a:gd name="T22" fmla="*/ 0 60000 65536"/>
                <a:gd name="T23" fmla="*/ 0 60000 65536"/>
                <a:gd name="T24" fmla="*/ 0 w 204"/>
                <a:gd name="T25" fmla="*/ 0 h 18"/>
                <a:gd name="T26" fmla="*/ 204 w 204"/>
                <a:gd name="T27" fmla="*/ 18 h 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04" h="18">
                  <a:moveTo>
                    <a:pt x="0" y="18"/>
                  </a:moveTo>
                  <a:lnTo>
                    <a:pt x="186" y="18"/>
                  </a:lnTo>
                  <a:lnTo>
                    <a:pt x="190" y="14"/>
                  </a:lnTo>
                  <a:lnTo>
                    <a:pt x="195" y="9"/>
                  </a:lnTo>
                  <a:lnTo>
                    <a:pt x="200" y="4"/>
                  </a:lnTo>
                  <a:lnTo>
                    <a:pt x="204" y="0"/>
                  </a:lnTo>
                  <a:lnTo>
                    <a:pt x="5" y="0"/>
                  </a:lnTo>
                  <a:lnTo>
                    <a:pt x="0" y="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210" name="Freeform 149"/>
            <p:cNvSpPr>
              <a:spLocks/>
            </p:cNvSpPr>
            <p:nvPr/>
          </p:nvSpPr>
          <p:spPr bwMode="auto">
            <a:xfrm>
              <a:off x="2550" y="3957"/>
              <a:ext cx="390" cy="14"/>
            </a:xfrm>
            <a:custGeom>
              <a:avLst/>
              <a:gdLst>
                <a:gd name="T0" fmla="*/ 1 w 780"/>
                <a:gd name="T1" fmla="*/ 1 h 28"/>
                <a:gd name="T2" fmla="*/ 1 w 780"/>
                <a:gd name="T3" fmla="*/ 1 h 28"/>
                <a:gd name="T4" fmla="*/ 0 w 780"/>
                <a:gd name="T5" fmla="*/ 0 h 28"/>
                <a:gd name="T6" fmla="*/ 0 w 780"/>
                <a:gd name="T7" fmla="*/ 1 h 28"/>
                <a:gd name="T8" fmla="*/ 1 w 780"/>
                <a:gd name="T9" fmla="*/ 1 h 28"/>
                <a:gd name="T10" fmla="*/ 1 w 780"/>
                <a:gd name="T11" fmla="*/ 1 h 28"/>
                <a:gd name="T12" fmla="*/ 1 w 780"/>
                <a:gd name="T13" fmla="*/ 1 h 28"/>
                <a:gd name="T14" fmla="*/ 0 60000 65536"/>
                <a:gd name="T15" fmla="*/ 0 60000 65536"/>
                <a:gd name="T16" fmla="*/ 0 60000 65536"/>
                <a:gd name="T17" fmla="*/ 0 60000 65536"/>
                <a:gd name="T18" fmla="*/ 0 60000 65536"/>
                <a:gd name="T19" fmla="*/ 0 60000 65536"/>
                <a:gd name="T20" fmla="*/ 0 60000 65536"/>
                <a:gd name="T21" fmla="*/ 0 w 780"/>
                <a:gd name="T22" fmla="*/ 0 h 28"/>
                <a:gd name="T23" fmla="*/ 780 w 780"/>
                <a:gd name="T24" fmla="*/ 28 h 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80" h="28">
                  <a:moveTo>
                    <a:pt x="729" y="5"/>
                  </a:moveTo>
                  <a:lnTo>
                    <a:pt x="520" y="4"/>
                  </a:lnTo>
                  <a:lnTo>
                    <a:pt x="0" y="0"/>
                  </a:lnTo>
                  <a:lnTo>
                    <a:pt x="0" y="28"/>
                  </a:lnTo>
                  <a:lnTo>
                    <a:pt x="508" y="28"/>
                  </a:lnTo>
                  <a:lnTo>
                    <a:pt x="780" y="28"/>
                  </a:lnTo>
                  <a:lnTo>
                    <a:pt x="729" y="5"/>
                  </a:lnTo>
                  <a:close/>
                </a:path>
              </a:pathLst>
            </a:custGeom>
            <a:solidFill>
              <a:srgbClr val="DD9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211" name="Freeform 150"/>
            <p:cNvSpPr>
              <a:spLocks/>
            </p:cNvSpPr>
            <p:nvPr/>
          </p:nvSpPr>
          <p:spPr bwMode="auto">
            <a:xfrm>
              <a:off x="1901" y="3539"/>
              <a:ext cx="99" cy="460"/>
            </a:xfrm>
            <a:custGeom>
              <a:avLst/>
              <a:gdLst>
                <a:gd name="T0" fmla="*/ 1 w 198"/>
                <a:gd name="T1" fmla="*/ 0 h 920"/>
                <a:gd name="T2" fmla="*/ 1 w 198"/>
                <a:gd name="T3" fmla="*/ 1 h 920"/>
                <a:gd name="T4" fmla="*/ 0 w 198"/>
                <a:gd name="T5" fmla="*/ 1 h 920"/>
                <a:gd name="T6" fmla="*/ 1 w 198"/>
                <a:gd name="T7" fmla="*/ 0 h 920"/>
                <a:gd name="T8" fmla="*/ 0 60000 65536"/>
                <a:gd name="T9" fmla="*/ 0 60000 65536"/>
                <a:gd name="T10" fmla="*/ 0 60000 65536"/>
                <a:gd name="T11" fmla="*/ 0 60000 65536"/>
                <a:gd name="T12" fmla="*/ 0 w 198"/>
                <a:gd name="T13" fmla="*/ 0 h 920"/>
                <a:gd name="T14" fmla="*/ 198 w 198"/>
                <a:gd name="T15" fmla="*/ 920 h 920"/>
              </a:gdLst>
              <a:ahLst/>
              <a:cxnLst>
                <a:cxn ang="T8">
                  <a:pos x="T0" y="T1"/>
                </a:cxn>
                <a:cxn ang="T9">
                  <a:pos x="T2" y="T3"/>
                </a:cxn>
                <a:cxn ang="T10">
                  <a:pos x="T4" y="T5"/>
                </a:cxn>
                <a:cxn ang="T11">
                  <a:pos x="T6" y="T7"/>
                </a:cxn>
              </a:cxnLst>
              <a:rect l="T12" t="T13" r="T14" b="T15"/>
              <a:pathLst>
                <a:path w="198" h="920">
                  <a:moveTo>
                    <a:pt x="198" y="0"/>
                  </a:moveTo>
                  <a:lnTo>
                    <a:pt x="198" y="920"/>
                  </a:lnTo>
                  <a:lnTo>
                    <a:pt x="0" y="791"/>
                  </a:lnTo>
                  <a:lnTo>
                    <a:pt x="19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212" name="Freeform 151"/>
            <p:cNvSpPr>
              <a:spLocks/>
            </p:cNvSpPr>
            <p:nvPr/>
          </p:nvSpPr>
          <p:spPr bwMode="auto">
            <a:xfrm>
              <a:off x="1846" y="3952"/>
              <a:ext cx="347" cy="109"/>
            </a:xfrm>
            <a:custGeom>
              <a:avLst/>
              <a:gdLst>
                <a:gd name="T0" fmla="*/ 0 w 696"/>
                <a:gd name="T1" fmla="*/ 1 h 216"/>
                <a:gd name="T2" fmla="*/ 0 w 696"/>
                <a:gd name="T3" fmla="*/ 1 h 216"/>
                <a:gd name="T4" fmla="*/ 0 w 696"/>
                <a:gd name="T5" fmla="*/ 1 h 216"/>
                <a:gd name="T6" fmla="*/ 0 w 696"/>
                <a:gd name="T7" fmla="*/ 0 h 216"/>
                <a:gd name="T8" fmla="*/ 0 w 696"/>
                <a:gd name="T9" fmla="*/ 0 h 216"/>
                <a:gd name="T10" fmla="*/ 0 w 696"/>
                <a:gd name="T11" fmla="*/ 1 h 216"/>
                <a:gd name="T12" fmla="*/ 0 w 696"/>
                <a:gd name="T13" fmla="*/ 1 h 216"/>
                <a:gd name="T14" fmla="*/ 0 60000 65536"/>
                <a:gd name="T15" fmla="*/ 0 60000 65536"/>
                <a:gd name="T16" fmla="*/ 0 60000 65536"/>
                <a:gd name="T17" fmla="*/ 0 60000 65536"/>
                <a:gd name="T18" fmla="*/ 0 60000 65536"/>
                <a:gd name="T19" fmla="*/ 0 60000 65536"/>
                <a:gd name="T20" fmla="*/ 0 60000 65536"/>
                <a:gd name="T21" fmla="*/ 0 w 696"/>
                <a:gd name="T22" fmla="*/ 0 h 216"/>
                <a:gd name="T23" fmla="*/ 696 w 696"/>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96" h="216">
                  <a:moveTo>
                    <a:pt x="650" y="184"/>
                  </a:moveTo>
                  <a:lnTo>
                    <a:pt x="696" y="216"/>
                  </a:lnTo>
                  <a:lnTo>
                    <a:pt x="300" y="216"/>
                  </a:lnTo>
                  <a:lnTo>
                    <a:pt x="0" y="0"/>
                  </a:lnTo>
                  <a:lnTo>
                    <a:pt x="42" y="0"/>
                  </a:lnTo>
                  <a:lnTo>
                    <a:pt x="309" y="184"/>
                  </a:lnTo>
                  <a:lnTo>
                    <a:pt x="650" y="184"/>
                  </a:lnTo>
                  <a:close/>
                </a:path>
              </a:pathLst>
            </a:custGeom>
            <a:solidFill>
              <a:srgbClr val="DD9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grpSp>
      <p:sp>
        <p:nvSpPr>
          <p:cNvPr id="3075" name="Text Box 195"/>
          <p:cNvSpPr txBox="1">
            <a:spLocks noChangeArrowheads="1"/>
          </p:cNvSpPr>
          <p:nvPr/>
        </p:nvSpPr>
        <p:spPr bwMode="auto">
          <a:xfrm>
            <a:off x="6994526" y="3549650"/>
            <a:ext cx="1852613" cy="11874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400" b="1">
                <a:solidFill>
                  <a:srgbClr val="000000"/>
                </a:solidFill>
              </a:rPr>
              <a:t>担当学校・地域の情報の還元</a:t>
            </a:r>
          </a:p>
          <a:p>
            <a:pPr eaLnBrk="1" fontAlgn="base" hangingPunct="1">
              <a:lnSpc>
                <a:spcPct val="70000"/>
              </a:lnSpc>
              <a:spcBef>
                <a:spcPct val="50000"/>
              </a:spcBef>
              <a:spcAft>
                <a:spcPct val="0"/>
              </a:spcAft>
            </a:pPr>
            <a:r>
              <a:rPr lang="ja-JP" altLang="en-US" sz="1200">
                <a:solidFill>
                  <a:srgbClr val="000000"/>
                </a:solidFill>
              </a:rPr>
              <a:t>　・地図・一覧表</a:t>
            </a:r>
          </a:p>
          <a:p>
            <a:pPr eaLnBrk="1" fontAlgn="base" hangingPunct="1">
              <a:lnSpc>
                <a:spcPct val="70000"/>
              </a:lnSpc>
              <a:spcBef>
                <a:spcPct val="50000"/>
              </a:spcBef>
              <a:spcAft>
                <a:spcPct val="0"/>
              </a:spcAft>
            </a:pPr>
            <a:r>
              <a:rPr lang="ja-JP" altLang="en-US" sz="1200">
                <a:solidFill>
                  <a:srgbClr val="000000"/>
                </a:solidFill>
              </a:rPr>
              <a:t>　・グラフ</a:t>
            </a:r>
          </a:p>
          <a:p>
            <a:pPr eaLnBrk="1" fontAlgn="base" hangingPunct="1">
              <a:lnSpc>
                <a:spcPct val="70000"/>
              </a:lnSpc>
              <a:spcBef>
                <a:spcPct val="50000"/>
              </a:spcBef>
              <a:spcAft>
                <a:spcPct val="0"/>
              </a:spcAft>
            </a:pPr>
            <a:r>
              <a:rPr lang="ja-JP" altLang="en-US" sz="1200">
                <a:solidFill>
                  <a:srgbClr val="000000"/>
                </a:solidFill>
              </a:rPr>
              <a:t>　・メール</a:t>
            </a:r>
          </a:p>
        </p:txBody>
      </p:sp>
      <p:pic>
        <p:nvPicPr>
          <p:cNvPr id="3076" name="Picture 187" descr="MCj0435544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59663" y="1541463"/>
            <a:ext cx="914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Rectangle 2"/>
          <p:cNvSpPr>
            <a:spLocks noGrp="1" noChangeArrowheads="1"/>
          </p:cNvSpPr>
          <p:nvPr>
            <p:ph type="title" idx="4294967295"/>
          </p:nvPr>
        </p:nvSpPr>
        <p:spPr>
          <a:xfrm>
            <a:off x="3962400" y="182563"/>
            <a:ext cx="4183064" cy="714375"/>
          </a:xfrm>
          <a:solidFill>
            <a:schemeClr val="accent1">
              <a:lumMod val="20000"/>
              <a:lumOff val="80000"/>
            </a:schemeClr>
          </a:solidFill>
        </p:spPr>
        <p:txBody>
          <a:bodyPr/>
          <a:lstStyle/>
          <a:p>
            <a:pPr algn="ctr" eaLnBrk="1" hangingPunct="1"/>
            <a:r>
              <a:rPr lang="ja-JP" altLang="en-US" sz="4000" dirty="0"/>
              <a:t>システム概要図</a:t>
            </a:r>
          </a:p>
        </p:txBody>
      </p:sp>
      <p:sp>
        <p:nvSpPr>
          <p:cNvPr id="3078" name="Text Box 73"/>
          <p:cNvSpPr txBox="1">
            <a:spLocks noChangeArrowheads="1"/>
          </p:cNvSpPr>
          <p:nvPr/>
        </p:nvSpPr>
        <p:spPr bwMode="auto">
          <a:xfrm>
            <a:off x="7152488" y="1320801"/>
            <a:ext cx="679450" cy="369888"/>
          </a:xfrm>
          <a:prstGeom prst="rect">
            <a:avLst/>
          </a:prstGeom>
          <a:solidFill>
            <a:schemeClr val="bg1"/>
          </a:solidFill>
          <a:ln w="19050">
            <a:solidFill>
              <a:schemeClr val="tx1"/>
            </a:solidFill>
            <a:miter lim="800000"/>
            <a:headEnd/>
            <a:tailEnd/>
          </a:ln>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a:solidFill>
                  <a:srgbClr val="000000"/>
                </a:solidFill>
                <a:latin typeface="Tahoma" pitchFamily="34" charset="0"/>
              </a:rPr>
              <a:t>学校</a:t>
            </a:r>
          </a:p>
        </p:txBody>
      </p:sp>
      <p:sp>
        <p:nvSpPr>
          <p:cNvPr id="3079" name="Line 192"/>
          <p:cNvSpPr>
            <a:spLocks noChangeShapeType="1"/>
          </p:cNvSpPr>
          <p:nvPr/>
        </p:nvSpPr>
        <p:spPr bwMode="auto">
          <a:xfrm flipH="1">
            <a:off x="6107113" y="1735138"/>
            <a:ext cx="1312862" cy="120650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pPr fontAlgn="base">
              <a:spcBef>
                <a:spcPct val="0"/>
              </a:spcBef>
              <a:spcAft>
                <a:spcPct val="0"/>
              </a:spcAft>
            </a:pPr>
            <a:endParaRPr lang="ja-JP" altLang="en-US">
              <a:solidFill>
                <a:srgbClr val="000000"/>
              </a:solidFill>
            </a:endParaRPr>
          </a:p>
        </p:txBody>
      </p:sp>
      <p:sp>
        <p:nvSpPr>
          <p:cNvPr id="3080" name="Text Box 193"/>
          <p:cNvSpPr txBox="1">
            <a:spLocks noChangeArrowheads="1"/>
          </p:cNvSpPr>
          <p:nvPr/>
        </p:nvSpPr>
        <p:spPr bwMode="auto">
          <a:xfrm>
            <a:off x="6069013" y="1598614"/>
            <a:ext cx="1314450" cy="75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400" b="1">
                <a:solidFill>
                  <a:srgbClr val="000000"/>
                </a:solidFill>
              </a:rPr>
              <a:t>欠席者入力</a:t>
            </a:r>
          </a:p>
          <a:p>
            <a:pPr eaLnBrk="1" fontAlgn="base" hangingPunct="1">
              <a:lnSpc>
                <a:spcPct val="70000"/>
              </a:lnSpc>
              <a:spcBef>
                <a:spcPct val="50000"/>
              </a:spcBef>
              <a:spcAft>
                <a:spcPct val="0"/>
              </a:spcAft>
              <a:buFontTx/>
              <a:buChar char="•"/>
            </a:pPr>
            <a:r>
              <a:rPr lang="ja-JP" altLang="en-US" sz="1200">
                <a:solidFill>
                  <a:srgbClr val="000000"/>
                </a:solidFill>
              </a:rPr>
              <a:t>学年、クラス毎</a:t>
            </a:r>
          </a:p>
          <a:p>
            <a:pPr eaLnBrk="1" fontAlgn="base" hangingPunct="1">
              <a:lnSpc>
                <a:spcPct val="70000"/>
              </a:lnSpc>
              <a:spcBef>
                <a:spcPct val="50000"/>
              </a:spcBef>
              <a:spcAft>
                <a:spcPct val="0"/>
              </a:spcAft>
              <a:buFontTx/>
              <a:buChar char="•"/>
            </a:pPr>
            <a:r>
              <a:rPr lang="ja-JP" altLang="en-US" sz="1200">
                <a:solidFill>
                  <a:srgbClr val="000000"/>
                </a:solidFill>
              </a:rPr>
              <a:t>症状別</a:t>
            </a:r>
          </a:p>
        </p:txBody>
      </p:sp>
      <p:sp>
        <p:nvSpPr>
          <p:cNvPr id="3081" name="Line 194"/>
          <p:cNvSpPr>
            <a:spLocks noChangeShapeType="1"/>
          </p:cNvSpPr>
          <p:nvPr/>
        </p:nvSpPr>
        <p:spPr bwMode="auto">
          <a:xfrm flipV="1">
            <a:off x="5917408" y="1956618"/>
            <a:ext cx="1506537" cy="1401763"/>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pPr fontAlgn="base">
              <a:spcBef>
                <a:spcPct val="0"/>
              </a:spcBef>
              <a:spcAft>
                <a:spcPct val="0"/>
              </a:spcAft>
            </a:pPr>
            <a:endParaRPr lang="ja-JP" altLang="en-US">
              <a:solidFill>
                <a:srgbClr val="000000"/>
              </a:solidFill>
            </a:endParaRPr>
          </a:p>
        </p:txBody>
      </p:sp>
      <p:sp>
        <p:nvSpPr>
          <p:cNvPr id="3082" name="Oval 196"/>
          <p:cNvSpPr>
            <a:spLocks noChangeArrowheads="1"/>
          </p:cNvSpPr>
          <p:nvPr/>
        </p:nvSpPr>
        <p:spPr bwMode="auto">
          <a:xfrm>
            <a:off x="4437853" y="2376925"/>
            <a:ext cx="1549400" cy="2962275"/>
          </a:xfrm>
          <a:prstGeom prst="ellipse">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083" name="Text Box 73"/>
          <p:cNvSpPr txBox="1">
            <a:spLocks noChangeArrowheads="1"/>
          </p:cNvSpPr>
          <p:nvPr/>
        </p:nvSpPr>
        <p:spPr bwMode="auto">
          <a:xfrm>
            <a:off x="4551364" y="1744664"/>
            <a:ext cx="1266825" cy="738187"/>
          </a:xfrm>
          <a:prstGeom prst="rect">
            <a:avLst/>
          </a:prstGeom>
          <a:solidFill>
            <a:srgbClr val="CCECFF"/>
          </a:solidFill>
          <a:ln w="19050">
            <a:solidFill>
              <a:schemeClr val="tx1"/>
            </a:solidFill>
            <a:miter lim="800000"/>
            <a:headEnd/>
            <a:tailEnd/>
          </a:ln>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400" dirty="0">
                <a:solidFill>
                  <a:srgbClr val="000000"/>
                </a:solidFill>
                <a:latin typeface="Tahoma" pitchFamily="34" charset="0"/>
              </a:rPr>
              <a:t>学校欠席</a:t>
            </a:r>
            <a:br>
              <a:rPr lang="ja-JP" altLang="en-US" sz="1400" dirty="0">
                <a:solidFill>
                  <a:srgbClr val="000000"/>
                </a:solidFill>
                <a:latin typeface="Tahoma" pitchFamily="34" charset="0"/>
              </a:rPr>
            </a:br>
            <a:r>
              <a:rPr lang="ja-JP" altLang="en-US" sz="1400" dirty="0">
                <a:solidFill>
                  <a:srgbClr val="000000"/>
                </a:solidFill>
                <a:latin typeface="Tahoma" pitchFamily="34" charset="0"/>
              </a:rPr>
              <a:t>サーベイランスサーバ</a:t>
            </a:r>
          </a:p>
        </p:txBody>
      </p:sp>
      <p:sp>
        <p:nvSpPr>
          <p:cNvPr id="3084" name="Text Box 73"/>
          <p:cNvSpPr txBox="1">
            <a:spLocks noChangeArrowheads="1"/>
          </p:cNvSpPr>
          <p:nvPr/>
        </p:nvSpPr>
        <p:spPr bwMode="auto">
          <a:xfrm>
            <a:off x="4668838" y="4425950"/>
            <a:ext cx="1606550" cy="338138"/>
          </a:xfrm>
          <a:prstGeom prst="rect">
            <a:avLst/>
          </a:prstGeom>
          <a:solidFill>
            <a:srgbClr val="FF9900"/>
          </a:solidFill>
          <a:ln w="19050">
            <a:solidFill>
              <a:schemeClr val="tx1"/>
            </a:solidFill>
            <a:miter lim="800000"/>
            <a:headEnd/>
            <a:tailEnd/>
          </a:ln>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600">
                <a:solidFill>
                  <a:srgbClr val="000000"/>
                </a:solidFill>
                <a:latin typeface="Tahoma" pitchFamily="34" charset="0"/>
              </a:rPr>
              <a:t>インターネット網</a:t>
            </a:r>
          </a:p>
        </p:txBody>
      </p:sp>
      <p:sp>
        <p:nvSpPr>
          <p:cNvPr id="3085" name="Text Box 73"/>
          <p:cNvSpPr txBox="1">
            <a:spLocks noChangeArrowheads="1"/>
          </p:cNvSpPr>
          <p:nvPr/>
        </p:nvSpPr>
        <p:spPr bwMode="auto">
          <a:xfrm>
            <a:off x="7977188" y="4459289"/>
            <a:ext cx="1155700" cy="784225"/>
          </a:xfrm>
          <a:prstGeom prst="rect">
            <a:avLst/>
          </a:prstGeom>
          <a:solidFill>
            <a:schemeClr val="bg1"/>
          </a:solidFill>
          <a:ln w="19050">
            <a:solidFill>
              <a:schemeClr val="tx1"/>
            </a:solidFill>
            <a:miter lim="800000"/>
            <a:headEnd/>
            <a:tailEnd/>
          </a:ln>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a:solidFill>
                  <a:srgbClr val="000000"/>
                </a:solidFill>
                <a:latin typeface="Tahoma" pitchFamily="34" charset="0"/>
              </a:rPr>
              <a:t>学校医・</a:t>
            </a:r>
            <a:endParaRPr lang="en-US" altLang="ja-JP">
              <a:solidFill>
                <a:srgbClr val="000000"/>
              </a:solidFill>
              <a:latin typeface="Tahoma" pitchFamily="34" charset="0"/>
            </a:endParaRPr>
          </a:p>
          <a:p>
            <a:pPr eaLnBrk="1" fontAlgn="base" hangingPunct="1">
              <a:spcBef>
                <a:spcPct val="50000"/>
              </a:spcBef>
              <a:spcAft>
                <a:spcPct val="0"/>
              </a:spcAft>
            </a:pPr>
            <a:r>
              <a:rPr lang="ja-JP" altLang="en-US">
                <a:solidFill>
                  <a:srgbClr val="000000"/>
                </a:solidFill>
                <a:latin typeface="Tahoma" pitchFamily="34" charset="0"/>
              </a:rPr>
              <a:t>医師会</a:t>
            </a:r>
          </a:p>
        </p:txBody>
      </p:sp>
      <p:sp>
        <p:nvSpPr>
          <p:cNvPr id="3086" name="Text Box 204"/>
          <p:cNvSpPr txBox="1">
            <a:spLocks noChangeArrowheads="1"/>
          </p:cNvSpPr>
          <p:nvPr/>
        </p:nvSpPr>
        <p:spPr bwMode="auto">
          <a:xfrm>
            <a:off x="6732581" y="2471678"/>
            <a:ext cx="1098550" cy="75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400" b="1">
                <a:solidFill>
                  <a:srgbClr val="000000"/>
                </a:solidFill>
              </a:rPr>
              <a:t>還元</a:t>
            </a:r>
          </a:p>
          <a:p>
            <a:pPr eaLnBrk="1" fontAlgn="base" hangingPunct="1">
              <a:lnSpc>
                <a:spcPct val="70000"/>
              </a:lnSpc>
              <a:spcBef>
                <a:spcPct val="50000"/>
              </a:spcBef>
              <a:spcAft>
                <a:spcPct val="0"/>
              </a:spcAft>
              <a:buFontTx/>
              <a:buChar char="•"/>
            </a:pPr>
            <a:r>
              <a:rPr lang="ja-JP" altLang="en-US" sz="1200">
                <a:solidFill>
                  <a:srgbClr val="000000"/>
                </a:solidFill>
              </a:rPr>
              <a:t>地図・一覧表</a:t>
            </a:r>
          </a:p>
          <a:p>
            <a:pPr eaLnBrk="1" fontAlgn="base" hangingPunct="1">
              <a:lnSpc>
                <a:spcPct val="70000"/>
              </a:lnSpc>
              <a:spcBef>
                <a:spcPct val="50000"/>
              </a:spcBef>
              <a:spcAft>
                <a:spcPct val="0"/>
              </a:spcAft>
              <a:buFontTx/>
              <a:buChar char="•"/>
            </a:pPr>
            <a:r>
              <a:rPr lang="ja-JP" altLang="en-US" sz="1200">
                <a:solidFill>
                  <a:srgbClr val="000000"/>
                </a:solidFill>
              </a:rPr>
              <a:t>グラフ</a:t>
            </a:r>
          </a:p>
        </p:txBody>
      </p:sp>
      <p:sp>
        <p:nvSpPr>
          <p:cNvPr id="3087" name="Line 208"/>
          <p:cNvSpPr>
            <a:spLocks noChangeShapeType="1"/>
          </p:cNvSpPr>
          <p:nvPr/>
        </p:nvSpPr>
        <p:spPr bwMode="auto">
          <a:xfrm flipH="1" flipV="1">
            <a:off x="3530289" y="2407359"/>
            <a:ext cx="1041400" cy="449262"/>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pPr fontAlgn="base">
              <a:spcBef>
                <a:spcPct val="0"/>
              </a:spcBef>
              <a:spcAft>
                <a:spcPct val="0"/>
              </a:spcAft>
            </a:pPr>
            <a:endParaRPr lang="ja-JP" altLang="en-US">
              <a:solidFill>
                <a:srgbClr val="000000"/>
              </a:solidFill>
            </a:endParaRPr>
          </a:p>
        </p:txBody>
      </p:sp>
      <p:pic>
        <p:nvPicPr>
          <p:cNvPr id="3088" name="Picture 200" descr="MCj0319484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29625" y="5568950"/>
            <a:ext cx="1403350" cy="86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9" name="Text Box 73"/>
          <p:cNvSpPr txBox="1">
            <a:spLocks noChangeArrowheads="1"/>
          </p:cNvSpPr>
          <p:nvPr/>
        </p:nvSpPr>
        <p:spPr bwMode="auto">
          <a:xfrm>
            <a:off x="7140575" y="6189664"/>
            <a:ext cx="1962150" cy="338137"/>
          </a:xfrm>
          <a:prstGeom prst="rect">
            <a:avLst/>
          </a:prstGeom>
          <a:solidFill>
            <a:schemeClr val="bg1"/>
          </a:solidFill>
          <a:ln w="19050">
            <a:solidFill>
              <a:schemeClr val="tx1"/>
            </a:solidFill>
            <a:miter lim="800000"/>
            <a:headEnd/>
            <a:tailEnd/>
          </a:ln>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600">
                <a:solidFill>
                  <a:srgbClr val="000000"/>
                </a:solidFill>
                <a:latin typeface="Tahoma" pitchFamily="34" charset="0"/>
              </a:rPr>
              <a:t>市町村教育委員会</a:t>
            </a:r>
            <a:endParaRPr lang="en-US" altLang="ja-JP" sz="1600">
              <a:solidFill>
                <a:srgbClr val="000000"/>
              </a:solidFill>
              <a:latin typeface="Tahoma" pitchFamily="34" charset="0"/>
            </a:endParaRPr>
          </a:p>
        </p:txBody>
      </p:sp>
      <p:sp>
        <p:nvSpPr>
          <p:cNvPr id="3090" name="Text Box 210"/>
          <p:cNvSpPr txBox="1">
            <a:spLocks noChangeArrowheads="1"/>
          </p:cNvSpPr>
          <p:nvPr/>
        </p:nvSpPr>
        <p:spPr bwMode="auto">
          <a:xfrm>
            <a:off x="6191251" y="5076826"/>
            <a:ext cx="1336675" cy="123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400" b="1">
                <a:solidFill>
                  <a:srgbClr val="000000"/>
                </a:solidFill>
              </a:rPr>
              <a:t>還元</a:t>
            </a:r>
          </a:p>
          <a:p>
            <a:pPr eaLnBrk="1" fontAlgn="base" hangingPunct="1">
              <a:lnSpc>
                <a:spcPct val="70000"/>
              </a:lnSpc>
              <a:spcBef>
                <a:spcPct val="50000"/>
              </a:spcBef>
              <a:spcAft>
                <a:spcPct val="0"/>
              </a:spcAft>
              <a:buFontTx/>
              <a:buChar char="•"/>
            </a:pPr>
            <a:r>
              <a:rPr lang="ja-JP" altLang="en-US" sz="1200">
                <a:solidFill>
                  <a:srgbClr val="000000"/>
                </a:solidFill>
              </a:rPr>
              <a:t>地図・一覧表</a:t>
            </a:r>
            <a:endParaRPr lang="en-US" altLang="ja-JP" sz="1200">
              <a:solidFill>
                <a:srgbClr val="000000"/>
              </a:solidFill>
            </a:endParaRPr>
          </a:p>
          <a:p>
            <a:pPr eaLnBrk="1" fontAlgn="base" hangingPunct="1">
              <a:lnSpc>
                <a:spcPct val="70000"/>
              </a:lnSpc>
              <a:spcBef>
                <a:spcPct val="50000"/>
              </a:spcBef>
              <a:spcAft>
                <a:spcPct val="0"/>
              </a:spcAft>
              <a:buFontTx/>
              <a:buChar char="•"/>
            </a:pPr>
            <a:r>
              <a:rPr lang="ja-JP" altLang="en-US" sz="1200">
                <a:solidFill>
                  <a:srgbClr val="000000"/>
                </a:solidFill>
              </a:rPr>
              <a:t>各校の詳細</a:t>
            </a:r>
          </a:p>
          <a:p>
            <a:pPr eaLnBrk="1" fontAlgn="base" hangingPunct="1">
              <a:lnSpc>
                <a:spcPct val="70000"/>
              </a:lnSpc>
              <a:spcBef>
                <a:spcPct val="50000"/>
              </a:spcBef>
              <a:spcAft>
                <a:spcPct val="0"/>
              </a:spcAft>
              <a:buFontTx/>
              <a:buChar char="•"/>
            </a:pPr>
            <a:r>
              <a:rPr lang="ja-JP" altLang="en-US" sz="1200">
                <a:solidFill>
                  <a:srgbClr val="000000"/>
                </a:solidFill>
              </a:rPr>
              <a:t>学級閉鎖状況のリアルタイムチェック</a:t>
            </a:r>
          </a:p>
        </p:txBody>
      </p:sp>
      <p:sp>
        <p:nvSpPr>
          <p:cNvPr id="3091" name="Line 216"/>
          <p:cNvSpPr>
            <a:spLocks noChangeShapeType="1"/>
          </p:cNvSpPr>
          <p:nvPr/>
        </p:nvSpPr>
        <p:spPr bwMode="auto">
          <a:xfrm>
            <a:off x="6091239" y="3992563"/>
            <a:ext cx="2054225" cy="204470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pPr fontAlgn="base">
              <a:spcBef>
                <a:spcPct val="0"/>
              </a:spcBef>
              <a:spcAft>
                <a:spcPct val="0"/>
              </a:spcAft>
            </a:pPr>
            <a:endParaRPr lang="ja-JP" altLang="en-US">
              <a:solidFill>
                <a:srgbClr val="000000"/>
              </a:solidFill>
            </a:endParaRPr>
          </a:p>
        </p:txBody>
      </p:sp>
      <p:sp>
        <p:nvSpPr>
          <p:cNvPr id="3092" name="Line 219"/>
          <p:cNvSpPr>
            <a:spLocks noChangeShapeType="1"/>
          </p:cNvSpPr>
          <p:nvPr/>
        </p:nvSpPr>
        <p:spPr bwMode="auto">
          <a:xfrm flipH="1" flipV="1">
            <a:off x="8239125" y="2617788"/>
            <a:ext cx="749300" cy="995362"/>
          </a:xfrm>
          <a:prstGeom prst="line">
            <a:avLst/>
          </a:prstGeom>
          <a:noFill/>
          <a:ln w="9525">
            <a:solidFill>
              <a:schemeClr val="tx1"/>
            </a:solidFill>
            <a:miter lim="800000"/>
            <a:headEnd type="triangle" w="med" len="med"/>
            <a:tailEnd type="triangle" w="med" len="med"/>
          </a:ln>
          <a:extLst>
            <a:ext uri="{909E8E84-426E-40DD-AFC4-6F175D3DCCD1}">
              <a14:hiddenFill xmlns:a14="http://schemas.microsoft.com/office/drawing/2010/main">
                <a:noFill/>
              </a14:hiddenFill>
            </a:ext>
          </a:extLst>
        </p:spPr>
        <p:txBody>
          <a:bodyPr wrap="none"/>
          <a:lstStyle/>
          <a:p>
            <a:pPr fontAlgn="base">
              <a:spcBef>
                <a:spcPct val="0"/>
              </a:spcBef>
              <a:spcAft>
                <a:spcPct val="0"/>
              </a:spcAft>
            </a:pPr>
            <a:endParaRPr lang="ja-JP" altLang="en-US">
              <a:solidFill>
                <a:srgbClr val="000000"/>
              </a:solidFill>
            </a:endParaRPr>
          </a:p>
        </p:txBody>
      </p:sp>
      <p:sp>
        <p:nvSpPr>
          <p:cNvPr id="3093" name="Text Box 220"/>
          <p:cNvSpPr txBox="1">
            <a:spLocks noChangeArrowheads="1"/>
          </p:cNvSpPr>
          <p:nvPr/>
        </p:nvSpPr>
        <p:spPr bwMode="auto">
          <a:xfrm>
            <a:off x="8429625" y="2595564"/>
            <a:ext cx="1474788" cy="630237"/>
          </a:xfrm>
          <a:prstGeom prst="rect">
            <a:avLst/>
          </a:prstGeom>
          <a:solidFill>
            <a:srgbClr val="FFFFCC"/>
          </a:solidFill>
          <a:ln w="9525">
            <a:solidFill>
              <a:schemeClr val="tx1"/>
            </a:solidFill>
            <a:miter lim="800000"/>
            <a:headEnd/>
            <a:tailEnd/>
          </a:ln>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400">
                <a:solidFill>
                  <a:srgbClr val="000000"/>
                </a:solidFill>
              </a:rPr>
              <a:t>健康状態の観察</a:t>
            </a:r>
          </a:p>
          <a:p>
            <a:pPr eaLnBrk="1" fontAlgn="base" hangingPunct="1">
              <a:spcBef>
                <a:spcPct val="50000"/>
              </a:spcBef>
              <a:spcAft>
                <a:spcPct val="0"/>
              </a:spcAft>
            </a:pPr>
            <a:r>
              <a:rPr lang="ja-JP" altLang="en-US" sz="1400">
                <a:solidFill>
                  <a:srgbClr val="000000"/>
                </a:solidFill>
              </a:rPr>
              <a:t>罹患状態の把握</a:t>
            </a:r>
          </a:p>
        </p:txBody>
      </p:sp>
      <p:sp>
        <p:nvSpPr>
          <p:cNvPr id="3094" name="AutoShape 221"/>
          <p:cNvSpPr>
            <a:spLocks noChangeArrowheads="1"/>
          </p:cNvSpPr>
          <p:nvPr/>
        </p:nvSpPr>
        <p:spPr bwMode="auto">
          <a:xfrm>
            <a:off x="2525645" y="1154004"/>
            <a:ext cx="415925" cy="312738"/>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095" name="Text Box 73"/>
          <p:cNvSpPr txBox="1">
            <a:spLocks noChangeArrowheads="1"/>
          </p:cNvSpPr>
          <p:nvPr/>
        </p:nvSpPr>
        <p:spPr bwMode="auto">
          <a:xfrm>
            <a:off x="2176463" y="776289"/>
            <a:ext cx="1041400" cy="338137"/>
          </a:xfrm>
          <a:prstGeom prst="rect">
            <a:avLst/>
          </a:prstGeom>
          <a:solidFill>
            <a:srgbClr val="FF9900"/>
          </a:solidFill>
          <a:ln w="19050">
            <a:solidFill>
              <a:schemeClr val="tx1"/>
            </a:solidFill>
            <a:miter lim="800000"/>
            <a:headEnd/>
            <a:tailEnd/>
          </a:ln>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600">
                <a:solidFill>
                  <a:srgbClr val="000000"/>
                </a:solidFill>
                <a:latin typeface="Tahoma" pitchFamily="34" charset="0"/>
              </a:rPr>
              <a:t>一般公開</a:t>
            </a:r>
          </a:p>
        </p:txBody>
      </p:sp>
      <p:sp>
        <p:nvSpPr>
          <p:cNvPr id="3096" name="Rectangle 229"/>
          <p:cNvSpPr>
            <a:spLocks noChangeArrowheads="1"/>
          </p:cNvSpPr>
          <p:nvPr/>
        </p:nvSpPr>
        <p:spPr bwMode="auto">
          <a:xfrm>
            <a:off x="9037639" y="3668714"/>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grpSp>
        <p:nvGrpSpPr>
          <p:cNvPr id="3097" name="Group 243"/>
          <p:cNvGrpSpPr>
            <a:grpSpLocks/>
          </p:cNvGrpSpPr>
          <p:nvPr/>
        </p:nvGrpSpPr>
        <p:grpSpPr bwMode="auto">
          <a:xfrm>
            <a:off x="8936833" y="3639840"/>
            <a:ext cx="719137" cy="1097261"/>
            <a:chOff x="4538" y="2281"/>
            <a:chExt cx="444" cy="700"/>
          </a:xfrm>
        </p:grpSpPr>
        <p:sp>
          <p:nvSpPr>
            <p:cNvPr id="3114" name="Freeform 230"/>
            <p:cNvSpPr>
              <a:spLocks/>
            </p:cNvSpPr>
            <p:nvPr/>
          </p:nvSpPr>
          <p:spPr bwMode="auto">
            <a:xfrm>
              <a:off x="4645" y="2290"/>
              <a:ext cx="220" cy="220"/>
            </a:xfrm>
            <a:custGeom>
              <a:avLst/>
              <a:gdLst>
                <a:gd name="T0" fmla="*/ 0 w 660"/>
                <a:gd name="T1" fmla="*/ 0 h 660"/>
                <a:gd name="T2" fmla="*/ 0 w 660"/>
                <a:gd name="T3" fmla="*/ 0 h 660"/>
                <a:gd name="T4" fmla="*/ 0 w 660"/>
                <a:gd name="T5" fmla="*/ 0 h 660"/>
                <a:gd name="T6" fmla="*/ 0 w 660"/>
                <a:gd name="T7" fmla="*/ 0 h 660"/>
                <a:gd name="T8" fmla="*/ 0 w 660"/>
                <a:gd name="T9" fmla="*/ 0 h 660"/>
                <a:gd name="T10" fmla="*/ 0 w 660"/>
                <a:gd name="T11" fmla="*/ 0 h 660"/>
                <a:gd name="T12" fmla="*/ 0 w 660"/>
                <a:gd name="T13" fmla="*/ 0 h 660"/>
                <a:gd name="T14" fmla="*/ 0 w 660"/>
                <a:gd name="T15" fmla="*/ 0 h 660"/>
                <a:gd name="T16" fmla="*/ 0 w 660"/>
                <a:gd name="T17" fmla="*/ 0 h 660"/>
                <a:gd name="T18" fmla="*/ 0 w 660"/>
                <a:gd name="T19" fmla="*/ 0 h 660"/>
                <a:gd name="T20" fmla="*/ 0 w 660"/>
                <a:gd name="T21" fmla="*/ 0 h 660"/>
                <a:gd name="T22" fmla="*/ 0 w 660"/>
                <a:gd name="T23" fmla="*/ 0 h 660"/>
                <a:gd name="T24" fmla="*/ 0 w 660"/>
                <a:gd name="T25" fmla="*/ 0 h 660"/>
                <a:gd name="T26" fmla="*/ 0 w 660"/>
                <a:gd name="T27" fmla="*/ 0 h 660"/>
                <a:gd name="T28" fmla="*/ 0 w 660"/>
                <a:gd name="T29" fmla="*/ 0 h 660"/>
                <a:gd name="T30" fmla="*/ 0 w 660"/>
                <a:gd name="T31" fmla="*/ 0 h 660"/>
                <a:gd name="T32" fmla="*/ 0 w 660"/>
                <a:gd name="T33" fmla="*/ 0 h 660"/>
                <a:gd name="T34" fmla="*/ 0 w 660"/>
                <a:gd name="T35" fmla="*/ 0 h 660"/>
                <a:gd name="T36" fmla="*/ 0 w 660"/>
                <a:gd name="T37" fmla="*/ 0 h 660"/>
                <a:gd name="T38" fmla="*/ 0 w 660"/>
                <a:gd name="T39" fmla="*/ 0 h 660"/>
                <a:gd name="T40" fmla="*/ 0 w 660"/>
                <a:gd name="T41" fmla="*/ 0 h 660"/>
                <a:gd name="T42" fmla="*/ 0 w 660"/>
                <a:gd name="T43" fmla="*/ 0 h 660"/>
                <a:gd name="T44" fmla="*/ 0 w 660"/>
                <a:gd name="T45" fmla="*/ 0 h 660"/>
                <a:gd name="T46" fmla="*/ 0 w 660"/>
                <a:gd name="T47" fmla="*/ 0 h 660"/>
                <a:gd name="T48" fmla="*/ 0 w 660"/>
                <a:gd name="T49" fmla="*/ 0 h 660"/>
                <a:gd name="T50" fmla="*/ 0 w 660"/>
                <a:gd name="T51" fmla="*/ 0 h 660"/>
                <a:gd name="T52" fmla="*/ 0 w 660"/>
                <a:gd name="T53" fmla="*/ 0 h 660"/>
                <a:gd name="T54" fmla="*/ 0 w 660"/>
                <a:gd name="T55" fmla="*/ 0 h 660"/>
                <a:gd name="T56" fmla="*/ 0 w 660"/>
                <a:gd name="T57" fmla="*/ 0 h 660"/>
                <a:gd name="T58" fmla="*/ 0 w 660"/>
                <a:gd name="T59" fmla="*/ 0 h 660"/>
                <a:gd name="T60" fmla="*/ 0 w 660"/>
                <a:gd name="T61" fmla="*/ 0 h 660"/>
                <a:gd name="T62" fmla="*/ 0 w 660"/>
                <a:gd name="T63" fmla="*/ 0 h 660"/>
                <a:gd name="T64" fmla="*/ 0 w 660"/>
                <a:gd name="T65" fmla="*/ 0 h 660"/>
                <a:gd name="T66" fmla="*/ 0 w 660"/>
                <a:gd name="T67" fmla="*/ 0 h 660"/>
                <a:gd name="T68" fmla="*/ 0 w 660"/>
                <a:gd name="T69" fmla="*/ 0 h 660"/>
                <a:gd name="T70" fmla="*/ 0 w 660"/>
                <a:gd name="T71" fmla="*/ 0 h 660"/>
                <a:gd name="T72" fmla="*/ 0 w 660"/>
                <a:gd name="T73" fmla="*/ 0 h 660"/>
                <a:gd name="T74" fmla="*/ 0 w 660"/>
                <a:gd name="T75" fmla="*/ 0 h 660"/>
                <a:gd name="T76" fmla="*/ 0 w 660"/>
                <a:gd name="T77" fmla="*/ 0 h 660"/>
                <a:gd name="T78" fmla="*/ 0 w 660"/>
                <a:gd name="T79" fmla="*/ 0 h 660"/>
                <a:gd name="T80" fmla="*/ 0 w 660"/>
                <a:gd name="T81" fmla="*/ 0 h 660"/>
                <a:gd name="T82" fmla="*/ 0 w 660"/>
                <a:gd name="T83" fmla="*/ 0 h 660"/>
                <a:gd name="T84" fmla="*/ 0 w 660"/>
                <a:gd name="T85" fmla="*/ 0 h 660"/>
                <a:gd name="T86" fmla="*/ 0 w 660"/>
                <a:gd name="T87" fmla="*/ 0 h 66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660"/>
                <a:gd name="T133" fmla="*/ 0 h 660"/>
                <a:gd name="T134" fmla="*/ 660 w 660"/>
                <a:gd name="T135" fmla="*/ 660 h 66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660" h="660">
                  <a:moveTo>
                    <a:pt x="564" y="95"/>
                  </a:moveTo>
                  <a:lnTo>
                    <a:pt x="551" y="85"/>
                  </a:lnTo>
                  <a:lnTo>
                    <a:pt x="539" y="74"/>
                  </a:lnTo>
                  <a:lnTo>
                    <a:pt x="526" y="63"/>
                  </a:lnTo>
                  <a:lnTo>
                    <a:pt x="512" y="54"/>
                  </a:lnTo>
                  <a:lnTo>
                    <a:pt x="499" y="45"/>
                  </a:lnTo>
                  <a:lnTo>
                    <a:pt x="485" y="37"/>
                  </a:lnTo>
                  <a:lnTo>
                    <a:pt x="471" y="31"/>
                  </a:lnTo>
                  <a:lnTo>
                    <a:pt x="456" y="24"/>
                  </a:lnTo>
                  <a:lnTo>
                    <a:pt x="441" y="19"/>
                  </a:lnTo>
                  <a:lnTo>
                    <a:pt x="426" y="13"/>
                  </a:lnTo>
                  <a:lnTo>
                    <a:pt x="410" y="9"/>
                  </a:lnTo>
                  <a:lnTo>
                    <a:pt x="394" y="6"/>
                  </a:lnTo>
                  <a:lnTo>
                    <a:pt x="379" y="4"/>
                  </a:lnTo>
                  <a:lnTo>
                    <a:pt x="362" y="1"/>
                  </a:lnTo>
                  <a:lnTo>
                    <a:pt x="345" y="0"/>
                  </a:lnTo>
                  <a:lnTo>
                    <a:pt x="329" y="0"/>
                  </a:lnTo>
                  <a:lnTo>
                    <a:pt x="296" y="1"/>
                  </a:lnTo>
                  <a:lnTo>
                    <a:pt x="263" y="6"/>
                  </a:lnTo>
                  <a:lnTo>
                    <a:pt x="231" y="14"/>
                  </a:lnTo>
                  <a:lnTo>
                    <a:pt x="201" y="25"/>
                  </a:lnTo>
                  <a:lnTo>
                    <a:pt x="172" y="40"/>
                  </a:lnTo>
                  <a:lnTo>
                    <a:pt x="145" y="56"/>
                  </a:lnTo>
                  <a:lnTo>
                    <a:pt x="119" y="75"/>
                  </a:lnTo>
                  <a:lnTo>
                    <a:pt x="97" y="97"/>
                  </a:lnTo>
                  <a:lnTo>
                    <a:pt x="75" y="120"/>
                  </a:lnTo>
                  <a:lnTo>
                    <a:pt x="56" y="145"/>
                  </a:lnTo>
                  <a:lnTo>
                    <a:pt x="40" y="172"/>
                  </a:lnTo>
                  <a:lnTo>
                    <a:pt x="25" y="202"/>
                  </a:lnTo>
                  <a:lnTo>
                    <a:pt x="14" y="231"/>
                  </a:lnTo>
                  <a:lnTo>
                    <a:pt x="6" y="264"/>
                  </a:lnTo>
                  <a:lnTo>
                    <a:pt x="1" y="296"/>
                  </a:lnTo>
                  <a:lnTo>
                    <a:pt x="0" y="330"/>
                  </a:lnTo>
                  <a:lnTo>
                    <a:pt x="1" y="362"/>
                  </a:lnTo>
                  <a:lnTo>
                    <a:pt x="6" y="394"/>
                  </a:lnTo>
                  <a:lnTo>
                    <a:pt x="14" y="425"/>
                  </a:lnTo>
                  <a:lnTo>
                    <a:pt x="25" y="456"/>
                  </a:lnTo>
                  <a:lnTo>
                    <a:pt x="39" y="485"/>
                  </a:lnTo>
                  <a:lnTo>
                    <a:pt x="55" y="513"/>
                  </a:lnTo>
                  <a:lnTo>
                    <a:pt x="75" y="538"/>
                  </a:lnTo>
                  <a:lnTo>
                    <a:pt x="97" y="563"/>
                  </a:lnTo>
                  <a:lnTo>
                    <a:pt x="109" y="573"/>
                  </a:lnTo>
                  <a:lnTo>
                    <a:pt x="121" y="584"/>
                  </a:lnTo>
                  <a:lnTo>
                    <a:pt x="133" y="595"/>
                  </a:lnTo>
                  <a:lnTo>
                    <a:pt x="146" y="604"/>
                  </a:lnTo>
                  <a:lnTo>
                    <a:pt x="160" y="613"/>
                  </a:lnTo>
                  <a:lnTo>
                    <a:pt x="175" y="621"/>
                  </a:lnTo>
                  <a:lnTo>
                    <a:pt x="188" y="627"/>
                  </a:lnTo>
                  <a:lnTo>
                    <a:pt x="203" y="634"/>
                  </a:lnTo>
                  <a:lnTo>
                    <a:pt x="218" y="641"/>
                  </a:lnTo>
                  <a:lnTo>
                    <a:pt x="234" y="645"/>
                  </a:lnTo>
                  <a:lnTo>
                    <a:pt x="249" y="650"/>
                  </a:lnTo>
                  <a:lnTo>
                    <a:pt x="265" y="653"/>
                  </a:lnTo>
                  <a:lnTo>
                    <a:pt x="281" y="656"/>
                  </a:lnTo>
                  <a:lnTo>
                    <a:pt x="297" y="658"/>
                  </a:lnTo>
                  <a:lnTo>
                    <a:pt x="313" y="660"/>
                  </a:lnTo>
                  <a:lnTo>
                    <a:pt x="329" y="660"/>
                  </a:lnTo>
                  <a:lnTo>
                    <a:pt x="345" y="660"/>
                  </a:lnTo>
                  <a:lnTo>
                    <a:pt x="362" y="658"/>
                  </a:lnTo>
                  <a:lnTo>
                    <a:pt x="379" y="656"/>
                  </a:lnTo>
                  <a:lnTo>
                    <a:pt x="394" y="653"/>
                  </a:lnTo>
                  <a:lnTo>
                    <a:pt x="410" y="650"/>
                  </a:lnTo>
                  <a:lnTo>
                    <a:pt x="426" y="645"/>
                  </a:lnTo>
                  <a:lnTo>
                    <a:pt x="441" y="641"/>
                  </a:lnTo>
                  <a:lnTo>
                    <a:pt x="456" y="634"/>
                  </a:lnTo>
                  <a:lnTo>
                    <a:pt x="471" y="627"/>
                  </a:lnTo>
                  <a:lnTo>
                    <a:pt x="485" y="621"/>
                  </a:lnTo>
                  <a:lnTo>
                    <a:pt x="499" y="613"/>
                  </a:lnTo>
                  <a:lnTo>
                    <a:pt x="512" y="604"/>
                  </a:lnTo>
                  <a:lnTo>
                    <a:pt x="526" y="595"/>
                  </a:lnTo>
                  <a:lnTo>
                    <a:pt x="539" y="584"/>
                  </a:lnTo>
                  <a:lnTo>
                    <a:pt x="551" y="573"/>
                  </a:lnTo>
                  <a:lnTo>
                    <a:pt x="564" y="563"/>
                  </a:lnTo>
                  <a:lnTo>
                    <a:pt x="585" y="538"/>
                  </a:lnTo>
                  <a:lnTo>
                    <a:pt x="605" y="513"/>
                  </a:lnTo>
                  <a:lnTo>
                    <a:pt x="621" y="485"/>
                  </a:lnTo>
                  <a:lnTo>
                    <a:pt x="635" y="456"/>
                  </a:lnTo>
                  <a:lnTo>
                    <a:pt x="646" y="425"/>
                  </a:lnTo>
                  <a:lnTo>
                    <a:pt x="654" y="394"/>
                  </a:lnTo>
                  <a:lnTo>
                    <a:pt x="659" y="362"/>
                  </a:lnTo>
                  <a:lnTo>
                    <a:pt x="660" y="330"/>
                  </a:lnTo>
                  <a:lnTo>
                    <a:pt x="659" y="297"/>
                  </a:lnTo>
                  <a:lnTo>
                    <a:pt x="654" y="265"/>
                  </a:lnTo>
                  <a:lnTo>
                    <a:pt x="646" y="233"/>
                  </a:lnTo>
                  <a:lnTo>
                    <a:pt x="635" y="203"/>
                  </a:lnTo>
                  <a:lnTo>
                    <a:pt x="621" y="173"/>
                  </a:lnTo>
                  <a:lnTo>
                    <a:pt x="605" y="146"/>
                  </a:lnTo>
                  <a:lnTo>
                    <a:pt x="585" y="120"/>
                  </a:lnTo>
                  <a:lnTo>
                    <a:pt x="564" y="9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15" name="Freeform 231"/>
            <p:cNvSpPr>
              <a:spLocks/>
            </p:cNvSpPr>
            <p:nvPr/>
          </p:nvSpPr>
          <p:spPr bwMode="auto">
            <a:xfrm>
              <a:off x="4666" y="2369"/>
              <a:ext cx="175" cy="175"/>
            </a:xfrm>
            <a:custGeom>
              <a:avLst/>
              <a:gdLst>
                <a:gd name="T0" fmla="*/ 0 w 526"/>
                <a:gd name="T1" fmla="*/ 0 h 526"/>
                <a:gd name="T2" fmla="*/ 0 w 526"/>
                <a:gd name="T3" fmla="*/ 0 h 526"/>
                <a:gd name="T4" fmla="*/ 0 w 526"/>
                <a:gd name="T5" fmla="*/ 0 h 526"/>
                <a:gd name="T6" fmla="*/ 0 w 526"/>
                <a:gd name="T7" fmla="*/ 0 h 526"/>
                <a:gd name="T8" fmla="*/ 0 w 526"/>
                <a:gd name="T9" fmla="*/ 0 h 526"/>
                <a:gd name="T10" fmla="*/ 0 w 526"/>
                <a:gd name="T11" fmla="*/ 0 h 526"/>
                <a:gd name="T12" fmla="*/ 0 w 526"/>
                <a:gd name="T13" fmla="*/ 0 h 526"/>
                <a:gd name="T14" fmla="*/ 0 w 526"/>
                <a:gd name="T15" fmla="*/ 0 h 526"/>
                <a:gd name="T16" fmla="*/ 0 w 526"/>
                <a:gd name="T17" fmla="*/ 0 h 526"/>
                <a:gd name="T18" fmla="*/ 0 w 526"/>
                <a:gd name="T19" fmla="*/ 0 h 526"/>
                <a:gd name="T20" fmla="*/ 0 w 526"/>
                <a:gd name="T21" fmla="*/ 0 h 526"/>
                <a:gd name="T22" fmla="*/ 0 w 526"/>
                <a:gd name="T23" fmla="*/ 0 h 526"/>
                <a:gd name="T24" fmla="*/ 0 w 526"/>
                <a:gd name="T25" fmla="*/ 0 h 526"/>
                <a:gd name="T26" fmla="*/ 0 w 526"/>
                <a:gd name="T27" fmla="*/ 0 h 526"/>
                <a:gd name="T28" fmla="*/ 0 w 526"/>
                <a:gd name="T29" fmla="*/ 0 h 526"/>
                <a:gd name="T30" fmla="*/ 0 w 526"/>
                <a:gd name="T31" fmla="*/ 0 h 526"/>
                <a:gd name="T32" fmla="*/ 0 w 526"/>
                <a:gd name="T33" fmla="*/ 0 h 526"/>
                <a:gd name="T34" fmla="*/ 0 w 526"/>
                <a:gd name="T35" fmla="*/ 0 h 526"/>
                <a:gd name="T36" fmla="*/ 0 w 526"/>
                <a:gd name="T37" fmla="*/ 0 h 526"/>
                <a:gd name="T38" fmla="*/ 0 w 526"/>
                <a:gd name="T39" fmla="*/ 0 h 526"/>
                <a:gd name="T40" fmla="*/ 0 w 526"/>
                <a:gd name="T41" fmla="*/ 0 h 526"/>
                <a:gd name="T42" fmla="*/ 0 w 526"/>
                <a:gd name="T43" fmla="*/ 0 h 526"/>
                <a:gd name="T44" fmla="*/ 0 w 526"/>
                <a:gd name="T45" fmla="*/ 0 h 526"/>
                <a:gd name="T46" fmla="*/ 0 w 526"/>
                <a:gd name="T47" fmla="*/ 0 h 526"/>
                <a:gd name="T48" fmla="*/ 0 w 526"/>
                <a:gd name="T49" fmla="*/ 0 h 526"/>
                <a:gd name="T50" fmla="*/ 0 w 526"/>
                <a:gd name="T51" fmla="*/ 0 h 526"/>
                <a:gd name="T52" fmla="*/ 0 w 526"/>
                <a:gd name="T53" fmla="*/ 0 h 526"/>
                <a:gd name="T54" fmla="*/ 0 w 526"/>
                <a:gd name="T55" fmla="*/ 0 h 526"/>
                <a:gd name="T56" fmla="*/ 0 w 526"/>
                <a:gd name="T57" fmla="*/ 0 h 526"/>
                <a:gd name="T58" fmla="*/ 0 w 526"/>
                <a:gd name="T59" fmla="*/ 0 h 526"/>
                <a:gd name="T60" fmla="*/ 0 w 526"/>
                <a:gd name="T61" fmla="*/ 0 h 526"/>
                <a:gd name="T62" fmla="*/ 0 w 526"/>
                <a:gd name="T63" fmla="*/ 0 h 52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526"/>
                <a:gd name="T97" fmla="*/ 0 h 526"/>
                <a:gd name="T98" fmla="*/ 526 w 526"/>
                <a:gd name="T99" fmla="*/ 526 h 52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526" h="526">
                  <a:moveTo>
                    <a:pt x="262" y="526"/>
                  </a:moveTo>
                  <a:lnTo>
                    <a:pt x="237" y="525"/>
                  </a:lnTo>
                  <a:lnTo>
                    <a:pt x="211" y="521"/>
                  </a:lnTo>
                  <a:lnTo>
                    <a:pt x="186" y="516"/>
                  </a:lnTo>
                  <a:lnTo>
                    <a:pt x="161" y="506"/>
                  </a:lnTo>
                  <a:lnTo>
                    <a:pt x="139" y="495"/>
                  </a:lnTo>
                  <a:lnTo>
                    <a:pt x="117" y="483"/>
                  </a:lnTo>
                  <a:lnTo>
                    <a:pt x="95" y="467"/>
                  </a:lnTo>
                  <a:lnTo>
                    <a:pt x="77" y="450"/>
                  </a:lnTo>
                  <a:lnTo>
                    <a:pt x="59" y="431"/>
                  </a:lnTo>
                  <a:lnTo>
                    <a:pt x="44" y="409"/>
                  </a:lnTo>
                  <a:lnTo>
                    <a:pt x="31" y="388"/>
                  </a:lnTo>
                  <a:lnTo>
                    <a:pt x="20" y="365"/>
                  </a:lnTo>
                  <a:lnTo>
                    <a:pt x="12" y="340"/>
                  </a:lnTo>
                  <a:lnTo>
                    <a:pt x="5" y="315"/>
                  </a:lnTo>
                  <a:lnTo>
                    <a:pt x="1" y="289"/>
                  </a:lnTo>
                  <a:lnTo>
                    <a:pt x="0" y="264"/>
                  </a:lnTo>
                  <a:lnTo>
                    <a:pt x="1" y="237"/>
                  </a:lnTo>
                  <a:lnTo>
                    <a:pt x="5" y="211"/>
                  </a:lnTo>
                  <a:lnTo>
                    <a:pt x="12" y="187"/>
                  </a:lnTo>
                  <a:lnTo>
                    <a:pt x="20" y="163"/>
                  </a:lnTo>
                  <a:lnTo>
                    <a:pt x="31" y="140"/>
                  </a:lnTo>
                  <a:lnTo>
                    <a:pt x="44" y="117"/>
                  </a:lnTo>
                  <a:lnTo>
                    <a:pt x="59" y="97"/>
                  </a:lnTo>
                  <a:lnTo>
                    <a:pt x="77" y="78"/>
                  </a:lnTo>
                  <a:lnTo>
                    <a:pt x="95" y="60"/>
                  </a:lnTo>
                  <a:lnTo>
                    <a:pt x="117" y="44"/>
                  </a:lnTo>
                  <a:lnTo>
                    <a:pt x="139" y="31"/>
                  </a:lnTo>
                  <a:lnTo>
                    <a:pt x="161" y="20"/>
                  </a:lnTo>
                  <a:lnTo>
                    <a:pt x="186" y="12"/>
                  </a:lnTo>
                  <a:lnTo>
                    <a:pt x="211" y="5"/>
                  </a:lnTo>
                  <a:lnTo>
                    <a:pt x="237" y="1"/>
                  </a:lnTo>
                  <a:lnTo>
                    <a:pt x="262" y="0"/>
                  </a:lnTo>
                  <a:lnTo>
                    <a:pt x="289" y="1"/>
                  </a:lnTo>
                  <a:lnTo>
                    <a:pt x="315" y="5"/>
                  </a:lnTo>
                  <a:lnTo>
                    <a:pt x="340" y="12"/>
                  </a:lnTo>
                  <a:lnTo>
                    <a:pt x="365" y="20"/>
                  </a:lnTo>
                  <a:lnTo>
                    <a:pt x="387" y="31"/>
                  </a:lnTo>
                  <a:lnTo>
                    <a:pt x="409" y="44"/>
                  </a:lnTo>
                  <a:lnTo>
                    <a:pt x="431" y="60"/>
                  </a:lnTo>
                  <a:lnTo>
                    <a:pt x="449" y="78"/>
                  </a:lnTo>
                  <a:lnTo>
                    <a:pt x="467" y="97"/>
                  </a:lnTo>
                  <a:lnTo>
                    <a:pt x="482" y="117"/>
                  </a:lnTo>
                  <a:lnTo>
                    <a:pt x="495" y="140"/>
                  </a:lnTo>
                  <a:lnTo>
                    <a:pt x="506" y="163"/>
                  </a:lnTo>
                  <a:lnTo>
                    <a:pt x="514" y="187"/>
                  </a:lnTo>
                  <a:lnTo>
                    <a:pt x="521" y="211"/>
                  </a:lnTo>
                  <a:lnTo>
                    <a:pt x="525" y="237"/>
                  </a:lnTo>
                  <a:lnTo>
                    <a:pt x="526" y="264"/>
                  </a:lnTo>
                  <a:lnTo>
                    <a:pt x="525" y="291"/>
                  </a:lnTo>
                  <a:lnTo>
                    <a:pt x="521" y="316"/>
                  </a:lnTo>
                  <a:lnTo>
                    <a:pt x="514" y="342"/>
                  </a:lnTo>
                  <a:lnTo>
                    <a:pt x="506" y="366"/>
                  </a:lnTo>
                  <a:lnTo>
                    <a:pt x="494" y="389"/>
                  </a:lnTo>
                  <a:lnTo>
                    <a:pt x="480" y="410"/>
                  </a:lnTo>
                  <a:lnTo>
                    <a:pt x="466" y="431"/>
                  </a:lnTo>
                  <a:lnTo>
                    <a:pt x="449" y="450"/>
                  </a:lnTo>
                  <a:lnTo>
                    <a:pt x="431" y="466"/>
                  </a:lnTo>
                  <a:lnTo>
                    <a:pt x="409" y="482"/>
                  </a:lnTo>
                  <a:lnTo>
                    <a:pt x="387" y="494"/>
                  </a:lnTo>
                  <a:lnTo>
                    <a:pt x="365" y="506"/>
                  </a:lnTo>
                  <a:lnTo>
                    <a:pt x="340" y="514"/>
                  </a:lnTo>
                  <a:lnTo>
                    <a:pt x="315" y="521"/>
                  </a:lnTo>
                  <a:lnTo>
                    <a:pt x="289" y="525"/>
                  </a:lnTo>
                  <a:lnTo>
                    <a:pt x="262" y="526"/>
                  </a:lnTo>
                  <a:close/>
                </a:path>
              </a:pathLst>
            </a:custGeom>
            <a:solidFill>
              <a:srgbClr val="F4FFB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16" name="Freeform 232"/>
            <p:cNvSpPr>
              <a:spLocks/>
            </p:cNvSpPr>
            <p:nvPr/>
          </p:nvSpPr>
          <p:spPr bwMode="auto">
            <a:xfrm>
              <a:off x="4538" y="2528"/>
              <a:ext cx="444" cy="453"/>
            </a:xfrm>
            <a:custGeom>
              <a:avLst/>
              <a:gdLst>
                <a:gd name="T0" fmla="*/ 0 w 1331"/>
                <a:gd name="T1" fmla="*/ 0 h 1358"/>
                <a:gd name="T2" fmla="*/ 0 w 1331"/>
                <a:gd name="T3" fmla="*/ 0 h 1358"/>
                <a:gd name="T4" fmla="*/ 0 w 1331"/>
                <a:gd name="T5" fmla="*/ 0 h 1358"/>
                <a:gd name="T6" fmla="*/ 0 w 1331"/>
                <a:gd name="T7" fmla="*/ 0 h 1358"/>
                <a:gd name="T8" fmla="*/ 0 w 1331"/>
                <a:gd name="T9" fmla="*/ 0 h 1358"/>
                <a:gd name="T10" fmla="*/ 0 w 1331"/>
                <a:gd name="T11" fmla="*/ 0 h 1358"/>
                <a:gd name="T12" fmla="*/ 0 w 1331"/>
                <a:gd name="T13" fmla="*/ 0 h 1358"/>
                <a:gd name="T14" fmla="*/ 0 w 1331"/>
                <a:gd name="T15" fmla="*/ 0 h 1358"/>
                <a:gd name="T16" fmla="*/ 0 w 1331"/>
                <a:gd name="T17" fmla="*/ 0 h 1358"/>
                <a:gd name="T18" fmla="*/ 0 w 1331"/>
                <a:gd name="T19" fmla="*/ 0 h 1358"/>
                <a:gd name="T20" fmla="*/ 0 w 1331"/>
                <a:gd name="T21" fmla="*/ 0 h 1358"/>
                <a:gd name="T22" fmla="*/ 0 w 1331"/>
                <a:gd name="T23" fmla="*/ 0 h 1358"/>
                <a:gd name="T24" fmla="*/ 0 w 1331"/>
                <a:gd name="T25" fmla="*/ 0 h 1358"/>
                <a:gd name="T26" fmla="*/ 0 w 1331"/>
                <a:gd name="T27" fmla="*/ 0 h 1358"/>
                <a:gd name="T28" fmla="*/ 0 w 1331"/>
                <a:gd name="T29" fmla="*/ 0 h 1358"/>
                <a:gd name="T30" fmla="*/ 0 w 1331"/>
                <a:gd name="T31" fmla="*/ 0 h 1358"/>
                <a:gd name="T32" fmla="*/ 0 w 1331"/>
                <a:gd name="T33" fmla="*/ 0 h 1358"/>
                <a:gd name="T34" fmla="*/ 0 w 1331"/>
                <a:gd name="T35" fmla="*/ 0 h 1358"/>
                <a:gd name="T36" fmla="*/ 0 w 1331"/>
                <a:gd name="T37" fmla="*/ 0 h 1358"/>
                <a:gd name="T38" fmla="*/ 0 w 1331"/>
                <a:gd name="T39" fmla="*/ 0 h 1358"/>
                <a:gd name="T40" fmla="*/ 0 w 1331"/>
                <a:gd name="T41" fmla="*/ 0 h 1358"/>
                <a:gd name="T42" fmla="*/ 0 w 1331"/>
                <a:gd name="T43" fmla="*/ 0 h 1358"/>
                <a:gd name="T44" fmla="*/ 0 w 1331"/>
                <a:gd name="T45" fmla="*/ 0 h 1358"/>
                <a:gd name="T46" fmla="*/ 0 w 1331"/>
                <a:gd name="T47" fmla="*/ 0 h 1358"/>
                <a:gd name="T48" fmla="*/ 0 w 1331"/>
                <a:gd name="T49" fmla="*/ 0 h 1358"/>
                <a:gd name="T50" fmla="*/ 0 w 1331"/>
                <a:gd name="T51" fmla="*/ 0 h 1358"/>
                <a:gd name="T52" fmla="*/ 0 w 1331"/>
                <a:gd name="T53" fmla="*/ 0 h 1358"/>
                <a:gd name="T54" fmla="*/ 0 w 1331"/>
                <a:gd name="T55" fmla="*/ 0 h 1358"/>
                <a:gd name="T56" fmla="*/ 0 w 1331"/>
                <a:gd name="T57" fmla="*/ 0 h 1358"/>
                <a:gd name="T58" fmla="*/ 0 w 1331"/>
                <a:gd name="T59" fmla="*/ 0 h 1358"/>
                <a:gd name="T60" fmla="*/ 0 w 1331"/>
                <a:gd name="T61" fmla="*/ 0 h 1358"/>
                <a:gd name="T62" fmla="*/ 0 w 1331"/>
                <a:gd name="T63" fmla="*/ 0 h 1358"/>
                <a:gd name="T64" fmla="*/ 0 w 1331"/>
                <a:gd name="T65" fmla="*/ 0 h 1358"/>
                <a:gd name="T66" fmla="*/ 0 w 1331"/>
                <a:gd name="T67" fmla="*/ 0 h 1358"/>
                <a:gd name="T68" fmla="*/ 0 w 1331"/>
                <a:gd name="T69" fmla="*/ 0 h 1358"/>
                <a:gd name="T70" fmla="*/ 0 w 1331"/>
                <a:gd name="T71" fmla="*/ 0 h 1358"/>
                <a:gd name="T72" fmla="*/ 0 w 1331"/>
                <a:gd name="T73" fmla="*/ 0 h 1358"/>
                <a:gd name="T74" fmla="*/ 0 w 1331"/>
                <a:gd name="T75" fmla="*/ 0 h 1358"/>
                <a:gd name="T76" fmla="*/ 0 w 1331"/>
                <a:gd name="T77" fmla="*/ 0 h 1358"/>
                <a:gd name="T78" fmla="*/ 0 w 1331"/>
                <a:gd name="T79" fmla="*/ 0 h 1358"/>
                <a:gd name="T80" fmla="*/ 0 w 1331"/>
                <a:gd name="T81" fmla="*/ 0 h 1358"/>
                <a:gd name="T82" fmla="*/ 0 w 1331"/>
                <a:gd name="T83" fmla="*/ 0 h 1358"/>
                <a:gd name="T84" fmla="*/ 0 w 1331"/>
                <a:gd name="T85" fmla="*/ 0 h 1358"/>
                <a:gd name="T86" fmla="*/ 0 w 1331"/>
                <a:gd name="T87" fmla="*/ 0 h 135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331"/>
                <a:gd name="T133" fmla="*/ 0 h 1358"/>
                <a:gd name="T134" fmla="*/ 1331 w 1331"/>
                <a:gd name="T135" fmla="*/ 1358 h 135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331" h="1358">
                  <a:moveTo>
                    <a:pt x="1136" y="196"/>
                  </a:moveTo>
                  <a:lnTo>
                    <a:pt x="1112" y="173"/>
                  </a:lnTo>
                  <a:lnTo>
                    <a:pt x="1087" y="151"/>
                  </a:lnTo>
                  <a:lnTo>
                    <a:pt x="1060" y="131"/>
                  </a:lnTo>
                  <a:lnTo>
                    <a:pt x="1035" y="112"/>
                  </a:lnTo>
                  <a:lnTo>
                    <a:pt x="1007" y="95"/>
                  </a:lnTo>
                  <a:lnTo>
                    <a:pt x="978" y="78"/>
                  </a:lnTo>
                  <a:lnTo>
                    <a:pt x="950" y="64"/>
                  </a:lnTo>
                  <a:lnTo>
                    <a:pt x="920" y="51"/>
                  </a:lnTo>
                  <a:lnTo>
                    <a:pt x="890" y="39"/>
                  </a:lnTo>
                  <a:lnTo>
                    <a:pt x="859" y="29"/>
                  </a:lnTo>
                  <a:lnTo>
                    <a:pt x="828" y="20"/>
                  </a:lnTo>
                  <a:lnTo>
                    <a:pt x="795" y="14"/>
                  </a:lnTo>
                  <a:lnTo>
                    <a:pt x="763" y="7"/>
                  </a:lnTo>
                  <a:lnTo>
                    <a:pt x="731" y="3"/>
                  </a:lnTo>
                  <a:lnTo>
                    <a:pt x="698" y="2"/>
                  </a:lnTo>
                  <a:lnTo>
                    <a:pt x="665" y="0"/>
                  </a:lnTo>
                  <a:lnTo>
                    <a:pt x="598" y="4"/>
                  </a:lnTo>
                  <a:lnTo>
                    <a:pt x="532" y="14"/>
                  </a:lnTo>
                  <a:lnTo>
                    <a:pt x="467" y="30"/>
                  </a:lnTo>
                  <a:lnTo>
                    <a:pt x="406" y="53"/>
                  </a:lnTo>
                  <a:lnTo>
                    <a:pt x="349" y="81"/>
                  </a:lnTo>
                  <a:lnTo>
                    <a:pt x="293" y="115"/>
                  </a:lnTo>
                  <a:lnTo>
                    <a:pt x="242" y="152"/>
                  </a:lnTo>
                  <a:lnTo>
                    <a:pt x="195" y="196"/>
                  </a:lnTo>
                  <a:lnTo>
                    <a:pt x="152" y="243"/>
                  </a:lnTo>
                  <a:lnTo>
                    <a:pt x="114" y="294"/>
                  </a:lnTo>
                  <a:lnTo>
                    <a:pt x="81" y="349"/>
                  </a:lnTo>
                  <a:lnTo>
                    <a:pt x="52" y="407"/>
                  </a:lnTo>
                  <a:lnTo>
                    <a:pt x="30" y="468"/>
                  </a:lnTo>
                  <a:lnTo>
                    <a:pt x="13" y="532"/>
                  </a:lnTo>
                  <a:lnTo>
                    <a:pt x="4" y="598"/>
                  </a:lnTo>
                  <a:lnTo>
                    <a:pt x="0" y="666"/>
                  </a:lnTo>
                  <a:lnTo>
                    <a:pt x="0" y="1358"/>
                  </a:lnTo>
                  <a:lnTo>
                    <a:pt x="1331" y="1358"/>
                  </a:lnTo>
                  <a:lnTo>
                    <a:pt x="1331" y="666"/>
                  </a:lnTo>
                  <a:lnTo>
                    <a:pt x="1328" y="600"/>
                  </a:lnTo>
                  <a:lnTo>
                    <a:pt x="1317" y="535"/>
                  </a:lnTo>
                  <a:lnTo>
                    <a:pt x="1303" y="472"/>
                  </a:lnTo>
                  <a:lnTo>
                    <a:pt x="1280" y="411"/>
                  </a:lnTo>
                  <a:lnTo>
                    <a:pt x="1253" y="352"/>
                  </a:lnTo>
                  <a:lnTo>
                    <a:pt x="1219" y="297"/>
                  </a:lnTo>
                  <a:lnTo>
                    <a:pt x="1180" y="244"/>
                  </a:lnTo>
                  <a:lnTo>
                    <a:pt x="1136" y="19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17" name="Freeform 233"/>
            <p:cNvSpPr>
              <a:spLocks/>
            </p:cNvSpPr>
            <p:nvPr/>
          </p:nvSpPr>
          <p:spPr bwMode="auto">
            <a:xfrm>
              <a:off x="4795" y="2613"/>
              <a:ext cx="164" cy="346"/>
            </a:xfrm>
            <a:custGeom>
              <a:avLst/>
              <a:gdLst>
                <a:gd name="T0" fmla="*/ 0 w 493"/>
                <a:gd name="T1" fmla="*/ 0 h 1038"/>
                <a:gd name="T2" fmla="*/ 0 w 493"/>
                <a:gd name="T3" fmla="*/ 0 h 1038"/>
                <a:gd name="T4" fmla="*/ 0 w 493"/>
                <a:gd name="T5" fmla="*/ 0 h 1038"/>
                <a:gd name="T6" fmla="*/ 0 w 493"/>
                <a:gd name="T7" fmla="*/ 0 h 1038"/>
                <a:gd name="T8" fmla="*/ 0 w 493"/>
                <a:gd name="T9" fmla="*/ 0 h 1038"/>
                <a:gd name="T10" fmla="*/ 0 w 493"/>
                <a:gd name="T11" fmla="*/ 0 h 1038"/>
                <a:gd name="T12" fmla="*/ 0 w 493"/>
                <a:gd name="T13" fmla="*/ 0 h 1038"/>
                <a:gd name="T14" fmla="*/ 0 w 493"/>
                <a:gd name="T15" fmla="*/ 0 h 1038"/>
                <a:gd name="T16" fmla="*/ 0 w 493"/>
                <a:gd name="T17" fmla="*/ 0 h 1038"/>
                <a:gd name="T18" fmla="*/ 0 w 493"/>
                <a:gd name="T19" fmla="*/ 0 h 1038"/>
                <a:gd name="T20" fmla="*/ 0 w 493"/>
                <a:gd name="T21" fmla="*/ 0 h 1038"/>
                <a:gd name="T22" fmla="*/ 0 w 493"/>
                <a:gd name="T23" fmla="*/ 0 h 1038"/>
                <a:gd name="T24" fmla="*/ 0 w 493"/>
                <a:gd name="T25" fmla="*/ 0 h 1038"/>
                <a:gd name="T26" fmla="*/ 0 w 493"/>
                <a:gd name="T27" fmla="*/ 0 h 1038"/>
                <a:gd name="T28" fmla="*/ 0 w 493"/>
                <a:gd name="T29" fmla="*/ 0 h 1038"/>
                <a:gd name="T30" fmla="*/ 0 w 493"/>
                <a:gd name="T31" fmla="*/ 0 h 103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93"/>
                <a:gd name="T49" fmla="*/ 0 h 1038"/>
                <a:gd name="T50" fmla="*/ 493 w 493"/>
                <a:gd name="T51" fmla="*/ 1038 h 103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93" h="1038">
                  <a:moveTo>
                    <a:pt x="493" y="413"/>
                  </a:moveTo>
                  <a:lnTo>
                    <a:pt x="493" y="1038"/>
                  </a:lnTo>
                  <a:lnTo>
                    <a:pt x="51" y="1038"/>
                  </a:lnTo>
                  <a:lnTo>
                    <a:pt x="51" y="457"/>
                  </a:lnTo>
                  <a:lnTo>
                    <a:pt x="0" y="368"/>
                  </a:lnTo>
                  <a:lnTo>
                    <a:pt x="322" y="201"/>
                  </a:lnTo>
                  <a:lnTo>
                    <a:pt x="186" y="108"/>
                  </a:lnTo>
                  <a:lnTo>
                    <a:pt x="326" y="0"/>
                  </a:lnTo>
                  <a:lnTo>
                    <a:pt x="363" y="44"/>
                  </a:lnTo>
                  <a:lnTo>
                    <a:pt x="397" y="89"/>
                  </a:lnTo>
                  <a:lnTo>
                    <a:pt x="425" y="138"/>
                  </a:lnTo>
                  <a:lnTo>
                    <a:pt x="450" y="189"/>
                  </a:lnTo>
                  <a:lnTo>
                    <a:pt x="468" y="243"/>
                  </a:lnTo>
                  <a:lnTo>
                    <a:pt x="482" y="298"/>
                  </a:lnTo>
                  <a:lnTo>
                    <a:pt x="490" y="355"/>
                  </a:lnTo>
                  <a:lnTo>
                    <a:pt x="493" y="4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18" name="Freeform 234"/>
            <p:cNvSpPr>
              <a:spLocks/>
            </p:cNvSpPr>
            <p:nvPr/>
          </p:nvSpPr>
          <p:spPr bwMode="auto">
            <a:xfrm>
              <a:off x="4628" y="2571"/>
              <a:ext cx="155" cy="189"/>
            </a:xfrm>
            <a:custGeom>
              <a:avLst/>
              <a:gdLst>
                <a:gd name="T0" fmla="*/ 0 w 467"/>
                <a:gd name="T1" fmla="*/ 0 h 568"/>
                <a:gd name="T2" fmla="*/ 0 w 467"/>
                <a:gd name="T3" fmla="*/ 0 h 568"/>
                <a:gd name="T4" fmla="*/ 0 w 467"/>
                <a:gd name="T5" fmla="*/ 0 h 568"/>
                <a:gd name="T6" fmla="*/ 0 w 467"/>
                <a:gd name="T7" fmla="*/ 0 h 568"/>
                <a:gd name="T8" fmla="*/ 0 w 467"/>
                <a:gd name="T9" fmla="*/ 0 h 568"/>
                <a:gd name="T10" fmla="*/ 0 w 467"/>
                <a:gd name="T11" fmla="*/ 0 h 568"/>
                <a:gd name="T12" fmla="*/ 0 w 467"/>
                <a:gd name="T13" fmla="*/ 0 h 568"/>
                <a:gd name="T14" fmla="*/ 0 w 467"/>
                <a:gd name="T15" fmla="*/ 0 h 568"/>
                <a:gd name="T16" fmla="*/ 0 w 467"/>
                <a:gd name="T17" fmla="*/ 0 h 568"/>
                <a:gd name="T18" fmla="*/ 0 w 467"/>
                <a:gd name="T19" fmla="*/ 0 h 568"/>
                <a:gd name="T20" fmla="*/ 0 w 467"/>
                <a:gd name="T21" fmla="*/ 0 h 568"/>
                <a:gd name="T22" fmla="*/ 0 w 467"/>
                <a:gd name="T23" fmla="*/ 0 h 568"/>
                <a:gd name="T24" fmla="*/ 0 w 467"/>
                <a:gd name="T25" fmla="*/ 0 h 56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67"/>
                <a:gd name="T40" fmla="*/ 0 h 568"/>
                <a:gd name="T41" fmla="*/ 467 w 467"/>
                <a:gd name="T42" fmla="*/ 568 h 56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67" h="568">
                  <a:moveTo>
                    <a:pt x="232" y="236"/>
                  </a:moveTo>
                  <a:lnTo>
                    <a:pt x="0" y="91"/>
                  </a:lnTo>
                  <a:lnTo>
                    <a:pt x="16" y="78"/>
                  </a:lnTo>
                  <a:lnTo>
                    <a:pt x="32" y="65"/>
                  </a:lnTo>
                  <a:lnTo>
                    <a:pt x="49" y="52"/>
                  </a:lnTo>
                  <a:lnTo>
                    <a:pt x="66" y="40"/>
                  </a:lnTo>
                  <a:lnTo>
                    <a:pt x="84" y="29"/>
                  </a:lnTo>
                  <a:lnTo>
                    <a:pt x="101" y="19"/>
                  </a:lnTo>
                  <a:lnTo>
                    <a:pt x="119" y="9"/>
                  </a:lnTo>
                  <a:lnTo>
                    <a:pt x="137" y="0"/>
                  </a:lnTo>
                  <a:lnTo>
                    <a:pt x="467" y="568"/>
                  </a:lnTo>
                  <a:lnTo>
                    <a:pt x="90" y="323"/>
                  </a:lnTo>
                  <a:lnTo>
                    <a:pt x="232" y="23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19" name="Freeform 235"/>
            <p:cNvSpPr>
              <a:spLocks/>
            </p:cNvSpPr>
            <p:nvPr/>
          </p:nvSpPr>
          <p:spPr bwMode="auto">
            <a:xfrm>
              <a:off x="4771" y="2574"/>
              <a:ext cx="116" cy="142"/>
            </a:xfrm>
            <a:custGeom>
              <a:avLst/>
              <a:gdLst>
                <a:gd name="T0" fmla="*/ 0 w 350"/>
                <a:gd name="T1" fmla="*/ 0 h 427"/>
                <a:gd name="T2" fmla="*/ 0 w 350"/>
                <a:gd name="T3" fmla="*/ 0 h 427"/>
                <a:gd name="T4" fmla="*/ 0 w 350"/>
                <a:gd name="T5" fmla="*/ 0 h 427"/>
                <a:gd name="T6" fmla="*/ 0 w 350"/>
                <a:gd name="T7" fmla="*/ 0 h 427"/>
                <a:gd name="T8" fmla="*/ 0 w 350"/>
                <a:gd name="T9" fmla="*/ 0 h 427"/>
                <a:gd name="T10" fmla="*/ 0 w 350"/>
                <a:gd name="T11" fmla="*/ 0 h 427"/>
                <a:gd name="T12" fmla="*/ 0 w 350"/>
                <a:gd name="T13" fmla="*/ 0 h 427"/>
                <a:gd name="T14" fmla="*/ 0 w 350"/>
                <a:gd name="T15" fmla="*/ 0 h 427"/>
                <a:gd name="T16" fmla="*/ 0 w 350"/>
                <a:gd name="T17" fmla="*/ 0 h 427"/>
                <a:gd name="T18" fmla="*/ 0 w 350"/>
                <a:gd name="T19" fmla="*/ 0 h 427"/>
                <a:gd name="T20" fmla="*/ 0 w 350"/>
                <a:gd name="T21" fmla="*/ 0 h 427"/>
                <a:gd name="T22" fmla="*/ 0 w 350"/>
                <a:gd name="T23" fmla="*/ 0 h 427"/>
                <a:gd name="T24" fmla="*/ 0 w 350"/>
                <a:gd name="T25" fmla="*/ 0 h 427"/>
                <a:gd name="T26" fmla="*/ 0 w 350"/>
                <a:gd name="T27" fmla="*/ 0 h 42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50"/>
                <a:gd name="T43" fmla="*/ 0 h 427"/>
                <a:gd name="T44" fmla="*/ 350 w 350"/>
                <a:gd name="T45" fmla="*/ 427 h 42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50" h="427">
                  <a:moveTo>
                    <a:pt x="264" y="310"/>
                  </a:moveTo>
                  <a:lnTo>
                    <a:pt x="39" y="427"/>
                  </a:lnTo>
                  <a:lnTo>
                    <a:pt x="0" y="360"/>
                  </a:lnTo>
                  <a:lnTo>
                    <a:pt x="245" y="0"/>
                  </a:lnTo>
                  <a:lnTo>
                    <a:pt x="259" y="7"/>
                  </a:lnTo>
                  <a:lnTo>
                    <a:pt x="272" y="15"/>
                  </a:lnTo>
                  <a:lnTo>
                    <a:pt x="286" y="23"/>
                  </a:lnTo>
                  <a:lnTo>
                    <a:pt x="299" y="33"/>
                  </a:lnTo>
                  <a:lnTo>
                    <a:pt x="311" y="41"/>
                  </a:lnTo>
                  <a:lnTo>
                    <a:pt x="325" y="50"/>
                  </a:lnTo>
                  <a:lnTo>
                    <a:pt x="338" y="61"/>
                  </a:lnTo>
                  <a:lnTo>
                    <a:pt x="350" y="70"/>
                  </a:lnTo>
                  <a:lnTo>
                    <a:pt x="144" y="229"/>
                  </a:lnTo>
                  <a:lnTo>
                    <a:pt x="264" y="3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20" name="Freeform 236"/>
            <p:cNvSpPr>
              <a:spLocks/>
            </p:cNvSpPr>
            <p:nvPr/>
          </p:nvSpPr>
          <p:spPr bwMode="auto">
            <a:xfrm>
              <a:off x="4694" y="2551"/>
              <a:ext cx="138" cy="121"/>
            </a:xfrm>
            <a:custGeom>
              <a:avLst/>
              <a:gdLst>
                <a:gd name="T0" fmla="*/ 0 w 413"/>
                <a:gd name="T1" fmla="*/ 0 h 363"/>
                <a:gd name="T2" fmla="*/ 0 w 413"/>
                <a:gd name="T3" fmla="*/ 0 h 363"/>
                <a:gd name="T4" fmla="*/ 0 w 413"/>
                <a:gd name="T5" fmla="*/ 0 h 363"/>
                <a:gd name="T6" fmla="*/ 0 w 413"/>
                <a:gd name="T7" fmla="*/ 0 h 363"/>
                <a:gd name="T8" fmla="*/ 0 w 413"/>
                <a:gd name="T9" fmla="*/ 0 h 363"/>
                <a:gd name="T10" fmla="*/ 0 w 413"/>
                <a:gd name="T11" fmla="*/ 0 h 363"/>
                <a:gd name="T12" fmla="*/ 0 w 413"/>
                <a:gd name="T13" fmla="*/ 0 h 363"/>
                <a:gd name="T14" fmla="*/ 0 w 413"/>
                <a:gd name="T15" fmla="*/ 0 h 363"/>
                <a:gd name="T16" fmla="*/ 0 w 413"/>
                <a:gd name="T17" fmla="*/ 0 h 363"/>
                <a:gd name="T18" fmla="*/ 0 w 413"/>
                <a:gd name="T19" fmla="*/ 0 h 363"/>
                <a:gd name="T20" fmla="*/ 0 w 413"/>
                <a:gd name="T21" fmla="*/ 0 h 363"/>
                <a:gd name="T22" fmla="*/ 0 w 413"/>
                <a:gd name="T23" fmla="*/ 0 h 363"/>
                <a:gd name="T24" fmla="*/ 0 w 413"/>
                <a:gd name="T25" fmla="*/ 0 h 363"/>
                <a:gd name="T26" fmla="*/ 0 w 413"/>
                <a:gd name="T27" fmla="*/ 0 h 363"/>
                <a:gd name="T28" fmla="*/ 0 w 413"/>
                <a:gd name="T29" fmla="*/ 0 h 363"/>
                <a:gd name="T30" fmla="*/ 0 w 413"/>
                <a:gd name="T31" fmla="*/ 0 h 363"/>
                <a:gd name="T32" fmla="*/ 0 w 413"/>
                <a:gd name="T33" fmla="*/ 0 h 363"/>
                <a:gd name="T34" fmla="*/ 0 w 413"/>
                <a:gd name="T35" fmla="*/ 0 h 363"/>
                <a:gd name="T36" fmla="*/ 0 w 413"/>
                <a:gd name="T37" fmla="*/ 0 h 363"/>
                <a:gd name="T38" fmla="*/ 0 w 413"/>
                <a:gd name="T39" fmla="*/ 0 h 363"/>
                <a:gd name="T40" fmla="*/ 0 w 413"/>
                <a:gd name="T41" fmla="*/ 0 h 363"/>
                <a:gd name="T42" fmla="*/ 0 w 413"/>
                <a:gd name="T43" fmla="*/ 0 h 363"/>
                <a:gd name="T44" fmla="*/ 0 w 413"/>
                <a:gd name="T45" fmla="*/ 0 h 363"/>
                <a:gd name="T46" fmla="*/ 0 w 413"/>
                <a:gd name="T47" fmla="*/ 0 h 363"/>
                <a:gd name="T48" fmla="*/ 0 w 413"/>
                <a:gd name="T49" fmla="*/ 0 h 363"/>
                <a:gd name="T50" fmla="*/ 0 w 413"/>
                <a:gd name="T51" fmla="*/ 0 h 363"/>
                <a:gd name="T52" fmla="*/ 0 w 413"/>
                <a:gd name="T53" fmla="*/ 0 h 36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13"/>
                <a:gd name="T82" fmla="*/ 0 h 363"/>
                <a:gd name="T83" fmla="*/ 413 w 413"/>
                <a:gd name="T84" fmla="*/ 363 h 363"/>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13" h="363">
                  <a:moveTo>
                    <a:pt x="413" y="40"/>
                  </a:moveTo>
                  <a:lnTo>
                    <a:pt x="193" y="363"/>
                  </a:lnTo>
                  <a:lnTo>
                    <a:pt x="0" y="33"/>
                  </a:lnTo>
                  <a:lnTo>
                    <a:pt x="25" y="25"/>
                  </a:lnTo>
                  <a:lnTo>
                    <a:pt x="49" y="18"/>
                  </a:lnTo>
                  <a:lnTo>
                    <a:pt x="73" y="13"/>
                  </a:lnTo>
                  <a:lnTo>
                    <a:pt x="97" y="8"/>
                  </a:lnTo>
                  <a:lnTo>
                    <a:pt x="121" y="5"/>
                  </a:lnTo>
                  <a:lnTo>
                    <a:pt x="147" y="2"/>
                  </a:lnTo>
                  <a:lnTo>
                    <a:pt x="171" y="0"/>
                  </a:lnTo>
                  <a:lnTo>
                    <a:pt x="197" y="0"/>
                  </a:lnTo>
                  <a:lnTo>
                    <a:pt x="210" y="0"/>
                  </a:lnTo>
                  <a:lnTo>
                    <a:pt x="225" y="1"/>
                  </a:lnTo>
                  <a:lnTo>
                    <a:pt x="239" y="1"/>
                  </a:lnTo>
                  <a:lnTo>
                    <a:pt x="253" y="2"/>
                  </a:lnTo>
                  <a:lnTo>
                    <a:pt x="267" y="4"/>
                  </a:lnTo>
                  <a:lnTo>
                    <a:pt x="280" y="5"/>
                  </a:lnTo>
                  <a:lnTo>
                    <a:pt x="294" y="8"/>
                  </a:lnTo>
                  <a:lnTo>
                    <a:pt x="307" y="10"/>
                  </a:lnTo>
                  <a:lnTo>
                    <a:pt x="321" y="13"/>
                  </a:lnTo>
                  <a:lnTo>
                    <a:pt x="334" y="16"/>
                  </a:lnTo>
                  <a:lnTo>
                    <a:pt x="348" y="20"/>
                  </a:lnTo>
                  <a:lnTo>
                    <a:pt x="361" y="22"/>
                  </a:lnTo>
                  <a:lnTo>
                    <a:pt x="374" y="27"/>
                  </a:lnTo>
                  <a:lnTo>
                    <a:pt x="388" y="31"/>
                  </a:lnTo>
                  <a:lnTo>
                    <a:pt x="400" y="36"/>
                  </a:lnTo>
                  <a:lnTo>
                    <a:pt x="413" y="40"/>
                  </a:lnTo>
                  <a:close/>
                </a:path>
              </a:pathLst>
            </a:custGeom>
            <a:solidFill>
              <a:srgbClr val="3FB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21" name="Freeform 237"/>
            <p:cNvSpPr>
              <a:spLocks/>
            </p:cNvSpPr>
            <p:nvPr/>
          </p:nvSpPr>
          <p:spPr bwMode="auto">
            <a:xfrm>
              <a:off x="4560" y="2617"/>
              <a:ext cx="230" cy="342"/>
            </a:xfrm>
            <a:custGeom>
              <a:avLst/>
              <a:gdLst>
                <a:gd name="T0" fmla="*/ 0 w 689"/>
                <a:gd name="T1" fmla="*/ 0 h 1024"/>
                <a:gd name="T2" fmla="*/ 0 w 689"/>
                <a:gd name="T3" fmla="*/ 0 h 1024"/>
                <a:gd name="T4" fmla="*/ 0 w 689"/>
                <a:gd name="T5" fmla="*/ 0 h 1024"/>
                <a:gd name="T6" fmla="*/ 0 w 689"/>
                <a:gd name="T7" fmla="*/ 0 h 1024"/>
                <a:gd name="T8" fmla="*/ 0 w 689"/>
                <a:gd name="T9" fmla="*/ 0 h 1024"/>
                <a:gd name="T10" fmla="*/ 0 w 689"/>
                <a:gd name="T11" fmla="*/ 0 h 1024"/>
                <a:gd name="T12" fmla="*/ 0 w 689"/>
                <a:gd name="T13" fmla="*/ 0 h 1024"/>
                <a:gd name="T14" fmla="*/ 0 w 689"/>
                <a:gd name="T15" fmla="*/ 0 h 1024"/>
                <a:gd name="T16" fmla="*/ 0 w 689"/>
                <a:gd name="T17" fmla="*/ 0 h 1024"/>
                <a:gd name="T18" fmla="*/ 0 w 689"/>
                <a:gd name="T19" fmla="*/ 0 h 1024"/>
                <a:gd name="T20" fmla="*/ 0 w 689"/>
                <a:gd name="T21" fmla="*/ 0 h 1024"/>
                <a:gd name="T22" fmla="*/ 0 w 689"/>
                <a:gd name="T23" fmla="*/ 0 h 1024"/>
                <a:gd name="T24" fmla="*/ 0 w 689"/>
                <a:gd name="T25" fmla="*/ 0 h 1024"/>
                <a:gd name="T26" fmla="*/ 0 w 689"/>
                <a:gd name="T27" fmla="*/ 0 h 1024"/>
                <a:gd name="T28" fmla="*/ 0 w 689"/>
                <a:gd name="T29" fmla="*/ 0 h 102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89"/>
                <a:gd name="T46" fmla="*/ 0 h 1024"/>
                <a:gd name="T47" fmla="*/ 689 w 689"/>
                <a:gd name="T48" fmla="*/ 1024 h 102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89" h="1024">
                  <a:moveTo>
                    <a:pt x="154" y="0"/>
                  </a:moveTo>
                  <a:lnTo>
                    <a:pt x="307" y="96"/>
                  </a:lnTo>
                  <a:lnTo>
                    <a:pt x="167" y="182"/>
                  </a:lnTo>
                  <a:lnTo>
                    <a:pt x="688" y="521"/>
                  </a:lnTo>
                  <a:lnTo>
                    <a:pt x="689" y="1024"/>
                  </a:lnTo>
                  <a:lnTo>
                    <a:pt x="0" y="1024"/>
                  </a:lnTo>
                  <a:lnTo>
                    <a:pt x="0" y="399"/>
                  </a:lnTo>
                  <a:lnTo>
                    <a:pt x="3" y="343"/>
                  </a:lnTo>
                  <a:lnTo>
                    <a:pt x="11" y="288"/>
                  </a:lnTo>
                  <a:lnTo>
                    <a:pt x="23" y="236"/>
                  </a:lnTo>
                  <a:lnTo>
                    <a:pt x="41" y="183"/>
                  </a:lnTo>
                  <a:lnTo>
                    <a:pt x="62" y="135"/>
                  </a:lnTo>
                  <a:lnTo>
                    <a:pt x="88" y="86"/>
                  </a:lnTo>
                  <a:lnTo>
                    <a:pt x="119" y="42"/>
                  </a:lnTo>
                  <a:lnTo>
                    <a:pt x="15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22" name="Rectangle 238"/>
            <p:cNvSpPr>
              <a:spLocks noChangeArrowheads="1"/>
            </p:cNvSpPr>
            <p:nvPr/>
          </p:nvSpPr>
          <p:spPr bwMode="auto">
            <a:xfrm>
              <a:off x="4722" y="2424"/>
              <a:ext cx="69"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sp>
          <p:nvSpPr>
            <p:cNvPr id="3123" name="Freeform 239"/>
            <p:cNvSpPr>
              <a:spLocks/>
            </p:cNvSpPr>
            <p:nvPr/>
          </p:nvSpPr>
          <p:spPr bwMode="auto">
            <a:xfrm>
              <a:off x="4741" y="2820"/>
              <a:ext cx="25" cy="25"/>
            </a:xfrm>
            <a:custGeom>
              <a:avLst/>
              <a:gdLst>
                <a:gd name="T0" fmla="*/ 0 w 75"/>
                <a:gd name="T1" fmla="*/ 0 h 75"/>
                <a:gd name="T2" fmla="*/ 0 w 75"/>
                <a:gd name="T3" fmla="*/ 0 h 75"/>
                <a:gd name="T4" fmla="*/ 0 w 75"/>
                <a:gd name="T5" fmla="*/ 0 h 75"/>
                <a:gd name="T6" fmla="*/ 0 w 75"/>
                <a:gd name="T7" fmla="*/ 0 h 75"/>
                <a:gd name="T8" fmla="*/ 0 w 75"/>
                <a:gd name="T9" fmla="*/ 0 h 75"/>
                <a:gd name="T10" fmla="*/ 0 w 75"/>
                <a:gd name="T11" fmla="*/ 0 h 75"/>
                <a:gd name="T12" fmla="*/ 0 w 75"/>
                <a:gd name="T13" fmla="*/ 0 h 75"/>
                <a:gd name="T14" fmla="*/ 0 w 75"/>
                <a:gd name="T15" fmla="*/ 0 h 75"/>
                <a:gd name="T16" fmla="*/ 0 w 75"/>
                <a:gd name="T17" fmla="*/ 0 h 75"/>
                <a:gd name="T18" fmla="*/ 0 w 75"/>
                <a:gd name="T19" fmla="*/ 0 h 75"/>
                <a:gd name="T20" fmla="*/ 0 w 75"/>
                <a:gd name="T21" fmla="*/ 0 h 75"/>
                <a:gd name="T22" fmla="*/ 0 w 75"/>
                <a:gd name="T23" fmla="*/ 0 h 75"/>
                <a:gd name="T24" fmla="*/ 0 w 75"/>
                <a:gd name="T25" fmla="*/ 0 h 75"/>
                <a:gd name="T26" fmla="*/ 0 w 75"/>
                <a:gd name="T27" fmla="*/ 0 h 75"/>
                <a:gd name="T28" fmla="*/ 0 w 75"/>
                <a:gd name="T29" fmla="*/ 0 h 75"/>
                <a:gd name="T30" fmla="*/ 0 w 75"/>
                <a:gd name="T31" fmla="*/ 0 h 75"/>
                <a:gd name="T32" fmla="*/ 0 w 75"/>
                <a:gd name="T33" fmla="*/ 0 h 7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5"/>
                <a:gd name="T52" fmla="*/ 0 h 75"/>
                <a:gd name="T53" fmla="*/ 75 w 75"/>
                <a:gd name="T54" fmla="*/ 75 h 7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5" h="75">
                  <a:moveTo>
                    <a:pt x="37" y="75"/>
                  </a:moveTo>
                  <a:lnTo>
                    <a:pt x="52" y="73"/>
                  </a:lnTo>
                  <a:lnTo>
                    <a:pt x="64" y="64"/>
                  </a:lnTo>
                  <a:lnTo>
                    <a:pt x="72" y="52"/>
                  </a:lnTo>
                  <a:lnTo>
                    <a:pt x="75" y="37"/>
                  </a:lnTo>
                  <a:lnTo>
                    <a:pt x="72" y="23"/>
                  </a:lnTo>
                  <a:lnTo>
                    <a:pt x="64" y="11"/>
                  </a:lnTo>
                  <a:lnTo>
                    <a:pt x="52" y="2"/>
                  </a:lnTo>
                  <a:lnTo>
                    <a:pt x="37" y="0"/>
                  </a:lnTo>
                  <a:lnTo>
                    <a:pt x="23" y="2"/>
                  </a:lnTo>
                  <a:lnTo>
                    <a:pt x="10" y="11"/>
                  </a:lnTo>
                  <a:lnTo>
                    <a:pt x="2" y="23"/>
                  </a:lnTo>
                  <a:lnTo>
                    <a:pt x="0" y="37"/>
                  </a:lnTo>
                  <a:lnTo>
                    <a:pt x="2" y="52"/>
                  </a:lnTo>
                  <a:lnTo>
                    <a:pt x="10" y="64"/>
                  </a:lnTo>
                  <a:lnTo>
                    <a:pt x="23" y="73"/>
                  </a:lnTo>
                  <a:lnTo>
                    <a:pt x="37"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24" name="Freeform 240"/>
            <p:cNvSpPr>
              <a:spLocks/>
            </p:cNvSpPr>
            <p:nvPr/>
          </p:nvSpPr>
          <p:spPr bwMode="auto">
            <a:xfrm>
              <a:off x="4741" y="2885"/>
              <a:ext cx="25" cy="25"/>
            </a:xfrm>
            <a:custGeom>
              <a:avLst/>
              <a:gdLst>
                <a:gd name="T0" fmla="*/ 0 w 75"/>
                <a:gd name="T1" fmla="*/ 0 h 75"/>
                <a:gd name="T2" fmla="*/ 0 w 75"/>
                <a:gd name="T3" fmla="*/ 0 h 75"/>
                <a:gd name="T4" fmla="*/ 0 w 75"/>
                <a:gd name="T5" fmla="*/ 0 h 75"/>
                <a:gd name="T6" fmla="*/ 0 w 75"/>
                <a:gd name="T7" fmla="*/ 0 h 75"/>
                <a:gd name="T8" fmla="*/ 0 w 75"/>
                <a:gd name="T9" fmla="*/ 0 h 75"/>
                <a:gd name="T10" fmla="*/ 0 w 75"/>
                <a:gd name="T11" fmla="*/ 0 h 75"/>
                <a:gd name="T12" fmla="*/ 0 w 75"/>
                <a:gd name="T13" fmla="*/ 0 h 75"/>
                <a:gd name="T14" fmla="*/ 0 w 75"/>
                <a:gd name="T15" fmla="*/ 0 h 75"/>
                <a:gd name="T16" fmla="*/ 0 w 75"/>
                <a:gd name="T17" fmla="*/ 0 h 75"/>
                <a:gd name="T18" fmla="*/ 0 w 75"/>
                <a:gd name="T19" fmla="*/ 0 h 75"/>
                <a:gd name="T20" fmla="*/ 0 w 75"/>
                <a:gd name="T21" fmla="*/ 0 h 75"/>
                <a:gd name="T22" fmla="*/ 0 w 75"/>
                <a:gd name="T23" fmla="*/ 0 h 75"/>
                <a:gd name="T24" fmla="*/ 0 w 75"/>
                <a:gd name="T25" fmla="*/ 0 h 75"/>
                <a:gd name="T26" fmla="*/ 0 w 75"/>
                <a:gd name="T27" fmla="*/ 0 h 75"/>
                <a:gd name="T28" fmla="*/ 0 w 75"/>
                <a:gd name="T29" fmla="*/ 0 h 75"/>
                <a:gd name="T30" fmla="*/ 0 w 75"/>
                <a:gd name="T31" fmla="*/ 0 h 75"/>
                <a:gd name="T32" fmla="*/ 0 w 75"/>
                <a:gd name="T33" fmla="*/ 0 h 7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5"/>
                <a:gd name="T52" fmla="*/ 0 h 75"/>
                <a:gd name="T53" fmla="*/ 75 w 75"/>
                <a:gd name="T54" fmla="*/ 75 h 7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5" h="75">
                  <a:moveTo>
                    <a:pt x="37" y="75"/>
                  </a:moveTo>
                  <a:lnTo>
                    <a:pt x="52" y="72"/>
                  </a:lnTo>
                  <a:lnTo>
                    <a:pt x="64" y="64"/>
                  </a:lnTo>
                  <a:lnTo>
                    <a:pt x="72" y="52"/>
                  </a:lnTo>
                  <a:lnTo>
                    <a:pt x="75" y="37"/>
                  </a:lnTo>
                  <a:lnTo>
                    <a:pt x="72" y="23"/>
                  </a:lnTo>
                  <a:lnTo>
                    <a:pt x="64" y="11"/>
                  </a:lnTo>
                  <a:lnTo>
                    <a:pt x="52" y="2"/>
                  </a:lnTo>
                  <a:lnTo>
                    <a:pt x="37" y="0"/>
                  </a:lnTo>
                  <a:lnTo>
                    <a:pt x="23" y="2"/>
                  </a:lnTo>
                  <a:lnTo>
                    <a:pt x="10" y="11"/>
                  </a:lnTo>
                  <a:lnTo>
                    <a:pt x="2" y="23"/>
                  </a:lnTo>
                  <a:lnTo>
                    <a:pt x="0" y="37"/>
                  </a:lnTo>
                  <a:lnTo>
                    <a:pt x="2" y="52"/>
                  </a:lnTo>
                  <a:lnTo>
                    <a:pt x="10" y="64"/>
                  </a:lnTo>
                  <a:lnTo>
                    <a:pt x="23" y="72"/>
                  </a:lnTo>
                  <a:lnTo>
                    <a:pt x="37"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25" name="Freeform 241"/>
            <p:cNvSpPr>
              <a:spLocks/>
            </p:cNvSpPr>
            <p:nvPr/>
          </p:nvSpPr>
          <p:spPr bwMode="auto">
            <a:xfrm>
              <a:off x="4671" y="2281"/>
              <a:ext cx="185" cy="99"/>
            </a:xfrm>
            <a:custGeom>
              <a:avLst/>
              <a:gdLst>
                <a:gd name="T0" fmla="*/ 0 w 553"/>
                <a:gd name="T1" fmla="*/ 0 h 295"/>
                <a:gd name="T2" fmla="*/ 0 w 553"/>
                <a:gd name="T3" fmla="*/ 0 h 295"/>
                <a:gd name="T4" fmla="*/ 0 w 553"/>
                <a:gd name="T5" fmla="*/ 0 h 295"/>
                <a:gd name="T6" fmla="*/ 0 w 553"/>
                <a:gd name="T7" fmla="*/ 0 h 295"/>
                <a:gd name="T8" fmla="*/ 0 w 553"/>
                <a:gd name="T9" fmla="*/ 0 h 295"/>
                <a:gd name="T10" fmla="*/ 0 w 553"/>
                <a:gd name="T11" fmla="*/ 0 h 295"/>
                <a:gd name="T12" fmla="*/ 0 w 553"/>
                <a:gd name="T13" fmla="*/ 0 h 295"/>
                <a:gd name="T14" fmla="*/ 0 w 553"/>
                <a:gd name="T15" fmla="*/ 0 h 295"/>
                <a:gd name="T16" fmla="*/ 0 w 553"/>
                <a:gd name="T17" fmla="*/ 0 h 295"/>
                <a:gd name="T18" fmla="*/ 0 w 553"/>
                <a:gd name="T19" fmla="*/ 0 h 295"/>
                <a:gd name="T20" fmla="*/ 0 w 553"/>
                <a:gd name="T21" fmla="*/ 0 h 295"/>
                <a:gd name="T22" fmla="*/ 0 w 553"/>
                <a:gd name="T23" fmla="*/ 0 h 295"/>
                <a:gd name="T24" fmla="*/ 0 w 553"/>
                <a:gd name="T25" fmla="*/ 0 h 295"/>
                <a:gd name="T26" fmla="*/ 0 w 553"/>
                <a:gd name="T27" fmla="*/ 0 h 295"/>
                <a:gd name="T28" fmla="*/ 0 w 553"/>
                <a:gd name="T29" fmla="*/ 0 h 295"/>
                <a:gd name="T30" fmla="*/ 0 w 553"/>
                <a:gd name="T31" fmla="*/ 0 h 295"/>
                <a:gd name="T32" fmla="*/ 0 w 553"/>
                <a:gd name="T33" fmla="*/ 0 h 295"/>
                <a:gd name="T34" fmla="*/ 0 w 553"/>
                <a:gd name="T35" fmla="*/ 0 h 295"/>
                <a:gd name="T36" fmla="*/ 0 w 553"/>
                <a:gd name="T37" fmla="*/ 0 h 295"/>
                <a:gd name="T38" fmla="*/ 0 w 553"/>
                <a:gd name="T39" fmla="*/ 0 h 295"/>
                <a:gd name="T40" fmla="*/ 0 w 553"/>
                <a:gd name="T41" fmla="*/ 0 h 295"/>
                <a:gd name="T42" fmla="*/ 0 w 553"/>
                <a:gd name="T43" fmla="*/ 0 h 295"/>
                <a:gd name="T44" fmla="*/ 0 w 553"/>
                <a:gd name="T45" fmla="*/ 0 h 295"/>
                <a:gd name="T46" fmla="*/ 0 w 553"/>
                <a:gd name="T47" fmla="*/ 0 h 295"/>
                <a:gd name="T48" fmla="*/ 0 w 553"/>
                <a:gd name="T49" fmla="*/ 0 h 295"/>
                <a:gd name="T50" fmla="*/ 0 w 553"/>
                <a:gd name="T51" fmla="*/ 0 h 295"/>
                <a:gd name="T52" fmla="*/ 0 w 553"/>
                <a:gd name="T53" fmla="*/ 0 h 295"/>
                <a:gd name="T54" fmla="*/ 0 w 553"/>
                <a:gd name="T55" fmla="*/ 0 h 295"/>
                <a:gd name="T56" fmla="*/ 0 w 553"/>
                <a:gd name="T57" fmla="*/ 0 h 295"/>
                <a:gd name="T58" fmla="*/ 0 w 553"/>
                <a:gd name="T59" fmla="*/ 0 h 295"/>
                <a:gd name="T60" fmla="*/ 0 w 553"/>
                <a:gd name="T61" fmla="*/ 0 h 295"/>
                <a:gd name="T62" fmla="*/ 0 w 553"/>
                <a:gd name="T63" fmla="*/ 0 h 295"/>
                <a:gd name="T64" fmla="*/ 0 w 553"/>
                <a:gd name="T65" fmla="*/ 0 h 295"/>
                <a:gd name="T66" fmla="*/ 0 w 553"/>
                <a:gd name="T67" fmla="*/ 0 h 295"/>
                <a:gd name="T68" fmla="*/ 0 w 553"/>
                <a:gd name="T69" fmla="*/ 0 h 295"/>
                <a:gd name="T70" fmla="*/ 0 w 553"/>
                <a:gd name="T71" fmla="*/ 0 h 29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53"/>
                <a:gd name="T109" fmla="*/ 0 h 295"/>
                <a:gd name="T110" fmla="*/ 553 w 553"/>
                <a:gd name="T111" fmla="*/ 295 h 29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53" h="295">
                  <a:moveTo>
                    <a:pt x="405" y="0"/>
                  </a:moveTo>
                  <a:lnTo>
                    <a:pt x="376" y="3"/>
                  </a:lnTo>
                  <a:lnTo>
                    <a:pt x="351" y="11"/>
                  </a:lnTo>
                  <a:lnTo>
                    <a:pt x="327" y="23"/>
                  </a:lnTo>
                  <a:lnTo>
                    <a:pt x="307" y="38"/>
                  </a:lnTo>
                  <a:lnTo>
                    <a:pt x="288" y="58"/>
                  </a:lnTo>
                  <a:lnTo>
                    <a:pt x="274" y="80"/>
                  </a:lnTo>
                  <a:lnTo>
                    <a:pt x="263" y="105"/>
                  </a:lnTo>
                  <a:lnTo>
                    <a:pt x="258" y="132"/>
                  </a:lnTo>
                  <a:lnTo>
                    <a:pt x="0" y="132"/>
                  </a:lnTo>
                  <a:lnTo>
                    <a:pt x="0" y="200"/>
                  </a:lnTo>
                  <a:lnTo>
                    <a:pt x="267" y="200"/>
                  </a:lnTo>
                  <a:lnTo>
                    <a:pt x="277" y="220"/>
                  </a:lnTo>
                  <a:lnTo>
                    <a:pt x="289" y="237"/>
                  </a:lnTo>
                  <a:lnTo>
                    <a:pt x="302" y="254"/>
                  </a:lnTo>
                  <a:lnTo>
                    <a:pt x="320" y="268"/>
                  </a:lnTo>
                  <a:lnTo>
                    <a:pt x="339" y="279"/>
                  </a:lnTo>
                  <a:lnTo>
                    <a:pt x="359" y="289"/>
                  </a:lnTo>
                  <a:lnTo>
                    <a:pt x="382" y="294"/>
                  </a:lnTo>
                  <a:lnTo>
                    <a:pt x="405" y="295"/>
                  </a:lnTo>
                  <a:lnTo>
                    <a:pt x="434" y="293"/>
                  </a:lnTo>
                  <a:lnTo>
                    <a:pt x="463" y="283"/>
                  </a:lnTo>
                  <a:lnTo>
                    <a:pt x="488" y="270"/>
                  </a:lnTo>
                  <a:lnTo>
                    <a:pt x="510" y="252"/>
                  </a:lnTo>
                  <a:lnTo>
                    <a:pt x="527" y="231"/>
                  </a:lnTo>
                  <a:lnTo>
                    <a:pt x="541" y="205"/>
                  </a:lnTo>
                  <a:lnTo>
                    <a:pt x="550" y="177"/>
                  </a:lnTo>
                  <a:lnTo>
                    <a:pt x="553" y="147"/>
                  </a:lnTo>
                  <a:lnTo>
                    <a:pt x="550" y="118"/>
                  </a:lnTo>
                  <a:lnTo>
                    <a:pt x="541" y="91"/>
                  </a:lnTo>
                  <a:lnTo>
                    <a:pt x="527" y="65"/>
                  </a:lnTo>
                  <a:lnTo>
                    <a:pt x="510" y="44"/>
                  </a:lnTo>
                  <a:lnTo>
                    <a:pt x="488" y="26"/>
                  </a:lnTo>
                  <a:lnTo>
                    <a:pt x="463" y="13"/>
                  </a:lnTo>
                  <a:lnTo>
                    <a:pt x="434" y="3"/>
                  </a:lnTo>
                  <a:lnTo>
                    <a:pt x="40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sp>
          <p:nvSpPr>
            <p:cNvPr id="3126" name="Freeform 242"/>
            <p:cNvSpPr>
              <a:spLocks/>
            </p:cNvSpPr>
            <p:nvPr/>
          </p:nvSpPr>
          <p:spPr bwMode="auto">
            <a:xfrm>
              <a:off x="4780" y="2304"/>
              <a:ext cx="53" cy="53"/>
            </a:xfrm>
            <a:custGeom>
              <a:avLst/>
              <a:gdLst>
                <a:gd name="T0" fmla="*/ 0 w 161"/>
                <a:gd name="T1" fmla="*/ 0 h 160"/>
                <a:gd name="T2" fmla="*/ 0 w 161"/>
                <a:gd name="T3" fmla="*/ 0 h 160"/>
                <a:gd name="T4" fmla="*/ 0 w 161"/>
                <a:gd name="T5" fmla="*/ 0 h 160"/>
                <a:gd name="T6" fmla="*/ 0 w 161"/>
                <a:gd name="T7" fmla="*/ 0 h 160"/>
                <a:gd name="T8" fmla="*/ 0 w 161"/>
                <a:gd name="T9" fmla="*/ 0 h 160"/>
                <a:gd name="T10" fmla="*/ 0 w 161"/>
                <a:gd name="T11" fmla="*/ 0 h 160"/>
                <a:gd name="T12" fmla="*/ 0 w 161"/>
                <a:gd name="T13" fmla="*/ 0 h 160"/>
                <a:gd name="T14" fmla="*/ 0 w 161"/>
                <a:gd name="T15" fmla="*/ 0 h 160"/>
                <a:gd name="T16" fmla="*/ 0 w 161"/>
                <a:gd name="T17" fmla="*/ 0 h 160"/>
                <a:gd name="T18" fmla="*/ 0 w 161"/>
                <a:gd name="T19" fmla="*/ 0 h 160"/>
                <a:gd name="T20" fmla="*/ 0 w 161"/>
                <a:gd name="T21" fmla="*/ 0 h 160"/>
                <a:gd name="T22" fmla="*/ 0 w 161"/>
                <a:gd name="T23" fmla="*/ 0 h 160"/>
                <a:gd name="T24" fmla="*/ 0 w 161"/>
                <a:gd name="T25" fmla="*/ 0 h 160"/>
                <a:gd name="T26" fmla="*/ 0 w 161"/>
                <a:gd name="T27" fmla="*/ 0 h 160"/>
                <a:gd name="T28" fmla="*/ 0 w 161"/>
                <a:gd name="T29" fmla="*/ 0 h 160"/>
                <a:gd name="T30" fmla="*/ 0 w 161"/>
                <a:gd name="T31" fmla="*/ 0 h 160"/>
                <a:gd name="T32" fmla="*/ 0 w 161"/>
                <a:gd name="T33" fmla="*/ 0 h 160"/>
                <a:gd name="T34" fmla="*/ 0 w 161"/>
                <a:gd name="T35" fmla="*/ 0 h 160"/>
                <a:gd name="T36" fmla="*/ 0 w 161"/>
                <a:gd name="T37" fmla="*/ 0 h 160"/>
                <a:gd name="T38" fmla="*/ 0 w 161"/>
                <a:gd name="T39" fmla="*/ 0 h 160"/>
                <a:gd name="T40" fmla="*/ 0 w 161"/>
                <a:gd name="T41" fmla="*/ 0 h 160"/>
                <a:gd name="T42" fmla="*/ 0 w 161"/>
                <a:gd name="T43" fmla="*/ 0 h 160"/>
                <a:gd name="T44" fmla="*/ 0 w 161"/>
                <a:gd name="T45" fmla="*/ 0 h 160"/>
                <a:gd name="T46" fmla="*/ 0 w 161"/>
                <a:gd name="T47" fmla="*/ 0 h 160"/>
                <a:gd name="T48" fmla="*/ 0 w 161"/>
                <a:gd name="T49" fmla="*/ 0 h 160"/>
                <a:gd name="T50" fmla="*/ 0 w 161"/>
                <a:gd name="T51" fmla="*/ 0 h 160"/>
                <a:gd name="T52" fmla="*/ 0 w 161"/>
                <a:gd name="T53" fmla="*/ 0 h 160"/>
                <a:gd name="T54" fmla="*/ 0 w 161"/>
                <a:gd name="T55" fmla="*/ 0 h 160"/>
                <a:gd name="T56" fmla="*/ 0 w 161"/>
                <a:gd name="T57" fmla="*/ 0 h 160"/>
                <a:gd name="T58" fmla="*/ 0 w 161"/>
                <a:gd name="T59" fmla="*/ 0 h 160"/>
                <a:gd name="T60" fmla="*/ 0 w 161"/>
                <a:gd name="T61" fmla="*/ 0 h 160"/>
                <a:gd name="T62" fmla="*/ 0 w 161"/>
                <a:gd name="T63" fmla="*/ 0 h 160"/>
                <a:gd name="T64" fmla="*/ 0 w 161"/>
                <a:gd name="T65" fmla="*/ 0 h 16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61"/>
                <a:gd name="T100" fmla="*/ 0 h 160"/>
                <a:gd name="T101" fmla="*/ 161 w 161"/>
                <a:gd name="T102" fmla="*/ 160 h 16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61" h="160">
                  <a:moveTo>
                    <a:pt x="80" y="160"/>
                  </a:moveTo>
                  <a:lnTo>
                    <a:pt x="64" y="159"/>
                  </a:lnTo>
                  <a:lnTo>
                    <a:pt x="49" y="153"/>
                  </a:lnTo>
                  <a:lnTo>
                    <a:pt x="35" y="147"/>
                  </a:lnTo>
                  <a:lnTo>
                    <a:pt x="23" y="136"/>
                  </a:lnTo>
                  <a:lnTo>
                    <a:pt x="14" y="124"/>
                  </a:lnTo>
                  <a:lnTo>
                    <a:pt x="7" y="110"/>
                  </a:lnTo>
                  <a:lnTo>
                    <a:pt x="2" y="95"/>
                  </a:lnTo>
                  <a:lnTo>
                    <a:pt x="0" y="79"/>
                  </a:lnTo>
                  <a:lnTo>
                    <a:pt x="2" y="63"/>
                  </a:lnTo>
                  <a:lnTo>
                    <a:pt x="7" y="48"/>
                  </a:lnTo>
                  <a:lnTo>
                    <a:pt x="14" y="35"/>
                  </a:lnTo>
                  <a:lnTo>
                    <a:pt x="23" y="23"/>
                  </a:lnTo>
                  <a:lnTo>
                    <a:pt x="35" y="13"/>
                  </a:lnTo>
                  <a:lnTo>
                    <a:pt x="49" y="6"/>
                  </a:lnTo>
                  <a:lnTo>
                    <a:pt x="64" y="1"/>
                  </a:lnTo>
                  <a:lnTo>
                    <a:pt x="80" y="0"/>
                  </a:lnTo>
                  <a:lnTo>
                    <a:pt x="96" y="1"/>
                  </a:lnTo>
                  <a:lnTo>
                    <a:pt x="111" y="6"/>
                  </a:lnTo>
                  <a:lnTo>
                    <a:pt x="124" y="13"/>
                  </a:lnTo>
                  <a:lnTo>
                    <a:pt x="136" y="23"/>
                  </a:lnTo>
                  <a:lnTo>
                    <a:pt x="147" y="35"/>
                  </a:lnTo>
                  <a:lnTo>
                    <a:pt x="154" y="48"/>
                  </a:lnTo>
                  <a:lnTo>
                    <a:pt x="159" y="63"/>
                  </a:lnTo>
                  <a:lnTo>
                    <a:pt x="161" y="79"/>
                  </a:lnTo>
                  <a:lnTo>
                    <a:pt x="159" y="95"/>
                  </a:lnTo>
                  <a:lnTo>
                    <a:pt x="154" y="110"/>
                  </a:lnTo>
                  <a:lnTo>
                    <a:pt x="147" y="124"/>
                  </a:lnTo>
                  <a:lnTo>
                    <a:pt x="136" y="136"/>
                  </a:lnTo>
                  <a:lnTo>
                    <a:pt x="124" y="147"/>
                  </a:lnTo>
                  <a:lnTo>
                    <a:pt x="111" y="153"/>
                  </a:lnTo>
                  <a:lnTo>
                    <a:pt x="96" y="159"/>
                  </a:lnTo>
                  <a:lnTo>
                    <a:pt x="80" y="16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ja-JP" altLang="en-US">
                <a:solidFill>
                  <a:srgbClr val="000000"/>
                </a:solidFill>
              </a:endParaRPr>
            </a:p>
          </p:txBody>
        </p:sp>
      </p:grpSp>
      <p:pic>
        <p:nvPicPr>
          <p:cNvPr id="3098" name="Picture 188" descr="MCj04348450000[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16614" y="2607616"/>
            <a:ext cx="1381125" cy="1497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99" name="Text Box 246"/>
          <p:cNvSpPr txBox="1">
            <a:spLocks noChangeArrowheads="1"/>
          </p:cNvSpPr>
          <p:nvPr/>
        </p:nvSpPr>
        <p:spPr bwMode="auto">
          <a:xfrm>
            <a:off x="4351339" y="1149114"/>
            <a:ext cx="1679575" cy="523875"/>
          </a:xfrm>
          <a:prstGeom prst="rect">
            <a:avLst/>
          </a:prstGeom>
          <a:solidFill>
            <a:srgbClr val="FFFF00"/>
          </a:solidFill>
          <a:ln w="19050">
            <a:solidFill>
              <a:schemeClr val="tx1"/>
            </a:solidFill>
            <a:miter lim="800000"/>
            <a:headEnd/>
            <a:tailEnd/>
          </a:ln>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400" dirty="0">
                <a:solidFill>
                  <a:srgbClr val="000000"/>
                </a:solidFill>
              </a:rPr>
              <a:t>セキュリティの確保＝</a:t>
            </a:r>
            <a:r>
              <a:rPr lang="en-US" altLang="ja-JP" sz="1400" dirty="0">
                <a:solidFill>
                  <a:srgbClr val="000000"/>
                </a:solidFill>
              </a:rPr>
              <a:t>SSL</a:t>
            </a:r>
            <a:endParaRPr lang="ja-JP" altLang="en-US" sz="1400" dirty="0">
              <a:solidFill>
                <a:srgbClr val="000000"/>
              </a:solidFill>
            </a:endParaRPr>
          </a:p>
        </p:txBody>
      </p:sp>
      <p:sp>
        <p:nvSpPr>
          <p:cNvPr id="3100" name="Line 248"/>
          <p:cNvSpPr>
            <a:spLocks noChangeShapeType="1"/>
          </p:cNvSpPr>
          <p:nvPr/>
        </p:nvSpPr>
        <p:spPr bwMode="auto">
          <a:xfrm flipH="1">
            <a:off x="3556976" y="3850727"/>
            <a:ext cx="842962" cy="16510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pPr fontAlgn="base">
              <a:spcBef>
                <a:spcPct val="0"/>
              </a:spcBef>
              <a:spcAft>
                <a:spcPct val="0"/>
              </a:spcAft>
            </a:pPr>
            <a:endParaRPr lang="ja-JP" altLang="en-US">
              <a:solidFill>
                <a:srgbClr val="000000"/>
              </a:solidFill>
            </a:endParaRPr>
          </a:p>
        </p:txBody>
      </p:sp>
      <p:sp>
        <p:nvSpPr>
          <p:cNvPr id="3101" name="Text Box 73"/>
          <p:cNvSpPr txBox="1">
            <a:spLocks noChangeArrowheads="1"/>
          </p:cNvSpPr>
          <p:nvPr/>
        </p:nvSpPr>
        <p:spPr bwMode="auto">
          <a:xfrm>
            <a:off x="3235325" y="6310314"/>
            <a:ext cx="895350" cy="338137"/>
          </a:xfrm>
          <a:prstGeom prst="rect">
            <a:avLst/>
          </a:prstGeom>
          <a:solidFill>
            <a:schemeClr val="bg1"/>
          </a:solidFill>
          <a:ln w="19050">
            <a:solidFill>
              <a:schemeClr val="tx1"/>
            </a:solidFill>
            <a:miter lim="800000"/>
            <a:headEnd/>
            <a:tailEnd/>
          </a:ln>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600">
                <a:solidFill>
                  <a:srgbClr val="000000"/>
                </a:solidFill>
                <a:latin typeface="Tahoma" pitchFamily="34" charset="0"/>
              </a:rPr>
              <a:t>保健所</a:t>
            </a:r>
          </a:p>
        </p:txBody>
      </p:sp>
      <p:sp>
        <p:nvSpPr>
          <p:cNvPr id="3102" name="Line 252"/>
          <p:cNvSpPr>
            <a:spLocks noChangeShapeType="1"/>
          </p:cNvSpPr>
          <p:nvPr/>
        </p:nvSpPr>
        <p:spPr bwMode="auto">
          <a:xfrm>
            <a:off x="6107114" y="3822700"/>
            <a:ext cx="2860675" cy="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pPr fontAlgn="base">
              <a:spcBef>
                <a:spcPct val="0"/>
              </a:spcBef>
              <a:spcAft>
                <a:spcPct val="0"/>
              </a:spcAft>
            </a:pPr>
            <a:endParaRPr lang="ja-JP" altLang="en-US">
              <a:solidFill>
                <a:srgbClr val="000000"/>
              </a:solidFill>
            </a:endParaRPr>
          </a:p>
        </p:txBody>
      </p:sp>
      <p:sp>
        <p:nvSpPr>
          <p:cNvPr id="3103" name="Line 253"/>
          <p:cNvSpPr>
            <a:spLocks noChangeShapeType="1"/>
          </p:cNvSpPr>
          <p:nvPr/>
        </p:nvSpPr>
        <p:spPr bwMode="auto">
          <a:xfrm flipH="1">
            <a:off x="4147670" y="4816304"/>
            <a:ext cx="258762" cy="59690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pPr fontAlgn="base">
              <a:spcBef>
                <a:spcPct val="0"/>
              </a:spcBef>
              <a:spcAft>
                <a:spcPct val="0"/>
              </a:spcAft>
            </a:pPr>
            <a:endParaRPr lang="ja-JP" altLang="en-US">
              <a:solidFill>
                <a:srgbClr val="000000"/>
              </a:solidFill>
            </a:endParaRPr>
          </a:p>
        </p:txBody>
      </p:sp>
      <p:sp>
        <p:nvSpPr>
          <p:cNvPr id="3104" name="Text Box 254"/>
          <p:cNvSpPr txBox="1">
            <a:spLocks noChangeArrowheads="1"/>
          </p:cNvSpPr>
          <p:nvPr/>
        </p:nvSpPr>
        <p:spPr bwMode="auto">
          <a:xfrm>
            <a:off x="4659314" y="5446714"/>
            <a:ext cx="1336675" cy="75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400" b="1">
                <a:solidFill>
                  <a:srgbClr val="000000"/>
                </a:solidFill>
              </a:rPr>
              <a:t>還元</a:t>
            </a:r>
          </a:p>
          <a:p>
            <a:pPr eaLnBrk="1" fontAlgn="base" hangingPunct="1">
              <a:lnSpc>
                <a:spcPct val="70000"/>
              </a:lnSpc>
              <a:spcBef>
                <a:spcPct val="50000"/>
              </a:spcBef>
              <a:spcAft>
                <a:spcPct val="0"/>
              </a:spcAft>
              <a:buFontTx/>
              <a:buChar char="•"/>
            </a:pPr>
            <a:r>
              <a:rPr lang="ja-JP" altLang="en-US" sz="1200">
                <a:solidFill>
                  <a:srgbClr val="000000"/>
                </a:solidFill>
              </a:rPr>
              <a:t>地図・一覧表</a:t>
            </a:r>
          </a:p>
          <a:p>
            <a:pPr eaLnBrk="1" fontAlgn="base" hangingPunct="1">
              <a:lnSpc>
                <a:spcPct val="70000"/>
              </a:lnSpc>
              <a:spcBef>
                <a:spcPct val="50000"/>
              </a:spcBef>
              <a:spcAft>
                <a:spcPct val="0"/>
              </a:spcAft>
              <a:buFontTx/>
              <a:buChar char="•"/>
            </a:pPr>
            <a:r>
              <a:rPr lang="ja-JP" altLang="en-US" sz="1200">
                <a:solidFill>
                  <a:srgbClr val="000000"/>
                </a:solidFill>
              </a:rPr>
              <a:t>流行状況の把握</a:t>
            </a:r>
          </a:p>
        </p:txBody>
      </p:sp>
      <p:grpSp>
        <p:nvGrpSpPr>
          <p:cNvPr id="3105" name="Group 55"/>
          <p:cNvGrpSpPr>
            <a:grpSpLocks/>
          </p:cNvGrpSpPr>
          <p:nvPr/>
        </p:nvGrpSpPr>
        <p:grpSpPr bwMode="auto">
          <a:xfrm>
            <a:off x="1744198" y="1278624"/>
            <a:ext cx="2198688" cy="4859337"/>
            <a:chOff x="104" y="803"/>
            <a:chExt cx="1500" cy="3061"/>
          </a:xfrm>
        </p:grpSpPr>
        <p:sp>
          <p:nvSpPr>
            <p:cNvPr id="3106" name="Rectangle 53"/>
            <p:cNvSpPr>
              <a:spLocks noChangeArrowheads="1"/>
            </p:cNvSpPr>
            <p:nvPr/>
          </p:nvSpPr>
          <p:spPr bwMode="auto">
            <a:xfrm>
              <a:off x="104" y="944"/>
              <a:ext cx="1136" cy="2920"/>
            </a:xfrm>
            <a:prstGeom prst="rect">
              <a:avLst/>
            </a:prstGeom>
            <a:solidFill>
              <a:srgbClr val="FFFFCC"/>
            </a:solidFill>
            <a:ln w="9525">
              <a:solidFill>
                <a:schemeClr val="tx1"/>
              </a:solidFill>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endParaRPr lang="ja-JP" altLang="en-US">
                <a:solidFill>
                  <a:srgbClr val="000000"/>
                </a:solidFill>
              </a:endParaRPr>
            </a:p>
          </p:txBody>
        </p:sp>
        <p:pic>
          <p:nvPicPr>
            <p:cNvPr id="3107" name="Picture 35" descr="j023531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79" y="2361"/>
              <a:ext cx="800" cy="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8" name="Picture 198" descr="j04348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4" y="867"/>
              <a:ext cx="765" cy="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09" name="Text Box 73"/>
            <p:cNvSpPr txBox="1">
              <a:spLocks noChangeArrowheads="1"/>
            </p:cNvSpPr>
            <p:nvPr/>
          </p:nvSpPr>
          <p:spPr bwMode="auto">
            <a:xfrm>
              <a:off x="185" y="1475"/>
              <a:ext cx="987" cy="213"/>
            </a:xfrm>
            <a:prstGeom prst="rect">
              <a:avLst/>
            </a:prstGeom>
            <a:solidFill>
              <a:schemeClr val="bg1"/>
            </a:solidFill>
            <a:ln w="19050">
              <a:solidFill>
                <a:schemeClr val="tx1"/>
              </a:solidFill>
              <a:miter lim="800000"/>
              <a:headEnd/>
              <a:tailEnd/>
            </a:ln>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600">
                  <a:solidFill>
                    <a:srgbClr val="000000"/>
                  </a:solidFill>
                  <a:latin typeface="Tahoma" pitchFamily="34" charset="0"/>
                </a:rPr>
                <a:t>県教育委員会</a:t>
              </a:r>
            </a:p>
          </p:txBody>
        </p:sp>
        <p:sp>
          <p:nvSpPr>
            <p:cNvPr id="3110" name="Text Box 209"/>
            <p:cNvSpPr txBox="1">
              <a:spLocks noChangeArrowheads="1"/>
            </p:cNvSpPr>
            <p:nvPr/>
          </p:nvSpPr>
          <p:spPr bwMode="auto">
            <a:xfrm>
              <a:off x="230" y="1733"/>
              <a:ext cx="912" cy="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400" b="1">
                  <a:solidFill>
                    <a:srgbClr val="000000"/>
                  </a:solidFill>
                </a:rPr>
                <a:t>還元</a:t>
              </a:r>
            </a:p>
            <a:p>
              <a:pPr eaLnBrk="1" fontAlgn="base" hangingPunct="1">
                <a:lnSpc>
                  <a:spcPct val="70000"/>
                </a:lnSpc>
                <a:spcBef>
                  <a:spcPct val="50000"/>
                </a:spcBef>
                <a:spcAft>
                  <a:spcPct val="0"/>
                </a:spcAft>
                <a:buFontTx/>
                <a:buChar char="•"/>
              </a:pPr>
              <a:r>
                <a:rPr lang="ja-JP" altLang="en-US" sz="1200">
                  <a:solidFill>
                    <a:srgbClr val="000000"/>
                  </a:solidFill>
                </a:rPr>
                <a:t>地図・一覧表</a:t>
              </a:r>
            </a:p>
            <a:p>
              <a:pPr eaLnBrk="1" fontAlgn="base" hangingPunct="1">
                <a:lnSpc>
                  <a:spcPct val="70000"/>
                </a:lnSpc>
                <a:spcBef>
                  <a:spcPct val="50000"/>
                </a:spcBef>
                <a:spcAft>
                  <a:spcPct val="0"/>
                </a:spcAft>
                <a:buFontTx/>
                <a:buChar char="•"/>
              </a:pPr>
              <a:r>
                <a:rPr lang="ja-JP" altLang="en-US" sz="1200">
                  <a:solidFill>
                    <a:srgbClr val="000000"/>
                  </a:solidFill>
                </a:rPr>
                <a:t>市町村毎の状況</a:t>
              </a:r>
            </a:p>
          </p:txBody>
        </p:sp>
        <p:sp>
          <p:nvSpPr>
            <p:cNvPr id="3111" name="Text Box 73"/>
            <p:cNvSpPr txBox="1">
              <a:spLocks noChangeArrowheads="1"/>
            </p:cNvSpPr>
            <p:nvPr/>
          </p:nvSpPr>
          <p:spPr bwMode="auto">
            <a:xfrm>
              <a:off x="166" y="3014"/>
              <a:ext cx="1006" cy="213"/>
            </a:xfrm>
            <a:prstGeom prst="rect">
              <a:avLst/>
            </a:prstGeom>
            <a:solidFill>
              <a:schemeClr val="bg1"/>
            </a:solidFill>
            <a:ln w="19050">
              <a:solidFill>
                <a:schemeClr val="tx1"/>
              </a:solidFill>
              <a:miter lim="800000"/>
              <a:headEnd/>
              <a:tailEnd/>
            </a:ln>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600">
                  <a:solidFill>
                    <a:srgbClr val="000000"/>
                  </a:solidFill>
                  <a:latin typeface="Tahoma" pitchFamily="34" charset="0"/>
                </a:rPr>
                <a:t>県福祉保健部</a:t>
              </a:r>
            </a:p>
          </p:txBody>
        </p:sp>
        <p:sp>
          <p:nvSpPr>
            <p:cNvPr id="3112" name="Text Box 247"/>
            <p:cNvSpPr txBox="1">
              <a:spLocks noChangeArrowheads="1"/>
            </p:cNvSpPr>
            <p:nvPr/>
          </p:nvSpPr>
          <p:spPr bwMode="auto">
            <a:xfrm>
              <a:off x="240" y="3294"/>
              <a:ext cx="912" cy="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400" b="1">
                  <a:solidFill>
                    <a:srgbClr val="000000"/>
                  </a:solidFill>
                </a:rPr>
                <a:t>還元</a:t>
              </a:r>
            </a:p>
            <a:p>
              <a:pPr eaLnBrk="1" fontAlgn="base" hangingPunct="1">
                <a:lnSpc>
                  <a:spcPct val="70000"/>
                </a:lnSpc>
                <a:spcBef>
                  <a:spcPct val="50000"/>
                </a:spcBef>
                <a:spcAft>
                  <a:spcPct val="0"/>
                </a:spcAft>
                <a:buFontTx/>
                <a:buChar char="•"/>
              </a:pPr>
              <a:r>
                <a:rPr lang="ja-JP" altLang="en-US" sz="1200">
                  <a:solidFill>
                    <a:srgbClr val="000000"/>
                  </a:solidFill>
                </a:rPr>
                <a:t>地図・一覧表</a:t>
              </a:r>
            </a:p>
            <a:p>
              <a:pPr eaLnBrk="1" fontAlgn="base" hangingPunct="1">
                <a:lnSpc>
                  <a:spcPct val="70000"/>
                </a:lnSpc>
                <a:spcBef>
                  <a:spcPct val="50000"/>
                </a:spcBef>
                <a:spcAft>
                  <a:spcPct val="0"/>
                </a:spcAft>
                <a:buFontTx/>
                <a:buChar char="•"/>
              </a:pPr>
              <a:r>
                <a:rPr lang="ja-JP" altLang="en-US" sz="1200">
                  <a:solidFill>
                    <a:srgbClr val="000000"/>
                  </a:solidFill>
                </a:rPr>
                <a:t>流行状況の把握</a:t>
              </a:r>
            </a:p>
          </p:txBody>
        </p:sp>
        <p:sp>
          <p:nvSpPr>
            <p:cNvPr id="3113" name="Text Box 73"/>
            <p:cNvSpPr txBox="1">
              <a:spLocks noChangeArrowheads="1"/>
            </p:cNvSpPr>
            <p:nvPr/>
          </p:nvSpPr>
          <p:spPr bwMode="auto">
            <a:xfrm>
              <a:off x="1129" y="803"/>
              <a:ext cx="475" cy="213"/>
            </a:xfrm>
            <a:prstGeom prst="rect">
              <a:avLst/>
            </a:prstGeom>
            <a:solidFill>
              <a:schemeClr val="bg1"/>
            </a:solidFill>
            <a:ln w="19050">
              <a:solidFill>
                <a:schemeClr val="tx1"/>
              </a:solidFill>
              <a:miter lim="800000"/>
              <a:headEnd/>
              <a:tailEnd/>
            </a:ln>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sz="1600">
                  <a:solidFill>
                    <a:srgbClr val="000000"/>
                  </a:solidFill>
                  <a:latin typeface="Tahoma" pitchFamily="34" charset="0"/>
                </a:rPr>
                <a:t>県庁</a:t>
              </a:r>
            </a:p>
          </p:txBody>
        </p:sp>
      </p:grpSp>
      <p:sp>
        <p:nvSpPr>
          <p:cNvPr id="141" name="Text Box 73"/>
          <p:cNvSpPr txBox="1">
            <a:spLocks noChangeArrowheads="1"/>
          </p:cNvSpPr>
          <p:nvPr/>
        </p:nvSpPr>
        <p:spPr bwMode="auto">
          <a:xfrm>
            <a:off x="8332130" y="1885156"/>
            <a:ext cx="1111529" cy="369332"/>
          </a:xfrm>
          <a:prstGeom prst="rect">
            <a:avLst/>
          </a:prstGeom>
          <a:solidFill>
            <a:schemeClr val="bg1"/>
          </a:solidFill>
          <a:ln w="19050">
            <a:solidFill>
              <a:schemeClr val="tx1"/>
            </a:solidFill>
            <a:miter lim="800000"/>
            <a:headEnd/>
            <a:tailEnd/>
          </a:ln>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50000"/>
              </a:spcBef>
              <a:spcAft>
                <a:spcPct val="0"/>
              </a:spcAft>
            </a:pPr>
            <a:r>
              <a:rPr lang="ja-JP" altLang="en-US" dirty="0">
                <a:solidFill>
                  <a:srgbClr val="000000"/>
                </a:solidFill>
                <a:latin typeface="Tahoma" pitchFamily="34" charset="0"/>
              </a:rPr>
              <a:t>保育園等</a:t>
            </a:r>
          </a:p>
        </p:txBody>
      </p:sp>
    </p:spTree>
    <p:extLst>
      <p:ext uri="{BB962C8B-B14F-4D97-AF65-F5344CB8AC3E}">
        <p14:creationId xmlns:p14="http://schemas.microsoft.com/office/powerpoint/2010/main" val="23782192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19440"/>
            <a:ext cx="9618406" cy="834267"/>
          </a:xfrm>
          <a:solidFill>
            <a:schemeClr val="accent1">
              <a:lumMod val="20000"/>
              <a:lumOff val="80000"/>
            </a:schemeClr>
          </a:solidFill>
        </p:spPr>
        <p:txBody>
          <a:bodyPr>
            <a:normAutofit/>
          </a:bodyPr>
          <a:lstStyle/>
          <a:p>
            <a:r>
              <a:rPr kumimoji="1" lang="ja-JP" altLang="en-US" sz="3600" dirty="0" smtClean="0"/>
              <a:t>学校等欠席者･感染症情報システムの導入状況</a:t>
            </a:r>
            <a:endParaRPr kumimoji="1" lang="ja-JP" altLang="en-US" sz="3600" dirty="0"/>
          </a:p>
        </p:txBody>
      </p:sp>
      <p:sp>
        <p:nvSpPr>
          <p:cNvPr id="3" name="コンテンツ プレースホルダー 2"/>
          <p:cNvSpPr>
            <a:spLocks noGrp="1"/>
          </p:cNvSpPr>
          <p:nvPr>
            <p:ph idx="1"/>
          </p:nvPr>
        </p:nvSpPr>
        <p:spPr>
          <a:xfrm>
            <a:off x="5250728" y="5280505"/>
            <a:ext cx="5760709" cy="927112"/>
          </a:xfrm>
        </p:spPr>
        <p:txBody>
          <a:bodyPr>
            <a:normAutofit fontScale="25000" lnSpcReduction="20000"/>
          </a:bodyPr>
          <a:lstStyle/>
          <a:p>
            <a:pPr>
              <a:spcBef>
                <a:spcPct val="0"/>
              </a:spcBef>
              <a:buNone/>
              <a:defRPr/>
            </a:pPr>
            <a:r>
              <a:rPr lang="ja-JP" altLang="en-US" sz="3400" dirty="0" smtClean="0">
                <a:latin typeface="+mj-ea"/>
              </a:rPr>
              <a:t>　</a:t>
            </a:r>
            <a:r>
              <a:rPr lang="ja-JP" altLang="en-US" sz="8600" dirty="0" smtClean="0">
                <a:latin typeface="+mj-ea"/>
              </a:rPr>
              <a:t>現在</a:t>
            </a:r>
            <a:r>
              <a:rPr lang="ja-JP" altLang="en-US" sz="8600" dirty="0">
                <a:latin typeface="+mj-ea"/>
              </a:rPr>
              <a:t>、全国の学校の約</a:t>
            </a:r>
            <a:r>
              <a:rPr lang="en-US" altLang="ja-JP" sz="8600" dirty="0">
                <a:latin typeface="+mj-ea"/>
              </a:rPr>
              <a:t>6</a:t>
            </a:r>
            <a:r>
              <a:rPr lang="ja-JP" altLang="en-US" sz="8600" dirty="0">
                <a:latin typeface="+mj-ea"/>
              </a:rPr>
              <a:t>割、保育園の約</a:t>
            </a:r>
            <a:r>
              <a:rPr lang="en-US" altLang="ja-JP" sz="8600" dirty="0">
                <a:latin typeface="+mj-ea"/>
              </a:rPr>
              <a:t>4</a:t>
            </a:r>
            <a:r>
              <a:rPr lang="ja-JP" altLang="en-US" sz="8600" dirty="0">
                <a:latin typeface="+mj-ea"/>
              </a:rPr>
              <a:t>割</a:t>
            </a:r>
            <a:r>
              <a:rPr lang="ja-JP" altLang="en-US" sz="8600" dirty="0" smtClean="0">
                <a:latin typeface="+mj-ea"/>
              </a:rPr>
              <a:t>に</a:t>
            </a:r>
            <a:endParaRPr lang="en-US" altLang="ja-JP" sz="8600" dirty="0" smtClean="0">
              <a:latin typeface="+mj-ea"/>
            </a:endParaRPr>
          </a:p>
          <a:p>
            <a:pPr>
              <a:spcBef>
                <a:spcPct val="0"/>
              </a:spcBef>
              <a:buNone/>
              <a:defRPr/>
            </a:pPr>
            <a:endParaRPr lang="en-US" altLang="ja-JP" sz="8600" dirty="0">
              <a:latin typeface="+mj-ea"/>
            </a:endParaRPr>
          </a:p>
          <a:p>
            <a:pPr>
              <a:spcBef>
                <a:spcPct val="0"/>
              </a:spcBef>
              <a:buNone/>
              <a:defRPr/>
            </a:pPr>
            <a:r>
              <a:rPr lang="ja-JP" altLang="en-US" sz="8600" dirty="0" smtClean="0">
                <a:latin typeface="+mj-ea"/>
              </a:rPr>
              <a:t>導入</a:t>
            </a:r>
            <a:r>
              <a:rPr lang="ja-JP" altLang="en-US" sz="8600" dirty="0">
                <a:latin typeface="+mj-ea"/>
              </a:rPr>
              <a:t>されています</a:t>
            </a:r>
            <a:r>
              <a:rPr lang="ja-JP" altLang="en-US" sz="8600" dirty="0" smtClean="0">
                <a:latin typeface="+mj-ea"/>
              </a:rPr>
              <a:t>。</a:t>
            </a:r>
            <a:endParaRPr kumimoji="1" lang="ja-JP" altLang="en-US" sz="8600"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1313778583"/>
              </p:ext>
            </p:extLst>
          </p:nvPr>
        </p:nvGraphicFramePr>
        <p:xfrm>
          <a:off x="319426" y="1410066"/>
          <a:ext cx="11015786" cy="3117359"/>
        </p:xfrm>
        <a:graphic>
          <a:graphicData uri="http://schemas.openxmlformats.org/presentationml/2006/ole">
            <mc:AlternateContent xmlns:mc="http://schemas.openxmlformats.org/markup-compatibility/2006">
              <mc:Choice xmlns:v="urn:schemas-microsoft-com:vml" Requires="v">
                <p:oleObj spid="_x0000_s1060" name="Worksheet" r:id="rId4" imgW="7115101" imgH="1771574" progId="Excel.Sheet.12">
                  <p:embed/>
                </p:oleObj>
              </mc:Choice>
              <mc:Fallback>
                <p:oleObj name="Worksheet" r:id="rId4" imgW="7115101" imgH="1771574" progId="Excel.Sheet.12">
                  <p:embed/>
                  <p:pic>
                    <p:nvPicPr>
                      <p:cNvPr id="0" name=""/>
                      <p:cNvPicPr/>
                      <p:nvPr/>
                    </p:nvPicPr>
                    <p:blipFill>
                      <a:blip r:embed="rId5"/>
                      <a:stretch>
                        <a:fillRect/>
                      </a:stretch>
                    </p:blipFill>
                    <p:spPr>
                      <a:xfrm>
                        <a:off x="319426" y="1410066"/>
                        <a:ext cx="11015786" cy="3117359"/>
                      </a:xfrm>
                      <a:prstGeom prst="rect">
                        <a:avLst/>
                      </a:prstGeom>
                    </p:spPr>
                  </p:pic>
                </p:oleObj>
              </mc:Fallback>
            </mc:AlternateContent>
          </a:graphicData>
        </a:graphic>
      </p:graphicFrame>
      <p:graphicFrame>
        <p:nvGraphicFramePr>
          <p:cNvPr id="5" name="オブジェクト 4"/>
          <p:cNvGraphicFramePr>
            <a:graphicFrameLocks noChangeAspect="1"/>
          </p:cNvGraphicFramePr>
          <p:nvPr>
            <p:extLst>
              <p:ext uri="{D42A27DB-BD31-4B8C-83A1-F6EECF244321}">
                <p14:modId xmlns:p14="http://schemas.microsoft.com/office/powerpoint/2010/main" val="1167280855"/>
              </p:ext>
            </p:extLst>
          </p:nvPr>
        </p:nvGraphicFramePr>
        <p:xfrm>
          <a:off x="319426" y="4783784"/>
          <a:ext cx="4218121" cy="1668533"/>
        </p:xfrm>
        <a:graphic>
          <a:graphicData uri="http://schemas.openxmlformats.org/presentationml/2006/ole">
            <mc:AlternateContent xmlns:mc="http://schemas.openxmlformats.org/markup-compatibility/2006">
              <mc:Choice xmlns:v="urn:schemas-microsoft-com:vml" Requires="v">
                <p:oleObj spid="_x0000_s1061" name="Worksheet" r:id="rId7" imgW="3257646" imgH="1066778" progId="Excel.Sheet.12">
                  <p:embed/>
                </p:oleObj>
              </mc:Choice>
              <mc:Fallback>
                <p:oleObj name="Worksheet" r:id="rId7" imgW="3257646" imgH="1066778" progId="Excel.Sheet.12">
                  <p:embed/>
                  <p:pic>
                    <p:nvPicPr>
                      <p:cNvPr id="0" name=""/>
                      <p:cNvPicPr/>
                      <p:nvPr/>
                    </p:nvPicPr>
                    <p:blipFill>
                      <a:blip r:embed="rId8"/>
                      <a:stretch>
                        <a:fillRect/>
                      </a:stretch>
                    </p:blipFill>
                    <p:spPr>
                      <a:xfrm>
                        <a:off x="319426" y="4783784"/>
                        <a:ext cx="4218121" cy="1668533"/>
                      </a:xfrm>
                      <a:prstGeom prst="rect">
                        <a:avLst/>
                      </a:prstGeom>
                    </p:spPr>
                  </p:pic>
                </p:oleObj>
              </mc:Fallback>
            </mc:AlternateContent>
          </a:graphicData>
        </a:graphic>
      </p:graphicFrame>
    </p:spTree>
    <p:extLst>
      <p:ext uri="{BB962C8B-B14F-4D97-AF65-F5344CB8AC3E}">
        <p14:creationId xmlns:p14="http://schemas.microsoft.com/office/powerpoint/2010/main" val="26439715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3006" y="453616"/>
            <a:ext cx="10518057" cy="1006474"/>
          </a:xfrm>
          <a:solidFill>
            <a:schemeClr val="accent1">
              <a:lumMod val="20000"/>
              <a:lumOff val="80000"/>
            </a:schemeClr>
          </a:solidFill>
        </p:spPr>
        <p:txBody>
          <a:bodyPr>
            <a:normAutofit/>
          </a:bodyPr>
          <a:lstStyle/>
          <a:p>
            <a:r>
              <a:rPr kumimoji="1" lang="ja-JP" altLang="en-US" sz="3600" dirty="0" smtClean="0"/>
              <a:t>学校等欠席者･感染症情報システムの運営について</a:t>
            </a:r>
            <a:endParaRPr kumimoji="1" lang="ja-JP" altLang="en-US" sz="3600" dirty="0"/>
          </a:p>
        </p:txBody>
      </p:sp>
      <p:sp>
        <p:nvSpPr>
          <p:cNvPr id="3" name="コンテンツ プレースホルダー 2"/>
          <p:cNvSpPr>
            <a:spLocks noGrp="1"/>
          </p:cNvSpPr>
          <p:nvPr>
            <p:ph idx="1"/>
          </p:nvPr>
        </p:nvSpPr>
        <p:spPr>
          <a:xfrm>
            <a:off x="425246" y="1832687"/>
            <a:ext cx="10855817" cy="4227445"/>
          </a:xfrm>
        </p:spPr>
        <p:txBody>
          <a:bodyPr>
            <a:noAutofit/>
          </a:bodyPr>
          <a:lstStyle/>
          <a:p>
            <a:pPr marL="0" indent="0">
              <a:buNone/>
            </a:pPr>
            <a:r>
              <a:rPr lang="ja-JP" altLang="en-US" sz="2400" dirty="0" smtClean="0"/>
              <a:t>■本システムは、国立</a:t>
            </a:r>
            <a:r>
              <a:rPr lang="ja-JP" altLang="en-US" sz="2400" dirty="0"/>
              <a:t>感染症</a:t>
            </a:r>
            <a:r>
              <a:rPr lang="ja-JP" altLang="en-US" sz="2400" dirty="0" smtClean="0"/>
              <a:t>研究所の研究者によって開発されましたが、平成</a:t>
            </a:r>
            <a:r>
              <a:rPr lang="en-US" altLang="ja-JP" sz="2400" dirty="0"/>
              <a:t>25</a:t>
            </a:r>
            <a:r>
              <a:rPr lang="ja-JP" altLang="en-US" sz="2400" dirty="0" smtClean="0"/>
              <a:t>年</a:t>
            </a:r>
            <a:endParaRPr lang="en-US" altLang="ja-JP" sz="2400" dirty="0" smtClean="0"/>
          </a:p>
          <a:p>
            <a:pPr marL="0" indent="0">
              <a:buNone/>
            </a:pPr>
            <a:r>
              <a:rPr lang="ja-JP" altLang="en-US" sz="2400" dirty="0" smtClean="0"/>
              <a:t>　</a:t>
            </a:r>
            <a:r>
              <a:rPr lang="en-US" altLang="ja-JP" sz="2400" dirty="0" smtClean="0"/>
              <a:t>4 </a:t>
            </a:r>
            <a:r>
              <a:rPr lang="ja-JP" altLang="en-US" sz="2400" dirty="0" smtClean="0"/>
              <a:t>月より日本</a:t>
            </a:r>
            <a:r>
              <a:rPr lang="ja-JP" altLang="en-US" sz="2400" dirty="0"/>
              <a:t>学校保健会が経費を負担して</a:t>
            </a:r>
            <a:r>
              <a:rPr lang="ja-JP" altLang="en-US" sz="2400" dirty="0" smtClean="0"/>
              <a:t>運営しています。</a:t>
            </a:r>
            <a:endParaRPr lang="ja-JP" altLang="en-US" sz="2400" dirty="0"/>
          </a:p>
          <a:p>
            <a:pPr marL="0" indent="0">
              <a:buNone/>
            </a:pPr>
            <a:r>
              <a:rPr lang="ja-JP" altLang="en-US" sz="2400" dirty="0" smtClean="0"/>
              <a:t>■本システム</a:t>
            </a:r>
            <a:r>
              <a:rPr lang="ja-JP" altLang="en-US" sz="2400" dirty="0"/>
              <a:t>の運営主体は日本学校保健会であり、本会に設置した学校等</a:t>
            </a:r>
            <a:r>
              <a:rPr lang="ja-JP" altLang="en-US" sz="2400" dirty="0" smtClean="0"/>
              <a:t>欠席者</a:t>
            </a:r>
            <a:endParaRPr lang="en-US" altLang="ja-JP" sz="2400" dirty="0" smtClean="0"/>
          </a:p>
          <a:p>
            <a:pPr marL="0" indent="0">
              <a:buNone/>
            </a:pPr>
            <a:r>
              <a:rPr lang="ja-JP" altLang="en-US" sz="2400" dirty="0" smtClean="0"/>
              <a:t>　・</a:t>
            </a:r>
            <a:r>
              <a:rPr lang="ja-JP" altLang="en-US" sz="2400" dirty="0"/>
              <a:t>感染症情報システム運営委員会において</a:t>
            </a:r>
            <a:r>
              <a:rPr lang="ja-JP" altLang="en-US" sz="2400" dirty="0" smtClean="0"/>
              <a:t>運営を進めています。</a:t>
            </a:r>
            <a:endParaRPr lang="en-US" altLang="ja-JP" sz="2400" dirty="0"/>
          </a:p>
          <a:p>
            <a:pPr marL="0" indent="0">
              <a:buNone/>
            </a:pPr>
            <a:r>
              <a:rPr lang="ja-JP" altLang="en-US" sz="2400" dirty="0" smtClean="0"/>
              <a:t>■国立</a:t>
            </a:r>
            <a:r>
              <a:rPr lang="ja-JP" altLang="en-US" sz="2400" dirty="0"/>
              <a:t>感染症研究所は、共同研究契約に</a:t>
            </a:r>
            <a:r>
              <a:rPr lang="ja-JP" altLang="en-US" sz="2400" dirty="0" smtClean="0"/>
              <a:t>基づいて、日本学校</a:t>
            </a:r>
            <a:r>
              <a:rPr lang="ja-JP" altLang="en-US" sz="2400" dirty="0"/>
              <a:t>保健会に対して</a:t>
            </a:r>
            <a:r>
              <a:rPr lang="ja-JP" altLang="en-US" sz="2400" dirty="0" smtClean="0"/>
              <a:t>研究</a:t>
            </a:r>
            <a:endParaRPr lang="en-US" altLang="ja-JP" sz="2400" dirty="0" smtClean="0"/>
          </a:p>
          <a:p>
            <a:pPr marL="0" indent="0">
              <a:buNone/>
            </a:pPr>
            <a:r>
              <a:rPr lang="ja-JP" altLang="en-US" sz="2400" dirty="0"/>
              <a:t>　</a:t>
            </a:r>
            <a:r>
              <a:rPr lang="ja-JP" altLang="en-US" sz="2400" dirty="0" smtClean="0"/>
              <a:t>支援</a:t>
            </a:r>
            <a:r>
              <a:rPr lang="ja-JP" altLang="en-US" sz="2400" dirty="0"/>
              <a:t>を行っています</a:t>
            </a:r>
            <a:r>
              <a:rPr lang="ja-JP" altLang="en-US" sz="2400" dirty="0" smtClean="0"/>
              <a:t>。</a:t>
            </a:r>
            <a:endParaRPr lang="en-US" altLang="ja-JP" sz="2400" dirty="0" smtClean="0"/>
          </a:p>
          <a:p>
            <a:pPr marL="0" indent="0">
              <a:buNone/>
            </a:pPr>
            <a:r>
              <a:rPr lang="ja-JP" altLang="en-US" sz="2400" dirty="0" smtClean="0"/>
              <a:t>■平成２９年度から、日本</a:t>
            </a:r>
            <a:r>
              <a:rPr lang="ja-JP" altLang="en-US" sz="2400" dirty="0"/>
              <a:t>学校保健会が、新規導入の</a:t>
            </a:r>
            <a:r>
              <a:rPr lang="ja-JP" altLang="en-US" sz="2400" dirty="0" smtClean="0"/>
              <a:t>受付やシステムに関する研修</a:t>
            </a:r>
            <a:endParaRPr lang="en-US" altLang="ja-JP" sz="2400" dirty="0" smtClean="0"/>
          </a:p>
          <a:p>
            <a:pPr marL="0" indent="0">
              <a:buNone/>
            </a:pPr>
            <a:r>
              <a:rPr lang="ja-JP" altLang="en-US" sz="2400" dirty="0"/>
              <a:t>　</a:t>
            </a:r>
            <a:r>
              <a:rPr lang="ja-JP" altLang="en-US" sz="2400" dirty="0" smtClean="0"/>
              <a:t>会を実施する</a:t>
            </a:r>
            <a:r>
              <a:rPr lang="ja-JP" altLang="en-US" sz="2400" dirty="0"/>
              <a:t>とともに</a:t>
            </a:r>
            <a:r>
              <a:rPr lang="ja-JP" altLang="en-US" sz="2400" smtClean="0"/>
              <a:t>、</a:t>
            </a:r>
            <a:r>
              <a:rPr lang="ja-JP" altLang="en-US" sz="2400" smtClean="0"/>
              <a:t>使用規程の</a:t>
            </a:r>
            <a:r>
              <a:rPr lang="ja-JP" altLang="en-US" sz="2400" dirty="0" smtClean="0"/>
              <a:t>改訂、利用</a:t>
            </a:r>
            <a:r>
              <a:rPr lang="ja-JP" altLang="en-US" sz="2400" dirty="0"/>
              <a:t>許諾の整備、</a:t>
            </a:r>
            <a:r>
              <a:rPr lang="ja-JP" altLang="en-US" sz="2400" dirty="0" smtClean="0"/>
              <a:t>データスリム化のため</a:t>
            </a:r>
            <a:endParaRPr lang="en-US" altLang="ja-JP" sz="2400" dirty="0" smtClean="0"/>
          </a:p>
          <a:p>
            <a:pPr marL="0" indent="0">
              <a:buNone/>
            </a:pPr>
            <a:r>
              <a:rPr lang="ja-JP" altLang="en-US" sz="2400" dirty="0"/>
              <a:t>　</a:t>
            </a:r>
            <a:r>
              <a:rPr lang="ja-JP" altLang="en-US" sz="2400" dirty="0" smtClean="0"/>
              <a:t>のシステム</a:t>
            </a:r>
            <a:r>
              <a:rPr lang="ja-JP" altLang="en-US" sz="2400" dirty="0"/>
              <a:t>改修などを行い、運営体制の整備を進めています</a:t>
            </a:r>
            <a:r>
              <a:rPr lang="ja-JP" altLang="en-US" sz="2400" dirty="0" smtClean="0"/>
              <a:t>。</a:t>
            </a:r>
            <a:endParaRPr kumimoji="1" lang="ja-JP" altLang="en-US" sz="2400" dirty="0"/>
          </a:p>
        </p:txBody>
      </p:sp>
    </p:spTree>
    <p:extLst>
      <p:ext uri="{BB962C8B-B14F-4D97-AF65-F5344CB8AC3E}">
        <p14:creationId xmlns:p14="http://schemas.microsoft.com/office/powerpoint/2010/main" val="13628692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0469" y="335630"/>
            <a:ext cx="11208774" cy="1038670"/>
          </a:xfrm>
          <a:solidFill>
            <a:schemeClr val="accent1">
              <a:lumMod val="20000"/>
              <a:lumOff val="80000"/>
            </a:schemeClr>
          </a:solidFill>
        </p:spPr>
        <p:txBody>
          <a:bodyPr>
            <a:noAutofit/>
          </a:bodyPr>
          <a:lstStyle/>
          <a:p>
            <a:r>
              <a:rPr kumimoji="1" lang="ja-JP" altLang="en-US" sz="3600" dirty="0" smtClean="0"/>
              <a:t>学校等欠席者･感染症情報システムの新規導入について</a:t>
            </a:r>
            <a:endParaRPr kumimoji="1" lang="ja-JP" altLang="en-US" sz="3600" dirty="0"/>
          </a:p>
        </p:txBody>
      </p:sp>
      <p:sp>
        <p:nvSpPr>
          <p:cNvPr id="3" name="コンテンツ プレースホルダー 2"/>
          <p:cNvSpPr>
            <a:spLocks noGrp="1"/>
          </p:cNvSpPr>
          <p:nvPr>
            <p:ph idx="1"/>
          </p:nvPr>
        </p:nvSpPr>
        <p:spPr>
          <a:xfrm>
            <a:off x="108202" y="1747787"/>
            <a:ext cx="11911733" cy="4254806"/>
          </a:xfrm>
        </p:spPr>
        <p:txBody>
          <a:bodyPr>
            <a:noAutofit/>
          </a:bodyPr>
          <a:lstStyle/>
          <a:p>
            <a:pPr marL="0" indent="0">
              <a:buNone/>
            </a:pPr>
            <a:r>
              <a:rPr kumimoji="1" lang="ja-JP" altLang="en-US" sz="2200" b="1" dirty="0" smtClean="0"/>
              <a:t>１　新規導入の受付（</a:t>
            </a:r>
            <a:r>
              <a:rPr lang="ja-JP" altLang="en-US" sz="2200" b="1" dirty="0"/>
              <a:t>４</a:t>
            </a:r>
            <a:r>
              <a:rPr kumimoji="1" lang="ja-JP" altLang="en-US" sz="2200" b="1" dirty="0" smtClean="0"/>
              <a:t>月～５月）</a:t>
            </a:r>
            <a:endParaRPr kumimoji="1" lang="en-US" altLang="ja-JP" sz="2200" b="1" dirty="0" smtClean="0"/>
          </a:p>
          <a:p>
            <a:pPr marL="0" indent="0">
              <a:buNone/>
            </a:pPr>
            <a:r>
              <a:rPr lang="ja-JP" altLang="en-US" sz="2200" b="1" dirty="0"/>
              <a:t>　</a:t>
            </a:r>
            <a:r>
              <a:rPr lang="ja-JP" altLang="en-US" sz="2200" b="1" dirty="0" smtClean="0"/>
              <a:t>　</a:t>
            </a:r>
            <a:r>
              <a:rPr lang="ja-JP" altLang="en-US" sz="2200" dirty="0" smtClean="0"/>
              <a:t>自治体でとりまとめて日本学校保健会に申し込む。（個別の施設単位では受け付けない）</a:t>
            </a:r>
            <a:endParaRPr kumimoji="1" lang="en-US" altLang="ja-JP" sz="2200" dirty="0" smtClean="0"/>
          </a:p>
          <a:p>
            <a:pPr marL="0" indent="0">
              <a:buNone/>
            </a:pPr>
            <a:r>
              <a:rPr lang="ja-JP" altLang="en-US" sz="2200" b="1" dirty="0" smtClean="0"/>
              <a:t>２　導入</a:t>
            </a:r>
            <a:r>
              <a:rPr lang="ja-JP" altLang="en-US" sz="2200" b="1" dirty="0"/>
              <a:t>施設の</a:t>
            </a:r>
            <a:r>
              <a:rPr lang="ja-JP" altLang="en-US" sz="2200" b="1" dirty="0" smtClean="0"/>
              <a:t>決定（６月）</a:t>
            </a:r>
            <a:endParaRPr lang="ja-JP" altLang="en-US" sz="2200" b="1" dirty="0"/>
          </a:p>
          <a:p>
            <a:pPr marL="0" indent="0">
              <a:buNone/>
            </a:pPr>
            <a:r>
              <a:rPr lang="ja-JP" altLang="en-US" sz="2200" b="1" dirty="0"/>
              <a:t>　　</a:t>
            </a:r>
            <a:r>
              <a:rPr lang="ja-JP" altLang="en-US" sz="2200" dirty="0" smtClean="0"/>
              <a:t>予算</a:t>
            </a:r>
            <a:r>
              <a:rPr lang="ja-JP" altLang="en-US" sz="2200" dirty="0"/>
              <a:t>や</a:t>
            </a:r>
            <a:r>
              <a:rPr lang="ja-JP" altLang="en-US" sz="2200" dirty="0" smtClean="0"/>
              <a:t>サーバー負荷状況等</a:t>
            </a:r>
            <a:r>
              <a:rPr lang="ja-JP" altLang="en-US" sz="2200" dirty="0"/>
              <a:t>を勘案して</a:t>
            </a:r>
            <a:r>
              <a:rPr lang="ja-JP" altLang="en-US" sz="2200" dirty="0" smtClean="0"/>
              <a:t>導入施設</a:t>
            </a:r>
            <a:r>
              <a:rPr lang="ja-JP" altLang="en-US" sz="2200" dirty="0"/>
              <a:t>を</a:t>
            </a:r>
            <a:r>
              <a:rPr lang="ja-JP" altLang="en-US" sz="2200" dirty="0" smtClean="0"/>
              <a:t>決定、申込を受けた自治体</a:t>
            </a:r>
            <a:r>
              <a:rPr lang="ja-JP" altLang="en-US" sz="2200" dirty="0"/>
              <a:t>に結果を</a:t>
            </a:r>
            <a:r>
              <a:rPr lang="ja-JP" altLang="en-US" sz="2200" dirty="0" smtClean="0"/>
              <a:t>通知する。</a:t>
            </a:r>
            <a:endParaRPr lang="en-US" altLang="ja-JP" sz="2200" dirty="0" smtClean="0"/>
          </a:p>
          <a:p>
            <a:pPr marL="0" indent="0">
              <a:buNone/>
            </a:pPr>
            <a:r>
              <a:rPr lang="ja-JP" altLang="en-US" sz="2200" dirty="0"/>
              <a:t>　</a:t>
            </a:r>
            <a:r>
              <a:rPr lang="ja-JP" altLang="en-US" sz="2200" dirty="0" smtClean="0"/>
              <a:t>　新規導入が決まった自治体</a:t>
            </a:r>
            <a:r>
              <a:rPr lang="ja-JP" altLang="en-US" sz="2200" dirty="0"/>
              <a:t>には</a:t>
            </a:r>
            <a:r>
              <a:rPr lang="ja-JP" altLang="en-US" sz="2200" dirty="0" smtClean="0"/>
              <a:t>、関係</a:t>
            </a:r>
            <a:r>
              <a:rPr lang="ja-JP" altLang="en-US" sz="2200" dirty="0"/>
              <a:t>書類（使用申請書、利用施設</a:t>
            </a:r>
            <a:r>
              <a:rPr lang="ja-JP" altLang="en-US" sz="2200" dirty="0" smtClean="0"/>
              <a:t>一覧表）</a:t>
            </a:r>
            <a:r>
              <a:rPr lang="ja-JP" altLang="en-US" sz="2200" dirty="0"/>
              <a:t>の提出を</a:t>
            </a:r>
            <a:r>
              <a:rPr lang="ja-JP" altLang="en-US" sz="2200" dirty="0" smtClean="0"/>
              <a:t>依頼する。</a:t>
            </a:r>
            <a:endParaRPr lang="ja-JP" altLang="en-US" sz="2200" dirty="0"/>
          </a:p>
          <a:p>
            <a:pPr marL="0" indent="0">
              <a:buNone/>
            </a:pPr>
            <a:r>
              <a:rPr lang="ja-JP" altLang="en-US" sz="2200" b="1" dirty="0" smtClean="0"/>
              <a:t>３　新規</a:t>
            </a:r>
            <a:r>
              <a:rPr lang="ja-JP" altLang="en-US" sz="2200" b="1" dirty="0"/>
              <a:t>導入のスケジュール</a:t>
            </a:r>
          </a:p>
          <a:p>
            <a:pPr marL="0" indent="0">
              <a:buNone/>
            </a:pPr>
            <a:r>
              <a:rPr lang="ja-JP" altLang="en-US" sz="2200" b="1" dirty="0"/>
              <a:t>　　</a:t>
            </a:r>
            <a:r>
              <a:rPr lang="ja-JP" altLang="en-US" sz="2200" dirty="0"/>
              <a:t>①</a:t>
            </a:r>
            <a:r>
              <a:rPr lang="ja-JP" altLang="en-US" sz="2200" dirty="0" smtClean="0"/>
              <a:t>当該</a:t>
            </a:r>
            <a:r>
              <a:rPr lang="ja-JP" altLang="en-US" sz="2200" dirty="0"/>
              <a:t>自治体から関係書類の提出を受けて、新規登録の作業を委託業者に</a:t>
            </a:r>
            <a:r>
              <a:rPr lang="ja-JP" altLang="en-US" sz="2200" dirty="0" smtClean="0"/>
              <a:t>依頼する。</a:t>
            </a:r>
            <a:endParaRPr lang="ja-JP" altLang="en-US" sz="2200" dirty="0"/>
          </a:p>
          <a:p>
            <a:pPr marL="0" indent="0">
              <a:buNone/>
            </a:pPr>
            <a:r>
              <a:rPr lang="ja-JP" altLang="en-US" sz="2200" dirty="0"/>
              <a:t>　　</a:t>
            </a:r>
            <a:r>
              <a:rPr lang="ja-JP" altLang="en-US" sz="2200" dirty="0" smtClean="0"/>
              <a:t>②登録</a:t>
            </a:r>
            <a:r>
              <a:rPr lang="ja-JP" altLang="en-US" sz="2200" dirty="0"/>
              <a:t>作業完了後、アカウント情報（</a:t>
            </a:r>
            <a:r>
              <a:rPr lang="en-US" altLang="ja-JP" sz="2200" dirty="0"/>
              <a:t>URL</a:t>
            </a:r>
            <a:r>
              <a:rPr lang="ja-JP" altLang="en-US" sz="2200" dirty="0"/>
              <a:t>・ログイン</a:t>
            </a:r>
            <a:r>
              <a:rPr lang="en-US" altLang="ja-JP" sz="2200" dirty="0"/>
              <a:t>ID</a:t>
            </a:r>
            <a:r>
              <a:rPr lang="ja-JP" altLang="en-US" sz="2200" dirty="0"/>
              <a:t>・パスワード）の</a:t>
            </a:r>
            <a:r>
              <a:rPr lang="ja-JP" altLang="en-US" sz="2200" dirty="0" smtClean="0"/>
              <a:t>一覧を</a:t>
            </a:r>
            <a:r>
              <a:rPr lang="ja-JP" altLang="en-US" sz="2200" dirty="0"/>
              <a:t>自治体に</a:t>
            </a:r>
            <a:r>
              <a:rPr lang="ja-JP" altLang="en-US" sz="2200" dirty="0" smtClean="0"/>
              <a:t>送付する。</a:t>
            </a:r>
            <a:endParaRPr lang="en-US" altLang="ja-JP" sz="2200" dirty="0" smtClean="0"/>
          </a:p>
          <a:p>
            <a:pPr marL="0" indent="0">
              <a:buNone/>
            </a:pPr>
            <a:r>
              <a:rPr lang="ja-JP" altLang="en-US" sz="2200" dirty="0"/>
              <a:t>　</a:t>
            </a:r>
            <a:r>
              <a:rPr lang="ja-JP" altLang="en-US" sz="2200" dirty="0" smtClean="0"/>
              <a:t>　　（</a:t>
            </a:r>
            <a:r>
              <a:rPr lang="ja-JP" altLang="en-US" sz="2200" dirty="0"/>
              <a:t>関係書類受領後３ヶ月以内）</a:t>
            </a:r>
          </a:p>
          <a:p>
            <a:pPr marL="0" indent="0">
              <a:buNone/>
            </a:pPr>
            <a:r>
              <a:rPr lang="ja-JP" altLang="en-US" sz="2200" dirty="0"/>
              <a:t>　　</a:t>
            </a:r>
            <a:r>
              <a:rPr lang="ja-JP" altLang="en-US" sz="2200" dirty="0" smtClean="0"/>
              <a:t>③自治体</a:t>
            </a:r>
            <a:r>
              <a:rPr lang="ja-JP" altLang="en-US" sz="2200" dirty="0"/>
              <a:t>から適切な時期に各施設にアカウント情報を伝達して利用を</a:t>
            </a:r>
            <a:r>
              <a:rPr lang="ja-JP" altLang="en-US" sz="2200" dirty="0" smtClean="0"/>
              <a:t>開始する。</a:t>
            </a:r>
            <a:endParaRPr lang="ja-JP" altLang="en-US" sz="2200" dirty="0"/>
          </a:p>
        </p:txBody>
      </p:sp>
    </p:spTree>
    <p:extLst>
      <p:ext uri="{BB962C8B-B14F-4D97-AF65-F5344CB8AC3E}">
        <p14:creationId xmlns:p14="http://schemas.microsoft.com/office/powerpoint/2010/main" val="30163334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37585" y="318647"/>
            <a:ext cx="11566232" cy="5747301"/>
          </a:xfrm>
        </p:spPr>
        <p:txBody>
          <a:bodyPr>
            <a:noAutofit/>
          </a:bodyPr>
          <a:lstStyle/>
          <a:p>
            <a:pPr marL="0" indent="0">
              <a:buNone/>
            </a:pPr>
            <a:r>
              <a:rPr lang="ja-JP" altLang="en-US" sz="2200" b="1" dirty="0" smtClean="0"/>
              <a:t>４　地図･届出様式について</a:t>
            </a:r>
            <a:endParaRPr lang="en-US" altLang="ja-JP" sz="2200" b="1" dirty="0" smtClean="0"/>
          </a:p>
          <a:p>
            <a:pPr marL="0" indent="0">
              <a:buNone/>
            </a:pPr>
            <a:r>
              <a:rPr lang="ja-JP" altLang="en-US" sz="2200" b="1" dirty="0" smtClean="0"/>
              <a:t>　　</a:t>
            </a:r>
            <a:r>
              <a:rPr lang="ja-JP" altLang="en-US" sz="2200" dirty="0" smtClean="0"/>
              <a:t>導入後</a:t>
            </a:r>
            <a:r>
              <a:rPr lang="ja-JP" altLang="en-US" sz="2200" smtClean="0"/>
              <a:t>のシステムの維持管理及び</a:t>
            </a:r>
            <a:r>
              <a:rPr lang="ja-JP" altLang="en-US" sz="2200" dirty="0" smtClean="0"/>
              <a:t>施設の新規登録に要する経費は本会が負担する。</a:t>
            </a:r>
          </a:p>
          <a:p>
            <a:pPr marL="0" indent="0">
              <a:buNone/>
            </a:pPr>
            <a:r>
              <a:rPr lang="ja-JP" altLang="en-US" sz="2200" dirty="0" smtClean="0"/>
              <a:t>　　市区町村地図の実装並びに届出様式の改変については、自治体に費用負担をお願いする。</a:t>
            </a:r>
            <a:endParaRPr lang="en-US" altLang="ja-JP" sz="2200" dirty="0" smtClean="0"/>
          </a:p>
          <a:p>
            <a:pPr marL="0" indent="0">
              <a:buNone/>
            </a:pPr>
            <a:r>
              <a:rPr lang="ja-JP" altLang="en-US" sz="2200" dirty="0" smtClean="0"/>
              <a:t>　　（平成</a:t>
            </a:r>
            <a:r>
              <a:rPr lang="en-US" altLang="ja-JP" sz="2200" dirty="0" smtClean="0"/>
              <a:t>29</a:t>
            </a:r>
            <a:r>
              <a:rPr lang="ja-JP" altLang="en-US" sz="2200" dirty="0" smtClean="0"/>
              <a:t>年度より）</a:t>
            </a:r>
            <a:endParaRPr lang="en-US" altLang="ja-JP" sz="2200" dirty="0" smtClean="0"/>
          </a:p>
          <a:p>
            <a:pPr marL="0" indent="0">
              <a:buNone/>
            </a:pPr>
            <a:r>
              <a:rPr lang="ja-JP" altLang="en-US" sz="2200" dirty="0" smtClean="0"/>
              <a:t>　　地図の実装並びに届出様式の改変を希望する自治体は、別途日本学校保健会に申し込む。</a:t>
            </a:r>
            <a:endParaRPr lang="en-US" altLang="ja-JP" sz="2200" dirty="0" smtClean="0"/>
          </a:p>
          <a:p>
            <a:pPr marL="0" indent="0">
              <a:buNone/>
            </a:pPr>
            <a:r>
              <a:rPr lang="ja-JP" altLang="en-US" sz="2200" dirty="0" smtClean="0"/>
              <a:t>　　（別途通知）</a:t>
            </a:r>
          </a:p>
          <a:p>
            <a:pPr marL="0" indent="0">
              <a:buNone/>
            </a:pPr>
            <a:r>
              <a:rPr lang="ja-JP" altLang="en-US" sz="2200" b="1" dirty="0" smtClean="0"/>
              <a:t>５　新規導入のための研修会</a:t>
            </a:r>
            <a:endParaRPr lang="en-US" altLang="ja-JP" sz="2200" b="1" dirty="0" smtClean="0"/>
          </a:p>
          <a:p>
            <a:pPr marL="0" indent="0">
              <a:buNone/>
            </a:pPr>
            <a:r>
              <a:rPr lang="ja-JP" altLang="en-US" sz="2200" b="1" dirty="0" smtClean="0"/>
              <a:t>　　</a:t>
            </a:r>
            <a:r>
              <a:rPr lang="ja-JP" altLang="en-US" sz="2200" dirty="0" smtClean="0"/>
              <a:t>日本学校保健会が、自治体担当者を対象として、夏季に開催する。</a:t>
            </a:r>
            <a:endParaRPr lang="en-US" altLang="ja-JP" sz="2200" dirty="0" smtClean="0"/>
          </a:p>
          <a:p>
            <a:pPr marL="0" indent="0">
              <a:buNone/>
            </a:pPr>
            <a:r>
              <a:rPr lang="ja-JP" altLang="en-US" sz="2200" dirty="0" smtClean="0"/>
              <a:t>　　施設利用者を対象とした研修会は、各自治体の裁量で実施する。</a:t>
            </a:r>
            <a:endParaRPr lang="en-US" altLang="ja-JP" sz="2200" dirty="0" smtClean="0"/>
          </a:p>
          <a:p>
            <a:pPr marL="0" indent="0">
              <a:buNone/>
            </a:pPr>
            <a:r>
              <a:rPr lang="ja-JP" altLang="en-US" sz="2200" dirty="0" smtClean="0"/>
              <a:t>　　研修版の利用を希望する場合は、日本学校保健会に申し込む。</a:t>
            </a:r>
            <a:endParaRPr lang="en-US" altLang="ja-JP" sz="2200" dirty="0" smtClean="0"/>
          </a:p>
          <a:p>
            <a:pPr marL="0" indent="0">
              <a:buNone/>
            </a:pPr>
            <a:r>
              <a:rPr lang="ja-JP" altLang="en-US" sz="2200" b="1" dirty="0" smtClean="0"/>
              <a:t>６　統廃合の対応</a:t>
            </a:r>
            <a:endParaRPr lang="en-US" altLang="ja-JP" sz="2200" b="1" dirty="0" smtClean="0"/>
          </a:p>
          <a:p>
            <a:pPr marL="0" indent="0">
              <a:buNone/>
            </a:pPr>
            <a:r>
              <a:rPr lang="ja-JP" altLang="en-US" sz="2200" b="1" dirty="0" smtClean="0"/>
              <a:t>　　</a:t>
            </a:r>
            <a:r>
              <a:rPr lang="ja-JP" altLang="en-US" sz="2200" dirty="0" smtClean="0"/>
              <a:t>施設の統廃合に伴う施設の名称変更、廃止、新設等については、年度末に日本学校保健会</a:t>
            </a:r>
            <a:endParaRPr lang="en-US" altLang="ja-JP" sz="2200" dirty="0" smtClean="0"/>
          </a:p>
          <a:p>
            <a:pPr marL="0" indent="0">
              <a:buNone/>
            </a:pPr>
            <a:r>
              <a:rPr lang="ja-JP" altLang="en-US" sz="2200" dirty="0"/>
              <a:t>　</a:t>
            </a:r>
            <a:r>
              <a:rPr lang="ja-JP" altLang="en-US" sz="2200" dirty="0" smtClean="0"/>
              <a:t>　に申し込む。（別途通知）</a:t>
            </a:r>
            <a:endParaRPr kumimoji="1" lang="ja-JP" altLang="en-US" sz="2200" dirty="0"/>
          </a:p>
        </p:txBody>
      </p:sp>
    </p:spTree>
    <p:extLst>
      <p:ext uri="{BB962C8B-B14F-4D97-AF65-F5344CB8AC3E}">
        <p14:creationId xmlns:p14="http://schemas.microsoft.com/office/powerpoint/2010/main" val="4087943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TM02900769[[fn=レトロスペクト]]</Template>
  <TotalTime>516</TotalTime>
  <Words>215</Words>
  <Application>Microsoft Office PowerPoint</Application>
  <PresentationFormat>ワイド画面</PresentationFormat>
  <Paragraphs>102</Paragraphs>
  <Slides>7</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7</vt:i4>
      </vt:variant>
    </vt:vector>
  </HeadingPairs>
  <TitlesOfParts>
    <vt:vector size="15" baseType="lpstr">
      <vt:lpstr>ＭＳ Ｐゴシック</vt:lpstr>
      <vt:lpstr>ＭＳ Ｐ明朝</vt:lpstr>
      <vt:lpstr>Arial</vt:lpstr>
      <vt:lpstr>Calibri</vt:lpstr>
      <vt:lpstr>Calibri Light</vt:lpstr>
      <vt:lpstr>Tahoma</vt:lpstr>
      <vt:lpstr>Office テーマ</vt:lpstr>
      <vt:lpstr>Worksheet</vt:lpstr>
      <vt:lpstr>　　　学校等欠席者･感染症情報 　　　システムの概要について </vt:lpstr>
      <vt:lpstr>学校等欠席者･感染症情報システムの特色</vt:lpstr>
      <vt:lpstr>システム概要図</vt:lpstr>
      <vt:lpstr>学校等欠席者･感染症情報システムの導入状況</vt:lpstr>
      <vt:lpstr>学校等欠席者･感染症情報システムの運営について</vt:lpstr>
      <vt:lpstr>学校等欠席者･感染症情報システムの新規導入について</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学校等欠席者･感染症情報 システムの概要について</dc:title>
  <dc:creator>柴田</dc:creator>
  <cp:lastModifiedBy>柴田</cp:lastModifiedBy>
  <cp:revision>43</cp:revision>
  <cp:lastPrinted>2017-07-31T04:33:31Z</cp:lastPrinted>
  <dcterms:created xsi:type="dcterms:W3CDTF">2017-07-27T01:15:42Z</dcterms:created>
  <dcterms:modified xsi:type="dcterms:W3CDTF">2017-08-08T07:49:47Z</dcterms:modified>
</cp:coreProperties>
</file>