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258" r:id="rId3"/>
    <p:sldId id="262" r:id="rId4"/>
    <p:sldId id="263" r:id="rId5"/>
    <p:sldId id="264" r:id="rId6"/>
    <p:sldId id="265" r:id="rId7"/>
    <p:sldId id="282" r:id="rId8"/>
    <p:sldId id="283" r:id="rId9"/>
    <p:sldId id="284" r:id="rId10"/>
    <p:sldId id="257" r:id="rId11"/>
    <p:sldId id="259" r:id="rId12"/>
    <p:sldId id="267" r:id="rId13"/>
    <p:sldId id="261" r:id="rId14"/>
    <p:sldId id="285" r:id="rId15"/>
    <p:sldId id="269" r:id="rId16"/>
    <p:sldId id="270" r:id="rId17"/>
    <p:sldId id="271" r:id="rId18"/>
    <p:sldId id="276" r:id="rId19"/>
    <p:sldId id="277"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5.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ja-JP" altLang="en-US"/>
              <a:t>インフルエンザの年齢層別報告症例数　</a:t>
            </a:r>
            <a:r>
              <a:rPr lang="en-US" altLang="ja-JP"/>
              <a:t>2016</a:t>
            </a:r>
            <a:r>
              <a:rPr lang="ja-JP" altLang="en-US"/>
              <a:t>年　全国</a:t>
            </a:r>
            <a:endParaRPr lang="en-US" altLang="ja-JP"/>
          </a:p>
          <a:p>
            <a:pPr>
              <a:defRPr/>
            </a:pPr>
            <a:r>
              <a:rPr lang="ja-JP" altLang="en-US" sz="1400"/>
              <a:t>インフルエンザ定点（小児科</a:t>
            </a:r>
            <a:r>
              <a:rPr lang="en-US" altLang="ja-JP" sz="1400"/>
              <a:t>3000</a:t>
            </a:r>
            <a:r>
              <a:rPr lang="ja-JP" altLang="en-US" sz="1400"/>
              <a:t>か所、内科</a:t>
            </a:r>
            <a:r>
              <a:rPr lang="en-US" altLang="ja-JP" sz="1400"/>
              <a:t>2000</a:t>
            </a:r>
            <a:r>
              <a:rPr lang="ja-JP" altLang="en-US" sz="1400"/>
              <a:t>か所）からの報告</a:t>
            </a:r>
            <a:endParaRPr lang="en-US" altLang="ja-JP" sz="1400"/>
          </a:p>
          <a:p>
            <a:pPr>
              <a:defRPr/>
            </a:pPr>
            <a:endParaRPr lang="ja-JP"/>
          </a:p>
        </c:rich>
      </c:tx>
      <c:layout>
        <c:manualLayout>
          <c:xMode val="edge"/>
          <c:yMode val="edge"/>
          <c:x val="0.15198067900995629"/>
          <c:y val="8.8105706497923042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ja-JP"/>
        </a:p>
      </c:txPr>
    </c:title>
    <c:autoTitleDeleted val="0"/>
    <c:plotArea>
      <c:layout>
        <c:manualLayout>
          <c:layoutTarget val="inner"/>
          <c:xMode val="edge"/>
          <c:yMode val="edge"/>
          <c:x val="3.0074193568459189E-2"/>
          <c:y val="0.13877547303672585"/>
          <c:w val="0.93084384920298435"/>
          <c:h val="0.70451237224479824"/>
        </c:manualLayout>
      </c:layout>
      <c:barChart>
        <c:barDir val="bar"/>
        <c:grouping val="stacked"/>
        <c:varyColors val="0"/>
        <c:ser>
          <c:idx val="0"/>
          <c:order val="0"/>
          <c:tx>
            <c:strRef>
              <c:f>Sheet2!$B$8</c:f>
              <c:strCache>
                <c:ptCount val="1"/>
                <c:pt idx="0">
                  <c:v>0歳</c:v>
                </c:pt>
              </c:strCache>
            </c:strRef>
          </c:tx>
          <c:spPr>
            <a:gradFill rotWithShape="1">
              <a:gsLst>
                <a:gs pos="0">
                  <a:schemeClr val="dk1">
                    <a:tint val="88500"/>
                    <a:shade val="51000"/>
                    <a:satMod val="130000"/>
                  </a:schemeClr>
                </a:gs>
                <a:gs pos="80000">
                  <a:schemeClr val="dk1">
                    <a:tint val="88500"/>
                    <a:shade val="93000"/>
                    <a:satMod val="130000"/>
                  </a:schemeClr>
                </a:gs>
                <a:gs pos="100000">
                  <a:schemeClr val="dk1">
                    <a:tint val="885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Sheet2!$C$8</c:f>
              <c:numCache>
                <c:formatCode>#,##0_ </c:formatCode>
                <c:ptCount val="1"/>
                <c:pt idx="0">
                  <c:v>23680</c:v>
                </c:pt>
              </c:numCache>
            </c:numRef>
          </c:val>
          <c:extLst xmlns:c16r2="http://schemas.microsoft.com/office/drawing/2015/06/chart">
            <c:ext xmlns:c16="http://schemas.microsoft.com/office/drawing/2014/chart" uri="{C3380CC4-5D6E-409C-BE32-E72D297353CC}">
              <c16:uniqueId val="{00000000-9EB2-479D-BBB0-FA6859C47694}"/>
            </c:ext>
          </c:extLst>
        </c:ser>
        <c:ser>
          <c:idx val="1"/>
          <c:order val="1"/>
          <c:tx>
            <c:strRef>
              <c:f>Sheet2!$B$9</c:f>
              <c:strCache>
                <c:ptCount val="1"/>
                <c:pt idx="0">
                  <c:v>1～3歳</c:v>
                </c:pt>
              </c:strCache>
            </c:strRef>
          </c:tx>
          <c:spPr>
            <a:gradFill rotWithShape="1">
              <a:gsLst>
                <a:gs pos="0">
                  <a:schemeClr val="dk1">
                    <a:tint val="55000"/>
                    <a:shade val="51000"/>
                    <a:satMod val="130000"/>
                  </a:schemeClr>
                </a:gs>
                <a:gs pos="80000">
                  <a:schemeClr val="dk1">
                    <a:tint val="55000"/>
                    <a:shade val="93000"/>
                    <a:satMod val="130000"/>
                  </a:schemeClr>
                </a:gs>
                <a:gs pos="100000">
                  <a:schemeClr val="dk1">
                    <a:tint val="5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Sheet2!$C$9</c:f>
              <c:numCache>
                <c:formatCode>#,##0_ </c:formatCode>
                <c:ptCount val="1"/>
                <c:pt idx="0">
                  <c:v>207744</c:v>
                </c:pt>
              </c:numCache>
            </c:numRef>
          </c:val>
          <c:extLst xmlns:c16r2="http://schemas.microsoft.com/office/drawing/2015/06/chart">
            <c:ext xmlns:c16="http://schemas.microsoft.com/office/drawing/2014/chart" uri="{C3380CC4-5D6E-409C-BE32-E72D297353CC}">
              <c16:uniqueId val="{00000001-9EB2-479D-BBB0-FA6859C47694}"/>
            </c:ext>
          </c:extLst>
        </c:ser>
        <c:ser>
          <c:idx val="2"/>
          <c:order val="2"/>
          <c:tx>
            <c:strRef>
              <c:f>Sheet2!$B$10</c:f>
              <c:strCache>
                <c:ptCount val="1"/>
                <c:pt idx="0">
                  <c:v>4歳</c:v>
                </c:pt>
              </c:strCache>
            </c:strRef>
          </c:tx>
          <c:spPr>
            <a:gradFill rotWithShape="1">
              <a:gsLst>
                <a:gs pos="0">
                  <a:schemeClr val="dk1">
                    <a:tint val="75000"/>
                    <a:shade val="51000"/>
                    <a:satMod val="130000"/>
                  </a:schemeClr>
                </a:gs>
                <a:gs pos="80000">
                  <a:schemeClr val="dk1">
                    <a:tint val="75000"/>
                    <a:shade val="93000"/>
                    <a:satMod val="130000"/>
                  </a:schemeClr>
                </a:gs>
                <a:gs pos="100000">
                  <a:schemeClr val="dk1">
                    <a:tint val="7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Sheet2!$C$10</c:f>
              <c:numCache>
                <c:formatCode>#,##0_ </c:formatCode>
                <c:ptCount val="1"/>
                <c:pt idx="0">
                  <c:v>111079</c:v>
                </c:pt>
              </c:numCache>
            </c:numRef>
          </c:val>
          <c:extLst xmlns:c16r2="http://schemas.microsoft.com/office/drawing/2015/06/chart">
            <c:ext xmlns:c16="http://schemas.microsoft.com/office/drawing/2014/chart" uri="{C3380CC4-5D6E-409C-BE32-E72D297353CC}">
              <c16:uniqueId val="{00000002-9EB2-479D-BBB0-FA6859C47694}"/>
            </c:ext>
          </c:extLst>
        </c:ser>
        <c:ser>
          <c:idx val="3"/>
          <c:order val="3"/>
          <c:tx>
            <c:strRef>
              <c:f>Sheet2!$B$11</c:f>
              <c:strCache>
                <c:ptCount val="1"/>
                <c:pt idx="0">
                  <c:v>5歳</c:v>
                </c:pt>
              </c:strCache>
            </c:strRef>
          </c:tx>
          <c:spPr>
            <a:gradFill rotWithShape="1">
              <a:gsLst>
                <a:gs pos="0">
                  <a:schemeClr val="dk1">
                    <a:tint val="98500"/>
                    <a:shade val="51000"/>
                    <a:satMod val="130000"/>
                  </a:schemeClr>
                </a:gs>
                <a:gs pos="80000">
                  <a:schemeClr val="dk1">
                    <a:tint val="98500"/>
                    <a:shade val="93000"/>
                    <a:satMod val="130000"/>
                  </a:schemeClr>
                </a:gs>
                <a:gs pos="100000">
                  <a:schemeClr val="dk1">
                    <a:tint val="985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Sheet2!$C$11</c:f>
              <c:numCache>
                <c:formatCode>#,##0_ </c:formatCode>
                <c:ptCount val="1"/>
                <c:pt idx="0">
                  <c:v>123665</c:v>
                </c:pt>
              </c:numCache>
            </c:numRef>
          </c:val>
          <c:extLst xmlns:c16r2="http://schemas.microsoft.com/office/drawing/2015/06/chart">
            <c:ext xmlns:c16="http://schemas.microsoft.com/office/drawing/2014/chart" uri="{C3380CC4-5D6E-409C-BE32-E72D297353CC}">
              <c16:uniqueId val="{00000003-9EB2-479D-BBB0-FA6859C47694}"/>
            </c:ext>
          </c:extLst>
        </c:ser>
        <c:ser>
          <c:idx val="4"/>
          <c:order val="4"/>
          <c:tx>
            <c:strRef>
              <c:f>Sheet2!$B$12</c:f>
              <c:strCache>
                <c:ptCount val="1"/>
                <c:pt idx="0">
                  <c:v>6歳</c:v>
                </c:pt>
              </c:strCache>
            </c:strRef>
          </c:tx>
          <c:spPr>
            <a:gradFill rotWithShape="1">
              <a:gsLst>
                <a:gs pos="0">
                  <a:schemeClr val="dk1">
                    <a:tint val="30000"/>
                    <a:shade val="51000"/>
                    <a:satMod val="130000"/>
                  </a:schemeClr>
                </a:gs>
                <a:gs pos="80000">
                  <a:schemeClr val="dk1">
                    <a:tint val="30000"/>
                    <a:shade val="93000"/>
                    <a:satMod val="130000"/>
                  </a:schemeClr>
                </a:gs>
                <a:gs pos="100000">
                  <a:schemeClr val="dk1">
                    <a:tint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Sheet2!$C$12</c:f>
              <c:numCache>
                <c:formatCode>#,##0_ </c:formatCode>
                <c:ptCount val="1"/>
                <c:pt idx="0">
                  <c:v>125888</c:v>
                </c:pt>
              </c:numCache>
            </c:numRef>
          </c:val>
          <c:extLst xmlns:c16r2="http://schemas.microsoft.com/office/drawing/2015/06/chart">
            <c:ext xmlns:c16="http://schemas.microsoft.com/office/drawing/2014/chart" uri="{C3380CC4-5D6E-409C-BE32-E72D297353CC}">
              <c16:uniqueId val="{00000004-9EB2-479D-BBB0-FA6859C47694}"/>
            </c:ext>
          </c:extLst>
        </c:ser>
        <c:ser>
          <c:idx val="5"/>
          <c:order val="5"/>
          <c:tx>
            <c:strRef>
              <c:f>Sheet2!$B$13</c:f>
              <c:strCache>
                <c:ptCount val="1"/>
                <c:pt idx="0">
                  <c:v>7～14歳</c:v>
                </c:pt>
              </c:strCache>
            </c:strRef>
          </c:tx>
          <c:spPr>
            <a:gradFill rotWithShape="1">
              <a:gsLst>
                <a:gs pos="0">
                  <a:schemeClr val="dk1">
                    <a:tint val="60000"/>
                    <a:shade val="51000"/>
                    <a:satMod val="130000"/>
                  </a:schemeClr>
                </a:gs>
                <a:gs pos="80000">
                  <a:schemeClr val="dk1">
                    <a:tint val="60000"/>
                    <a:shade val="93000"/>
                    <a:satMod val="130000"/>
                  </a:schemeClr>
                </a:gs>
                <a:gs pos="100000">
                  <a:schemeClr val="dk1">
                    <a:tint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Sheet2!$C$13</c:f>
              <c:numCache>
                <c:formatCode>#,##0_ </c:formatCode>
                <c:ptCount val="1"/>
                <c:pt idx="0">
                  <c:v>623460</c:v>
                </c:pt>
              </c:numCache>
            </c:numRef>
          </c:val>
          <c:extLst xmlns:c16r2="http://schemas.microsoft.com/office/drawing/2015/06/chart">
            <c:ext xmlns:c16="http://schemas.microsoft.com/office/drawing/2014/chart" uri="{C3380CC4-5D6E-409C-BE32-E72D297353CC}">
              <c16:uniqueId val="{00000005-9EB2-479D-BBB0-FA6859C47694}"/>
            </c:ext>
          </c:extLst>
        </c:ser>
        <c:ser>
          <c:idx val="6"/>
          <c:order val="6"/>
          <c:tx>
            <c:strRef>
              <c:f>Sheet2!$B$14</c:f>
              <c:strCache>
                <c:ptCount val="1"/>
                <c:pt idx="0">
                  <c:v>15歳～19歳</c:v>
                </c:pt>
              </c:strCache>
            </c:strRef>
          </c:tx>
          <c:spPr>
            <a:gradFill rotWithShape="1">
              <a:gsLst>
                <a:gs pos="0">
                  <a:schemeClr val="dk1">
                    <a:tint val="80000"/>
                    <a:shade val="51000"/>
                    <a:satMod val="130000"/>
                  </a:schemeClr>
                </a:gs>
                <a:gs pos="80000">
                  <a:schemeClr val="dk1">
                    <a:tint val="80000"/>
                    <a:shade val="93000"/>
                    <a:satMod val="130000"/>
                  </a:schemeClr>
                </a:gs>
                <a:gs pos="100000">
                  <a:schemeClr val="dk1">
                    <a:tint val="8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Sheet2!$C$14</c:f>
              <c:numCache>
                <c:formatCode>#,##0_ </c:formatCode>
                <c:ptCount val="1"/>
                <c:pt idx="0">
                  <c:v>73001</c:v>
                </c:pt>
              </c:numCache>
            </c:numRef>
          </c:val>
          <c:extLst xmlns:c16r2="http://schemas.microsoft.com/office/drawing/2015/06/chart">
            <c:ext xmlns:c16="http://schemas.microsoft.com/office/drawing/2014/chart" uri="{C3380CC4-5D6E-409C-BE32-E72D297353CC}">
              <c16:uniqueId val="{00000006-9EB2-479D-BBB0-FA6859C47694}"/>
            </c:ext>
          </c:extLst>
        </c:ser>
        <c:ser>
          <c:idx val="7"/>
          <c:order val="7"/>
          <c:tx>
            <c:strRef>
              <c:f>Sheet2!$B$15</c:f>
              <c:strCache>
                <c:ptCount val="1"/>
              </c:strCache>
            </c:strRef>
          </c:tx>
          <c:spPr>
            <a:gradFill rotWithShape="1">
              <a:gsLst>
                <a:gs pos="0">
                  <a:schemeClr val="dk1">
                    <a:tint val="88500"/>
                    <a:shade val="51000"/>
                    <a:satMod val="130000"/>
                  </a:schemeClr>
                </a:gs>
                <a:gs pos="80000">
                  <a:schemeClr val="dk1">
                    <a:tint val="88500"/>
                    <a:shade val="93000"/>
                    <a:satMod val="130000"/>
                  </a:schemeClr>
                </a:gs>
                <a:gs pos="100000">
                  <a:schemeClr val="dk1">
                    <a:tint val="885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Sheet2!$C$15</c:f>
              <c:numCache>
                <c:formatCode>#,##0_ </c:formatCode>
                <c:ptCount val="1"/>
              </c:numCache>
            </c:numRef>
          </c:val>
          <c:extLst xmlns:c16r2="http://schemas.microsoft.com/office/drawing/2015/06/chart">
            <c:ext xmlns:c16="http://schemas.microsoft.com/office/drawing/2014/chart" uri="{C3380CC4-5D6E-409C-BE32-E72D297353CC}">
              <c16:uniqueId val="{00000007-9EB2-479D-BBB0-FA6859C47694}"/>
            </c:ext>
          </c:extLst>
        </c:ser>
        <c:dLbls>
          <c:dLblPos val="ctr"/>
          <c:showLegendKey val="0"/>
          <c:showVal val="1"/>
          <c:showCatName val="0"/>
          <c:showSerName val="0"/>
          <c:showPercent val="0"/>
          <c:showBubbleSize val="0"/>
        </c:dLbls>
        <c:gapWidth val="150"/>
        <c:overlap val="100"/>
        <c:axId val="501153408"/>
        <c:axId val="230994384"/>
      </c:barChart>
      <c:catAx>
        <c:axId val="501153408"/>
        <c:scaling>
          <c:orientation val="minMax"/>
        </c:scaling>
        <c:delete val="1"/>
        <c:axPos val="l"/>
        <c:numFmt formatCode="General" sourceLinked="1"/>
        <c:majorTickMark val="none"/>
        <c:minorTickMark val="none"/>
        <c:tickLblPos val="nextTo"/>
        <c:crossAx val="230994384"/>
        <c:crosses val="autoZero"/>
        <c:auto val="1"/>
        <c:lblAlgn val="ctr"/>
        <c:lblOffset val="100"/>
        <c:noMultiLvlLbl val="0"/>
      </c:catAx>
      <c:valAx>
        <c:axId val="230994384"/>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ja-JP" altLang="en-US"/>
                  <a:t>単位：人</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ja-JP"/>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ja-JP"/>
          </a:p>
        </c:txPr>
        <c:crossAx val="50115340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ja-JP" altLang="en-US" sz="1800" dirty="0"/>
              <a:t>感染性胃腸炎の年齢層別報告症例数　</a:t>
            </a:r>
            <a:r>
              <a:rPr lang="en-US" altLang="ja-JP" sz="1800" dirty="0"/>
              <a:t>2016</a:t>
            </a:r>
            <a:r>
              <a:rPr lang="ja-JP" altLang="en-US" sz="1800" dirty="0"/>
              <a:t>年　全国</a:t>
            </a:r>
            <a:endParaRPr lang="en-US" altLang="ja-JP" sz="1800" dirty="0"/>
          </a:p>
          <a:p>
            <a:pPr>
              <a:defRPr/>
            </a:pPr>
            <a:r>
              <a:rPr lang="ja-JP" altLang="en-US" sz="1400" dirty="0"/>
              <a:t>感染性胃腸炎：小児科定点（全国</a:t>
            </a:r>
            <a:r>
              <a:rPr lang="en-US" altLang="ja-JP" sz="1400" dirty="0"/>
              <a:t>3000</a:t>
            </a:r>
            <a:r>
              <a:rPr lang="ja-JP" altLang="en-US" sz="1400" dirty="0"/>
              <a:t>か所）からの報告</a:t>
            </a:r>
            <a:endParaRPr lang="ja-JP" sz="1400" dirty="0"/>
          </a:p>
        </c:rich>
      </c:tx>
      <c:layout>
        <c:manualLayout>
          <c:xMode val="edge"/>
          <c:yMode val="edge"/>
          <c:x val="0.18367830267004789"/>
          <c:y val="7.235140156085873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ja-JP"/>
        </a:p>
      </c:txPr>
    </c:title>
    <c:autoTitleDeleted val="0"/>
    <c:plotArea>
      <c:layout/>
      <c:barChart>
        <c:barDir val="bar"/>
        <c:grouping val="stacked"/>
        <c:varyColors val="0"/>
        <c:ser>
          <c:idx val="0"/>
          <c:order val="0"/>
          <c:tx>
            <c:strRef>
              <c:f>Sheet2!$B$38</c:f>
              <c:strCache>
                <c:ptCount val="1"/>
                <c:pt idx="0">
                  <c:v>0歳</c:v>
                </c:pt>
              </c:strCache>
            </c:strRef>
          </c:tx>
          <c:spPr>
            <a:gradFill rotWithShape="1">
              <a:gsLst>
                <a:gs pos="0">
                  <a:schemeClr val="dk1">
                    <a:tint val="88500"/>
                    <a:shade val="51000"/>
                    <a:satMod val="130000"/>
                  </a:schemeClr>
                </a:gs>
                <a:gs pos="80000">
                  <a:schemeClr val="dk1">
                    <a:tint val="88500"/>
                    <a:shade val="93000"/>
                    <a:satMod val="130000"/>
                  </a:schemeClr>
                </a:gs>
                <a:gs pos="100000">
                  <a:schemeClr val="dk1">
                    <a:tint val="885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Sheet2!$C$38</c:f>
              <c:numCache>
                <c:formatCode>#,##0_ </c:formatCode>
                <c:ptCount val="1"/>
                <c:pt idx="0">
                  <c:v>70609</c:v>
                </c:pt>
              </c:numCache>
            </c:numRef>
          </c:val>
          <c:extLst xmlns:c16r2="http://schemas.microsoft.com/office/drawing/2015/06/chart">
            <c:ext xmlns:c16="http://schemas.microsoft.com/office/drawing/2014/chart" uri="{C3380CC4-5D6E-409C-BE32-E72D297353CC}">
              <c16:uniqueId val="{00000000-4700-4855-A59F-16C47F66FA8F}"/>
            </c:ext>
          </c:extLst>
        </c:ser>
        <c:ser>
          <c:idx val="1"/>
          <c:order val="1"/>
          <c:tx>
            <c:strRef>
              <c:f>Sheet2!$B$39</c:f>
              <c:strCache>
                <c:ptCount val="1"/>
                <c:pt idx="0">
                  <c:v>1～3歳</c:v>
                </c:pt>
              </c:strCache>
            </c:strRef>
          </c:tx>
          <c:spPr>
            <a:gradFill rotWithShape="1">
              <a:gsLst>
                <a:gs pos="0">
                  <a:schemeClr val="dk1">
                    <a:tint val="55000"/>
                    <a:shade val="51000"/>
                    <a:satMod val="130000"/>
                  </a:schemeClr>
                </a:gs>
                <a:gs pos="80000">
                  <a:schemeClr val="dk1">
                    <a:tint val="55000"/>
                    <a:shade val="93000"/>
                    <a:satMod val="130000"/>
                  </a:schemeClr>
                </a:gs>
                <a:gs pos="100000">
                  <a:schemeClr val="dk1">
                    <a:tint val="5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Sheet2!$C$39</c:f>
              <c:numCache>
                <c:formatCode>#,##0_ </c:formatCode>
                <c:ptCount val="1"/>
                <c:pt idx="0">
                  <c:v>384333</c:v>
                </c:pt>
              </c:numCache>
            </c:numRef>
          </c:val>
          <c:extLst xmlns:c16r2="http://schemas.microsoft.com/office/drawing/2015/06/chart">
            <c:ext xmlns:c16="http://schemas.microsoft.com/office/drawing/2014/chart" uri="{C3380CC4-5D6E-409C-BE32-E72D297353CC}">
              <c16:uniqueId val="{00000001-4700-4855-A59F-16C47F66FA8F}"/>
            </c:ext>
          </c:extLst>
        </c:ser>
        <c:ser>
          <c:idx val="2"/>
          <c:order val="2"/>
          <c:tx>
            <c:strRef>
              <c:f>Sheet2!$B$40</c:f>
              <c:strCache>
                <c:ptCount val="1"/>
                <c:pt idx="0">
                  <c:v>4歳</c:v>
                </c:pt>
              </c:strCache>
            </c:strRef>
          </c:tx>
          <c:spPr>
            <a:gradFill rotWithShape="1">
              <a:gsLst>
                <a:gs pos="0">
                  <a:schemeClr val="dk1">
                    <a:tint val="75000"/>
                    <a:shade val="51000"/>
                    <a:satMod val="130000"/>
                  </a:schemeClr>
                </a:gs>
                <a:gs pos="80000">
                  <a:schemeClr val="dk1">
                    <a:tint val="75000"/>
                    <a:shade val="93000"/>
                    <a:satMod val="130000"/>
                  </a:schemeClr>
                </a:gs>
                <a:gs pos="100000">
                  <a:schemeClr val="dk1">
                    <a:tint val="7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Sheet2!$C$40</c:f>
              <c:numCache>
                <c:formatCode>#,##0_ </c:formatCode>
                <c:ptCount val="1"/>
                <c:pt idx="0">
                  <c:v>112927</c:v>
                </c:pt>
              </c:numCache>
            </c:numRef>
          </c:val>
          <c:extLst xmlns:c16r2="http://schemas.microsoft.com/office/drawing/2015/06/chart">
            <c:ext xmlns:c16="http://schemas.microsoft.com/office/drawing/2014/chart" uri="{C3380CC4-5D6E-409C-BE32-E72D297353CC}">
              <c16:uniqueId val="{00000002-4700-4855-A59F-16C47F66FA8F}"/>
            </c:ext>
          </c:extLst>
        </c:ser>
        <c:ser>
          <c:idx val="3"/>
          <c:order val="3"/>
          <c:tx>
            <c:strRef>
              <c:f>Sheet2!$B$41</c:f>
              <c:strCache>
                <c:ptCount val="1"/>
                <c:pt idx="0">
                  <c:v>5歳</c:v>
                </c:pt>
              </c:strCache>
            </c:strRef>
          </c:tx>
          <c:spPr>
            <a:gradFill rotWithShape="1">
              <a:gsLst>
                <a:gs pos="0">
                  <a:schemeClr val="dk1">
                    <a:tint val="98500"/>
                    <a:shade val="51000"/>
                    <a:satMod val="130000"/>
                  </a:schemeClr>
                </a:gs>
                <a:gs pos="80000">
                  <a:schemeClr val="dk1">
                    <a:tint val="98500"/>
                    <a:shade val="93000"/>
                    <a:satMod val="130000"/>
                  </a:schemeClr>
                </a:gs>
                <a:gs pos="100000">
                  <a:schemeClr val="dk1">
                    <a:tint val="985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Sheet2!$C$41</c:f>
              <c:numCache>
                <c:formatCode>#,##0_ </c:formatCode>
                <c:ptCount val="1"/>
                <c:pt idx="0">
                  <c:v>100534</c:v>
                </c:pt>
              </c:numCache>
            </c:numRef>
          </c:val>
          <c:extLst xmlns:c16r2="http://schemas.microsoft.com/office/drawing/2015/06/chart">
            <c:ext xmlns:c16="http://schemas.microsoft.com/office/drawing/2014/chart" uri="{C3380CC4-5D6E-409C-BE32-E72D297353CC}">
              <c16:uniqueId val="{00000003-4700-4855-A59F-16C47F66FA8F}"/>
            </c:ext>
          </c:extLst>
        </c:ser>
        <c:ser>
          <c:idx val="4"/>
          <c:order val="4"/>
          <c:tx>
            <c:strRef>
              <c:f>Sheet2!$B$42</c:f>
              <c:strCache>
                <c:ptCount val="1"/>
                <c:pt idx="0">
                  <c:v>6歳</c:v>
                </c:pt>
              </c:strCache>
            </c:strRef>
          </c:tx>
          <c:spPr>
            <a:gradFill rotWithShape="1">
              <a:gsLst>
                <a:gs pos="0">
                  <a:schemeClr val="dk1">
                    <a:tint val="30000"/>
                    <a:shade val="51000"/>
                    <a:satMod val="130000"/>
                  </a:schemeClr>
                </a:gs>
                <a:gs pos="80000">
                  <a:schemeClr val="dk1">
                    <a:tint val="30000"/>
                    <a:shade val="93000"/>
                    <a:satMod val="130000"/>
                  </a:schemeClr>
                </a:gs>
                <a:gs pos="100000">
                  <a:schemeClr val="dk1">
                    <a:tint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Sheet2!$C$42</c:f>
              <c:numCache>
                <c:formatCode>#,##0_ </c:formatCode>
                <c:ptCount val="1"/>
                <c:pt idx="0">
                  <c:v>78705</c:v>
                </c:pt>
              </c:numCache>
            </c:numRef>
          </c:val>
          <c:extLst xmlns:c16r2="http://schemas.microsoft.com/office/drawing/2015/06/chart">
            <c:ext xmlns:c16="http://schemas.microsoft.com/office/drawing/2014/chart" uri="{C3380CC4-5D6E-409C-BE32-E72D297353CC}">
              <c16:uniqueId val="{00000004-4700-4855-A59F-16C47F66FA8F}"/>
            </c:ext>
          </c:extLst>
        </c:ser>
        <c:ser>
          <c:idx val="5"/>
          <c:order val="5"/>
          <c:tx>
            <c:strRef>
              <c:f>Sheet2!$B$43</c:f>
              <c:strCache>
                <c:ptCount val="1"/>
                <c:pt idx="0">
                  <c:v>7～14歳</c:v>
                </c:pt>
              </c:strCache>
            </c:strRef>
          </c:tx>
          <c:spPr>
            <a:gradFill rotWithShape="1">
              <a:gsLst>
                <a:gs pos="0">
                  <a:schemeClr val="dk1">
                    <a:tint val="60000"/>
                    <a:shade val="51000"/>
                    <a:satMod val="130000"/>
                  </a:schemeClr>
                </a:gs>
                <a:gs pos="80000">
                  <a:schemeClr val="dk1">
                    <a:tint val="60000"/>
                    <a:shade val="93000"/>
                    <a:satMod val="130000"/>
                  </a:schemeClr>
                </a:gs>
                <a:gs pos="100000">
                  <a:schemeClr val="dk1">
                    <a:tint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Sheet2!$C$43</c:f>
              <c:numCache>
                <c:formatCode>#,##0_ </c:formatCode>
                <c:ptCount val="1"/>
                <c:pt idx="0">
                  <c:v>245781</c:v>
                </c:pt>
              </c:numCache>
            </c:numRef>
          </c:val>
          <c:extLst xmlns:c16r2="http://schemas.microsoft.com/office/drawing/2015/06/chart">
            <c:ext xmlns:c16="http://schemas.microsoft.com/office/drawing/2014/chart" uri="{C3380CC4-5D6E-409C-BE32-E72D297353CC}">
              <c16:uniqueId val="{00000005-4700-4855-A59F-16C47F66FA8F}"/>
            </c:ext>
          </c:extLst>
        </c:ser>
        <c:ser>
          <c:idx val="6"/>
          <c:order val="6"/>
          <c:tx>
            <c:strRef>
              <c:f>Sheet2!$B$44</c:f>
              <c:strCache>
                <c:ptCount val="1"/>
                <c:pt idx="0">
                  <c:v>15歳～</c:v>
                </c:pt>
              </c:strCache>
            </c:strRef>
          </c:tx>
          <c:spPr>
            <a:gradFill rotWithShape="1">
              <a:gsLst>
                <a:gs pos="0">
                  <a:schemeClr val="dk1">
                    <a:tint val="80000"/>
                    <a:shade val="51000"/>
                    <a:satMod val="130000"/>
                  </a:schemeClr>
                </a:gs>
                <a:gs pos="80000">
                  <a:schemeClr val="dk1">
                    <a:tint val="80000"/>
                    <a:shade val="93000"/>
                    <a:satMod val="130000"/>
                  </a:schemeClr>
                </a:gs>
                <a:gs pos="100000">
                  <a:schemeClr val="dk1">
                    <a:tint val="8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Sheet2!$C$44</c:f>
              <c:numCache>
                <c:formatCode>#,##0_ </c:formatCode>
                <c:ptCount val="1"/>
                <c:pt idx="0">
                  <c:v>123911</c:v>
                </c:pt>
              </c:numCache>
            </c:numRef>
          </c:val>
          <c:extLst xmlns:c16r2="http://schemas.microsoft.com/office/drawing/2015/06/chart">
            <c:ext xmlns:c16="http://schemas.microsoft.com/office/drawing/2014/chart" uri="{C3380CC4-5D6E-409C-BE32-E72D297353CC}">
              <c16:uniqueId val="{00000006-4700-4855-A59F-16C47F66FA8F}"/>
            </c:ext>
          </c:extLst>
        </c:ser>
        <c:dLbls>
          <c:dLblPos val="ctr"/>
          <c:showLegendKey val="0"/>
          <c:showVal val="1"/>
          <c:showCatName val="0"/>
          <c:showSerName val="0"/>
          <c:showPercent val="0"/>
          <c:showBubbleSize val="0"/>
        </c:dLbls>
        <c:gapWidth val="150"/>
        <c:overlap val="100"/>
        <c:axId val="231090024"/>
        <c:axId val="501332280"/>
      </c:barChart>
      <c:catAx>
        <c:axId val="231090024"/>
        <c:scaling>
          <c:orientation val="minMax"/>
        </c:scaling>
        <c:delete val="1"/>
        <c:axPos val="l"/>
        <c:numFmt formatCode="General" sourceLinked="1"/>
        <c:majorTickMark val="none"/>
        <c:minorTickMark val="none"/>
        <c:tickLblPos val="nextTo"/>
        <c:crossAx val="501332280"/>
        <c:crosses val="autoZero"/>
        <c:auto val="1"/>
        <c:lblAlgn val="ctr"/>
        <c:lblOffset val="100"/>
        <c:noMultiLvlLbl val="0"/>
      </c:catAx>
      <c:valAx>
        <c:axId val="501332280"/>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ja-JP" altLang="en-US"/>
                  <a:t>単位：人</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ja-JP"/>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ja-JP"/>
          </a:p>
        </c:txPr>
        <c:crossAx val="23109002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ja-JP" altLang="en-US" sz="1400" dirty="0"/>
              <a:t>その他の小児科定点把握疾患の報告症例数　</a:t>
            </a:r>
            <a:r>
              <a:rPr lang="en-US" altLang="ja-JP" sz="1400" dirty="0"/>
              <a:t>2016</a:t>
            </a:r>
            <a:r>
              <a:rPr lang="ja-JP" altLang="en-US" sz="1400" dirty="0"/>
              <a:t>年　全国　　　</a:t>
            </a:r>
            <a:r>
              <a:rPr lang="ja-JP" altLang="en-US" sz="1200" dirty="0"/>
              <a:t>小児科定点（全国</a:t>
            </a:r>
            <a:r>
              <a:rPr lang="en-US" altLang="ja-JP" sz="1200" dirty="0"/>
              <a:t>3000</a:t>
            </a:r>
            <a:r>
              <a:rPr lang="ja-JP" altLang="en-US" sz="1200" dirty="0"/>
              <a:t>か所）からの報告</a:t>
            </a:r>
          </a:p>
        </c:rich>
      </c:tx>
      <c:layout>
        <c:manualLayout>
          <c:xMode val="edge"/>
          <c:yMode val="edge"/>
          <c:x val="0.12547619176452907"/>
          <c:y val="1.7706395575108433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ja-JP"/>
        </a:p>
      </c:txPr>
    </c:title>
    <c:autoTitleDeleted val="0"/>
    <c:plotArea>
      <c:layout>
        <c:manualLayout>
          <c:layoutTarget val="inner"/>
          <c:xMode val="edge"/>
          <c:yMode val="edge"/>
          <c:x val="1.0845521078811189E-2"/>
          <c:y val="8.228229998835622E-2"/>
          <c:w val="0.95017303518713037"/>
          <c:h val="0.82136500232780296"/>
        </c:manualLayout>
      </c:layout>
      <c:barChart>
        <c:barDir val="bar"/>
        <c:grouping val="stacked"/>
        <c:varyColors val="0"/>
        <c:ser>
          <c:idx val="0"/>
          <c:order val="0"/>
          <c:tx>
            <c:strRef>
              <c:f>Sheet2!$B$63</c:f>
              <c:strCache>
                <c:ptCount val="1"/>
                <c:pt idx="0">
                  <c:v>0歳</c:v>
                </c:pt>
              </c:strCache>
            </c:strRef>
          </c:tx>
          <c:spPr>
            <a:gradFill rotWithShape="1">
              <a:gsLst>
                <a:gs pos="0">
                  <a:schemeClr val="dk1">
                    <a:tint val="88500"/>
                    <a:shade val="51000"/>
                    <a:satMod val="130000"/>
                  </a:schemeClr>
                </a:gs>
                <a:gs pos="80000">
                  <a:schemeClr val="dk1">
                    <a:tint val="88500"/>
                    <a:shade val="93000"/>
                    <a:satMod val="130000"/>
                  </a:schemeClr>
                </a:gs>
                <a:gs pos="100000">
                  <a:schemeClr val="dk1">
                    <a:tint val="885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Sheet2!$C$63:$H$63</c:f>
              <c:numCache>
                <c:formatCode>#,##0_ </c:formatCode>
                <c:ptCount val="6"/>
                <c:pt idx="0">
                  <c:v>41443</c:v>
                </c:pt>
                <c:pt idx="1">
                  <c:v>5496</c:v>
                </c:pt>
                <c:pt idx="2">
                  <c:v>3104</c:v>
                </c:pt>
                <c:pt idx="3">
                  <c:v>7659</c:v>
                </c:pt>
                <c:pt idx="4">
                  <c:v>671</c:v>
                </c:pt>
                <c:pt idx="5">
                  <c:v>510</c:v>
                </c:pt>
              </c:numCache>
            </c:numRef>
          </c:val>
          <c:extLst xmlns:c16r2="http://schemas.microsoft.com/office/drawing/2015/06/chart">
            <c:ext xmlns:c16="http://schemas.microsoft.com/office/drawing/2014/chart" uri="{C3380CC4-5D6E-409C-BE32-E72D297353CC}">
              <c16:uniqueId val="{00000000-05E9-46CD-825D-3ADCFD4A0623}"/>
            </c:ext>
          </c:extLst>
        </c:ser>
        <c:ser>
          <c:idx val="1"/>
          <c:order val="1"/>
          <c:tx>
            <c:strRef>
              <c:f>Sheet2!$B$64</c:f>
              <c:strCache>
                <c:ptCount val="1"/>
                <c:pt idx="0">
                  <c:v>1～3歳</c:v>
                </c:pt>
              </c:strCache>
            </c:strRef>
          </c:tx>
          <c:spPr>
            <a:gradFill rotWithShape="1">
              <a:gsLst>
                <a:gs pos="0">
                  <a:schemeClr val="dk1">
                    <a:tint val="55000"/>
                    <a:shade val="51000"/>
                    <a:satMod val="130000"/>
                  </a:schemeClr>
                </a:gs>
                <a:gs pos="80000">
                  <a:schemeClr val="dk1">
                    <a:tint val="55000"/>
                    <a:shade val="93000"/>
                    <a:satMod val="130000"/>
                  </a:schemeClr>
                </a:gs>
                <a:gs pos="100000">
                  <a:schemeClr val="dk1">
                    <a:tint val="5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Sheet2!$C$64:$H$64</c:f>
              <c:numCache>
                <c:formatCode>#,##0_ </c:formatCode>
                <c:ptCount val="6"/>
                <c:pt idx="0">
                  <c:v>58327</c:v>
                </c:pt>
                <c:pt idx="1">
                  <c:v>37786</c:v>
                </c:pt>
                <c:pt idx="2">
                  <c:v>16408</c:v>
                </c:pt>
                <c:pt idx="3">
                  <c:v>45205</c:v>
                </c:pt>
                <c:pt idx="4">
                  <c:v>11644</c:v>
                </c:pt>
                <c:pt idx="5">
                  <c:v>31544</c:v>
                </c:pt>
              </c:numCache>
            </c:numRef>
          </c:val>
          <c:extLst xmlns:c16r2="http://schemas.microsoft.com/office/drawing/2015/06/chart">
            <c:ext xmlns:c16="http://schemas.microsoft.com/office/drawing/2014/chart" uri="{C3380CC4-5D6E-409C-BE32-E72D297353CC}">
              <c16:uniqueId val="{00000001-05E9-46CD-825D-3ADCFD4A0623}"/>
            </c:ext>
          </c:extLst>
        </c:ser>
        <c:ser>
          <c:idx val="2"/>
          <c:order val="2"/>
          <c:tx>
            <c:strRef>
              <c:f>Sheet2!$B$65</c:f>
              <c:strCache>
                <c:ptCount val="1"/>
                <c:pt idx="0">
                  <c:v>4歳</c:v>
                </c:pt>
              </c:strCache>
            </c:strRef>
          </c:tx>
          <c:spPr>
            <a:gradFill rotWithShape="1">
              <a:gsLst>
                <a:gs pos="0">
                  <a:schemeClr val="dk1">
                    <a:tint val="75000"/>
                    <a:shade val="51000"/>
                    <a:satMod val="130000"/>
                  </a:schemeClr>
                </a:gs>
                <a:gs pos="80000">
                  <a:schemeClr val="dk1">
                    <a:tint val="75000"/>
                    <a:shade val="93000"/>
                    <a:satMod val="130000"/>
                  </a:schemeClr>
                </a:gs>
                <a:gs pos="100000">
                  <a:schemeClr val="dk1">
                    <a:tint val="7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Sheet2!$C$65:$H$65</c:f>
              <c:numCache>
                <c:formatCode>#,##0_ </c:formatCode>
                <c:ptCount val="6"/>
                <c:pt idx="0">
                  <c:v>2948</c:v>
                </c:pt>
                <c:pt idx="1">
                  <c:v>7917</c:v>
                </c:pt>
                <c:pt idx="2">
                  <c:v>9248</c:v>
                </c:pt>
                <c:pt idx="3">
                  <c:v>5775</c:v>
                </c:pt>
                <c:pt idx="4">
                  <c:v>8231</c:v>
                </c:pt>
                <c:pt idx="5">
                  <c:v>23724</c:v>
                </c:pt>
              </c:numCache>
            </c:numRef>
          </c:val>
          <c:extLst xmlns:c16r2="http://schemas.microsoft.com/office/drawing/2015/06/chart">
            <c:ext xmlns:c16="http://schemas.microsoft.com/office/drawing/2014/chart" uri="{C3380CC4-5D6E-409C-BE32-E72D297353CC}">
              <c16:uniqueId val="{00000002-05E9-46CD-825D-3ADCFD4A0623}"/>
            </c:ext>
          </c:extLst>
        </c:ser>
        <c:ser>
          <c:idx val="3"/>
          <c:order val="3"/>
          <c:tx>
            <c:strRef>
              <c:f>Sheet2!$B$66</c:f>
              <c:strCache>
                <c:ptCount val="1"/>
                <c:pt idx="0">
                  <c:v>5歳</c:v>
                </c:pt>
              </c:strCache>
            </c:strRef>
          </c:tx>
          <c:spPr>
            <a:gradFill rotWithShape="1">
              <a:gsLst>
                <a:gs pos="0">
                  <a:schemeClr val="dk1">
                    <a:tint val="98500"/>
                    <a:shade val="51000"/>
                    <a:satMod val="130000"/>
                  </a:schemeClr>
                </a:gs>
                <a:gs pos="80000">
                  <a:schemeClr val="dk1">
                    <a:tint val="98500"/>
                    <a:shade val="93000"/>
                    <a:satMod val="130000"/>
                  </a:schemeClr>
                </a:gs>
                <a:gs pos="100000">
                  <a:schemeClr val="dk1">
                    <a:tint val="985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Sheet2!$C$66:$H$66</c:f>
              <c:numCache>
                <c:formatCode>#,##0_ </c:formatCode>
                <c:ptCount val="6"/>
                <c:pt idx="0">
                  <c:v>1009</c:v>
                </c:pt>
                <c:pt idx="1">
                  <c:v>5853</c:v>
                </c:pt>
                <c:pt idx="2">
                  <c:v>10087</c:v>
                </c:pt>
                <c:pt idx="3">
                  <c:v>3839</c:v>
                </c:pt>
                <c:pt idx="4">
                  <c:v>8906</c:v>
                </c:pt>
                <c:pt idx="5">
                  <c:v>26096</c:v>
                </c:pt>
              </c:numCache>
            </c:numRef>
          </c:val>
          <c:extLst xmlns:c16r2="http://schemas.microsoft.com/office/drawing/2015/06/chart">
            <c:ext xmlns:c16="http://schemas.microsoft.com/office/drawing/2014/chart" uri="{C3380CC4-5D6E-409C-BE32-E72D297353CC}">
              <c16:uniqueId val="{00000003-05E9-46CD-825D-3ADCFD4A0623}"/>
            </c:ext>
          </c:extLst>
        </c:ser>
        <c:ser>
          <c:idx val="4"/>
          <c:order val="4"/>
          <c:tx>
            <c:strRef>
              <c:f>Sheet2!$B$67</c:f>
              <c:strCache>
                <c:ptCount val="1"/>
                <c:pt idx="0">
                  <c:v>6歳</c:v>
                </c:pt>
              </c:strCache>
            </c:strRef>
          </c:tx>
          <c:spPr>
            <a:gradFill rotWithShape="1">
              <a:gsLst>
                <a:gs pos="0">
                  <a:schemeClr val="dk1">
                    <a:tint val="30000"/>
                    <a:shade val="51000"/>
                    <a:satMod val="130000"/>
                  </a:schemeClr>
                </a:gs>
                <a:gs pos="80000">
                  <a:schemeClr val="dk1">
                    <a:tint val="30000"/>
                    <a:shade val="93000"/>
                    <a:satMod val="130000"/>
                  </a:schemeClr>
                </a:gs>
                <a:gs pos="100000">
                  <a:schemeClr val="dk1">
                    <a:tint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Sheet2!$C$67:$H$67</c:f>
              <c:numCache>
                <c:formatCode>#,##0_ </c:formatCode>
                <c:ptCount val="6"/>
                <c:pt idx="0">
                  <c:v>365</c:v>
                </c:pt>
                <c:pt idx="1">
                  <c:v>3418</c:v>
                </c:pt>
                <c:pt idx="2">
                  <c:v>8061</c:v>
                </c:pt>
                <c:pt idx="3">
                  <c:v>2215</c:v>
                </c:pt>
                <c:pt idx="4">
                  <c:v>6917</c:v>
                </c:pt>
                <c:pt idx="5">
                  <c:v>21264</c:v>
                </c:pt>
              </c:numCache>
            </c:numRef>
          </c:val>
          <c:extLst xmlns:c16r2="http://schemas.microsoft.com/office/drawing/2015/06/chart">
            <c:ext xmlns:c16="http://schemas.microsoft.com/office/drawing/2014/chart" uri="{C3380CC4-5D6E-409C-BE32-E72D297353CC}">
              <c16:uniqueId val="{00000004-05E9-46CD-825D-3ADCFD4A0623}"/>
            </c:ext>
          </c:extLst>
        </c:ser>
        <c:ser>
          <c:idx val="5"/>
          <c:order val="5"/>
          <c:tx>
            <c:strRef>
              <c:f>Sheet2!$B$68</c:f>
              <c:strCache>
                <c:ptCount val="1"/>
                <c:pt idx="0">
                  <c:v>７～14歳</c:v>
                </c:pt>
              </c:strCache>
            </c:strRef>
          </c:tx>
          <c:spPr>
            <a:gradFill rotWithShape="1">
              <a:gsLst>
                <a:gs pos="0">
                  <a:schemeClr val="dk1">
                    <a:tint val="60000"/>
                    <a:shade val="51000"/>
                    <a:satMod val="130000"/>
                  </a:schemeClr>
                </a:gs>
                <a:gs pos="80000">
                  <a:schemeClr val="dk1">
                    <a:tint val="60000"/>
                    <a:shade val="93000"/>
                    <a:satMod val="130000"/>
                  </a:schemeClr>
                </a:gs>
                <a:gs pos="100000">
                  <a:schemeClr val="dk1">
                    <a:tint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inBase"/>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Sheet2!$C$68:$H$68</c:f>
              <c:numCache>
                <c:formatCode>#,##0_ </c:formatCode>
                <c:ptCount val="6"/>
                <c:pt idx="0">
                  <c:v>460</c:v>
                </c:pt>
                <c:pt idx="1">
                  <c:v>5926</c:v>
                </c:pt>
                <c:pt idx="2">
                  <c:v>17711</c:v>
                </c:pt>
                <c:pt idx="3">
                  <c:v>3643</c:v>
                </c:pt>
                <c:pt idx="4">
                  <c:v>14321</c:v>
                </c:pt>
                <c:pt idx="5">
                  <c:v>52044</c:v>
                </c:pt>
              </c:numCache>
            </c:numRef>
          </c:val>
          <c:extLst xmlns:c16r2="http://schemas.microsoft.com/office/drawing/2015/06/chart">
            <c:ext xmlns:c16="http://schemas.microsoft.com/office/drawing/2014/chart" uri="{C3380CC4-5D6E-409C-BE32-E72D297353CC}">
              <c16:uniqueId val="{00000005-05E9-46CD-825D-3ADCFD4A0623}"/>
            </c:ext>
          </c:extLst>
        </c:ser>
        <c:ser>
          <c:idx val="6"/>
          <c:order val="6"/>
          <c:tx>
            <c:strRef>
              <c:f>Sheet2!$B$69</c:f>
              <c:strCache>
                <c:ptCount val="1"/>
                <c:pt idx="0">
                  <c:v>15歳～</c:v>
                </c:pt>
              </c:strCache>
            </c:strRef>
          </c:tx>
          <c:spPr>
            <a:gradFill rotWithShape="1">
              <a:gsLst>
                <a:gs pos="0">
                  <a:schemeClr val="dk1">
                    <a:tint val="80000"/>
                    <a:shade val="51000"/>
                    <a:satMod val="130000"/>
                  </a:schemeClr>
                </a:gs>
                <a:gs pos="80000">
                  <a:schemeClr val="dk1">
                    <a:tint val="80000"/>
                    <a:shade val="93000"/>
                    <a:satMod val="130000"/>
                  </a:schemeClr>
                </a:gs>
                <a:gs pos="100000">
                  <a:schemeClr val="dk1">
                    <a:tint val="8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lumMod val="85000"/>
                      </a:schemeClr>
                    </a:solidFill>
                    <a:latin typeface="+mn-lt"/>
                    <a:ea typeface="+mn-ea"/>
                    <a:cs typeface="+mn-cs"/>
                  </a:defRPr>
                </a:pPr>
                <a:endParaRPr lang="ja-JP"/>
              </a:p>
            </c:txPr>
            <c:dLblPos val="inBase"/>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Sheet2!$C$69:$H$69</c:f>
              <c:numCache>
                <c:formatCode>#,##0_ </c:formatCode>
                <c:ptCount val="6"/>
                <c:pt idx="0">
                  <c:v>151</c:v>
                </c:pt>
                <c:pt idx="1">
                  <c:v>1091</c:v>
                </c:pt>
                <c:pt idx="2">
                  <c:v>764</c:v>
                </c:pt>
                <c:pt idx="3">
                  <c:v>803</c:v>
                </c:pt>
                <c:pt idx="4">
                  <c:v>729</c:v>
                </c:pt>
                <c:pt idx="5">
                  <c:v>3814</c:v>
                </c:pt>
              </c:numCache>
            </c:numRef>
          </c:val>
          <c:extLst xmlns:c16r2="http://schemas.microsoft.com/office/drawing/2015/06/chart">
            <c:ext xmlns:c16="http://schemas.microsoft.com/office/drawing/2014/chart" uri="{C3380CC4-5D6E-409C-BE32-E72D297353CC}">
              <c16:uniqueId val="{00000006-05E9-46CD-825D-3ADCFD4A0623}"/>
            </c:ext>
          </c:extLst>
        </c:ser>
        <c:dLbls>
          <c:dLblPos val="ctr"/>
          <c:showLegendKey val="0"/>
          <c:showVal val="1"/>
          <c:showCatName val="0"/>
          <c:showSerName val="0"/>
          <c:showPercent val="0"/>
          <c:showBubbleSize val="0"/>
        </c:dLbls>
        <c:gapWidth val="67"/>
        <c:overlap val="100"/>
        <c:axId val="501333064"/>
        <c:axId val="501333456"/>
      </c:barChart>
      <c:catAx>
        <c:axId val="501333064"/>
        <c:scaling>
          <c:orientation val="minMax"/>
        </c:scaling>
        <c:delete val="1"/>
        <c:axPos val="l"/>
        <c:majorTickMark val="none"/>
        <c:minorTickMark val="none"/>
        <c:tickLblPos val="nextTo"/>
        <c:crossAx val="501333456"/>
        <c:crosses val="autoZero"/>
        <c:auto val="1"/>
        <c:lblAlgn val="ctr"/>
        <c:lblOffset val="100"/>
        <c:noMultiLvlLbl val="0"/>
      </c:catAx>
      <c:valAx>
        <c:axId val="501333456"/>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ja-JP" altLang="en-US"/>
                  <a:t>単位：人</a:t>
                </a:r>
                <a:endParaRPr lang="en-US" altLang="ja-JP"/>
              </a:p>
              <a:p>
                <a:pPr>
                  <a:defRPr/>
                </a:pPr>
                <a:endParaRPr lang="en-US" altLang="ja-JP"/>
              </a:p>
              <a:p>
                <a:pPr>
                  <a:defRPr/>
                </a:pPr>
                <a:endParaRPr lang="ja-JP" altLang="en-US"/>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ja-JP"/>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ja-JP"/>
          </a:p>
        </c:txPr>
        <c:crossAx val="501333064"/>
        <c:crosses val="autoZero"/>
        <c:crossBetween val="between"/>
      </c:valAx>
      <c:spPr>
        <a:noFill/>
        <a:ln w="12700">
          <a:solidFill>
            <a:schemeClr val="bg2"/>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solidFill>
        <a:schemeClr val="bg2"/>
      </a:solid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stacked"/>
        <c:varyColors val="0"/>
        <c:ser>
          <c:idx val="0"/>
          <c:order val="0"/>
          <c:tx>
            <c:strRef>
              <c:f>Sheet2!$C$111</c:f>
              <c:strCache>
                <c:ptCount val="1"/>
                <c:pt idx="0">
                  <c:v>0歳</c:v>
                </c:pt>
              </c:strCache>
            </c:strRef>
          </c:tx>
          <c:spPr>
            <a:gradFill rotWithShape="1">
              <a:gsLst>
                <a:gs pos="0">
                  <a:schemeClr val="dk1">
                    <a:tint val="88500"/>
                    <a:shade val="51000"/>
                    <a:satMod val="130000"/>
                  </a:schemeClr>
                </a:gs>
                <a:gs pos="80000">
                  <a:schemeClr val="dk1">
                    <a:tint val="88500"/>
                    <a:shade val="93000"/>
                    <a:satMod val="130000"/>
                  </a:schemeClr>
                </a:gs>
                <a:gs pos="100000">
                  <a:schemeClr val="dk1">
                    <a:tint val="885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dk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Sheet2!$D$111</c:f>
              <c:numCache>
                <c:formatCode>#,##0_ </c:formatCode>
                <c:ptCount val="1"/>
                <c:pt idx="0">
                  <c:v>2745</c:v>
                </c:pt>
              </c:numCache>
            </c:numRef>
          </c:val>
          <c:extLst xmlns:c16r2="http://schemas.microsoft.com/office/drawing/2015/06/chart">
            <c:ext xmlns:c16="http://schemas.microsoft.com/office/drawing/2014/chart" uri="{C3380CC4-5D6E-409C-BE32-E72D297353CC}">
              <c16:uniqueId val="{00000000-D7D4-410B-8CA3-C54C79E24D6B}"/>
            </c:ext>
          </c:extLst>
        </c:ser>
        <c:ser>
          <c:idx val="1"/>
          <c:order val="1"/>
          <c:tx>
            <c:strRef>
              <c:f>Sheet2!$C$112</c:f>
              <c:strCache>
                <c:ptCount val="1"/>
                <c:pt idx="0">
                  <c:v>1～3歳</c:v>
                </c:pt>
              </c:strCache>
            </c:strRef>
          </c:tx>
          <c:spPr>
            <a:gradFill rotWithShape="1">
              <a:gsLst>
                <a:gs pos="0">
                  <a:schemeClr val="dk1">
                    <a:tint val="55000"/>
                    <a:shade val="51000"/>
                    <a:satMod val="130000"/>
                  </a:schemeClr>
                </a:gs>
                <a:gs pos="80000">
                  <a:schemeClr val="dk1">
                    <a:tint val="55000"/>
                    <a:shade val="93000"/>
                    <a:satMod val="130000"/>
                  </a:schemeClr>
                </a:gs>
                <a:gs pos="100000">
                  <a:schemeClr val="dk1">
                    <a:tint val="5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0"/>
              <c:showCatName val="0"/>
              <c:showSerName val="1"/>
              <c:showPercent val="0"/>
              <c:showBubbleSize val="0"/>
            </c:dLbl>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Sheet2!$D$112</c:f>
              <c:numCache>
                <c:formatCode>#,##0_ </c:formatCode>
                <c:ptCount val="1"/>
                <c:pt idx="0">
                  <c:v>75035</c:v>
                </c:pt>
              </c:numCache>
            </c:numRef>
          </c:val>
          <c:extLst xmlns:c16r2="http://schemas.microsoft.com/office/drawing/2015/06/chart">
            <c:ext xmlns:c16="http://schemas.microsoft.com/office/drawing/2014/chart" uri="{C3380CC4-5D6E-409C-BE32-E72D297353CC}">
              <c16:uniqueId val="{00000001-D7D4-410B-8CA3-C54C79E24D6B}"/>
            </c:ext>
          </c:extLst>
        </c:ser>
        <c:ser>
          <c:idx val="2"/>
          <c:order val="2"/>
          <c:tx>
            <c:strRef>
              <c:f>Sheet2!$C$113</c:f>
              <c:strCache>
                <c:ptCount val="1"/>
                <c:pt idx="0">
                  <c:v>4歳</c:v>
                </c:pt>
              </c:strCache>
            </c:strRef>
          </c:tx>
          <c:spPr>
            <a:gradFill rotWithShape="1">
              <a:gsLst>
                <a:gs pos="0">
                  <a:schemeClr val="dk1">
                    <a:tint val="75000"/>
                    <a:shade val="51000"/>
                    <a:satMod val="130000"/>
                  </a:schemeClr>
                </a:gs>
                <a:gs pos="80000">
                  <a:schemeClr val="dk1">
                    <a:tint val="75000"/>
                    <a:shade val="93000"/>
                    <a:satMod val="130000"/>
                  </a:schemeClr>
                </a:gs>
                <a:gs pos="100000">
                  <a:schemeClr val="dk1">
                    <a:tint val="7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dk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Sheet2!$D$113</c:f>
              <c:numCache>
                <c:formatCode>#,##0_ </c:formatCode>
                <c:ptCount val="1"/>
                <c:pt idx="0">
                  <c:v>47349</c:v>
                </c:pt>
              </c:numCache>
            </c:numRef>
          </c:val>
          <c:extLst xmlns:c16r2="http://schemas.microsoft.com/office/drawing/2015/06/chart">
            <c:ext xmlns:c16="http://schemas.microsoft.com/office/drawing/2014/chart" uri="{C3380CC4-5D6E-409C-BE32-E72D297353CC}">
              <c16:uniqueId val="{00000002-D7D4-410B-8CA3-C54C79E24D6B}"/>
            </c:ext>
          </c:extLst>
        </c:ser>
        <c:ser>
          <c:idx val="3"/>
          <c:order val="3"/>
          <c:tx>
            <c:strRef>
              <c:f>Sheet2!$C$114</c:f>
              <c:strCache>
                <c:ptCount val="1"/>
                <c:pt idx="0">
                  <c:v>5歳</c:v>
                </c:pt>
              </c:strCache>
            </c:strRef>
          </c:tx>
          <c:spPr>
            <a:gradFill rotWithShape="1">
              <a:gsLst>
                <a:gs pos="0">
                  <a:schemeClr val="dk1">
                    <a:tint val="98500"/>
                    <a:shade val="51000"/>
                    <a:satMod val="130000"/>
                  </a:schemeClr>
                </a:gs>
                <a:gs pos="80000">
                  <a:schemeClr val="dk1">
                    <a:tint val="98500"/>
                    <a:shade val="93000"/>
                    <a:satMod val="130000"/>
                  </a:schemeClr>
                </a:gs>
                <a:gs pos="100000">
                  <a:schemeClr val="dk1">
                    <a:tint val="985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0"/>
              <c:showCatName val="0"/>
              <c:showSerName val="1"/>
              <c:showPercent val="0"/>
              <c:showBubbleSize val="0"/>
            </c:dLbl>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Sheet2!$D$114</c:f>
              <c:numCache>
                <c:formatCode>#,##0_ </c:formatCode>
                <c:ptCount val="1"/>
                <c:pt idx="0">
                  <c:v>49764</c:v>
                </c:pt>
              </c:numCache>
            </c:numRef>
          </c:val>
          <c:extLst xmlns:c16r2="http://schemas.microsoft.com/office/drawing/2015/06/chart">
            <c:ext xmlns:c16="http://schemas.microsoft.com/office/drawing/2014/chart" uri="{C3380CC4-5D6E-409C-BE32-E72D297353CC}">
              <c16:uniqueId val="{00000003-D7D4-410B-8CA3-C54C79E24D6B}"/>
            </c:ext>
          </c:extLst>
        </c:ser>
        <c:ser>
          <c:idx val="4"/>
          <c:order val="4"/>
          <c:tx>
            <c:strRef>
              <c:f>Sheet2!$C$115</c:f>
              <c:strCache>
                <c:ptCount val="1"/>
                <c:pt idx="0">
                  <c:v>6歳</c:v>
                </c:pt>
              </c:strCache>
            </c:strRef>
          </c:tx>
          <c:spPr>
            <a:gradFill rotWithShape="1">
              <a:gsLst>
                <a:gs pos="0">
                  <a:schemeClr val="dk1">
                    <a:tint val="30000"/>
                    <a:shade val="51000"/>
                    <a:satMod val="130000"/>
                  </a:schemeClr>
                </a:gs>
                <a:gs pos="80000">
                  <a:schemeClr val="dk1">
                    <a:tint val="30000"/>
                    <a:shade val="93000"/>
                    <a:satMod val="130000"/>
                  </a:schemeClr>
                </a:gs>
                <a:gs pos="100000">
                  <a:schemeClr val="dk1">
                    <a:tint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dk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Sheet2!$D$115</c:f>
              <c:numCache>
                <c:formatCode>#,##0_ </c:formatCode>
                <c:ptCount val="1"/>
                <c:pt idx="0">
                  <c:v>43933</c:v>
                </c:pt>
              </c:numCache>
            </c:numRef>
          </c:val>
          <c:extLst xmlns:c16r2="http://schemas.microsoft.com/office/drawing/2015/06/chart">
            <c:ext xmlns:c16="http://schemas.microsoft.com/office/drawing/2014/chart" uri="{C3380CC4-5D6E-409C-BE32-E72D297353CC}">
              <c16:uniqueId val="{00000004-D7D4-410B-8CA3-C54C79E24D6B}"/>
            </c:ext>
          </c:extLst>
        </c:ser>
        <c:ser>
          <c:idx val="5"/>
          <c:order val="5"/>
          <c:tx>
            <c:strRef>
              <c:f>Sheet2!$C$116</c:f>
              <c:strCache>
                <c:ptCount val="1"/>
                <c:pt idx="0">
                  <c:v>7～14歳</c:v>
                </c:pt>
              </c:strCache>
            </c:strRef>
          </c:tx>
          <c:spPr>
            <a:gradFill rotWithShape="1">
              <a:gsLst>
                <a:gs pos="0">
                  <a:schemeClr val="dk1">
                    <a:tint val="60000"/>
                    <a:shade val="51000"/>
                    <a:satMod val="130000"/>
                  </a:schemeClr>
                </a:gs>
                <a:gs pos="80000">
                  <a:schemeClr val="dk1">
                    <a:tint val="60000"/>
                    <a:shade val="93000"/>
                    <a:satMod val="130000"/>
                  </a:schemeClr>
                </a:gs>
                <a:gs pos="100000">
                  <a:schemeClr val="dk1">
                    <a:tint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Sheet2!$D$116</c:f>
              <c:numCache>
                <c:formatCode>#,##0_ </c:formatCode>
                <c:ptCount val="1"/>
                <c:pt idx="0">
                  <c:v>128310</c:v>
                </c:pt>
              </c:numCache>
            </c:numRef>
          </c:val>
          <c:extLst xmlns:c16r2="http://schemas.microsoft.com/office/drawing/2015/06/chart">
            <c:ext xmlns:c16="http://schemas.microsoft.com/office/drawing/2014/chart" uri="{C3380CC4-5D6E-409C-BE32-E72D297353CC}">
              <c16:uniqueId val="{00000005-D7D4-410B-8CA3-C54C79E24D6B}"/>
            </c:ext>
          </c:extLst>
        </c:ser>
        <c:ser>
          <c:idx val="6"/>
          <c:order val="6"/>
          <c:tx>
            <c:strRef>
              <c:f>Sheet2!$C$117</c:f>
              <c:strCache>
                <c:ptCount val="1"/>
                <c:pt idx="0">
                  <c:v>15歳～</c:v>
                </c:pt>
              </c:strCache>
            </c:strRef>
          </c:tx>
          <c:spPr>
            <a:gradFill rotWithShape="1">
              <a:gsLst>
                <a:gs pos="0">
                  <a:schemeClr val="dk1">
                    <a:tint val="80000"/>
                    <a:shade val="51000"/>
                    <a:satMod val="130000"/>
                  </a:schemeClr>
                </a:gs>
                <a:gs pos="80000">
                  <a:schemeClr val="dk1">
                    <a:tint val="80000"/>
                    <a:shade val="93000"/>
                    <a:satMod val="130000"/>
                  </a:schemeClr>
                </a:gs>
                <a:gs pos="100000">
                  <a:schemeClr val="dk1">
                    <a:tint val="8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chemeClr val="dk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lumMod val="85000"/>
                      </a:schemeClr>
                    </a:solidFill>
                    <a:latin typeface="+mn-lt"/>
                    <a:ea typeface="+mn-ea"/>
                    <a:cs typeface="+mn-cs"/>
                  </a:defRPr>
                </a:pPr>
                <a:endParaRPr lang="ja-JP"/>
              </a:p>
            </c:txPr>
            <c:dLblPos val="ct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Sheet2!$D$117</c:f>
              <c:numCache>
                <c:formatCode>#,##0_ </c:formatCode>
                <c:ptCount val="1"/>
                <c:pt idx="0">
                  <c:v>20679</c:v>
                </c:pt>
              </c:numCache>
            </c:numRef>
          </c:val>
          <c:extLst xmlns:c16r2="http://schemas.microsoft.com/office/drawing/2015/06/chart">
            <c:ext xmlns:c16="http://schemas.microsoft.com/office/drawing/2014/chart" uri="{C3380CC4-5D6E-409C-BE32-E72D297353CC}">
              <c16:uniqueId val="{00000006-D7D4-410B-8CA3-C54C79E24D6B}"/>
            </c:ext>
          </c:extLst>
        </c:ser>
        <c:dLbls>
          <c:dLblPos val="ctr"/>
          <c:showLegendKey val="0"/>
          <c:showVal val="1"/>
          <c:showCatName val="0"/>
          <c:showSerName val="0"/>
          <c:showPercent val="0"/>
          <c:showBubbleSize val="0"/>
        </c:dLbls>
        <c:gapWidth val="150"/>
        <c:overlap val="100"/>
        <c:axId val="501334240"/>
        <c:axId val="501334632"/>
      </c:barChart>
      <c:catAx>
        <c:axId val="501334240"/>
        <c:scaling>
          <c:orientation val="minMax"/>
        </c:scaling>
        <c:delete val="1"/>
        <c:axPos val="l"/>
        <c:numFmt formatCode="General" sourceLinked="1"/>
        <c:majorTickMark val="none"/>
        <c:minorTickMark val="none"/>
        <c:tickLblPos val="nextTo"/>
        <c:crossAx val="501334632"/>
        <c:crosses val="autoZero"/>
        <c:auto val="1"/>
        <c:lblAlgn val="ctr"/>
        <c:lblOffset val="100"/>
        <c:noMultiLvlLbl val="0"/>
      </c:catAx>
      <c:valAx>
        <c:axId val="501334632"/>
        <c:scaling>
          <c:orientation val="minMax"/>
        </c:scaling>
        <c:delete val="0"/>
        <c:axPos val="b"/>
        <c:majorGridlines>
          <c:spPr>
            <a:ln w="9525" cap="flat" cmpd="sng" algn="ctr">
              <a:solidFill>
                <a:schemeClr val="lt1">
                  <a:lumMod val="95000"/>
                  <a:alpha val="10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ja-JP"/>
          </a:p>
        </c:txPr>
        <c:crossAx val="50133424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dirty="0">
                <a:solidFill>
                  <a:schemeClr val="tx1"/>
                </a:solidFill>
              </a:rPr>
              <a:t>症状別推移グラフ（インフルエンザ）</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Sheet2!$A$3</c:f>
              <c:strCache>
                <c:ptCount val="1"/>
                <c:pt idx="0">
                  <c:v>発熱での欠席者数</c:v>
                </c:pt>
              </c:strCache>
            </c:strRef>
          </c:tx>
          <c:spPr>
            <a:gradFill>
              <a:gsLst>
                <a:gs pos="0">
                  <a:srgbClr val="4472C4">
                    <a:lumMod val="0"/>
                    <a:lumOff val="100000"/>
                  </a:srgbClr>
                </a:gs>
                <a:gs pos="35000">
                  <a:srgbClr val="4472C4">
                    <a:lumMod val="0"/>
                    <a:lumOff val="100000"/>
                  </a:srgbClr>
                </a:gs>
                <a:gs pos="100000">
                  <a:srgbClr val="4472C4">
                    <a:lumMod val="100000"/>
                  </a:srgbClr>
                </a:gs>
              </a:gsLst>
              <a:path path="circle">
                <a:fillToRect l="50000" t="-80000" r="50000" b="180000"/>
              </a:path>
            </a:gradFill>
            <a:ln>
              <a:gradFill flip="none" rotWithShape="1">
                <a:gsLst>
                  <a:gs pos="25000">
                    <a:srgbClr val="4472C4">
                      <a:lumMod val="0"/>
                      <a:lumOff val="100000"/>
                    </a:srgbClr>
                  </a:gs>
                  <a:gs pos="50000">
                    <a:srgbClr val="A2B9E2"/>
                  </a:gs>
                  <a:gs pos="0">
                    <a:srgbClr val="4472C4">
                      <a:lumMod val="0"/>
                      <a:lumOff val="100000"/>
                    </a:srgbClr>
                  </a:gs>
                  <a:gs pos="100000">
                    <a:srgbClr val="4472C4">
                      <a:lumMod val="100000"/>
                    </a:srgbClr>
                  </a:gs>
                </a:gsLst>
                <a:path path="rect">
                  <a:fillToRect l="50000" t="50000" r="50000" b="50000"/>
                </a:path>
                <a:tileRect/>
              </a:gradFill>
            </a:ln>
            <a:effectLst/>
          </c:spPr>
          <c:invertIfNegative val="0"/>
          <c:cat>
            <c:multiLvlStrRef>
              <c:f>Sheet2!$B$1:$M$2</c:f>
              <c:multiLvlStrCache>
                <c:ptCount val="12"/>
                <c:lvl>
                  <c:pt idx="0">
                    <c:v>月</c:v>
                  </c:pt>
                  <c:pt idx="1">
                    <c:v>火</c:v>
                  </c:pt>
                  <c:pt idx="2">
                    <c:v>水</c:v>
                  </c:pt>
                  <c:pt idx="3">
                    <c:v>木</c:v>
                  </c:pt>
                  <c:pt idx="4">
                    <c:v>金</c:v>
                  </c:pt>
                  <c:pt idx="5">
                    <c:v>土</c:v>
                  </c:pt>
                  <c:pt idx="6">
                    <c:v>日</c:v>
                  </c:pt>
                  <c:pt idx="7">
                    <c:v>月</c:v>
                  </c:pt>
                  <c:pt idx="8">
                    <c:v>火</c:v>
                  </c:pt>
                  <c:pt idx="9">
                    <c:v>水</c:v>
                  </c:pt>
                  <c:pt idx="10">
                    <c:v>木</c:v>
                  </c:pt>
                  <c:pt idx="11">
                    <c:v>金</c:v>
                  </c:pt>
                </c:lvl>
                <c:lvl>
                  <c:pt idx="0">
                    <c:v>2月1日</c:v>
                  </c:pt>
                  <c:pt idx="1">
                    <c:v>2月2日</c:v>
                  </c:pt>
                  <c:pt idx="2">
                    <c:v>2月3日</c:v>
                  </c:pt>
                  <c:pt idx="3">
                    <c:v>2月4日</c:v>
                  </c:pt>
                  <c:pt idx="4">
                    <c:v>2月5日</c:v>
                  </c:pt>
                  <c:pt idx="5">
                    <c:v>2月6日</c:v>
                  </c:pt>
                  <c:pt idx="6">
                    <c:v>2月7日</c:v>
                  </c:pt>
                  <c:pt idx="7">
                    <c:v>2月8日</c:v>
                  </c:pt>
                  <c:pt idx="8">
                    <c:v>2月9日</c:v>
                  </c:pt>
                  <c:pt idx="9">
                    <c:v>2月10日</c:v>
                  </c:pt>
                  <c:pt idx="10">
                    <c:v>2月11日</c:v>
                  </c:pt>
                  <c:pt idx="11">
                    <c:v>2月12日</c:v>
                  </c:pt>
                </c:lvl>
              </c:multiLvlStrCache>
            </c:multiLvlStrRef>
          </c:cat>
          <c:val>
            <c:numRef>
              <c:f>Sheet2!$B$3:$M$3</c:f>
              <c:numCache>
                <c:formatCode>General</c:formatCode>
                <c:ptCount val="12"/>
                <c:pt idx="0">
                  <c:v>0</c:v>
                </c:pt>
                <c:pt idx="1">
                  <c:v>0</c:v>
                </c:pt>
                <c:pt idx="2">
                  <c:v>1</c:v>
                </c:pt>
                <c:pt idx="3">
                  <c:v>2</c:v>
                </c:pt>
                <c:pt idx="4">
                  <c:v>4</c:v>
                </c:pt>
                <c:pt idx="5">
                  <c:v>5</c:v>
                </c:pt>
                <c:pt idx="6">
                  <c:v>5</c:v>
                </c:pt>
                <c:pt idx="7">
                  <c:v>5</c:v>
                </c:pt>
                <c:pt idx="8">
                  <c:v>4</c:v>
                </c:pt>
                <c:pt idx="9">
                  <c:v>3</c:v>
                </c:pt>
                <c:pt idx="10">
                  <c:v>2</c:v>
                </c:pt>
                <c:pt idx="11">
                  <c:v>0</c:v>
                </c:pt>
              </c:numCache>
            </c:numRef>
          </c:val>
          <c:extLst xmlns:c16r2="http://schemas.microsoft.com/office/drawing/2015/06/chart">
            <c:ext xmlns:c16="http://schemas.microsoft.com/office/drawing/2014/chart" uri="{C3380CC4-5D6E-409C-BE32-E72D297353CC}">
              <c16:uniqueId val="{00000000-BA6A-4E3F-8164-67F8A0787C60}"/>
            </c:ext>
          </c:extLst>
        </c:ser>
        <c:dLbls>
          <c:showLegendKey val="0"/>
          <c:showVal val="0"/>
          <c:showCatName val="0"/>
          <c:showSerName val="0"/>
          <c:showPercent val="0"/>
          <c:showBubbleSize val="0"/>
        </c:dLbls>
        <c:gapWidth val="50"/>
        <c:overlap val="-27"/>
        <c:axId val="503200536"/>
        <c:axId val="503200928"/>
      </c:barChart>
      <c:catAx>
        <c:axId val="503200536"/>
        <c:scaling>
          <c:orientation val="minMax"/>
        </c:scaling>
        <c:delete val="0"/>
        <c:axPos val="b"/>
        <c:numFmt formatCode="m/d"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03200928"/>
        <c:crosses val="autoZero"/>
        <c:auto val="1"/>
        <c:lblAlgn val="ctr"/>
        <c:lblOffset val="100"/>
        <c:noMultiLvlLbl val="0"/>
      </c:catAx>
      <c:valAx>
        <c:axId val="503200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50320053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流行曲線（インフルエンザ）</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33079615048119"/>
          <c:y val="0.22980314960629916"/>
          <c:w val="0.87169203849518806"/>
          <c:h val="0.50712561971420234"/>
        </c:manualLayout>
      </c:layout>
      <c:lineChart>
        <c:grouping val="standard"/>
        <c:varyColors val="0"/>
        <c:ser>
          <c:idx val="0"/>
          <c:order val="0"/>
          <c:tx>
            <c:strRef>
              <c:f>Sheet3!$A$3</c:f>
              <c:strCache>
                <c:ptCount val="1"/>
                <c:pt idx="0">
                  <c:v>欠席者の発熱出現日</c:v>
                </c:pt>
              </c:strCache>
            </c:strRef>
          </c:tx>
          <c:spPr>
            <a:ln w="28575" cap="rnd">
              <a:solidFill>
                <a:schemeClr val="accent1"/>
              </a:solidFill>
              <a:round/>
            </a:ln>
            <a:effectLst/>
          </c:spPr>
          <c:marker>
            <c:symbol val="none"/>
          </c:marker>
          <c:cat>
            <c:multiLvlStrRef>
              <c:f>Sheet3!$B$1:$M$2</c:f>
              <c:multiLvlStrCache>
                <c:ptCount val="12"/>
                <c:lvl>
                  <c:pt idx="0">
                    <c:v>月</c:v>
                  </c:pt>
                  <c:pt idx="1">
                    <c:v>火</c:v>
                  </c:pt>
                  <c:pt idx="2">
                    <c:v>水</c:v>
                  </c:pt>
                  <c:pt idx="3">
                    <c:v>木</c:v>
                  </c:pt>
                  <c:pt idx="4">
                    <c:v>金</c:v>
                  </c:pt>
                  <c:pt idx="5">
                    <c:v>土</c:v>
                  </c:pt>
                  <c:pt idx="6">
                    <c:v>日</c:v>
                  </c:pt>
                  <c:pt idx="7">
                    <c:v>月</c:v>
                  </c:pt>
                  <c:pt idx="8">
                    <c:v>火</c:v>
                  </c:pt>
                  <c:pt idx="9">
                    <c:v>水</c:v>
                  </c:pt>
                  <c:pt idx="10">
                    <c:v>木</c:v>
                  </c:pt>
                  <c:pt idx="11">
                    <c:v>金</c:v>
                  </c:pt>
                </c:lvl>
                <c:lvl>
                  <c:pt idx="0">
                    <c:v>2月1日</c:v>
                  </c:pt>
                  <c:pt idx="1">
                    <c:v>2月2日</c:v>
                  </c:pt>
                  <c:pt idx="2">
                    <c:v>2月3日</c:v>
                  </c:pt>
                  <c:pt idx="3">
                    <c:v>2月4日</c:v>
                  </c:pt>
                  <c:pt idx="4">
                    <c:v>2月5日</c:v>
                  </c:pt>
                  <c:pt idx="5">
                    <c:v>2月6日</c:v>
                  </c:pt>
                  <c:pt idx="6">
                    <c:v>2月7日</c:v>
                  </c:pt>
                  <c:pt idx="7">
                    <c:v>2月8日</c:v>
                  </c:pt>
                  <c:pt idx="8">
                    <c:v>2月9日</c:v>
                  </c:pt>
                  <c:pt idx="9">
                    <c:v>2月10日</c:v>
                  </c:pt>
                  <c:pt idx="10">
                    <c:v>2月11日</c:v>
                  </c:pt>
                  <c:pt idx="11">
                    <c:v>2月12日</c:v>
                  </c:pt>
                </c:lvl>
              </c:multiLvlStrCache>
            </c:multiLvlStrRef>
          </c:cat>
          <c:val>
            <c:numRef>
              <c:f>Sheet3!$B$3:$M$3</c:f>
              <c:numCache>
                <c:formatCode>General</c:formatCode>
                <c:ptCount val="12"/>
                <c:pt idx="0">
                  <c:v>0</c:v>
                </c:pt>
                <c:pt idx="1">
                  <c:v>0</c:v>
                </c:pt>
                <c:pt idx="2">
                  <c:v>10</c:v>
                </c:pt>
                <c:pt idx="3">
                  <c:v>10</c:v>
                </c:pt>
                <c:pt idx="4">
                  <c:v>20</c:v>
                </c:pt>
                <c:pt idx="5">
                  <c:v>10</c:v>
                </c:pt>
                <c:pt idx="6">
                  <c:v>0</c:v>
                </c:pt>
                <c:pt idx="7">
                  <c:v>0</c:v>
                </c:pt>
                <c:pt idx="8">
                  <c:v>0</c:v>
                </c:pt>
                <c:pt idx="9">
                  <c:v>0</c:v>
                </c:pt>
                <c:pt idx="10">
                  <c:v>0</c:v>
                </c:pt>
                <c:pt idx="11">
                  <c:v>0</c:v>
                </c:pt>
              </c:numCache>
            </c:numRef>
          </c:val>
          <c:smooth val="0"/>
          <c:extLst xmlns:c16r2="http://schemas.microsoft.com/office/drawing/2015/06/chart">
            <c:ext xmlns:c16="http://schemas.microsoft.com/office/drawing/2014/chart" uri="{C3380CC4-5D6E-409C-BE32-E72D297353CC}">
              <c16:uniqueId val="{00000000-A716-447B-AEC9-F29D74F947F7}"/>
            </c:ext>
          </c:extLst>
        </c:ser>
        <c:dLbls>
          <c:showLegendKey val="0"/>
          <c:showVal val="0"/>
          <c:showCatName val="0"/>
          <c:showSerName val="0"/>
          <c:showPercent val="0"/>
          <c:showBubbleSize val="0"/>
        </c:dLbls>
        <c:smooth val="0"/>
        <c:axId val="503202496"/>
        <c:axId val="503512624"/>
      </c:lineChart>
      <c:catAx>
        <c:axId val="50320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03512624"/>
        <c:crosses val="autoZero"/>
        <c:auto val="0"/>
        <c:lblAlgn val="ctr"/>
        <c:lblOffset val="100"/>
        <c:tickLblSkip val="1"/>
        <c:noMultiLvlLbl val="0"/>
      </c:catAx>
      <c:valAx>
        <c:axId val="503512624"/>
        <c:scaling>
          <c:orientation val="minMax"/>
          <c:max val="4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503202496"/>
        <c:crosses val="autoZero"/>
        <c:crossBetween val="between"/>
        <c:majorUnit val="20"/>
        <c:minorUnit val="10"/>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0.05055</cdr:x>
      <cdr:y>0.92995</cdr:y>
    </cdr:from>
    <cdr:to>
      <cdr:x>0.94538</cdr:x>
      <cdr:y>0.96618</cdr:y>
    </cdr:to>
    <cdr:sp macro="" textlink="">
      <cdr:nvSpPr>
        <cdr:cNvPr id="2" name="テキスト ボックス 1">
          <a:extLst xmlns:a="http://schemas.openxmlformats.org/drawingml/2006/main">
            <a:ext uri="{FF2B5EF4-FFF2-40B4-BE49-F238E27FC236}">
              <a16:creationId xmlns:a16="http://schemas.microsoft.com/office/drawing/2014/main" xmlns="" id="{1A29B290-FE40-4B35-9F21-B1A4F0F584E6}"/>
            </a:ext>
          </a:extLst>
        </cdr:cNvPr>
        <cdr:cNvSpPr txBox="1"/>
      </cdr:nvSpPr>
      <cdr:spPr>
        <a:xfrm xmlns:a="http://schemas.openxmlformats.org/drawingml/2006/main">
          <a:off x="414339" y="3667126"/>
          <a:ext cx="7334250" cy="142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0.32792</cdr:x>
      <cdr:y>0.26237</cdr:y>
    </cdr:from>
    <cdr:to>
      <cdr:x>0.4238</cdr:x>
      <cdr:y>0.31091</cdr:y>
    </cdr:to>
    <cdr:sp macro="" textlink="">
      <cdr:nvSpPr>
        <cdr:cNvPr id="2" name="テキスト ボックス 1">
          <a:extLst xmlns:a="http://schemas.openxmlformats.org/drawingml/2006/main">
            <a:ext uri="{FF2B5EF4-FFF2-40B4-BE49-F238E27FC236}">
              <a16:creationId xmlns:a16="http://schemas.microsoft.com/office/drawing/2014/main" xmlns="" id="{639D3D36-D28B-48FD-9E2A-615CF9597559}"/>
            </a:ext>
          </a:extLst>
        </cdr:cNvPr>
        <cdr:cNvSpPr txBox="1"/>
      </cdr:nvSpPr>
      <cdr:spPr>
        <a:xfrm xmlns:a="http://schemas.openxmlformats.org/drawingml/2006/main">
          <a:off x="3757290" y="1237079"/>
          <a:ext cx="1098602" cy="228865"/>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square" rtlCol="0" anchor="ctr"/>
        <a:lstStyle xmlns:a="http://schemas.openxmlformats.org/drawingml/2006/main"/>
        <a:p xmlns:a="http://schemas.openxmlformats.org/drawingml/2006/main">
          <a:pPr algn="ctr"/>
          <a:r>
            <a:rPr lang="ja-JP" altLang="en-US" sz="1200" dirty="0"/>
            <a:t>伝染性紅斑</a:t>
          </a:r>
        </a:p>
      </cdr:txBody>
    </cdr:sp>
  </cdr:relSizeAnchor>
  <cdr:relSizeAnchor xmlns:cdr="http://schemas.openxmlformats.org/drawingml/2006/chartDrawing">
    <cdr:from>
      <cdr:x>0.41871</cdr:x>
      <cdr:y>0.3987</cdr:y>
    </cdr:from>
    <cdr:to>
      <cdr:x>0.5</cdr:x>
      <cdr:y>0.44798</cdr:y>
    </cdr:to>
    <cdr:sp macro="" textlink="">
      <cdr:nvSpPr>
        <cdr:cNvPr id="3" name="テキスト ボックス 2">
          <a:extLst xmlns:a="http://schemas.openxmlformats.org/drawingml/2006/main">
            <a:ext uri="{FF2B5EF4-FFF2-40B4-BE49-F238E27FC236}">
              <a16:creationId xmlns:a16="http://schemas.microsoft.com/office/drawing/2014/main" xmlns="" id="{D862E5F9-70A6-4818-8E70-5CCF265DDEC7}"/>
            </a:ext>
          </a:extLst>
        </cdr:cNvPr>
        <cdr:cNvSpPr txBox="1"/>
      </cdr:nvSpPr>
      <cdr:spPr>
        <a:xfrm xmlns:a="http://schemas.openxmlformats.org/drawingml/2006/main">
          <a:off x="4797618" y="1879870"/>
          <a:ext cx="931429" cy="232354"/>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square" rtlCol="0" anchor="ctr"/>
        <a:lstStyle xmlns:a="http://schemas.openxmlformats.org/drawingml/2006/main"/>
        <a:p xmlns:a="http://schemas.openxmlformats.org/drawingml/2006/main">
          <a:pPr algn="ctr"/>
          <a:r>
            <a:rPr lang="ja-JP" altLang="en-US" sz="1200"/>
            <a:t>手足口病</a:t>
          </a:r>
        </a:p>
      </cdr:txBody>
    </cdr:sp>
  </cdr:relSizeAnchor>
  <cdr:relSizeAnchor xmlns:cdr="http://schemas.openxmlformats.org/drawingml/2006/chartDrawing">
    <cdr:from>
      <cdr:x>0.40175</cdr:x>
      <cdr:y>0.53306</cdr:y>
    </cdr:from>
    <cdr:to>
      <cdr:x>0.55119</cdr:x>
      <cdr:y>0.58254</cdr:y>
    </cdr:to>
    <cdr:sp macro="" textlink="">
      <cdr:nvSpPr>
        <cdr:cNvPr id="4" name="テキスト ボックス 3">
          <a:extLst xmlns:a="http://schemas.openxmlformats.org/drawingml/2006/main">
            <a:ext uri="{FF2B5EF4-FFF2-40B4-BE49-F238E27FC236}">
              <a16:creationId xmlns:a16="http://schemas.microsoft.com/office/drawing/2014/main" xmlns="" id="{CE1273F7-259F-4B19-8794-31706A204427}"/>
            </a:ext>
          </a:extLst>
        </cdr:cNvPr>
        <cdr:cNvSpPr txBox="1"/>
      </cdr:nvSpPr>
      <cdr:spPr>
        <a:xfrm xmlns:a="http://schemas.openxmlformats.org/drawingml/2006/main">
          <a:off x="4603331" y="2513376"/>
          <a:ext cx="1712312" cy="233255"/>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square" rtlCol="0" anchor="ctr"/>
        <a:lstStyle xmlns:a="http://schemas.openxmlformats.org/drawingml/2006/main"/>
        <a:p xmlns:a="http://schemas.openxmlformats.org/drawingml/2006/main">
          <a:pPr algn="ctr"/>
          <a:r>
            <a:rPr lang="ja-JP" altLang="en-US" sz="1200" dirty="0"/>
            <a:t>水痘（みずぼうそう）</a:t>
          </a:r>
        </a:p>
      </cdr:txBody>
    </cdr:sp>
  </cdr:relSizeAnchor>
  <cdr:relSizeAnchor xmlns:cdr="http://schemas.openxmlformats.org/drawingml/2006/chartDrawing">
    <cdr:from>
      <cdr:x>0.41329</cdr:x>
      <cdr:y>0.66862</cdr:y>
    </cdr:from>
    <cdr:to>
      <cdr:x>0.5</cdr:x>
      <cdr:y>0.72176</cdr:y>
    </cdr:to>
    <cdr:sp macro="" textlink="">
      <cdr:nvSpPr>
        <cdr:cNvPr id="6" name="テキスト ボックス 5">
          <a:extLst xmlns:a="http://schemas.openxmlformats.org/drawingml/2006/main">
            <a:ext uri="{FF2B5EF4-FFF2-40B4-BE49-F238E27FC236}">
              <a16:creationId xmlns:a16="http://schemas.microsoft.com/office/drawing/2014/main" xmlns="" id="{8820311A-ADE6-4E58-891C-FB696B42B19D}"/>
            </a:ext>
          </a:extLst>
        </cdr:cNvPr>
        <cdr:cNvSpPr txBox="1"/>
      </cdr:nvSpPr>
      <cdr:spPr>
        <a:xfrm xmlns:a="http://schemas.openxmlformats.org/drawingml/2006/main">
          <a:off x="4735516" y="3152513"/>
          <a:ext cx="993531" cy="250553"/>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square" rtlCol="0" anchor="ctr"/>
        <a:lstStyle xmlns:a="http://schemas.openxmlformats.org/drawingml/2006/main"/>
        <a:p xmlns:a="http://schemas.openxmlformats.org/drawingml/2006/main">
          <a:pPr algn="ctr"/>
          <a:r>
            <a:rPr lang="ja-JP" altLang="en-US" sz="1200" dirty="0"/>
            <a:t>咽頭結膜熱</a:t>
          </a:r>
        </a:p>
      </cdr:txBody>
    </cdr:sp>
  </cdr:relSizeAnchor>
  <cdr:relSizeAnchor xmlns:cdr="http://schemas.openxmlformats.org/drawingml/2006/chartDrawing">
    <cdr:from>
      <cdr:x>0.59912</cdr:x>
      <cdr:y>0.80606</cdr:y>
    </cdr:from>
    <cdr:to>
      <cdr:x>0.74302</cdr:x>
      <cdr:y>0.85563</cdr:y>
    </cdr:to>
    <cdr:sp macro="" textlink="">
      <cdr:nvSpPr>
        <cdr:cNvPr id="7" name="テキスト ボックス 6">
          <a:extLst xmlns:a="http://schemas.openxmlformats.org/drawingml/2006/main">
            <a:ext uri="{FF2B5EF4-FFF2-40B4-BE49-F238E27FC236}">
              <a16:creationId xmlns:a16="http://schemas.microsoft.com/office/drawing/2014/main" xmlns="" id="{84BEB070-2859-436F-954D-99558E8A16BB}"/>
            </a:ext>
          </a:extLst>
        </cdr:cNvPr>
        <cdr:cNvSpPr txBox="1"/>
      </cdr:nvSpPr>
      <cdr:spPr>
        <a:xfrm xmlns:a="http://schemas.openxmlformats.org/drawingml/2006/main">
          <a:off x="6864765" y="3800563"/>
          <a:ext cx="1648793" cy="233693"/>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square" rtlCol="0" anchor="ctr"/>
        <a:lstStyle xmlns:a="http://schemas.openxmlformats.org/drawingml/2006/main"/>
        <a:p xmlns:a="http://schemas.openxmlformats.org/drawingml/2006/main">
          <a:pPr algn="ctr"/>
          <a:r>
            <a:rPr lang="ja-JP" altLang="en-US" sz="1200" dirty="0"/>
            <a:t>ＲＳウイルス感染症</a:t>
          </a:r>
        </a:p>
      </cdr:txBody>
    </cdr:sp>
  </cdr:relSizeAnchor>
  <cdr:relSizeAnchor xmlns:cdr="http://schemas.openxmlformats.org/drawingml/2006/chartDrawing">
    <cdr:from>
      <cdr:x>0.57827</cdr:x>
      <cdr:y>0.302</cdr:y>
    </cdr:from>
    <cdr:to>
      <cdr:x>0.91308</cdr:x>
      <cdr:y>0.57654</cdr:y>
    </cdr:to>
    <cdr:sp macro="" textlink="">
      <cdr:nvSpPr>
        <cdr:cNvPr id="8" name="スクロール: 横 7">
          <a:extLst xmlns:a="http://schemas.openxmlformats.org/drawingml/2006/main">
            <a:ext uri="{FF2B5EF4-FFF2-40B4-BE49-F238E27FC236}">
              <a16:creationId xmlns:a16="http://schemas.microsoft.com/office/drawing/2014/main" xmlns="" id="{71DF3AA6-9EAD-4B66-A157-43353A2F4DD6}"/>
            </a:ext>
          </a:extLst>
        </cdr:cNvPr>
        <cdr:cNvSpPr/>
      </cdr:nvSpPr>
      <cdr:spPr>
        <a:xfrm xmlns:a="http://schemas.openxmlformats.org/drawingml/2006/main">
          <a:off x="6625889" y="1423937"/>
          <a:ext cx="3836285" cy="1294446"/>
        </a:xfrm>
        <a:prstGeom xmlns:a="http://schemas.openxmlformats.org/drawingml/2006/main" prst="horizontalScroll">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0.60338</cdr:x>
      <cdr:y>0.35087</cdr:y>
    </cdr:from>
    <cdr:to>
      <cdr:x>0.90116</cdr:x>
      <cdr:y>0.52673</cdr:y>
    </cdr:to>
    <cdr:sp macro="" textlink="">
      <cdr:nvSpPr>
        <cdr:cNvPr id="9" name="テキスト ボックス 8">
          <a:extLst xmlns:a="http://schemas.openxmlformats.org/drawingml/2006/main">
            <a:ext uri="{FF2B5EF4-FFF2-40B4-BE49-F238E27FC236}">
              <a16:creationId xmlns:a16="http://schemas.microsoft.com/office/drawing/2014/main" xmlns="" id="{6C5DA7FB-8DA4-4C90-9DE2-DB61865B3864}"/>
            </a:ext>
          </a:extLst>
        </cdr:cNvPr>
        <cdr:cNvSpPr txBox="1"/>
      </cdr:nvSpPr>
      <cdr:spPr>
        <a:xfrm xmlns:a="http://schemas.openxmlformats.org/drawingml/2006/main">
          <a:off x="6913544" y="1654339"/>
          <a:ext cx="3412036" cy="8291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600" dirty="0"/>
            <a:t>流行レベルは年ごと、地域ごとに差があることも多い</a:t>
          </a:r>
          <a:endParaRPr lang="en-US" altLang="ja-JP" sz="1600" dirty="0"/>
        </a:p>
        <a:p xmlns:a="http://schemas.openxmlformats.org/drawingml/2006/main">
          <a:r>
            <a:rPr lang="ja-JP" altLang="en-US" sz="1600" dirty="0"/>
            <a:t>→地域の最新情報をチェックする</a:t>
          </a:r>
        </a:p>
      </cdr:txBody>
    </cdr:sp>
  </cdr:relSizeAnchor>
  <cdr:relSizeAnchor xmlns:cdr="http://schemas.openxmlformats.org/drawingml/2006/chartDrawing">
    <cdr:from>
      <cdr:x>0.82282</cdr:x>
      <cdr:y>0.20646</cdr:y>
    </cdr:from>
    <cdr:to>
      <cdr:x>0.93704</cdr:x>
      <cdr:y>0.26195</cdr:y>
    </cdr:to>
    <cdr:sp macro="" textlink="">
      <cdr:nvSpPr>
        <cdr:cNvPr id="5" name="テキスト ボックス 4">
          <a:extLst xmlns:a="http://schemas.openxmlformats.org/drawingml/2006/main">
            <a:ext uri="{FF2B5EF4-FFF2-40B4-BE49-F238E27FC236}">
              <a16:creationId xmlns:a16="http://schemas.microsoft.com/office/drawing/2014/main" xmlns="" id="{70848DCA-1780-42EE-8B41-FF17AA99DBE0}"/>
            </a:ext>
          </a:extLst>
        </cdr:cNvPr>
        <cdr:cNvSpPr txBox="1"/>
      </cdr:nvSpPr>
      <cdr:spPr>
        <a:xfrm xmlns:a="http://schemas.openxmlformats.org/drawingml/2006/main">
          <a:off x="9427959" y="973473"/>
          <a:ext cx="1308683" cy="261599"/>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square" rtlCol="0"/>
        <a:lstStyle xmlns:a="http://schemas.openxmlformats.org/drawingml/2006/main"/>
        <a:p xmlns:a="http://schemas.openxmlformats.org/drawingml/2006/main">
          <a:pPr algn="ctr"/>
          <a:r>
            <a:rPr lang="ja-JP" altLang="en-US" sz="1200" dirty="0"/>
            <a:t>流行性耳下腺炎</a:t>
          </a:r>
        </a:p>
      </cdr:txBody>
    </cdr:sp>
  </cdr:relSizeAnchor>
</c:userShapes>
</file>

<file path=ppt/drawings/drawing3.xml><?xml version="1.0" encoding="utf-8"?>
<c:userShapes xmlns:c="http://schemas.openxmlformats.org/drawingml/2006/chart">
  <cdr:relSizeAnchor xmlns:cdr="http://schemas.openxmlformats.org/drawingml/2006/chartDrawing">
    <cdr:from>
      <cdr:x>0.10651</cdr:x>
      <cdr:y>0.11947</cdr:y>
    </cdr:from>
    <cdr:to>
      <cdr:x>0.43761</cdr:x>
      <cdr:y>0.27876</cdr:y>
    </cdr:to>
    <cdr:sp macro="" textlink="">
      <cdr:nvSpPr>
        <cdr:cNvPr id="2" name="テキスト ボックス 1">
          <a:extLst xmlns:a="http://schemas.openxmlformats.org/drawingml/2006/main">
            <a:ext uri="{FF2B5EF4-FFF2-40B4-BE49-F238E27FC236}">
              <a16:creationId xmlns:a16="http://schemas.microsoft.com/office/drawing/2014/main" xmlns="" id="{769DAE0F-1364-482B-954C-CFD402615073}"/>
            </a:ext>
          </a:extLst>
        </cdr:cNvPr>
        <cdr:cNvSpPr txBox="1"/>
      </cdr:nvSpPr>
      <cdr:spPr>
        <a:xfrm xmlns:a="http://schemas.openxmlformats.org/drawingml/2006/main">
          <a:off x="833438" y="257175"/>
          <a:ext cx="25908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0.79521</cdr:x>
      <cdr:y>0.06078</cdr:y>
    </cdr:from>
    <cdr:to>
      <cdr:x>0.98293</cdr:x>
      <cdr:y>0.27139</cdr:y>
    </cdr:to>
    <cdr:sp macro="" textlink="">
      <cdr:nvSpPr>
        <cdr:cNvPr id="3" name="テキスト ボックス 2">
          <a:extLst xmlns:a="http://schemas.openxmlformats.org/drawingml/2006/main">
            <a:ext uri="{FF2B5EF4-FFF2-40B4-BE49-F238E27FC236}">
              <a16:creationId xmlns:a16="http://schemas.microsoft.com/office/drawing/2014/main" xmlns="" id="{FB21F1C5-D09E-4983-8F5F-072F8CDB9523}"/>
            </a:ext>
          </a:extLst>
        </cdr:cNvPr>
        <cdr:cNvSpPr txBox="1"/>
      </cdr:nvSpPr>
      <cdr:spPr>
        <a:xfrm xmlns:a="http://schemas.openxmlformats.org/drawingml/2006/main">
          <a:off x="9095194" y="61959"/>
          <a:ext cx="2146977" cy="214712"/>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square" rtlCol="0"/>
        <a:lstStyle xmlns:a="http://schemas.openxmlformats.org/drawingml/2006/main"/>
        <a:p xmlns:a="http://schemas.openxmlformats.org/drawingml/2006/main">
          <a:pPr algn="ctr"/>
          <a:r>
            <a:rPr lang="ja-JP" altLang="en-US" sz="1200" dirty="0"/>
            <a:t>Ａ群溶血性レンサ球菌感染症</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0.05137</cdr:y>
    </cdr:from>
    <cdr:to>
      <cdr:x>0.11608</cdr:x>
      <cdr:y>0.22423</cdr:y>
    </cdr:to>
    <cdr:sp macro="" textlink="">
      <cdr:nvSpPr>
        <cdr:cNvPr id="2" name="テキスト ボックス 1">
          <a:extLst xmlns:a="http://schemas.openxmlformats.org/drawingml/2006/main">
            <a:ext uri="{FF2B5EF4-FFF2-40B4-BE49-F238E27FC236}">
              <a16:creationId xmlns:a16="http://schemas.microsoft.com/office/drawing/2014/main" xmlns="" id="{71EA02DE-800C-4368-B5BA-26321AC58B2A}"/>
            </a:ext>
          </a:extLst>
        </cdr:cNvPr>
        <cdr:cNvSpPr txBox="1"/>
      </cdr:nvSpPr>
      <cdr:spPr>
        <a:xfrm xmlns:a="http://schemas.openxmlformats.org/drawingml/2006/main">
          <a:off x="0" y="162798"/>
          <a:ext cx="576637" cy="5477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（人）</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0.06065</cdr:y>
    </cdr:from>
    <cdr:to>
      <cdr:x>0.18804</cdr:x>
      <cdr:y>0.39398</cdr:y>
    </cdr:to>
    <cdr:sp macro="" textlink="">
      <cdr:nvSpPr>
        <cdr:cNvPr id="2" name="テキスト ボックス 1">
          <a:extLst xmlns:a="http://schemas.openxmlformats.org/drawingml/2006/main">
            <a:ext uri="{FF2B5EF4-FFF2-40B4-BE49-F238E27FC236}">
              <a16:creationId xmlns:a16="http://schemas.microsoft.com/office/drawing/2014/main" xmlns="" id="{18436017-495A-48CD-AF62-85FF4858A103}"/>
            </a:ext>
          </a:extLst>
        </cdr:cNvPr>
        <cdr:cNvSpPr txBox="1"/>
      </cdr:nvSpPr>
      <cdr:spPr>
        <a:xfrm xmlns:a="http://schemas.openxmlformats.org/drawingml/2006/main">
          <a:off x="-280613" y="16637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4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DD0719-9B7E-40A8-A671-BC17E7E3F451}" type="datetimeFigureOut">
              <a:rPr kumimoji="1" lang="ja-JP" altLang="en-US" smtClean="0"/>
              <a:t>2018/8/29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BCC87-B306-477B-811F-4A8119E1EE8F}" type="slidenum">
              <a:rPr kumimoji="1" lang="ja-JP" altLang="en-US" smtClean="0"/>
              <a:t>‹#›</a:t>
            </a:fld>
            <a:endParaRPr kumimoji="1" lang="ja-JP" altLang="en-US"/>
          </a:p>
        </p:txBody>
      </p:sp>
    </p:spTree>
    <p:extLst>
      <p:ext uri="{BB962C8B-B14F-4D97-AF65-F5344CB8AC3E}">
        <p14:creationId xmlns:p14="http://schemas.microsoft.com/office/powerpoint/2010/main" val="20789480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3516818-5810-4522-80C4-0C69CAA5984D}" type="slidenum">
              <a:rPr kumimoji="1" lang="ja-JP" altLang="en-US" smtClean="0"/>
              <a:t>1</a:t>
            </a:fld>
            <a:endParaRPr kumimoji="1" lang="ja-JP" altLang="en-US"/>
          </a:p>
        </p:txBody>
      </p:sp>
    </p:spTree>
    <p:extLst>
      <p:ext uri="{BB962C8B-B14F-4D97-AF65-F5344CB8AC3E}">
        <p14:creationId xmlns:p14="http://schemas.microsoft.com/office/powerpoint/2010/main" val="259566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3516818-5810-4522-80C4-0C69CAA5984D}" type="slidenum">
              <a:rPr kumimoji="1" lang="ja-JP" altLang="en-US" smtClean="0"/>
              <a:t>2</a:t>
            </a:fld>
            <a:endParaRPr kumimoji="1" lang="ja-JP" altLang="en-US"/>
          </a:p>
        </p:txBody>
      </p:sp>
    </p:spTree>
    <p:extLst>
      <p:ext uri="{BB962C8B-B14F-4D97-AF65-F5344CB8AC3E}">
        <p14:creationId xmlns:p14="http://schemas.microsoft.com/office/powerpoint/2010/main" val="16811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症状出現日</a:t>
            </a:r>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03516818-5810-4522-80C4-0C69CAA5984D}" type="slidenum">
              <a:rPr kumimoji="1" lang="ja-JP" altLang="en-US" smtClean="0"/>
              <a:t>16</a:t>
            </a:fld>
            <a:endParaRPr kumimoji="1" lang="ja-JP" altLang="en-US"/>
          </a:p>
        </p:txBody>
      </p:sp>
    </p:spTree>
    <p:extLst>
      <p:ext uri="{BB962C8B-B14F-4D97-AF65-F5344CB8AC3E}">
        <p14:creationId xmlns:p14="http://schemas.microsoft.com/office/powerpoint/2010/main" val="3789338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A66D264-D197-42C9-BEBC-1AC3A9583F8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F4AF10CD-3484-4161-A86C-BE5B7C5E0E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BEF4139B-1B4E-4D17-B8FB-12630805F83B}"/>
              </a:ext>
            </a:extLst>
          </p:cNvPr>
          <p:cNvSpPr>
            <a:spLocks noGrp="1"/>
          </p:cNvSpPr>
          <p:nvPr>
            <p:ph type="dt" sz="half" idx="10"/>
          </p:nvPr>
        </p:nvSpPr>
        <p:spPr/>
        <p:txBody>
          <a:bodyPr/>
          <a:lstStyle/>
          <a:p>
            <a:fld id="{6FF3938B-46C4-473D-9118-208F08485FF7}" type="datetimeFigureOut">
              <a:rPr kumimoji="1" lang="ja-JP" altLang="en-US" smtClean="0"/>
              <a:t>2018/8/29</a:t>
            </a:fld>
            <a:endParaRPr kumimoji="1" lang="ja-JP" altLang="en-US"/>
          </a:p>
        </p:txBody>
      </p:sp>
      <p:sp>
        <p:nvSpPr>
          <p:cNvPr id="5" name="フッター プレースホルダー 4">
            <a:extLst>
              <a:ext uri="{FF2B5EF4-FFF2-40B4-BE49-F238E27FC236}">
                <a16:creationId xmlns:a16="http://schemas.microsoft.com/office/drawing/2014/main" xmlns="" id="{CEC9B8D1-808C-4E13-B5A8-AA1F3CEA70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8613D5B2-4244-4167-89B2-838D2561782F}"/>
              </a:ext>
            </a:extLst>
          </p:cNvPr>
          <p:cNvSpPr>
            <a:spLocks noGrp="1"/>
          </p:cNvSpPr>
          <p:nvPr>
            <p:ph type="sldNum" sz="quarter" idx="12"/>
          </p:nvPr>
        </p:nvSpPr>
        <p:spPr/>
        <p:txBody>
          <a:bodyPr/>
          <a:lstStyle/>
          <a:p>
            <a:fld id="{D7DEA70C-02C9-4701-8ACD-37A094A4211D}" type="slidenum">
              <a:rPr kumimoji="1" lang="ja-JP" altLang="en-US" smtClean="0"/>
              <a:t>‹#›</a:t>
            </a:fld>
            <a:endParaRPr kumimoji="1" lang="ja-JP" altLang="en-US"/>
          </a:p>
        </p:txBody>
      </p:sp>
    </p:spTree>
    <p:extLst>
      <p:ext uri="{BB962C8B-B14F-4D97-AF65-F5344CB8AC3E}">
        <p14:creationId xmlns:p14="http://schemas.microsoft.com/office/powerpoint/2010/main" val="1267325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8443A88-CDD9-4914-BF43-04F613A4E09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58868A4A-EC7B-48C2-87C6-D7038A95709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FF5D7F9F-BC87-4611-AC0E-A489BE5CFEAC}"/>
              </a:ext>
            </a:extLst>
          </p:cNvPr>
          <p:cNvSpPr>
            <a:spLocks noGrp="1"/>
          </p:cNvSpPr>
          <p:nvPr>
            <p:ph type="dt" sz="half" idx="10"/>
          </p:nvPr>
        </p:nvSpPr>
        <p:spPr/>
        <p:txBody>
          <a:bodyPr/>
          <a:lstStyle/>
          <a:p>
            <a:fld id="{6FF3938B-46C4-473D-9118-208F08485FF7}" type="datetimeFigureOut">
              <a:rPr kumimoji="1" lang="ja-JP" altLang="en-US" smtClean="0"/>
              <a:t>2018/8/29</a:t>
            </a:fld>
            <a:endParaRPr kumimoji="1" lang="ja-JP" altLang="en-US"/>
          </a:p>
        </p:txBody>
      </p:sp>
      <p:sp>
        <p:nvSpPr>
          <p:cNvPr id="5" name="フッター プレースホルダー 4">
            <a:extLst>
              <a:ext uri="{FF2B5EF4-FFF2-40B4-BE49-F238E27FC236}">
                <a16:creationId xmlns:a16="http://schemas.microsoft.com/office/drawing/2014/main" xmlns="" id="{CBF2C22B-CDF8-422E-ACE5-0B1A988AC1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C10CA68-A7F4-456E-84E3-EB8F6A5609AF}"/>
              </a:ext>
            </a:extLst>
          </p:cNvPr>
          <p:cNvSpPr>
            <a:spLocks noGrp="1"/>
          </p:cNvSpPr>
          <p:nvPr>
            <p:ph type="sldNum" sz="quarter" idx="12"/>
          </p:nvPr>
        </p:nvSpPr>
        <p:spPr/>
        <p:txBody>
          <a:bodyPr/>
          <a:lstStyle/>
          <a:p>
            <a:fld id="{D7DEA70C-02C9-4701-8ACD-37A094A4211D}" type="slidenum">
              <a:rPr kumimoji="1" lang="ja-JP" altLang="en-US" smtClean="0"/>
              <a:t>‹#›</a:t>
            </a:fld>
            <a:endParaRPr kumimoji="1" lang="ja-JP" altLang="en-US"/>
          </a:p>
        </p:txBody>
      </p:sp>
    </p:spTree>
    <p:extLst>
      <p:ext uri="{BB962C8B-B14F-4D97-AF65-F5344CB8AC3E}">
        <p14:creationId xmlns:p14="http://schemas.microsoft.com/office/powerpoint/2010/main" val="422337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6EE37B0C-A7FA-49E4-9DA8-505FA500327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CC2347C3-5A84-46A1-BB70-C3502E80CC1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F22FC9A2-D9BC-41ED-AD4C-9B8928078D42}"/>
              </a:ext>
            </a:extLst>
          </p:cNvPr>
          <p:cNvSpPr>
            <a:spLocks noGrp="1"/>
          </p:cNvSpPr>
          <p:nvPr>
            <p:ph type="dt" sz="half" idx="10"/>
          </p:nvPr>
        </p:nvSpPr>
        <p:spPr/>
        <p:txBody>
          <a:bodyPr/>
          <a:lstStyle/>
          <a:p>
            <a:fld id="{6FF3938B-46C4-473D-9118-208F08485FF7}" type="datetimeFigureOut">
              <a:rPr kumimoji="1" lang="ja-JP" altLang="en-US" smtClean="0"/>
              <a:t>2018/8/29</a:t>
            </a:fld>
            <a:endParaRPr kumimoji="1" lang="ja-JP" altLang="en-US"/>
          </a:p>
        </p:txBody>
      </p:sp>
      <p:sp>
        <p:nvSpPr>
          <p:cNvPr id="5" name="フッター プレースホルダー 4">
            <a:extLst>
              <a:ext uri="{FF2B5EF4-FFF2-40B4-BE49-F238E27FC236}">
                <a16:creationId xmlns:a16="http://schemas.microsoft.com/office/drawing/2014/main" xmlns="" id="{997902A5-10F6-4C60-8D64-B59138089C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155B9A70-F6F4-40A4-BD29-D70D5E6D7862}"/>
              </a:ext>
            </a:extLst>
          </p:cNvPr>
          <p:cNvSpPr>
            <a:spLocks noGrp="1"/>
          </p:cNvSpPr>
          <p:nvPr>
            <p:ph type="sldNum" sz="quarter" idx="12"/>
          </p:nvPr>
        </p:nvSpPr>
        <p:spPr/>
        <p:txBody>
          <a:bodyPr/>
          <a:lstStyle/>
          <a:p>
            <a:fld id="{D7DEA70C-02C9-4701-8ACD-37A094A4211D}" type="slidenum">
              <a:rPr kumimoji="1" lang="ja-JP" altLang="en-US" smtClean="0"/>
              <a:t>‹#›</a:t>
            </a:fld>
            <a:endParaRPr kumimoji="1" lang="ja-JP" altLang="en-US"/>
          </a:p>
        </p:txBody>
      </p:sp>
    </p:spTree>
    <p:extLst>
      <p:ext uri="{BB962C8B-B14F-4D97-AF65-F5344CB8AC3E}">
        <p14:creationId xmlns:p14="http://schemas.microsoft.com/office/powerpoint/2010/main" val="356034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DD4F7D3-5BE3-4716-BEFB-92D21A280C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D8C2A05F-7401-4C72-8D8F-81FF5CB7BCC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A3A2E6D7-3587-4133-8631-69261DE3A692}"/>
              </a:ext>
            </a:extLst>
          </p:cNvPr>
          <p:cNvSpPr>
            <a:spLocks noGrp="1"/>
          </p:cNvSpPr>
          <p:nvPr>
            <p:ph type="dt" sz="half" idx="10"/>
          </p:nvPr>
        </p:nvSpPr>
        <p:spPr/>
        <p:txBody>
          <a:bodyPr/>
          <a:lstStyle/>
          <a:p>
            <a:fld id="{6FF3938B-46C4-473D-9118-208F08485FF7}" type="datetimeFigureOut">
              <a:rPr kumimoji="1" lang="ja-JP" altLang="en-US" smtClean="0"/>
              <a:t>2018/8/29</a:t>
            </a:fld>
            <a:endParaRPr kumimoji="1" lang="ja-JP" altLang="en-US"/>
          </a:p>
        </p:txBody>
      </p:sp>
      <p:sp>
        <p:nvSpPr>
          <p:cNvPr id="5" name="フッター プレースホルダー 4">
            <a:extLst>
              <a:ext uri="{FF2B5EF4-FFF2-40B4-BE49-F238E27FC236}">
                <a16:creationId xmlns:a16="http://schemas.microsoft.com/office/drawing/2014/main" xmlns="" id="{038AC78B-14EC-4A57-B4DA-F4687870515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E88585D1-3AB0-4F35-8B68-D4CD73DB1A54}"/>
              </a:ext>
            </a:extLst>
          </p:cNvPr>
          <p:cNvSpPr>
            <a:spLocks noGrp="1"/>
          </p:cNvSpPr>
          <p:nvPr>
            <p:ph type="sldNum" sz="quarter" idx="12"/>
          </p:nvPr>
        </p:nvSpPr>
        <p:spPr/>
        <p:txBody>
          <a:bodyPr/>
          <a:lstStyle/>
          <a:p>
            <a:fld id="{D7DEA70C-02C9-4701-8ACD-37A094A4211D}" type="slidenum">
              <a:rPr kumimoji="1" lang="ja-JP" altLang="en-US" smtClean="0"/>
              <a:t>‹#›</a:t>
            </a:fld>
            <a:endParaRPr kumimoji="1" lang="ja-JP" altLang="en-US"/>
          </a:p>
        </p:txBody>
      </p:sp>
    </p:spTree>
    <p:extLst>
      <p:ext uri="{BB962C8B-B14F-4D97-AF65-F5344CB8AC3E}">
        <p14:creationId xmlns:p14="http://schemas.microsoft.com/office/powerpoint/2010/main" val="141486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7723B5A-BD37-464F-BD40-788A23E77FB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1BD0D7A8-23EC-4B4C-9DE4-0EC62159CF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982DBB5B-B7F1-446C-87C8-61C9AD6E4AF0}"/>
              </a:ext>
            </a:extLst>
          </p:cNvPr>
          <p:cNvSpPr>
            <a:spLocks noGrp="1"/>
          </p:cNvSpPr>
          <p:nvPr>
            <p:ph type="dt" sz="half" idx="10"/>
          </p:nvPr>
        </p:nvSpPr>
        <p:spPr/>
        <p:txBody>
          <a:bodyPr/>
          <a:lstStyle/>
          <a:p>
            <a:fld id="{6FF3938B-46C4-473D-9118-208F08485FF7}" type="datetimeFigureOut">
              <a:rPr kumimoji="1" lang="ja-JP" altLang="en-US" smtClean="0"/>
              <a:t>2018/8/29</a:t>
            </a:fld>
            <a:endParaRPr kumimoji="1" lang="ja-JP" altLang="en-US"/>
          </a:p>
        </p:txBody>
      </p:sp>
      <p:sp>
        <p:nvSpPr>
          <p:cNvPr id="5" name="フッター プレースホルダー 4">
            <a:extLst>
              <a:ext uri="{FF2B5EF4-FFF2-40B4-BE49-F238E27FC236}">
                <a16:creationId xmlns:a16="http://schemas.microsoft.com/office/drawing/2014/main" xmlns="" id="{02CB24D3-DD92-47F8-A962-07784DA904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1E742B21-2FFE-402D-8787-82C2C47E1685}"/>
              </a:ext>
            </a:extLst>
          </p:cNvPr>
          <p:cNvSpPr>
            <a:spLocks noGrp="1"/>
          </p:cNvSpPr>
          <p:nvPr>
            <p:ph type="sldNum" sz="quarter" idx="12"/>
          </p:nvPr>
        </p:nvSpPr>
        <p:spPr/>
        <p:txBody>
          <a:bodyPr/>
          <a:lstStyle/>
          <a:p>
            <a:fld id="{D7DEA70C-02C9-4701-8ACD-37A094A4211D}" type="slidenum">
              <a:rPr kumimoji="1" lang="ja-JP" altLang="en-US" smtClean="0"/>
              <a:t>‹#›</a:t>
            </a:fld>
            <a:endParaRPr kumimoji="1" lang="ja-JP" altLang="en-US"/>
          </a:p>
        </p:txBody>
      </p:sp>
    </p:spTree>
    <p:extLst>
      <p:ext uri="{BB962C8B-B14F-4D97-AF65-F5344CB8AC3E}">
        <p14:creationId xmlns:p14="http://schemas.microsoft.com/office/powerpoint/2010/main" val="234445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CA5ED01-9AE0-4870-A6FE-BF409531F70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6969F3EA-8B0D-47C3-9292-2202F6305A4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BBB7EC24-3A6F-4256-9F4C-4487859E8A3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5FC0D8A6-6E03-4F23-9FA0-8F52A343E47B}"/>
              </a:ext>
            </a:extLst>
          </p:cNvPr>
          <p:cNvSpPr>
            <a:spLocks noGrp="1"/>
          </p:cNvSpPr>
          <p:nvPr>
            <p:ph type="dt" sz="half" idx="10"/>
          </p:nvPr>
        </p:nvSpPr>
        <p:spPr/>
        <p:txBody>
          <a:bodyPr/>
          <a:lstStyle/>
          <a:p>
            <a:fld id="{6FF3938B-46C4-473D-9118-208F08485FF7}" type="datetimeFigureOut">
              <a:rPr kumimoji="1" lang="ja-JP" altLang="en-US" smtClean="0"/>
              <a:t>2018/8/29</a:t>
            </a:fld>
            <a:endParaRPr kumimoji="1" lang="ja-JP" altLang="en-US"/>
          </a:p>
        </p:txBody>
      </p:sp>
      <p:sp>
        <p:nvSpPr>
          <p:cNvPr id="6" name="フッター プレースホルダー 5">
            <a:extLst>
              <a:ext uri="{FF2B5EF4-FFF2-40B4-BE49-F238E27FC236}">
                <a16:creationId xmlns:a16="http://schemas.microsoft.com/office/drawing/2014/main" xmlns="" id="{D98C7FEE-1C91-4B8F-A135-F6038B3F4AF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0EBD3F1B-6384-4A5F-A9F6-8E485BEF701E}"/>
              </a:ext>
            </a:extLst>
          </p:cNvPr>
          <p:cNvSpPr>
            <a:spLocks noGrp="1"/>
          </p:cNvSpPr>
          <p:nvPr>
            <p:ph type="sldNum" sz="quarter" idx="12"/>
          </p:nvPr>
        </p:nvSpPr>
        <p:spPr/>
        <p:txBody>
          <a:bodyPr/>
          <a:lstStyle/>
          <a:p>
            <a:fld id="{D7DEA70C-02C9-4701-8ACD-37A094A4211D}" type="slidenum">
              <a:rPr kumimoji="1" lang="ja-JP" altLang="en-US" smtClean="0"/>
              <a:t>‹#›</a:t>
            </a:fld>
            <a:endParaRPr kumimoji="1" lang="ja-JP" altLang="en-US"/>
          </a:p>
        </p:txBody>
      </p:sp>
    </p:spTree>
    <p:extLst>
      <p:ext uri="{BB962C8B-B14F-4D97-AF65-F5344CB8AC3E}">
        <p14:creationId xmlns:p14="http://schemas.microsoft.com/office/powerpoint/2010/main" val="118021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C010A3F-3F31-4D59-B4BA-3799EA73873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5924E25D-DE32-4C4A-A058-FEA538657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E85C6A27-08B1-4E99-997A-F0F66BE393A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09BC937E-C968-43F7-8365-2E4C71F79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2D2C78FE-C7E1-408C-8667-BBEBBA7ECF8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81944E55-9DB4-4214-A1D7-D3E78A9F8AF3}"/>
              </a:ext>
            </a:extLst>
          </p:cNvPr>
          <p:cNvSpPr>
            <a:spLocks noGrp="1"/>
          </p:cNvSpPr>
          <p:nvPr>
            <p:ph type="dt" sz="half" idx="10"/>
          </p:nvPr>
        </p:nvSpPr>
        <p:spPr/>
        <p:txBody>
          <a:bodyPr/>
          <a:lstStyle/>
          <a:p>
            <a:fld id="{6FF3938B-46C4-473D-9118-208F08485FF7}" type="datetimeFigureOut">
              <a:rPr kumimoji="1" lang="ja-JP" altLang="en-US" smtClean="0"/>
              <a:t>2018/8/29</a:t>
            </a:fld>
            <a:endParaRPr kumimoji="1" lang="ja-JP" altLang="en-US"/>
          </a:p>
        </p:txBody>
      </p:sp>
      <p:sp>
        <p:nvSpPr>
          <p:cNvPr id="8" name="フッター プレースホルダー 7">
            <a:extLst>
              <a:ext uri="{FF2B5EF4-FFF2-40B4-BE49-F238E27FC236}">
                <a16:creationId xmlns:a16="http://schemas.microsoft.com/office/drawing/2014/main" xmlns="" id="{02517CA6-7BD1-4BDC-8FBC-05AB126E8DB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34DD9E7F-5AE6-427B-9224-D6FFA0FE809F}"/>
              </a:ext>
            </a:extLst>
          </p:cNvPr>
          <p:cNvSpPr>
            <a:spLocks noGrp="1"/>
          </p:cNvSpPr>
          <p:nvPr>
            <p:ph type="sldNum" sz="quarter" idx="12"/>
          </p:nvPr>
        </p:nvSpPr>
        <p:spPr/>
        <p:txBody>
          <a:bodyPr/>
          <a:lstStyle/>
          <a:p>
            <a:fld id="{D7DEA70C-02C9-4701-8ACD-37A094A4211D}" type="slidenum">
              <a:rPr kumimoji="1" lang="ja-JP" altLang="en-US" smtClean="0"/>
              <a:t>‹#›</a:t>
            </a:fld>
            <a:endParaRPr kumimoji="1" lang="ja-JP" altLang="en-US"/>
          </a:p>
        </p:txBody>
      </p:sp>
    </p:spTree>
    <p:extLst>
      <p:ext uri="{BB962C8B-B14F-4D97-AF65-F5344CB8AC3E}">
        <p14:creationId xmlns:p14="http://schemas.microsoft.com/office/powerpoint/2010/main" val="1459440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8B4FAE6-4ACA-4CB1-AEC3-177D87F131B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6C7D8112-DC9B-4C79-9215-526FF0D27686}"/>
              </a:ext>
            </a:extLst>
          </p:cNvPr>
          <p:cNvSpPr>
            <a:spLocks noGrp="1"/>
          </p:cNvSpPr>
          <p:nvPr>
            <p:ph type="dt" sz="half" idx="10"/>
          </p:nvPr>
        </p:nvSpPr>
        <p:spPr/>
        <p:txBody>
          <a:bodyPr/>
          <a:lstStyle/>
          <a:p>
            <a:fld id="{6FF3938B-46C4-473D-9118-208F08485FF7}" type="datetimeFigureOut">
              <a:rPr kumimoji="1" lang="ja-JP" altLang="en-US" smtClean="0"/>
              <a:t>2018/8/29</a:t>
            </a:fld>
            <a:endParaRPr kumimoji="1" lang="ja-JP" altLang="en-US"/>
          </a:p>
        </p:txBody>
      </p:sp>
      <p:sp>
        <p:nvSpPr>
          <p:cNvPr id="4" name="フッター プレースホルダー 3">
            <a:extLst>
              <a:ext uri="{FF2B5EF4-FFF2-40B4-BE49-F238E27FC236}">
                <a16:creationId xmlns:a16="http://schemas.microsoft.com/office/drawing/2014/main" xmlns="" id="{EC30D49D-C637-4AB8-9499-382234FE7C4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3F3F0CB1-8C8B-46FA-8D94-843FB360B3E5}"/>
              </a:ext>
            </a:extLst>
          </p:cNvPr>
          <p:cNvSpPr>
            <a:spLocks noGrp="1"/>
          </p:cNvSpPr>
          <p:nvPr>
            <p:ph type="sldNum" sz="quarter" idx="12"/>
          </p:nvPr>
        </p:nvSpPr>
        <p:spPr/>
        <p:txBody>
          <a:bodyPr/>
          <a:lstStyle/>
          <a:p>
            <a:fld id="{D7DEA70C-02C9-4701-8ACD-37A094A4211D}" type="slidenum">
              <a:rPr kumimoji="1" lang="ja-JP" altLang="en-US" smtClean="0"/>
              <a:t>‹#›</a:t>
            </a:fld>
            <a:endParaRPr kumimoji="1" lang="ja-JP" altLang="en-US"/>
          </a:p>
        </p:txBody>
      </p:sp>
    </p:spTree>
    <p:extLst>
      <p:ext uri="{BB962C8B-B14F-4D97-AF65-F5344CB8AC3E}">
        <p14:creationId xmlns:p14="http://schemas.microsoft.com/office/powerpoint/2010/main" val="205435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FFB63FEA-DF20-400A-B568-5756706BE883}"/>
              </a:ext>
            </a:extLst>
          </p:cNvPr>
          <p:cNvSpPr>
            <a:spLocks noGrp="1"/>
          </p:cNvSpPr>
          <p:nvPr>
            <p:ph type="dt" sz="half" idx="10"/>
          </p:nvPr>
        </p:nvSpPr>
        <p:spPr/>
        <p:txBody>
          <a:bodyPr/>
          <a:lstStyle/>
          <a:p>
            <a:fld id="{6FF3938B-46C4-473D-9118-208F08485FF7}" type="datetimeFigureOut">
              <a:rPr kumimoji="1" lang="ja-JP" altLang="en-US" smtClean="0"/>
              <a:t>2018/8/29</a:t>
            </a:fld>
            <a:endParaRPr kumimoji="1" lang="ja-JP" altLang="en-US"/>
          </a:p>
        </p:txBody>
      </p:sp>
      <p:sp>
        <p:nvSpPr>
          <p:cNvPr id="3" name="フッター プレースホルダー 2">
            <a:extLst>
              <a:ext uri="{FF2B5EF4-FFF2-40B4-BE49-F238E27FC236}">
                <a16:creationId xmlns:a16="http://schemas.microsoft.com/office/drawing/2014/main" xmlns="" id="{5FACA6C1-CC2D-4050-921B-B1F44418469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5DDCB8FA-5CA3-4215-8013-FAC2B320E743}"/>
              </a:ext>
            </a:extLst>
          </p:cNvPr>
          <p:cNvSpPr>
            <a:spLocks noGrp="1"/>
          </p:cNvSpPr>
          <p:nvPr>
            <p:ph type="sldNum" sz="quarter" idx="12"/>
          </p:nvPr>
        </p:nvSpPr>
        <p:spPr/>
        <p:txBody>
          <a:bodyPr/>
          <a:lstStyle/>
          <a:p>
            <a:fld id="{D7DEA70C-02C9-4701-8ACD-37A094A4211D}" type="slidenum">
              <a:rPr kumimoji="1" lang="ja-JP" altLang="en-US" smtClean="0"/>
              <a:t>‹#›</a:t>
            </a:fld>
            <a:endParaRPr kumimoji="1" lang="ja-JP" altLang="en-US"/>
          </a:p>
        </p:txBody>
      </p:sp>
    </p:spTree>
    <p:extLst>
      <p:ext uri="{BB962C8B-B14F-4D97-AF65-F5344CB8AC3E}">
        <p14:creationId xmlns:p14="http://schemas.microsoft.com/office/powerpoint/2010/main" val="26365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AA65378-5134-464A-827B-6ADF7B48F06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BCB8E1BF-D78C-4A9D-A3CE-691D4AF308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4505A4AC-4BA4-4F3C-927B-19CF1D06D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F9CA3392-206D-4F16-8A31-E0CC3A87DCAE}"/>
              </a:ext>
            </a:extLst>
          </p:cNvPr>
          <p:cNvSpPr>
            <a:spLocks noGrp="1"/>
          </p:cNvSpPr>
          <p:nvPr>
            <p:ph type="dt" sz="half" idx="10"/>
          </p:nvPr>
        </p:nvSpPr>
        <p:spPr/>
        <p:txBody>
          <a:bodyPr/>
          <a:lstStyle/>
          <a:p>
            <a:fld id="{6FF3938B-46C4-473D-9118-208F08485FF7}" type="datetimeFigureOut">
              <a:rPr kumimoji="1" lang="ja-JP" altLang="en-US" smtClean="0"/>
              <a:t>2018/8/29</a:t>
            </a:fld>
            <a:endParaRPr kumimoji="1" lang="ja-JP" altLang="en-US"/>
          </a:p>
        </p:txBody>
      </p:sp>
      <p:sp>
        <p:nvSpPr>
          <p:cNvPr id="6" name="フッター プレースホルダー 5">
            <a:extLst>
              <a:ext uri="{FF2B5EF4-FFF2-40B4-BE49-F238E27FC236}">
                <a16:creationId xmlns:a16="http://schemas.microsoft.com/office/drawing/2014/main" xmlns="" id="{03A015EB-4AEF-4F36-ADD5-40B611F2D6A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681AAA1C-3142-4708-9DBB-0567A1EBDCEC}"/>
              </a:ext>
            </a:extLst>
          </p:cNvPr>
          <p:cNvSpPr>
            <a:spLocks noGrp="1"/>
          </p:cNvSpPr>
          <p:nvPr>
            <p:ph type="sldNum" sz="quarter" idx="12"/>
          </p:nvPr>
        </p:nvSpPr>
        <p:spPr/>
        <p:txBody>
          <a:bodyPr/>
          <a:lstStyle/>
          <a:p>
            <a:fld id="{D7DEA70C-02C9-4701-8ACD-37A094A4211D}" type="slidenum">
              <a:rPr kumimoji="1" lang="ja-JP" altLang="en-US" smtClean="0"/>
              <a:t>‹#›</a:t>
            </a:fld>
            <a:endParaRPr kumimoji="1" lang="ja-JP" altLang="en-US"/>
          </a:p>
        </p:txBody>
      </p:sp>
    </p:spTree>
    <p:extLst>
      <p:ext uri="{BB962C8B-B14F-4D97-AF65-F5344CB8AC3E}">
        <p14:creationId xmlns:p14="http://schemas.microsoft.com/office/powerpoint/2010/main" val="291337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BB3A8EF-69B4-4763-9B68-615D17D1F6D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A22019F6-87A2-4056-BAAD-B3D8E626EA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2146D4CC-5A14-4223-BEE5-EA480A00C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36051B32-64CF-498B-AAB9-C70698CCAEB4}"/>
              </a:ext>
            </a:extLst>
          </p:cNvPr>
          <p:cNvSpPr>
            <a:spLocks noGrp="1"/>
          </p:cNvSpPr>
          <p:nvPr>
            <p:ph type="dt" sz="half" idx="10"/>
          </p:nvPr>
        </p:nvSpPr>
        <p:spPr/>
        <p:txBody>
          <a:bodyPr/>
          <a:lstStyle/>
          <a:p>
            <a:fld id="{6FF3938B-46C4-473D-9118-208F08485FF7}" type="datetimeFigureOut">
              <a:rPr kumimoji="1" lang="ja-JP" altLang="en-US" smtClean="0"/>
              <a:t>2018/8/29</a:t>
            </a:fld>
            <a:endParaRPr kumimoji="1" lang="ja-JP" altLang="en-US"/>
          </a:p>
        </p:txBody>
      </p:sp>
      <p:sp>
        <p:nvSpPr>
          <p:cNvPr id="6" name="フッター プレースホルダー 5">
            <a:extLst>
              <a:ext uri="{FF2B5EF4-FFF2-40B4-BE49-F238E27FC236}">
                <a16:creationId xmlns:a16="http://schemas.microsoft.com/office/drawing/2014/main" xmlns="" id="{11779BB5-0CEC-4428-BAB7-2D47F3219F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50989720-33EF-4812-AD3F-E6FACC64F84A}"/>
              </a:ext>
            </a:extLst>
          </p:cNvPr>
          <p:cNvSpPr>
            <a:spLocks noGrp="1"/>
          </p:cNvSpPr>
          <p:nvPr>
            <p:ph type="sldNum" sz="quarter" idx="12"/>
          </p:nvPr>
        </p:nvSpPr>
        <p:spPr/>
        <p:txBody>
          <a:bodyPr/>
          <a:lstStyle/>
          <a:p>
            <a:fld id="{D7DEA70C-02C9-4701-8ACD-37A094A4211D}" type="slidenum">
              <a:rPr kumimoji="1" lang="ja-JP" altLang="en-US" smtClean="0"/>
              <a:t>‹#›</a:t>
            </a:fld>
            <a:endParaRPr kumimoji="1" lang="ja-JP" altLang="en-US"/>
          </a:p>
        </p:txBody>
      </p:sp>
    </p:spTree>
    <p:extLst>
      <p:ext uri="{BB962C8B-B14F-4D97-AF65-F5344CB8AC3E}">
        <p14:creationId xmlns:p14="http://schemas.microsoft.com/office/powerpoint/2010/main" val="385445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8EC62E5B-C521-4EFC-A8EA-598C9BA29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5D17C333-BCE2-43C5-AE36-9FDD6F953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CB172E52-0CC9-482A-B11D-7A8E4BCECE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3938B-46C4-473D-9118-208F08485FF7}" type="datetimeFigureOut">
              <a:rPr kumimoji="1" lang="ja-JP" altLang="en-US" smtClean="0"/>
              <a:t>2018/8/29</a:t>
            </a:fld>
            <a:endParaRPr kumimoji="1" lang="ja-JP" altLang="en-US"/>
          </a:p>
        </p:txBody>
      </p:sp>
      <p:sp>
        <p:nvSpPr>
          <p:cNvPr id="5" name="フッター プレースホルダー 4">
            <a:extLst>
              <a:ext uri="{FF2B5EF4-FFF2-40B4-BE49-F238E27FC236}">
                <a16:creationId xmlns:a16="http://schemas.microsoft.com/office/drawing/2014/main" xmlns="" id="{3A16435F-5AC2-4798-AB99-2C751AA27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70003D81-6C00-40ED-9DA5-8A4B8CEE1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EA70C-02C9-4701-8ACD-37A094A4211D}" type="slidenum">
              <a:rPr kumimoji="1" lang="ja-JP" altLang="en-US" smtClean="0"/>
              <a:t>‹#›</a:t>
            </a:fld>
            <a:endParaRPr kumimoji="1" lang="ja-JP" altLang="en-US"/>
          </a:p>
        </p:txBody>
      </p:sp>
    </p:spTree>
    <p:extLst>
      <p:ext uri="{BB962C8B-B14F-4D97-AF65-F5344CB8AC3E}">
        <p14:creationId xmlns:p14="http://schemas.microsoft.com/office/powerpoint/2010/main" val="2175805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 Id="rId9"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niid.go.jp/niid/ja/allarticles/surveillance/2270-idwr/nenpou/7779-idwr-nenpo2016.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37009" y="1454102"/>
            <a:ext cx="8825948" cy="2387600"/>
          </a:xfrm>
        </p:spPr>
        <p:txBody>
          <a:bodyPr anchor="ctr">
            <a:normAutofit/>
          </a:bodyPr>
          <a:lstStyle/>
          <a:p>
            <a:r>
              <a:rPr lang="ja-JP" altLang="en-US" sz="4800" dirty="0"/>
              <a:t>保育所・学校における</a:t>
            </a:r>
            <a:r>
              <a:rPr lang="en-US" altLang="ja-JP" sz="4800" dirty="0"/>
              <a:t/>
            </a:r>
            <a:br>
              <a:rPr lang="en-US" altLang="ja-JP" sz="4800" dirty="0"/>
            </a:br>
            <a:r>
              <a:rPr lang="ja-JP" altLang="en-US" sz="4800" dirty="0"/>
              <a:t>感染症対策とサーベイランス</a:t>
            </a:r>
          </a:p>
        </p:txBody>
      </p:sp>
      <p:sp>
        <p:nvSpPr>
          <p:cNvPr id="3" name="サブタイトル 2"/>
          <p:cNvSpPr>
            <a:spLocks noGrp="1"/>
          </p:cNvSpPr>
          <p:nvPr>
            <p:ph type="subTitle" idx="1"/>
          </p:nvPr>
        </p:nvSpPr>
        <p:spPr>
          <a:xfrm>
            <a:off x="2713299" y="5202238"/>
            <a:ext cx="6858000" cy="1655762"/>
          </a:xfrm>
        </p:spPr>
        <p:txBody>
          <a:bodyPr>
            <a:noAutofit/>
          </a:bodyPr>
          <a:lstStyle/>
          <a:p>
            <a:r>
              <a:rPr lang="ja-JP" altLang="en-US" dirty="0">
                <a:solidFill>
                  <a:schemeClr val="tx1"/>
                </a:solidFill>
              </a:rPr>
              <a:t>国立感染症研究所感染症疫学センター</a:t>
            </a:r>
            <a:endParaRPr kumimoji="1" lang="en-US" altLang="ja-JP" dirty="0">
              <a:solidFill>
                <a:schemeClr val="tx1"/>
              </a:solidFill>
            </a:endParaRPr>
          </a:p>
        </p:txBody>
      </p:sp>
      <p:sp>
        <p:nvSpPr>
          <p:cNvPr id="4" name="テキスト ボックス 3">
            <a:extLst>
              <a:ext uri="{FF2B5EF4-FFF2-40B4-BE49-F238E27FC236}">
                <a16:creationId xmlns:a16="http://schemas.microsoft.com/office/drawing/2014/main" xmlns="" id="{4267496D-D9E7-4659-BC91-E78B6C0B586F}"/>
              </a:ext>
            </a:extLst>
          </p:cNvPr>
          <p:cNvSpPr txBox="1"/>
          <p:nvPr/>
        </p:nvSpPr>
        <p:spPr>
          <a:xfrm>
            <a:off x="2933729" y="5660787"/>
            <a:ext cx="6417141" cy="369332"/>
          </a:xfrm>
          <a:prstGeom prst="rect">
            <a:avLst/>
          </a:prstGeom>
          <a:noFill/>
        </p:spPr>
        <p:txBody>
          <a:bodyPr wrap="none" rtlCol="0">
            <a:spAutoFit/>
          </a:bodyPr>
          <a:lstStyle/>
          <a:p>
            <a:r>
              <a:rPr lang="ja-JP" altLang="en-US" dirty="0"/>
              <a:t>平成</a:t>
            </a:r>
            <a:r>
              <a:rPr lang="en-US" altLang="ja-JP" dirty="0"/>
              <a:t>30</a:t>
            </a:r>
            <a:r>
              <a:rPr lang="ja-JP" altLang="en-US" dirty="0"/>
              <a:t>年度学校等欠席者・感染症情報システム研修会資料</a:t>
            </a:r>
          </a:p>
        </p:txBody>
      </p:sp>
    </p:spTree>
    <p:extLst>
      <p:ext uri="{BB962C8B-B14F-4D97-AF65-F5344CB8AC3E}">
        <p14:creationId xmlns:p14="http://schemas.microsoft.com/office/powerpoint/2010/main" val="1159429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xmlns="" id="{2F462C01-E46E-4EFD-95F9-0E331D458F7E}"/>
              </a:ext>
            </a:extLst>
          </p:cNvPr>
          <p:cNvGraphicFramePr>
            <a:graphicFrameLocks/>
          </p:cNvGraphicFramePr>
          <p:nvPr>
            <p:extLst>
              <p:ext uri="{D42A27DB-BD31-4B8C-83A1-F6EECF244321}">
                <p14:modId xmlns:p14="http://schemas.microsoft.com/office/powerpoint/2010/main" val="675044791"/>
              </p:ext>
            </p:extLst>
          </p:nvPr>
        </p:nvGraphicFramePr>
        <p:xfrm>
          <a:off x="1235715" y="923138"/>
          <a:ext cx="9678362" cy="4697486"/>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xmlns="" id="{92871680-7E24-4E8F-B349-95C3EC1588EA}"/>
              </a:ext>
            </a:extLst>
          </p:cNvPr>
          <p:cNvSpPr txBox="1"/>
          <p:nvPr/>
        </p:nvSpPr>
        <p:spPr>
          <a:xfrm>
            <a:off x="1459684" y="5956183"/>
            <a:ext cx="9269835" cy="523220"/>
          </a:xfrm>
          <a:prstGeom prst="rect">
            <a:avLst/>
          </a:prstGeom>
          <a:noFill/>
        </p:spPr>
        <p:txBody>
          <a:bodyPr wrap="square" rtlCol="0">
            <a:spAutoFit/>
          </a:bodyPr>
          <a:lstStyle/>
          <a:p>
            <a:r>
              <a:rPr kumimoji="1" lang="ja-JP" altLang="en-US" sz="1400" dirty="0"/>
              <a:t>感染症発生動向調査事業年報</a:t>
            </a:r>
            <a:r>
              <a:rPr kumimoji="1" lang="en-US" altLang="ja-JP" sz="1400" dirty="0"/>
              <a:t>2016</a:t>
            </a:r>
            <a:r>
              <a:rPr kumimoji="1" lang="ja-JP" altLang="en-US" sz="1400" dirty="0"/>
              <a:t>年（平成</a:t>
            </a:r>
            <a:r>
              <a:rPr kumimoji="1" lang="en-US" altLang="ja-JP" sz="1400" dirty="0"/>
              <a:t>26</a:t>
            </a:r>
            <a:r>
              <a:rPr kumimoji="1" lang="ja-JP" altLang="en-US" sz="1400" dirty="0"/>
              <a:t>年）確定データ</a:t>
            </a:r>
            <a:endParaRPr kumimoji="1" lang="en-US" altLang="ja-JP" sz="1400" dirty="0"/>
          </a:p>
          <a:p>
            <a:r>
              <a:rPr kumimoji="1" lang="ja-JP" altLang="en-US" sz="1400" dirty="0"/>
              <a:t>　</a:t>
            </a:r>
            <a:r>
              <a:rPr lang="en-US" altLang="ja-JP" sz="1400" dirty="0"/>
              <a:t>https://www.niid.go.jp/niid/ja/allarticles/surveillance/2270-idwr/nenpou/7779-idwr-nenpo2016.html</a:t>
            </a:r>
            <a:endParaRPr kumimoji="1" lang="ja-JP" altLang="en-US" sz="1400" dirty="0"/>
          </a:p>
        </p:txBody>
      </p:sp>
    </p:spTree>
    <p:extLst>
      <p:ext uri="{BB962C8B-B14F-4D97-AF65-F5344CB8AC3E}">
        <p14:creationId xmlns:p14="http://schemas.microsoft.com/office/powerpoint/2010/main" val="1995781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xmlns="" id="{6BC05567-11B0-4C6A-824D-6F0DF0F033AB}"/>
              </a:ext>
            </a:extLst>
          </p:cNvPr>
          <p:cNvGraphicFramePr>
            <a:graphicFrameLocks/>
          </p:cNvGraphicFramePr>
          <p:nvPr>
            <p:extLst>
              <p:ext uri="{D42A27DB-BD31-4B8C-83A1-F6EECF244321}">
                <p14:modId xmlns:p14="http://schemas.microsoft.com/office/powerpoint/2010/main" val="100735970"/>
              </p:ext>
            </p:extLst>
          </p:nvPr>
        </p:nvGraphicFramePr>
        <p:xfrm>
          <a:off x="454273" y="276487"/>
          <a:ext cx="11458094" cy="4714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a:extLst>
              <a:ext uri="{FF2B5EF4-FFF2-40B4-BE49-F238E27FC236}">
                <a16:creationId xmlns:a16="http://schemas.microsoft.com/office/drawing/2014/main" xmlns="" id="{CC0BF2BF-0827-4CE0-96DD-D406D9507367}"/>
              </a:ext>
            </a:extLst>
          </p:cNvPr>
          <p:cNvGraphicFramePr>
            <a:graphicFrameLocks/>
          </p:cNvGraphicFramePr>
          <p:nvPr>
            <p:extLst>
              <p:ext uri="{D42A27DB-BD31-4B8C-83A1-F6EECF244321}">
                <p14:modId xmlns:p14="http://schemas.microsoft.com/office/powerpoint/2010/main" val="507534838"/>
              </p:ext>
            </p:extLst>
          </p:nvPr>
        </p:nvGraphicFramePr>
        <p:xfrm>
          <a:off x="474914" y="5060440"/>
          <a:ext cx="11437453" cy="1019443"/>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xmlns="" id="{7B52AFBC-FD05-4DE7-9A94-E5958C51D9F3}"/>
              </a:ext>
            </a:extLst>
          </p:cNvPr>
          <p:cNvSpPr txBox="1"/>
          <p:nvPr/>
        </p:nvSpPr>
        <p:spPr>
          <a:xfrm>
            <a:off x="324542" y="6158203"/>
            <a:ext cx="11717555" cy="276999"/>
          </a:xfrm>
          <a:prstGeom prst="rect">
            <a:avLst/>
          </a:prstGeom>
          <a:noFill/>
        </p:spPr>
        <p:txBody>
          <a:bodyPr wrap="square" rtlCol="0">
            <a:spAutoFit/>
          </a:bodyPr>
          <a:lstStyle/>
          <a:p>
            <a:r>
              <a:rPr kumimoji="1" lang="ja-JP" altLang="en-US" sz="1200" dirty="0"/>
              <a:t>感染症発生動向調査事業年報</a:t>
            </a:r>
            <a:r>
              <a:rPr kumimoji="1" lang="en-US" altLang="ja-JP" sz="1200" dirty="0"/>
              <a:t>2016</a:t>
            </a:r>
            <a:r>
              <a:rPr kumimoji="1" lang="ja-JP" altLang="en-US" sz="1200" dirty="0"/>
              <a:t>年（平成</a:t>
            </a:r>
            <a:r>
              <a:rPr kumimoji="1" lang="en-US" altLang="ja-JP" sz="1200" dirty="0"/>
              <a:t>26</a:t>
            </a:r>
            <a:r>
              <a:rPr kumimoji="1" lang="ja-JP" altLang="en-US" sz="1200" dirty="0"/>
              <a:t>年）確定データ　</a:t>
            </a:r>
            <a:r>
              <a:rPr lang="en-US" altLang="ja-JP" sz="1200" dirty="0"/>
              <a:t>https://www.niid.go.jp/niid/ja/allarticles/surveillance/2270-idwr/nenpou/7779-idwr-nenpo2016.html</a:t>
            </a:r>
            <a:endParaRPr kumimoji="1" lang="ja-JP" altLang="en-US" sz="1200" dirty="0"/>
          </a:p>
        </p:txBody>
      </p:sp>
    </p:spTree>
    <p:extLst>
      <p:ext uri="{BB962C8B-B14F-4D97-AF65-F5344CB8AC3E}">
        <p14:creationId xmlns:p14="http://schemas.microsoft.com/office/powerpoint/2010/main" val="49711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EEC84E9-8626-4F25-81F3-9C852186457E}"/>
              </a:ext>
            </a:extLst>
          </p:cNvPr>
          <p:cNvSpPr>
            <a:spLocks noGrp="1"/>
          </p:cNvSpPr>
          <p:nvPr>
            <p:ph type="title"/>
          </p:nvPr>
        </p:nvSpPr>
        <p:spPr>
          <a:xfrm>
            <a:off x="2101784" y="1538386"/>
            <a:ext cx="8165782" cy="2852737"/>
          </a:xfrm>
        </p:spPr>
        <p:txBody>
          <a:bodyPr anchor="ctr"/>
          <a:lstStyle/>
          <a:p>
            <a:r>
              <a:rPr lang="ja-JP" altLang="en-US" dirty="0">
                <a:solidFill>
                  <a:schemeClr val="tx1"/>
                </a:solidFill>
              </a:rPr>
              <a:t>”学校等欠席者・感染症情報システム”</a:t>
            </a:r>
            <a:r>
              <a:rPr lang="ja-JP" altLang="en-US" dirty="0"/>
              <a:t>について</a:t>
            </a:r>
            <a:endParaRPr kumimoji="1" lang="ja-JP" altLang="en-US" dirty="0">
              <a:solidFill>
                <a:schemeClr val="tx1"/>
              </a:solidFill>
            </a:endParaRPr>
          </a:p>
        </p:txBody>
      </p:sp>
    </p:spTree>
    <p:extLst>
      <p:ext uri="{BB962C8B-B14F-4D97-AF65-F5344CB8AC3E}">
        <p14:creationId xmlns:p14="http://schemas.microsoft.com/office/powerpoint/2010/main" val="52925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8623" y="419993"/>
            <a:ext cx="9395495" cy="795259"/>
          </a:xfrm>
        </p:spPr>
        <p:txBody>
          <a:bodyPr>
            <a:noAutofit/>
          </a:bodyPr>
          <a:lstStyle/>
          <a:p>
            <a:r>
              <a:rPr lang="ja-JP" altLang="en-US" sz="3600" dirty="0"/>
              <a:t>“システム”の特性</a:t>
            </a:r>
          </a:p>
        </p:txBody>
      </p:sp>
      <p:sp>
        <p:nvSpPr>
          <p:cNvPr id="3" name="コンテンツ プレースホルダー 2"/>
          <p:cNvSpPr>
            <a:spLocks noGrp="1"/>
          </p:cNvSpPr>
          <p:nvPr>
            <p:ph idx="1"/>
          </p:nvPr>
        </p:nvSpPr>
        <p:spPr>
          <a:xfrm>
            <a:off x="399875" y="1389363"/>
            <a:ext cx="11392249" cy="4805363"/>
          </a:xfrm>
        </p:spPr>
        <p:txBody>
          <a:bodyPr>
            <a:normAutofit fontScale="92500" lnSpcReduction="10000"/>
          </a:bodyPr>
          <a:lstStyle/>
          <a:p>
            <a:r>
              <a:rPr lang="ja-JP" altLang="en-US" dirty="0">
                <a:solidFill>
                  <a:schemeClr val="tx1"/>
                </a:solidFill>
              </a:rPr>
              <a:t>施設単位・地域単位の情報の両方を得ることができる</a:t>
            </a:r>
            <a:endParaRPr lang="en-US" altLang="ja-JP" dirty="0">
              <a:solidFill>
                <a:schemeClr val="tx1"/>
              </a:solidFill>
            </a:endParaRPr>
          </a:p>
          <a:p>
            <a:pPr lvl="1"/>
            <a:r>
              <a:rPr lang="ja-JP" altLang="en-US" dirty="0">
                <a:solidFill>
                  <a:schemeClr val="tx1"/>
                </a:solidFill>
              </a:rPr>
              <a:t>施設単位の情報：</a:t>
            </a:r>
            <a:r>
              <a:rPr lang="ja-JP" altLang="en-US" u="sng" dirty="0">
                <a:solidFill>
                  <a:schemeClr val="tx1"/>
                </a:solidFill>
              </a:rPr>
              <a:t>施設内のアウトブイレクの早期検知</a:t>
            </a:r>
            <a:r>
              <a:rPr lang="ja-JP" altLang="en-US" dirty="0">
                <a:solidFill>
                  <a:schemeClr val="tx1"/>
                </a:solidFill>
              </a:rPr>
              <a:t>と関係者への共有～このシステムの大きな強み</a:t>
            </a:r>
            <a:endParaRPr lang="en-US" altLang="ja-JP" dirty="0">
              <a:solidFill>
                <a:schemeClr val="tx1"/>
              </a:solidFill>
            </a:endParaRPr>
          </a:p>
          <a:p>
            <a:pPr lvl="1"/>
            <a:r>
              <a:rPr lang="ja-JP" altLang="en-US" dirty="0">
                <a:solidFill>
                  <a:schemeClr val="tx1"/>
                </a:solidFill>
              </a:rPr>
              <a:t>地域単位の情報：</a:t>
            </a:r>
            <a:endParaRPr lang="en-US" altLang="ja-JP" dirty="0">
              <a:solidFill>
                <a:schemeClr val="tx1"/>
              </a:solidFill>
            </a:endParaRPr>
          </a:p>
          <a:p>
            <a:pPr lvl="2"/>
            <a:r>
              <a:rPr lang="ja-JP" altLang="en-US" dirty="0">
                <a:solidFill>
                  <a:schemeClr val="tx1"/>
                </a:solidFill>
              </a:rPr>
              <a:t>施設管理者の立場からは、システム上で地域の流行状況をみることにより自施設への流行の波及の準備</a:t>
            </a:r>
            <a:r>
              <a:rPr lang="ja-JP" altLang="en-US" dirty="0"/>
              <a:t>ができる。</a:t>
            </a:r>
            <a:endParaRPr lang="en-US" altLang="ja-JP" dirty="0"/>
          </a:p>
          <a:p>
            <a:pPr lvl="2"/>
            <a:r>
              <a:rPr lang="ja-JP" altLang="en-US" dirty="0"/>
              <a:t>行政の立場からは他の情報源（例：感染症発生動向調査）と合わせてみることで地域の流行状況をより多角的にとらえることができる（</a:t>
            </a:r>
            <a:r>
              <a:rPr lang="ja-JP" altLang="en-US" u="sng" dirty="0"/>
              <a:t>「症状」についての情報はこのシステムのユニークな点</a:t>
            </a:r>
            <a:r>
              <a:rPr lang="ja-JP" altLang="en-US" dirty="0"/>
              <a:t>）。</a:t>
            </a:r>
            <a:endParaRPr lang="en-US" altLang="ja-JP" dirty="0">
              <a:solidFill>
                <a:schemeClr val="tx1"/>
              </a:solidFill>
            </a:endParaRPr>
          </a:p>
          <a:p>
            <a:r>
              <a:rPr kumimoji="1" lang="ja-JP" altLang="en-US" dirty="0">
                <a:solidFill>
                  <a:schemeClr val="tx1"/>
                </a:solidFill>
              </a:rPr>
              <a:t>「症状（医療機関の受診状況に左右されない）」と「医師の診断」の両方が別々に入力できることから、情報の迅速性（「症状」＞「医師の診断」）と高い精度（「医師の診断」</a:t>
            </a:r>
            <a:r>
              <a:rPr kumimoji="1" lang="en-US" altLang="ja-JP" dirty="0">
                <a:solidFill>
                  <a:schemeClr val="tx1"/>
                </a:solidFill>
              </a:rPr>
              <a:t>&gt;</a:t>
            </a:r>
            <a:r>
              <a:rPr kumimoji="1" lang="ja-JP" altLang="en-US" dirty="0">
                <a:solidFill>
                  <a:schemeClr val="tx1"/>
                </a:solidFill>
              </a:rPr>
              <a:t>「症状」）</a:t>
            </a:r>
            <a:r>
              <a:rPr lang="ja-JP" altLang="en-US" dirty="0">
                <a:solidFill>
                  <a:schemeClr val="tx1"/>
                </a:solidFill>
              </a:rPr>
              <a:t>の両者をカバーすることができる</a:t>
            </a:r>
            <a:endParaRPr kumimoji="1" lang="en-US" altLang="ja-JP" dirty="0">
              <a:solidFill>
                <a:schemeClr val="tx1"/>
              </a:solidFill>
            </a:endParaRPr>
          </a:p>
          <a:p>
            <a:r>
              <a:rPr lang="ja-JP" altLang="en-US" dirty="0">
                <a:solidFill>
                  <a:schemeClr val="tx1"/>
                </a:solidFill>
              </a:rPr>
              <a:t>グラフ出力の容易さ、ウエブ上でのデータ管理などの特性から、関係者間の情報共有を促進することができる</a:t>
            </a:r>
            <a:endParaRPr lang="en-US" altLang="ja-JP" dirty="0">
              <a:solidFill>
                <a:schemeClr val="tx1"/>
              </a:solidFill>
            </a:endParaRPr>
          </a:p>
          <a:p>
            <a:pPr marL="0" indent="0">
              <a:buNone/>
            </a:pPr>
            <a:endParaRPr lang="en-US" altLang="ja-JP" dirty="0">
              <a:solidFill>
                <a:schemeClr val="tx1"/>
              </a:solidFill>
            </a:endParaRPr>
          </a:p>
        </p:txBody>
      </p:sp>
    </p:spTree>
    <p:extLst>
      <p:ext uri="{BB962C8B-B14F-4D97-AF65-F5344CB8AC3E}">
        <p14:creationId xmlns:p14="http://schemas.microsoft.com/office/powerpoint/2010/main" val="1523779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xmlns="" id="{945C0788-6FC4-4C6D-9452-2C5BD279FABF}"/>
              </a:ext>
            </a:extLst>
          </p:cNvPr>
          <p:cNvSpPr>
            <a:spLocks noGrp="1"/>
          </p:cNvSpPr>
          <p:nvPr>
            <p:ph type="title"/>
          </p:nvPr>
        </p:nvSpPr>
        <p:spPr/>
        <p:txBody>
          <a:bodyPr>
            <a:normAutofit/>
          </a:bodyPr>
          <a:lstStyle/>
          <a:p>
            <a:r>
              <a:rPr lang="ja-JP" altLang="en-US" sz="3600" dirty="0"/>
              <a:t>施設管理者の立場から、シナリオ別の</a:t>
            </a:r>
            <a:r>
              <a:rPr lang="en-US" altLang="ja-JP" sz="3600" dirty="0"/>
              <a:t/>
            </a:r>
            <a:br>
              <a:rPr lang="en-US" altLang="ja-JP" sz="3600" dirty="0"/>
            </a:br>
            <a:r>
              <a:rPr lang="ja-JP" altLang="en-US" sz="3600" dirty="0"/>
              <a:t>システムの具体的な利用法</a:t>
            </a:r>
            <a:endParaRPr kumimoji="1" lang="ja-JP" altLang="en-US" sz="3600" dirty="0"/>
          </a:p>
        </p:txBody>
      </p:sp>
      <p:sp>
        <p:nvSpPr>
          <p:cNvPr id="5" name="テキスト プレースホルダー 4">
            <a:extLst>
              <a:ext uri="{FF2B5EF4-FFF2-40B4-BE49-F238E27FC236}">
                <a16:creationId xmlns:a16="http://schemas.microsoft.com/office/drawing/2014/main" xmlns="" id="{D4104571-3308-49B4-BAF4-A4535FCADE1A}"/>
              </a:ext>
            </a:extLst>
          </p:cNvPr>
          <p:cNvSpPr>
            <a:spLocks noGrp="1"/>
          </p:cNvSpPr>
          <p:nvPr>
            <p:ph type="body" idx="1"/>
          </p:nvPr>
        </p:nvSpPr>
        <p:spPr>
          <a:xfrm>
            <a:off x="1242059" y="1681161"/>
            <a:ext cx="3312761" cy="429251"/>
          </a:xfrm>
          <a:solidFill>
            <a:schemeClr val="accent2">
              <a:lumMod val="20000"/>
              <a:lumOff val="80000"/>
            </a:schemeClr>
          </a:solidFill>
        </p:spPr>
        <p:txBody>
          <a:bodyPr>
            <a:normAutofit/>
          </a:bodyPr>
          <a:lstStyle/>
          <a:p>
            <a:r>
              <a:rPr lang="ja-JP" altLang="en-US" dirty="0"/>
              <a:t>「症状」で事例を探知</a:t>
            </a:r>
          </a:p>
        </p:txBody>
      </p:sp>
      <p:graphicFrame>
        <p:nvGraphicFramePr>
          <p:cNvPr id="9" name="コンテンツ プレースホルダー 8">
            <a:extLst>
              <a:ext uri="{FF2B5EF4-FFF2-40B4-BE49-F238E27FC236}">
                <a16:creationId xmlns:a16="http://schemas.microsoft.com/office/drawing/2014/main" xmlns="" id="{7BBD54FD-9959-4A75-9E34-E97973FCE4E9}"/>
              </a:ext>
            </a:extLst>
          </p:cNvPr>
          <p:cNvGraphicFramePr>
            <a:graphicFrameLocks noGrp="1"/>
          </p:cNvGraphicFramePr>
          <p:nvPr>
            <p:ph sz="half" idx="2"/>
            <p:extLst>
              <p:ext uri="{D42A27DB-BD31-4B8C-83A1-F6EECF244321}">
                <p14:modId xmlns:p14="http://schemas.microsoft.com/office/powerpoint/2010/main" val="2189788789"/>
              </p:ext>
            </p:extLst>
          </p:nvPr>
        </p:nvGraphicFramePr>
        <p:xfrm>
          <a:off x="690699" y="2754205"/>
          <a:ext cx="5157788" cy="2473960"/>
        </p:xfrm>
        <a:graphic>
          <a:graphicData uri="http://schemas.openxmlformats.org/drawingml/2006/table">
            <a:tbl>
              <a:tblPr firstRow="1" bandRow="1">
                <a:tableStyleId>{5C22544A-7EE6-4342-B048-85BDC9FD1C3A}</a:tableStyleId>
              </a:tblPr>
              <a:tblGrid>
                <a:gridCol w="1207126">
                  <a:extLst>
                    <a:ext uri="{9D8B030D-6E8A-4147-A177-3AD203B41FA5}">
                      <a16:colId xmlns:a16="http://schemas.microsoft.com/office/drawing/2014/main" xmlns="" val="2207718671"/>
                    </a:ext>
                  </a:extLst>
                </a:gridCol>
                <a:gridCol w="3950662">
                  <a:extLst>
                    <a:ext uri="{9D8B030D-6E8A-4147-A177-3AD203B41FA5}">
                      <a16:colId xmlns:a16="http://schemas.microsoft.com/office/drawing/2014/main" xmlns="" val="2747811936"/>
                    </a:ext>
                  </a:extLst>
                </a:gridCol>
              </a:tblGrid>
              <a:tr h="370840">
                <a:tc>
                  <a:txBody>
                    <a:bodyPr/>
                    <a:lstStyle/>
                    <a:p>
                      <a:r>
                        <a:rPr kumimoji="1" lang="ja-JP" altLang="en-US" dirty="0"/>
                        <a:t>ステージ</a:t>
                      </a:r>
                    </a:p>
                  </a:txBody>
                  <a:tcPr/>
                </a:tc>
                <a:tc>
                  <a:txBody>
                    <a:bodyPr/>
                    <a:lstStyle/>
                    <a:p>
                      <a:r>
                        <a:rPr kumimoji="1" lang="ja-JP" altLang="en-US" dirty="0"/>
                        <a:t>具体例</a:t>
                      </a:r>
                    </a:p>
                  </a:txBody>
                  <a:tcPr/>
                </a:tc>
                <a:extLst>
                  <a:ext uri="{0D108BD9-81ED-4DB2-BD59-A6C34878D82A}">
                    <a16:rowId xmlns:a16="http://schemas.microsoft.com/office/drawing/2014/main" xmlns="" val="1959802264"/>
                  </a:ext>
                </a:extLst>
              </a:tr>
              <a:tr h="370840">
                <a:tc>
                  <a:txBody>
                    <a:bodyPr/>
                    <a:lstStyle/>
                    <a:p>
                      <a:r>
                        <a:rPr kumimoji="1" lang="ja-JP" altLang="en-US" sz="2000" b="0" i="0" u="none" strike="noStrike" kern="1200" cap="none" spc="0" normalizeH="0" baseline="0" noProof="0" dirty="0">
                          <a:ln>
                            <a:noFill/>
                          </a:ln>
                          <a:solidFill>
                            <a:prstClr val="black"/>
                          </a:solidFill>
                          <a:effectLst/>
                          <a:uLnTx/>
                          <a:uFillTx/>
                          <a:latin typeface="+mn-lt"/>
                          <a:ea typeface="+mn-ea"/>
                          <a:cs typeface="+mn-cs"/>
                        </a:rPr>
                        <a:t>探知</a:t>
                      </a:r>
                      <a:endParaRPr kumimoji="1" lang="ja-JP" altLang="en-US" dirty="0"/>
                    </a:p>
                  </a:txBody>
                  <a:tcPr/>
                </a:tc>
                <a:tc>
                  <a:txBody>
                    <a:bodyPr/>
                    <a:lstStyle/>
                    <a:p>
                      <a:r>
                        <a:rPr lang="ja-JP" altLang="en-US" sz="1800" dirty="0">
                          <a:solidFill>
                            <a:schemeClr val="tx1"/>
                          </a:solidFill>
                        </a:rPr>
                        <a:t>例）クラスにおける嘔吐・下痢の</a:t>
                      </a:r>
                      <a:r>
                        <a:rPr lang="ja-JP" altLang="en-US" sz="1800" dirty="0"/>
                        <a:t>集積（感染性胃腸炎）、クラスにおけるインフルエンザ様症状の集積（インフルエンザ）</a:t>
                      </a:r>
                      <a:endParaRPr kumimoji="1" lang="ja-JP" altLang="en-US" dirty="0"/>
                    </a:p>
                  </a:txBody>
                  <a:tcPr/>
                </a:tc>
                <a:extLst>
                  <a:ext uri="{0D108BD9-81ED-4DB2-BD59-A6C34878D82A}">
                    <a16:rowId xmlns:a16="http://schemas.microsoft.com/office/drawing/2014/main" xmlns="" val="457966107"/>
                  </a:ext>
                </a:extLst>
              </a:tr>
              <a:tr h="370840">
                <a:tc>
                  <a:txBody>
                    <a:bodyPr/>
                    <a:lstStyle/>
                    <a:p>
                      <a:r>
                        <a:rPr lang="ja-JP" altLang="en-US" sz="1800" dirty="0">
                          <a:solidFill>
                            <a:schemeClr val="tx1"/>
                          </a:solidFill>
                        </a:rPr>
                        <a:t>対応</a:t>
                      </a:r>
                      <a:endParaRPr kumimoji="1" lang="ja-JP" altLang="en-US" dirty="0"/>
                    </a:p>
                  </a:txBody>
                  <a:tcPr/>
                </a:tc>
                <a:tc>
                  <a:txBody>
                    <a:bodyPr/>
                    <a:lstStyle/>
                    <a:p>
                      <a:pPr marL="285750" indent="-285750">
                        <a:buFont typeface="Arial" panose="020B0604020202020204" pitchFamily="34" charset="0"/>
                        <a:buChar char="•"/>
                      </a:pPr>
                      <a:r>
                        <a:rPr lang="ja-JP" altLang="en-US" sz="1800" dirty="0">
                          <a:solidFill>
                            <a:schemeClr val="tx1"/>
                          </a:solidFill>
                        </a:rPr>
                        <a:t>健康観察の強化とシステムを使ったモニタリング</a:t>
                      </a:r>
                      <a:endParaRPr lang="en-US" altLang="ja-JP" sz="1800" dirty="0"/>
                    </a:p>
                    <a:p>
                      <a:pPr marL="285750" indent="-285750">
                        <a:buFont typeface="Arial" panose="020B0604020202020204" pitchFamily="34" charset="0"/>
                        <a:buChar char="•"/>
                      </a:pPr>
                      <a:r>
                        <a:rPr lang="ja-JP" altLang="en-US" sz="1800" dirty="0">
                          <a:solidFill>
                            <a:schemeClr val="tx1"/>
                          </a:solidFill>
                        </a:rPr>
                        <a:t>保健所等との連携</a:t>
                      </a:r>
                      <a:endParaRPr kumimoji="1" lang="en-US" altLang="ja-JP" sz="1800" dirty="0">
                        <a:solidFill>
                          <a:schemeClr val="tx1"/>
                        </a:solidFill>
                      </a:endParaRPr>
                    </a:p>
                  </a:txBody>
                  <a:tcPr/>
                </a:tc>
                <a:extLst>
                  <a:ext uri="{0D108BD9-81ED-4DB2-BD59-A6C34878D82A}">
                    <a16:rowId xmlns:a16="http://schemas.microsoft.com/office/drawing/2014/main" xmlns="" val="3523441607"/>
                  </a:ext>
                </a:extLst>
              </a:tr>
            </a:tbl>
          </a:graphicData>
        </a:graphic>
      </p:graphicFrame>
      <p:sp>
        <p:nvSpPr>
          <p:cNvPr id="7" name="テキスト プレースホルダー 6">
            <a:extLst>
              <a:ext uri="{FF2B5EF4-FFF2-40B4-BE49-F238E27FC236}">
                <a16:creationId xmlns:a16="http://schemas.microsoft.com/office/drawing/2014/main" xmlns="" id="{803EE834-AA3C-4776-9001-0C86798CFE11}"/>
              </a:ext>
            </a:extLst>
          </p:cNvPr>
          <p:cNvSpPr>
            <a:spLocks noGrp="1"/>
          </p:cNvSpPr>
          <p:nvPr>
            <p:ph type="body" sz="quarter" idx="3"/>
          </p:nvPr>
        </p:nvSpPr>
        <p:spPr>
          <a:xfrm>
            <a:off x="6546765" y="1681160"/>
            <a:ext cx="4291812" cy="429251"/>
          </a:xfrm>
          <a:solidFill>
            <a:schemeClr val="accent2">
              <a:lumMod val="20000"/>
              <a:lumOff val="80000"/>
            </a:schemeClr>
          </a:solidFill>
        </p:spPr>
        <p:txBody>
          <a:bodyPr>
            <a:normAutofit/>
          </a:bodyPr>
          <a:lstStyle/>
          <a:p>
            <a:r>
              <a:rPr lang="ja-JP" altLang="en-US" dirty="0"/>
              <a:t>「医師の診断」で事例を探知</a:t>
            </a:r>
          </a:p>
        </p:txBody>
      </p:sp>
      <p:graphicFrame>
        <p:nvGraphicFramePr>
          <p:cNvPr id="10" name="コンテンツ プレースホルダー 8">
            <a:extLst>
              <a:ext uri="{FF2B5EF4-FFF2-40B4-BE49-F238E27FC236}">
                <a16:creationId xmlns:a16="http://schemas.microsoft.com/office/drawing/2014/main" xmlns="" id="{484B34D9-D464-408E-8B97-F43F60347235}"/>
              </a:ext>
            </a:extLst>
          </p:cNvPr>
          <p:cNvGraphicFramePr>
            <a:graphicFrameLocks/>
          </p:cNvGraphicFramePr>
          <p:nvPr>
            <p:extLst>
              <p:ext uri="{D42A27DB-BD31-4B8C-83A1-F6EECF244321}">
                <p14:modId xmlns:p14="http://schemas.microsoft.com/office/powerpoint/2010/main" val="186930973"/>
              </p:ext>
            </p:extLst>
          </p:nvPr>
        </p:nvGraphicFramePr>
        <p:xfrm>
          <a:off x="6286703" y="2756745"/>
          <a:ext cx="5157788" cy="3845560"/>
        </p:xfrm>
        <a:graphic>
          <a:graphicData uri="http://schemas.openxmlformats.org/drawingml/2006/table">
            <a:tbl>
              <a:tblPr firstRow="1" bandRow="1">
                <a:tableStyleId>{5C22544A-7EE6-4342-B048-85BDC9FD1C3A}</a:tableStyleId>
              </a:tblPr>
              <a:tblGrid>
                <a:gridCol w="1207126">
                  <a:extLst>
                    <a:ext uri="{9D8B030D-6E8A-4147-A177-3AD203B41FA5}">
                      <a16:colId xmlns:a16="http://schemas.microsoft.com/office/drawing/2014/main" xmlns="" val="2207718671"/>
                    </a:ext>
                  </a:extLst>
                </a:gridCol>
                <a:gridCol w="3950662">
                  <a:extLst>
                    <a:ext uri="{9D8B030D-6E8A-4147-A177-3AD203B41FA5}">
                      <a16:colId xmlns:a16="http://schemas.microsoft.com/office/drawing/2014/main" xmlns="" val="2747811936"/>
                    </a:ext>
                  </a:extLst>
                </a:gridCol>
              </a:tblGrid>
              <a:tr h="370840">
                <a:tc>
                  <a:txBody>
                    <a:bodyPr/>
                    <a:lstStyle/>
                    <a:p>
                      <a:r>
                        <a:rPr kumimoji="1" lang="ja-JP" altLang="en-US" dirty="0"/>
                        <a:t>ステージ</a:t>
                      </a:r>
                    </a:p>
                  </a:txBody>
                  <a:tcPr/>
                </a:tc>
                <a:tc>
                  <a:txBody>
                    <a:bodyPr/>
                    <a:lstStyle/>
                    <a:p>
                      <a:r>
                        <a:rPr kumimoji="1" lang="ja-JP" altLang="en-US" dirty="0"/>
                        <a:t>具体例</a:t>
                      </a:r>
                    </a:p>
                  </a:txBody>
                  <a:tcPr/>
                </a:tc>
                <a:extLst>
                  <a:ext uri="{0D108BD9-81ED-4DB2-BD59-A6C34878D82A}">
                    <a16:rowId xmlns:a16="http://schemas.microsoft.com/office/drawing/2014/main" xmlns="" val="1959802264"/>
                  </a:ext>
                </a:extLst>
              </a:tr>
              <a:tr h="370840">
                <a:tc>
                  <a:txBody>
                    <a:bodyPr/>
                    <a:lstStyle/>
                    <a:p>
                      <a:r>
                        <a:rPr kumimoji="1" lang="ja-JP" altLang="en-US" sz="2000" b="0" i="0" u="none" strike="noStrike" kern="1200" cap="none" spc="0" normalizeH="0" baseline="0" noProof="0" dirty="0">
                          <a:ln>
                            <a:noFill/>
                          </a:ln>
                          <a:solidFill>
                            <a:prstClr val="black"/>
                          </a:solidFill>
                          <a:effectLst/>
                          <a:uLnTx/>
                          <a:uFillTx/>
                          <a:latin typeface="+mn-lt"/>
                          <a:ea typeface="+mn-ea"/>
                          <a:cs typeface="+mn-cs"/>
                        </a:rPr>
                        <a:t>探知</a:t>
                      </a:r>
                      <a:endParaRPr kumimoji="1" lang="ja-JP" altLang="en-US" dirty="0"/>
                    </a:p>
                  </a:txBody>
                  <a:tcPr/>
                </a:tc>
                <a:tc>
                  <a:txBody>
                    <a:bodyPr/>
                    <a:lstStyle/>
                    <a:p>
                      <a:r>
                        <a:rPr lang="ja-JP" altLang="en-US" sz="1800" u="sng" dirty="0">
                          <a:solidFill>
                            <a:schemeClr val="tx1"/>
                          </a:solidFill>
                        </a:rPr>
                        <a:t>医師の診断</a:t>
                      </a:r>
                      <a:r>
                        <a:rPr lang="ja-JP" altLang="en-US" sz="1800" dirty="0">
                          <a:solidFill>
                            <a:schemeClr val="tx1"/>
                          </a:solidFill>
                        </a:rPr>
                        <a:t>と保護者等を通じた施設への連絡（的確な対応を行うためには</a:t>
                      </a:r>
                      <a:r>
                        <a:rPr lang="ja-JP" altLang="en-US" sz="1800" u="sng" dirty="0">
                          <a:solidFill>
                            <a:schemeClr val="tx1"/>
                          </a:solidFill>
                        </a:rPr>
                        <a:t>特異性の高い診断</a:t>
                      </a:r>
                      <a:r>
                        <a:rPr lang="ja-JP" altLang="en-US" sz="1800" dirty="0">
                          <a:solidFill>
                            <a:schemeClr val="tx1"/>
                          </a:solidFill>
                        </a:rPr>
                        <a:t>をできるだけ早期に得ることが重要）。</a:t>
                      </a:r>
                    </a:p>
                  </a:txBody>
                  <a:tcPr/>
                </a:tc>
                <a:extLst>
                  <a:ext uri="{0D108BD9-81ED-4DB2-BD59-A6C34878D82A}">
                    <a16:rowId xmlns:a16="http://schemas.microsoft.com/office/drawing/2014/main" xmlns="" val="457966107"/>
                  </a:ext>
                </a:extLst>
              </a:tr>
              <a:tr h="370840">
                <a:tc>
                  <a:txBody>
                    <a:bodyPr/>
                    <a:lstStyle/>
                    <a:p>
                      <a:r>
                        <a:rPr lang="ja-JP" altLang="en-US" sz="1800" dirty="0">
                          <a:solidFill>
                            <a:schemeClr val="tx1"/>
                          </a:solidFill>
                        </a:rPr>
                        <a:t>対応</a:t>
                      </a:r>
                      <a:endParaRPr kumimoji="1" lang="ja-JP" altLang="en-US" dirty="0"/>
                    </a:p>
                  </a:txBody>
                  <a:tcPr/>
                </a:tc>
                <a:tc>
                  <a:txBody>
                    <a:bodyPr/>
                    <a:lstStyle/>
                    <a:p>
                      <a:pPr marL="285750" indent="-285750">
                        <a:buFont typeface="Arial" panose="020B0604020202020204" pitchFamily="34" charset="0"/>
                        <a:buChar char="•"/>
                      </a:pPr>
                      <a:r>
                        <a:rPr kumimoji="1" lang="ja-JP" altLang="en-US" sz="1800" u="sng" dirty="0">
                          <a:solidFill>
                            <a:schemeClr val="tx1"/>
                          </a:solidFill>
                        </a:rPr>
                        <a:t>同一診断</a:t>
                      </a:r>
                      <a:r>
                        <a:rPr kumimoji="1" lang="ja-JP" altLang="en-US" sz="1800" dirty="0">
                          <a:solidFill>
                            <a:schemeClr val="tx1"/>
                          </a:solidFill>
                        </a:rPr>
                        <a:t>がなされた園児・学童・生徒・スタッフの有無についてのシステム上での確認と入力（「症状」も併せてモニタする）。</a:t>
                      </a:r>
                    </a:p>
                    <a:p>
                      <a:pPr marL="285750" indent="-285750">
                        <a:buFont typeface="Arial" panose="020B0604020202020204" pitchFamily="34" charset="0"/>
                        <a:buChar char="•"/>
                      </a:pPr>
                      <a:r>
                        <a:rPr kumimoji="1" lang="ja-JP" altLang="en-US" sz="1800" dirty="0">
                          <a:solidFill>
                            <a:schemeClr val="tx1"/>
                          </a:solidFill>
                        </a:rPr>
                        <a:t>保健所等との連携。</a:t>
                      </a:r>
                    </a:p>
                    <a:p>
                      <a:pPr marL="285750" indent="-285750">
                        <a:buFont typeface="Arial" panose="020B0604020202020204" pitchFamily="34" charset="0"/>
                        <a:buChar char="•"/>
                      </a:pPr>
                      <a:r>
                        <a:rPr kumimoji="1" lang="ja-JP" altLang="en-US" sz="1800" dirty="0">
                          <a:solidFill>
                            <a:schemeClr val="tx1"/>
                          </a:solidFill>
                        </a:rPr>
                        <a:t>施設関係者の有症状時の医療機関受診については保健所の指示に従う（特に麻しん）。</a:t>
                      </a:r>
                    </a:p>
                  </a:txBody>
                  <a:tcPr/>
                </a:tc>
                <a:extLst>
                  <a:ext uri="{0D108BD9-81ED-4DB2-BD59-A6C34878D82A}">
                    <a16:rowId xmlns:a16="http://schemas.microsoft.com/office/drawing/2014/main" xmlns="" val="3523441607"/>
                  </a:ext>
                </a:extLst>
              </a:tr>
            </a:tbl>
          </a:graphicData>
        </a:graphic>
      </p:graphicFrame>
      <p:sp>
        <p:nvSpPr>
          <p:cNvPr id="11" name="正方形/長方形 10">
            <a:extLst>
              <a:ext uri="{FF2B5EF4-FFF2-40B4-BE49-F238E27FC236}">
                <a16:creationId xmlns:a16="http://schemas.microsoft.com/office/drawing/2014/main" xmlns="" id="{E0C10445-CCE6-4BFE-A021-C4ADBAEF532D}"/>
              </a:ext>
            </a:extLst>
          </p:cNvPr>
          <p:cNvSpPr/>
          <p:nvPr/>
        </p:nvSpPr>
        <p:spPr>
          <a:xfrm>
            <a:off x="839788" y="2110413"/>
            <a:ext cx="4570482" cy="646331"/>
          </a:xfrm>
          <a:prstGeom prst="rect">
            <a:avLst/>
          </a:prstGeom>
        </p:spPr>
        <p:txBody>
          <a:bodyPr wrap="none">
            <a:spAutoFit/>
          </a:bodyPr>
          <a:lstStyle/>
          <a:p>
            <a:r>
              <a:rPr lang="ja-JP" altLang="en-US" dirty="0"/>
              <a:t>例：感染性胃腸炎、インフルエンザ　等　</a:t>
            </a:r>
            <a:endParaRPr lang="en-US" altLang="ja-JP" dirty="0"/>
          </a:p>
          <a:p>
            <a:r>
              <a:rPr lang="ja-JP" altLang="en-US" dirty="0"/>
              <a:t>季節性があり、集団発生を起こしやすい</a:t>
            </a:r>
          </a:p>
        </p:txBody>
      </p:sp>
      <p:sp>
        <p:nvSpPr>
          <p:cNvPr id="12" name="正方形/長方形 11">
            <a:extLst>
              <a:ext uri="{FF2B5EF4-FFF2-40B4-BE49-F238E27FC236}">
                <a16:creationId xmlns:a16="http://schemas.microsoft.com/office/drawing/2014/main" xmlns="" id="{462403C1-8946-49B6-AE0F-A226F5C7F88F}"/>
              </a:ext>
            </a:extLst>
          </p:cNvPr>
          <p:cNvSpPr/>
          <p:nvPr/>
        </p:nvSpPr>
        <p:spPr>
          <a:xfrm>
            <a:off x="6286703" y="2110414"/>
            <a:ext cx="5157787" cy="646331"/>
          </a:xfrm>
          <a:prstGeom prst="rect">
            <a:avLst/>
          </a:prstGeom>
        </p:spPr>
        <p:txBody>
          <a:bodyPr wrap="square">
            <a:spAutoFit/>
          </a:bodyPr>
          <a:lstStyle/>
          <a:p>
            <a:r>
              <a:rPr lang="ja-JP" altLang="en-US" dirty="0"/>
              <a:t>例：麻しん、腸管出血性大腸菌感染症　等感染力が高く重篤になりえる疾患</a:t>
            </a:r>
            <a:endParaRPr lang="en-US" altLang="ja-JP" dirty="0"/>
          </a:p>
        </p:txBody>
      </p:sp>
    </p:spTree>
    <p:extLst>
      <p:ext uri="{BB962C8B-B14F-4D97-AF65-F5344CB8AC3E}">
        <p14:creationId xmlns:p14="http://schemas.microsoft.com/office/powerpoint/2010/main" val="233946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25932" y="99298"/>
            <a:ext cx="5758988" cy="720090"/>
          </a:xfrm>
        </p:spPr>
        <p:txBody>
          <a:bodyPr>
            <a:normAutofit/>
          </a:bodyPr>
          <a:lstStyle/>
          <a:p>
            <a:r>
              <a:rPr lang="ja-JP" altLang="en-US" sz="3600" dirty="0"/>
              <a:t>症状　ＶＳ　医師の診断</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644272856"/>
              </p:ext>
            </p:extLst>
          </p:nvPr>
        </p:nvGraphicFramePr>
        <p:xfrm>
          <a:off x="1008403" y="1221040"/>
          <a:ext cx="10810429" cy="4572000"/>
        </p:xfrm>
        <a:graphic>
          <a:graphicData uri="http://schemas.openxmlformats.org/drawingml/2006/table">
            <a:tbl>
              <a:tblPr firstRow="1" bandRow="1">
                <a:tableStyleId>{5C22544A-7EE6-4342-B048-85BDC9FD1C3A}</a:tableStyleId>
              </a:tblPr>
              <a:tblGrid>
                <a:gridCol w="2094375">
                  <a:extLst>
                    <a:ext uri="{9D8B030D-6E8A-4147-A177-3AD203B41FA5}">
                      <a16:colId xmlns:a16="http://schemas.microsoft.com/office/drawing/2014/main" xmlns="" val="3103808130"/>
                    </a:ext>
                  </a:extLst>
                </a:gridCol>
                <a:gridCol w="3923722">
                  <a:extLst>
                    <a:ext uri="{9D8B030D-6E8A-4147-A177-3AD203B41FA5}">
                      <a16:colId xmlns:a16="http://schemas.microsoft.com/office/drawing/2014/main" xmlns="" val="241230876"/>
                    </a:ext>
                  </a:extLst>
                </a:gridCol>
                <a:gridCol w="4792332">
                  <a:extLst>
                    <a:ext uri="{9D8B030D-6E8A-4147-A177-3AD203B41FA5}">
                      <a16:colId xmlns:a16="http://schemas.microsoft.com/office/drawing/2014/main" xmlns="" val="2725959722"/>
                    </a:ext>
                  </a:extLst>
                </a:gridCol>
              </a:tblGrid>
              <a:tr h="370840">
                <a:tc>
                  <a:txBody>
                    <a:bodyPr/>
                    <a:lstStyle/>
                    <a:p>
                      <a:r>
                        <a:rPr kumimoji="1" lang="ja-JP" altLang="en-US" dirty="0"/>
                        <a:t>区分（システム上の表記）</a:t>
                      </a:r>
                    </a:p>
                  </a:txBody>
                  <a:tcPr/>
                </a:tc>
                <a:tc>
                  <a:txBody>
                    <a:bodyPr/>
                    <a:lstStyle/>
                    <a:p>
                      <a:r>
                        <a:rPr kumimoji="1" lang="ja-JP" altLang="en-US" dirty="0"/>
                        <a:t>「症状」（“欠席者の症状”）</a:t>
                      </a:r>
                    </a:p>
                  </a:txBody>
                  <a:tcPr/>
                </a:tc>
                <a:tc>
                  <a:txBody>
                    <a:bodyPr/>
                    <a:lstStyle/>
                    <a:p>
                      <a:r>
                        <a:rPr kumimoji="1" lang="ja-JP" altLang="en-US" dirty="0"/>
                        <a:t>「医師の診断」（保育所用は“疾患名” 、学校用は“出席停止”）</a:t>
                      </a:r>
                    </a:p>
                  </a:txBody>
                  <a:tcPr/>
                </a:tc>
                <a:extLst>
                  <a:ext uri="{0D108BD9-81ED-4DB2-BD59-A6C34878D82A}">
                    <a16:rowId xmlns:a16="http://schemas.microsoft.com/office/drawing/2014/main" xmlns="" val="395138862"/>
                  </a:ext>
                </a:extLst>
              </a:tr>
              <a:tr h="370840">
                <a:tc>
                  <a:txBody>
                    <a:bodyPr/>
                    <a:lstStyle/>
                    <a:p>
                      <a:r>
                        <a:rPr kumimoji="1" lang="ja-JP" altLang="en-US" dirty="0"/>
                        <a:t>情報収集についての迅速性</a:t>
                      </a:r>
                    </a:p>
                  </a:txBody>
                  <a:tcPr/>
                </a:tc>
                <a:tc>
                  <a:txBody>
                    <a:bodyPr/>
                    <a:lstStyle/>
                    <a:p>
                      <a:r>
                        <a:rPr kumimoji="1" lang="ja-JP" altLang="en-US" dirty="0"/>
                        <a:t>迅速（保護者から施設への第一報で探知できる）</a:t>
                      </a:r>
                    </a:p>
                  </a:txBody>
                  <a:tcPr/>
                </a:tc>
                <a:tc>
                  <a:txBody>
                    <a:bodyPr/>
                    <a:lstStyle/>
                    <a:p>
                      <a:r>
                        <a:rPr kumimoji="1" lang="ja-JP" altLang="en-US" dirty="0"/>
                        <a:t>受診→診断→施設への保護者からの連絡まで時間が必要</a:t>
                      </a:r>
                    </a:p>
                  </a:txBody>
                  <a:tcPr/>
                </a:tc>
                <a:extLst>
                  <a:ext uri="{0D108BD9-81ED-4DB2-BD59-A6C34878D82A}">
                    <a16:rowId xmlns:a16="http://schemas.microsoft.com/office/drawing/2014/main" xmlns="" val="1767559261"/>
                  </a:ext>
                </a:extLst>
              </a:tr>
              <a:tr h="659958">
                <a:tc>
                  <a:txBody>
                    <a:bodyPr/>
                    <a:lstStyle/>
                    <a:p>
                      <a:r>
                        <a:rPr kumimoji="1" lang="ja-JP" altLang="en-US" dirty="0"/>
                        <a:t>情報の質</a:t>
                      </a:r>
                    </a:p>
                  </a:txBody>
                  <a:tcPr/>
                </a:tc>
                <a:tc>
                  <a:txBody>
                    <a:bodyPr/>
                    <a:lstStyle/>
                    <a:p>
                      <a:r>
                        <a:rPr kumimoji="1" lang="ja-JP" altLang="en-US" dirty="0"/>
                        <a:t>システムの項目に従って</a:t>
                      </a:r>
                      <a:r>
                        <a:rPr kumimoji="1" lang="ja-JP" altLang="en-US" u="sng" dirty="0"/>
                        <a:t>定型的な聞き取り</a:t>
                      </a:r>
                      <a:r>
                        <a:rPr kumimoji="1" lang="ja-JP" altLang="en-US" dirty="0"/>
                        <a:t>をすることを習慣づけすることで</a:t>
                      </a:r>
                      <a:r>
                        <a:rPr kumimoji="1" lang="ja-JP" altLang="en-US" u="sng" dirty="0"/>
                        <a:t>情報の質が揃う</a:t>
                      </a:r>
                    </a:p>
                  </a:txBody>
                  <a:tcPr/>
                </a:tc>
                <a:tc>
                  <a:txBody>
                    <a:bodyPr/>
                    <a:lstStyle/>
                    <a:p>
                      <a:r>
                        <a:rPr kumimoji="1" lang="ja-JP" altLang="en-US" dirty="0"/>
                        <a:t>医師の診断は情報の精度が高い（口頭連絡のみではなく診断書等での確認）→対策立案に直結</a:t>
                      </a:r>
                    </a:p>
                  </a:txBody>
                  <a:tcPr/>
                </a:tc>
                <a:extLst>
                  <a:ext uri="{0D108BD9-81ED-4DB2-BD59-A6C34878D82A}">
                    <a16:rowId xmlns:a16="http://schemas.microsoft.com/office/drawing/2014/main" xmlns="" val="2409591683"/>
                  </a:ext>
                </a:extLst>
              </a:tr>
              <a:tr h="370840">
                <a:tc>
                  <a:txBody>
                    <a:bodyPr/>
                    <a:lstStyle/>
                    <a:p>
                      <a:r>
                        <a:rPr kumimoji="1" lang="ja-JP" altLang="en-US" dirty="0"/>
                        <a:t>症例数のカウント方法</a:t>
                      </a:r>
                    </a:p>
                  </a:txBody>
                  <a:tcPr/>
                </a:tc>
                <a:tc>
                  <a:txBody>
                    <a:bodyPr/>
                    <a:lstStyle/>
                    <a:p>
                      <a:r>
                        <a:rPr kumimoji="1" lang="ja-JP" altLang="en-US" dirty="0"/>
                        <a:t>同一症状について欠席している期間をすべてチェック～日々の疾病の影響を評価することができる</a:t>
                      </a:r>
                    </a:p>
                  </a:txBody>
                  <a:tcPr/>
                </a:tc>
                <a:tc>
                  <a:txBody>
                    <a:bodyPr/>
                    <a:lstStyle/>
                    <a:p>
                      <a:r>
                        <a:rPr kumimoji="1" lang="ja-JP" altLang="en-US" u="sng" dirty="0"/>
                        <a:t>欠席の全期間</a:t>
                      </a:r>
                      <a:r>
                        <a:rPr kumimoji="1" lang="ja-JP" altLang="en-US" dirty="0"/>
                        <a:t>と、</a:t>
                      </a:r>
                      <a:r>
                        <a:rPr kumimoji="1" lang="ja-JP" altLang="en-US" u="sng" dirty="0"/>
                        <a:t>欠席初日</a:t>
                      </a:r>
                      <a:r>
                        <a:rPr kumimoji="1" lang="ja-JP" altLang="en-US" dirty="0"/>
                        <a:t>のカウントのどちらも利用できる→異なった目的での使用ができる</a:t>
                      </a:r>
                    </a:p>
                  </a:txBody>
                  <a:tcPr/>
                </a:tc>
                <a:extLst>
                  <a:ext uri="{0D108BD9-81ED-4DB2-BD59-A6C34878D82A}">
                    <a16:rowId xmlns:a16="http://schemas.microsoft.com/office/drawing/2014/main" xmlns="" val="2783119706"/>
                  </a:ext>
                </a:extLst>
              </a:tr>
              <a:tr h="370840">
                <a:tc>
                  <a:txBody>
                    <a:bodyPr/>
                    <a:lstStyle/>
                    <a:p>
                      <a:r>
                        <a:rPr kumimoji="1" lang="ja-JP" altLang="en-US" dirty="0"/>
                        <a:t>グラフ出力におけるシステム上の表記</a:t>
                      </a:r>
                    </a:p>
                  </a:txBody>
                  <a:tcPr/>
                </a:tc>
                <a:tc>
                  <a:txBody>
                    <a:bodyPr/>
                    <a:lstStyle/>
                    <a:p>
                      <a:r>
                        <a:rPr kumimoji="1" lang="ja-JP" altLang="en-US" dirty="0">
                          <a:solidFill>
                            <a:schemeClr val="tx1"/>
                          </a:solidFill>
                        </a:rPr>
                        <a:t>”症状別推移グラフ”</a:t>
                      </a:r>
                    </a:p>
                  </a:txBody>
                  <a:tcPr/>
                </a:tc>
                <a:tc>
                  <a:txBody>
                    <a:bodyPr/>
                    <a:lstStyle/>
                    <a:p>
                      <a:r>
                        <a:rPr kumimoji="1" lang="ja-JP" altLang="en-US" u="sng" dirty="0">
                          <a:solidFill>
                            <a:schemeClr val="tx1"/>
                          </a:solidFill>
                        </a:rPr>
                        <a:t>欠席の全期間</a:t>
                      </a:r>
                      <a:r>
                        <a:rPr kumimoji="1" lang="ja-JP" altLang="en-US" dirty="0">
                          <a:solidFill>
                            <a:schemeClr val="tx1"/>
                          </a:solidFill>
                        </a:rPr>
                        <a:t>の情報：“出席停止推移グラフ”もしくは”症状別推移グラフ”（学校）、“症状別推移グラフ”（保育所）</a:t>
                      </a:r>
                      <a:endParaRPr kumimoji="1" lang="en-US" altLang="ja-JP" dirty="0">
                        <a:solidFill>
                          <a:schemeClr val="tx1"/>
                        </a:solidFill>
                      </a:endParaRPr>
                    </a:p>
                    <a:p>
                      <a:r>
                        <a:rPr kumimoji="1" lang="ja-JP" altLang="en-US" u="sng" dirty="0">
                          <a:solidFill>
                            <a:schemeClr val="tx1"/>
                          </a:solidFill>
                        </a:rPr>
                        <a:t>欠席初日</a:t>
                      </a:r>
                      <a:r>
                        <a:rPr kumimoji="1" lang="ja-JP" altLang="en-US" dirty="0">
                          <a:solidFill>
                            <a:schemeClr val="tx1"/>
                          </a:solidFill>
                        </a:rPr>
                        <a:t>の情報：“累積罹患率”もしくは“流行曲線”</a:t>
                      </a:r>
                    </a:p>
                  </a:txBody>
                  <a:tcPr/>
                </a:tc>
                <a:extLst>
                  <a:ext uri="{0D108BD9-81ED-4DB2-BD59-A6C34878D82A}">
                    <a16:rowId xmlns:a16="http://schemas.microsoft.com/office/drawing/2014/main" xmlns="" val="25884480"/>
                  </a:ext>
                </a:extLst>
              </a:tr>
            </a:tbl>
          </a:graphicData>
        </a:graphic>
      </p:graphicFrame>
      <p:sp>
        <p:nvSpPr>
          <p:cNvPr id="5" name="テキスト ボックス 4"/>
          <p:cNvSpPr txBox="1"/>
          <p:nvPr/>
        </p:nvSpPr>
        <p:spPr>
          <a:xfrm>
            <a:off x="3244858" y="6328648"/>
            <a:ext cx="5955476" cy="369332"/>
          </a:xfrm>
          <a:prstGeom prst="rect">
            <a:avLst/>
          </a:prstGeom>
          <a:noFill/>
        </p:spPr>
        <p:txBody>
          <a:bodyPr wrap="none" rtlCol="0">
            <a:spAutoFit/>
          </a:bodyPr>
          <a:lstStyle/>
          <a:p>
            <a:r>
              <a:rPr lang="ja-JP" altLang="en-US" dirty="0"/>
              <a:t>それぞれが別の意味をもつ情報である→どちらも重要！</a:t>
            </a:r>
          </a:p>
        </p:txBody>
      </p:sp>
      <mc:AlternateContent xmlns:mc="http://schemas.openxmlformats.org/markup-compatibility/2006">
        <mc:Choice xmlns:pslz="http://schemas.microsoft.com/office/powerpoint/2016/slidezoom" xmlns="" Requires="pslz">
          <p:graphicFrame>
            <p:nvGraphicFramePr>
              <p:cNvPr id="6" name="スライド ズーム 5">
                <a:extLst>
                  <a:ext uri="{FF2B5EF4-FFF2-40B4-BE49-F238E27FC236}">
                    <a16:creationId xmlns:a16="http://schemas.microsoft.com/office/drawing/2014/main" id="{78CCFD4D-8C98-4972-A01B-03AA9390F500}"/>
                  </a:ext>
                </a:extLst>
              </p:cNvPr>
              <p:cNvGraphicFramePr>
                <a:graphicFrameLocks noChangeAspect="1"/>
              </p:cNvGraphicFramePr>
              <p:nvPr>
                <p:extLst/>
              </p:nvPr>
            </p:nvGraphicFramePr>
            <p:xfrm>
              <a:off x="-3333750" y="0"/>
              <a:ext cx="2286000" cy="1714500"/>
            </p:xfrm>
            <a:graphic>
              <a:graphicData uri="http://schemas.microsoft.com/office/powerpoint/2016/slidezoom">
                <pslz:sldZm>
                  <pslz:sldZmObj sldId="269" cId="3771947711">
                    <pslz:zmPr id="{B83292F0-429A-4B9F-9F5D-08BC9EDD87FC}"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p:pic>
            <p:nvPicPr>
              <p:cNvPr id="6" name="スライド ズーム 5">
                <a:hlinkClick r:id="rId3" action="ppaction://hlinksldjump"/>
                <a:extLst>
                  <a:ext uri="{FF2B5EF4-FFF2-40B4-BE49-F238E27FC236}">
                    <a16:creationId xmlns:a16="http://schemas.microsoft.com/office/drawing/2014/main" xmlns="" xmlns:pslz="http://schemas.microsoft.com/office/powerpoint/2016/slidezoom" id="{78CCFD4D-8C98-4972-A01B-03AA9390F500}"/>
                  </a:ext>
                </a:extLst>
              </p:cNvPr>
              <p:cNvPicPr>
                <a:picLocks noGrp="1" noRot="1" noChangeAspect="1" noMove="1" noResize="1" noEditPoints="1" noAdjustHandles="1" noChangeArrowheads="1" noChangeShapeType="1"/>
              </p:cNvPicPr>
              <p:nvPr/>
            </p:nvPicPr>
            <p:blipFill>
              <a:blip r:embed="rId4"/>
              <a:stretch>
                <a:fillRect/>
              </a:stretch>
            </p:blipFill>
            <p:spPr>
              <a:xfrm>
                <a:off x="-3333750" y="0"/>
                <a:ext cx="2286000" cy="1714500"/>
              </a:xfrm>
              <a:prstGeom prst="rect">
                <a:avLst/>
              </a:prstGeom>
            </p:spPr>
          </p:pic>
        </mc:Fallback>
      </mc:AlternateContent>
    </p:spTree>
    <p:extLst>
      <p:ext uri="{BB962C8B-B14F-4D97-AF65-F5344CB8AC3E}">
        <p14:creationId xmlns:p14="http://schemas.microsoft.com/office/powerpoint/2010/main" val="377194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a:extLst>
              <a:ext uri="{FF2B5EF4-FFF2-40B4-BE49-F238E27FC236}">
                <a16:creationId xmlns:a16="http://schemas.microsoft.com/office/drawing/2014/main" xmlns="" id="{0220AA22-E33E-497A-A3B9-2E02671C408C}"/>
              </a:ext>
            </a:extLst>
          </p:cNvPr>
          <p:cNvSpPr>
            <a:spLocks noGrp="1"/>
          </p:cNvSpPr>
          <p:nvPr>
            <p:ph type="title"/>
          </p:nvPr>
        </p:nvSpPr>
        <p:spPr>
          <a:xfrm>
            <a:off x="1759527" y="154553"/>
            <a:ext cx="8970818" cy="732139"/>
          </a:xfrm>
        </p:spPr>
        <p:txBody>
          <a:bodyPr>
            <a:normAutofit/>
          </a:bodyPr>
          <a:lstStyle/>
          <a:p>
            <a:r>
              <a:rPr lang="ja-JP" altLang="en-US" sz="4000" dirty="0"/>
              <a:t>欠席の全期間と欠席初日の違い</a:t>
            </a:r>
          </a:p>
        </p:txBody>
      </p:sp>
      <p:sp>
        <p:nvSpPr>
          <p:cNvPr id="14" name="テキスト ボックス 13">
            <a:extLst>
              <a:ext uri="{FF2B5EF4-FFF2-40B4-BE49-F238E27FC236}">
                <a16:creationId xmlns:a16="http://schemas.microsoft.com/office/drawing/2014/main" xmlns="" id="{2F886774-BE9A-4236-93AB-9C905875D209}"/>
              </a:ext>
            </a:extLst>
          </p:cNvPr>
          <p:cNvSpPr txBox="1"/>
          <p:nvPr/>
        </p:nvSpPr>
        <p:spPr>
          <a:xfrm>
            <a:off x="2614543" y="1117786"/>
            <a:ext cx="7354956" cy="2308324"/>
          </a:xfrm>
          <a:prstGeom prst="rect">
            <a:avLst/>
          </a:prstGeom>
          <a:noFill/>
        </p:spPr>
        <p:txBody>
          <a:bodyPr wrap="square" rtlCol="0">
            <a:spAutoFit/>
          </a:bodyPr>
          <a:lstStyle/>
          <a:p>
            <a:r>
              <a:rPr lang="en-US" altLang="ja-JP" dirty="0"/>
              <a:t>A~J</a:t>
            </a:r>
            <a:r>
              <a:rPr lang="ja-JP" altLang="en-US" dirty="0"/>
              <a:t>の</a:t>
            </a:r>
            <a:r>
              <a:rPr lang="en-US" altLang="ja-JP" dirty="0"/>
              <a:t>10</a:t>
            </a:r>
            <a:r>
              <a:rPr lang="ja-JP" altLang="en-US" dirty="0"/>
              <a:t>名のクラスを設定</a:t>
            </a:r>
            <a:endParaRPr lang="en-US" altLang="ja-JP" dirty="0"/>
          </a:p>
          <a:p>
            <a:r>
              <a:rPr lang="ja-JP" altLang="en-US" dirty="0"/>
              <a:t>土日も園児を受け入れている</a:t>
            </a:r>
            <a:endParaRPr lang="en-US" altLang="ja-JP" dirty="0"/>
          </a:p>
          <a:p>
            <a:r>
              <a:rPr lang="en-US" altLang="ja-JP" dirty="0"/>
              <a:t>2</a:t>
            </a:r>
            <a:r>
              <a:rPr lang="ja-JP" altLang="en-US" dirty="0"/>
              <a:t>月</a:t>
            </a:r>
            <a:r>
              <a:rPr lang="en-US" altLang="ja-JP" dirty="0"/>
              <a:t>1</a:t>
            </a:r>
            <a:r>
              <a:rPr lang="ja-JP" altLang="en-US" dirty="0"/>
              <a:t>日～</a:t>
            </a:r>
            <a:r>
              <a:rPr lang="en-US" altLang="ja-JP" dirty="0"/>
              <a:t>12</a:t>
            </a:r>
            <a:r>
              <a:rPr lang="ja-JP" altLang="en-US" dirty="0"/>
              <a:t>日の期間のインフルエンザによる欠席状況を以下に示す</a:t>
            </a:r>
            <a:endParaRPr lang="en-US" altLang="ja-JP" dirty="0"/>
          </a:p>
          <a:p>
            <a:r>
              <a:rPr lang="ja-JP" altLang="en-US" dirty="0"/>
              <a:t>（欠席初日は灰色）</a:t>
            </a:r>
            <a:endParaRPr lang="en-US" altLang="ja-JP" dirty="0"/>
          </a:p>
          <a:p>
            <a:endParaRPr lang="en-US" altLang="ja-JP" dirty="0"/>
          </a:p>
          <a:p>
            <a:r>
              <a:rPr lang="ja-JP" altLang="en-US" dirty="0"/>
              <a:t>インフルエンザによる日々の欠席者数は？</a:t>
            </a:r>
            <a:endParaRPr lang="en-US" altLang="ja-JP" dirty="0"/>
          </a:p>
          <a:p>
            <a:r>
              <a:rPr lang="ja-JP" altLang="en-US" dirty="0"/>
              <a:t>欠席初日だけを日々でカウントすると？</a:t>
            </a:r>
            <a:endParaRPr lang="en-US" altLang="ja-JP" dirty="0"/>
          </a:p>
          <a:p>
            <a:endParaRPr lang="en-US" altLang="ja-JP" dirty="0"/>
          </a:p>
        </p:txBody>
      </p:sp>
      <p:graphicFrame>
        <p:nvGraphicFramePr>
          <p:cNvPr id="6" name="オブジェクト 5">
            <a:extLst>
              <a:ext uri="{FF2B5EF4-FFF2-40B4-BE49-F238E27FC236}">
                <a16:creationId xmlns:a16="http://schemas.microsoft.com/office/drawing/2014/main" xmlns="" id="{4066FA82-7CB7-44FF-BB49-8B4A45A0EE8E}"/>
              </a:ext>
            </a:extLst>
          </p:cNvPr>
          <p:cNvGraphicFramePr>
            <a:graphicFrameLocks noChangeAspect="1"/>
          </p:cNvGraphicFramePr>
          <p:nvPr>
            <p:extLst/>
          </p:nvPr>
        </p:nvGraphicFramePr>
        <p:xfrm>
          <a:off x="1759527" y="3142856"/>
          <a:ext cx="8724900" cy="2751137"/>
        </p:xfrm>
        <a:graphic>
          <a:graphicData uri="http://schemas.openxmlformats.org/presentationml/2006/ole">
            <mc:AlternateContent xmlns:mc="http://schemas.openxmlformats.org/markup-compatibility/2006">
              <mc:Choice xmlns:v="urn:schemas-microsoft-com:vml" Requires="v">
                <p:oleObj spid="_x0000_s1140" name="Worksheet" r:id="rId4" imgW="8724814" imgH="2750972" progId="Excel.Sheet.12">
                  <p:embed/>
                </p:oleObj>
              </mc:Choice>
              <mc:Fallback>
                <p:oleObj name="Worksheet" r:id="rId4" imgW="8724814" imgH="2750972" progId="Excel.Sheet.12">
                  <p:embed/>
                  <p:pic>
                    <p:nvPicPr>
                      <p:cNvPr id="6" name="オブジェクト 5">
                        <a:extLst>
                          <a:ext uri="{FF2B5EF4-FFF2-40B4-BE49-F238E27FC236}">
                            <a16:creationId xmlns:a16="http://schemas.microsoft.com/office/drawing/2014/main" xmlns="" id="{4066FA82-7CB7-44FF-BB49-8B4A45A0EE8E}"/>
                          </a:ext>
                        </a:extLst>
                      </p:cNvPr>
                      <p:cNvPicPr/>
                      <p:nvPr/>
                    </p:nvPicPr>
                    <p:blipFill>
                      <a:blip r:embed="rId5"/>
                      <a:stretch>
                        <a:fillRect/>
                      </a:stretch>
                    </p:blipFill>
                    <p:spPr>
                      <a:xfrm>
                        <a:off x="1759527" y="3142856"/>
                        <a:ext cx="8724900" cy="2751137"/>
                      </a:xfrm>
                      <a:prstGeom prst="rect">
                        <a:avLst/>
                      </a:prstGeom>
                    </p:spPr>
                  </p:pic>
                </p:oleObj>
              </mc:Fallback>
            </mc:AlternateContent>
          </a:graphicData>
        </a:graphic>
      </p:graphicFrame>
      <p:graphicFrame>
        <p:nvGraphicFramePr>
          <p:cNvPr id="7" name="オブジェクト 6">
            <a:extLst>
              <a:ext uri="{FF2B5EF4-FFF2-40B4-BE49-F238E27FC236}">
                <a16:creationId xmlns:a16="http://schemas.microsoft.com/office/drawing/2014/main" xmlns="" id="{D7E64E5A-6328-4B10-B685-A00C266B6BA1}"/>
              </a:ext>
            </a:extLst>
          </p:cNvPr>
          <p:cNvGraphicFramePr>
            <a:graphicFrameLocks noChangeAspect="1"/>
          </p:cNvGraphicFramePr>
          <p:nvPr>
            <p:extLst/>
          </p:nvPr>
        </p:nvGraphicFramePr>
        <p:xfrm>
          <a:off x="1759527" y="6008316"/>
          <a:ext cx="8724900" cy="236537"/>
        </p:xfrm>
        <a:graphic>
          <a:graphicData uri="http://schemas.openxmlformats.org/presentationml/2006/ole">
            <mc:AlternateContent xmlns:mc="http://schemas.openxmlformats.org/markup-compatibility/2006">
              <mc:Choice xmlns:v="urn:schemas-microsoft-com:vml" Requires="v">
                <p:oleObj spid="_x0000_s1141" name="Worksheet" r:id="rId6" imgW="8724814" imgH="236372" progId="Excel.Sheet.12">
                  <p:embed/>
                </p:oleObj>
              </mc:Choice>
              <mc:Fallback>
                <p:oleObj name="Worksheet" r:id="rId6" imgW="8724814" imgH="236372" progId="Excel.Sheet.12">
                  <p:embed/>
                  <p:pic>
                    <p:nvPicPr>
                      <p:cNvPr id="7" name="オブジェクト 6">
                        <a:extLst>
                          <a:ext uri="{FF2B5EF4-FFF2-40B4-BE49-F238E27FC236}">
                            <a16:creationId xmlns:a16="http://schemas.microsoft.com/office/drawing/2014/main" xmlns="" id="{D7E64E5A-6328-4B10-B685-A00C266B6BA1}"/>
                          </a:ext>
                        </a:extLst>
                      </p:cNvPr>
                      <p:cNvPicPr/>
                      <p:nvPr/>
                    </p:nvPicPr>
                    <p:blipFill>
                      <a:blip r:embed="rId7"/>
                      <a:stretch>
                        <a:fillRect/>
                      </a:stretch>
                    </p:blipFill>
                    <p:spPr>
                      <a:xfrm>
                        <a:off x="1759527" y="6008316"/>
                        <a:ext cx="8724900" cy="236537"/>
                      </a:xfrm>
                      <a:prstGeom prst="rect">
                        <a:avLst/>
                      </a:prstGeom>
                    </p:spPr>
                  </p:pic>
                </p:oleObj>
              </mc:Fallback>
            </mc:AlternateContent>
          </a:graphicData>
        </a:graphic>
      </p:graphicFrame>
      <p:graphicFrame>
        <p:nvGraphicFramePr>
          <p:cNvPr id="8" name="オブジェクト 7">
            <a:extLst>
              <a:ext uri="{FF2B5EF4-FFF2-40B4-BE49-F238E27FC236}">
                <a16:creationId xmlns:a16="http://schemas.microsoft.com/office/drawing/2014/main" xmlns="" id="{4154AD91-5B45-4D04-ACA8-DF9212D606B3}"/>
              </a:ext>
            </a:extLst>
          </p:cNvPr>
          <p:cNvGraphicFramePr>
            <a:graphicFrameLocks noChangeAspect="1"/>
          </p:cNvGraphicFramePr>
          <p:nvPr>
            <p:extLst/>
          </p:nvPr>
        </p:nvGraphicFramePr>
        <p:xfrm>
          <a:off x="1759527" y="6244853"/>
          <a:ext cx="8724900" cy="236537"/>
        </p:xfrm>
        <a:graphic>
          <a:graphicData uri="http://schemas.openxmlformats.org/presentationml/2006/ole">
            <mc:AlternateContent xmlns:mc="http://schemas.openxmlformats.org/markup-compatibility/2006">
              <mc:Choice xmlns:v="urn:schemas-microsoft-com:vml" Requires="v">
                <p:oleObj spid="_x0000_s1142" name="Worksheet" r:id="rId8" imgW="8724814" imgH="236372" progId="Excel.Sheet.12">
                  <p:embed/>
                </p:oleObj>
              </mc:Choice>
              <mc:Fallback>
                <p:oleObj name="Worksheet" r:id="rId8" imgW="8724814" imgH="236372" progId="Excel.Sheet.12">
                  <p:embed/>
                  <p:pic>
                    <p:nvPicPr>
                      <p:cNvPr id="8" name="オブジェクト 7">
                        <a:extLst>
                          <a:ext uri="{FF2B5EF4-FFF2-40B4-BE49-F238E27FC236}">
                            <a16:creationId xmlns:a16="http://schemas.microsoft.com/office/drawing/2014/main" xmlns="" id="{4154AD91-5B45-4D04-ACA8-DF9212D606B3}"/>
                          </a:ext>
                        </a:extLst>
                      </p:cNvPr>
                      <p:cNvPicPr/>
                      <p:nvPr/>
                    </p:nvPicPr>
                    <p:blipFill>
                      <a:blip r:embed="rId9"/>
                      <a:stretch>
                        <a:fillRect/>
                      </a:stretch>
                    </p:blipFill>
                    <p:spPr>
                      <a:xfrm>
                        <a:off x="1759527" y="6244853"/>
                        <a:ext cx="8724900" cy="236537"/>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xmlns="" id="{86A98992-004A-4B4F-A400-21B7733168F2}"/>
              </a:ext>
            </a:extLst>
          </p:cNvPr>
          <p:cNvSpPr/>
          <p:nvPr/>
        </p:nvSpPr>
        <p:spPr>
          <a:xfrm>
            <a:off x="1759527" y="6008316"/>
            <a:ext cx="664891" cy="2365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xmlns="" id="{E4A9E9FC-482F-4C0C-ABF0-A6999B4B2FA3}"/>
              </a:ext>
            </a:extLst>
          </p:cNvPr>
          <p:cNvSpPr/>
          <p:nvPr/>
        </p:nvSpPr>
        <p:spPr>
          <a:xfrm>
            <a:off x="1759527" y="6273792"/>
            <a:ext cx="664891" cy="2365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0912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xmlns="" id="{474BEFA6-6987-4FAA-820E-212484682F22}"/>
              </a:ext>
            </a:extLst>
          </p:cNvPr>
          <p:cNvGraphicFramePr>
            <a:graphicFrameLocks/>
          </p:cNvGraphicFramePr>
          <p:nvPr>
            <p:extLst/>
          </p:nvPr>
        </p:nvGraphicFramePr>
        <p:xfrm>
          <a:off x="1600200" y="123825"/>
          <a:ext cx="4967660" cy="3168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a:extLst>
              <a:ext uri="{FF2B5EF4-FFF2-40B4-BE49-F238E27FC236}">
                <a16:creationId xmlns:a16="http://schemas.microsoft.com/office/drawing/2014/main" xmlns="" id="{C3FD2A97-60F6-490C-A8D0-7A1611F32308}"/>
              </a:ext>
            </a:extLst>
          </p:cNvPr>
          <p:cNvGraphicFramePr>
            <a:graphicFrameLocks/>
          </p:cNvGraphicFramePr>
          <p:nvPr>
            <p:extLst/>
          </p:nvPr>
        </p:nvGraphicFramePr>
        <p:xfrm>
          <a:off x="1804614" y="3785354"/>
          <a:ext cx="486288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表 2">
            <a:extLst>
              <a:ext uri="{FF2B5EF4-FFF2-40B4-BE49-F238E27FC236}">
                <a16:creationId xmlns:a16="http://schemas.microsoft.com/office/drawing/2014/main" xmlns="" id="{91BCFFA1-A0F3-407E-A4DF-51C8B9E2B3B6}"/>
              </a:ext>
            </a:extLst>
          </p:cNvPr>
          <p:cNvGraphicFramePr>
            <a:graphicFrameLocks noGrp="1"/>
          </p:cNvGraphicFramePr>
          <p:nvPr>
            <p:extLst>
              <p:ext uri="{D42A27DB-BD31-4B8C-83A1-F6EECF244321}">
                <p14:modId xmlns:p14="http://schemas.microsoft.com/office/powerpoint/2010/main" val="4282316710"/>
              </p:ext>
            </p:extLst>
          </p:nvPr>
        </p:nvGraphicFramePr>
        <p:xfrm>
          <a:off x="6667499" y="378063"/>
          <a:ext cx="3771901" cy="1925320"/>
        </p:xfrm>
        <a:graphic>
          <a:graphicData uri="http://schemas.openxmlformats.org/drawingml/2006/table">
            <a:tbl>
              <a:tblPr firstRow="1" bandRow="1">
                <a:tableStyleId>{5C22544A-7EE6-4342-B048-85BDC9FD1C3A}</a:tableStyleId>
              </a:tblPr>
              <a:tblGrid>
                <a:gridCol w="3771901">
                  <a:extLst>
                    <a:ext uri="{9D8B030D-6E8A-4147-A177-3AD203B41FA5}">
                      <a16:colId xmlns:a16="http://schemas.microsoft.com/office/drawing/2014/main" xmlns="" val="608527546"/>
                    </a:ext>
                  </a:extLst>
                </a:gridCol>
              </a:tblGrid>
              <a:tr h="370840">
                <a:tc>
                  <a:txBody>
                    <a:bodyPr/>
                    <a:lstStyle/>
                    <a:p>
                      <a:r>
                        <a:rPr kumimoji="1" lang="ja-JP" altLang="en-US" dirty="0"/>
                        <a:t>日々の欠席者数の集計</a:t>
                      </a:r>
                    </a:p>
                  </a:txBody>
                  <a:tcPr/>
                </a:tc>
                <a:extLst>
                  <a:ext uri="{0D108BD9-81ED-4DB2-BD59-A6C34878D82A}">
                    <a16:rowId xmlns:a16="http://schemas.microsoft.com/office/drawing/2014/main" xmlns="" val="1564564765"/>
                  </a:ext>
                </a:extLst>
              </a:tr>
              <a:tr h="370840">
                <a:tc>
                  <a:txBody>
                    <a:bodyPr/>
                    <a:lstStyle/>
                    <a:p>
                      <a:r>
                        <a:rPr kumimoji="1" lang="ja-JP" altLang="en-US" b="1" dirty="0"/>
                        <a:t>延べ欠席者数</a:t>
                      </a:r>
                      <a:r>
                        <a:rPr kumimoji="1" lang="ja-JP" altLang="en-US" dirty="0"/>
                        <a:t>での表記：新規の症例と症状が持続している症例の和。</a:t>
                      </a:r>
                    </a:p>
                  </a:txBody>
                  <a:tcPr/>
                </a:tc>
                <a:extLst>
                  <a:ext uri="{0D108BD9-81ED-4DB2-BD59-A6C34878D82A}">
                    <a16:rowId xmlns:a16="http://schemas.microsoft.com/office/drawing/2014/main" xmlns="" val="3953767261"/>
                  </a:ext>
                </a:extLst>
              </a:tr>
              <a:tr h="370840">
                <a:tc>
                  <a:txBody>
                    <a:bodyPr/>
                    <a:lstStyle/>
                    <a:p>
                      <a:r>
                        <a:rPr kumimoji="1" lang="ja-JP" altLang="en-US" dirty="0"/>
                        <a:t>通常のシステム上の画面で得られるのは、この延べ欠席者数のグラフ</a:t>
                      </a:r>
                    </a:p>
                  </a:txBody>
                  <a:tcPr/>
                </a:tc>
                <a:extLst>
                  <a:ext uri="{0D108BD9-81ED-4DB2-BD59-A6C34878D82A}">
                    <a16:rowId xmlns:a16="http://schemas.microsoft.com/office/drawing/2014/main" xmlns="" val="647627518"/>
                  </a:ext>
                </a:extLst>
              </a:tr>
            </a:tbl>
          </a:graphicData>
        </a:graphic>
      </p:graphicFrame>
      <p:graphicFrame>
        <p:nvGraphicFramePr>
          <p:cNvPr id="6" name="表 5">
            <a:extLst>
              <a:ext uri="{FF2B5EF4-FFF2-40B4-BE49-F238E27FC236}">
                <a16:creationId xmlns:a16="http://schemas.microsoft.com/office/drawing/2014/main" xmlns="" id="{A9A9B04F-BF79-4793-8274-B01A2C99F7C2}"/>
              </a:ext>
            </a:extLst>
          </p:cNvPr>
          <p:cNvGraphicFramePr>
            <a:graphicFrameLocks noGrp="1"/>
          </p:cNvGraphicFramePr>
          <p:nvPr>
            <p:extLst>
              <p:ext uri="{D42A27DB-BD31-4B8C-83A1-F6EECF244321}">
                <p14:modId xmlns:p14="http://schemas.microsoft.com/office/powerpoint/2010/main" val="3443788890"/>
              </p:ext>
            </p:extLst>
          </p:nvPr>
        </p:nvGraphicFramePr>
        <p:xfrm>
          <a:off x="6726222" y="3505954"/>
          <a:ext cx="3771901" cy="3022600"/>
        </p:xfrm>
        <a:graphic>
          <a:graphicData uri="http://schemas.openxmlformats.org/drawingml/2006/table">
            <a:tbl>
              <a:tblPr firstRow="1" bandRow="1">
                <a:tableStyleId>{5C22544A-7EE6-4342-B048-85BDC9FD1C3A}</a:tableStyleId>
              </a:tblPr>
              <a:tblGrid>
                <a:gridCol w="3771901">
                  <a:extLst>
                    <a:ext uri="{9D8B030D-6E8A-4147-A177-3AD203B41FA5}">
                      <a16:colId xmlns:a16="http://schemas.microsoft.com/office/drawing/2014/main" xmlns="" val="608527546"/>
                    </a:ext>
                  </a:extLst>
                </a:gridCol>
              </a:tblGrid>
              <a:tr h="370840">
                <a:tc>
                  <a:txBody>
                    <a:bodyPr/>
                    <a:lstStyle/>
                    <a:p>
                      <a:r>
                        <a:rPr kumimoji="1" lang="ja-JP" altLang="en-US" dirty="0"/>
                        <a:t>欠席初日のみの集計</a:t>
                      </a:r>
                    </a:p>
                  </a:txBody>
                  <a:tcPr/>
                </a:tc>
                <a:extLst>
                  <a:ext uri="{0D108BD9-81ED-4DB2-BD59-A6C34878D82A}">
                    <a16:rowId xmlns:a16="http://schemas.microsoft.com/office/drawing/2014/main" xmlns="" val="1564564765"/>
                  </a:ext>
                </a:extLst>
              </a:tr>
              <a:tr h="370840">
                <a:tc>
                  <a:txBody>
                    <a:bodyPr/>
                    <a:lstStyle/>
                    <a:p>
                      <a:r>
                        <a:rPr kumimoji="1" lang="ja-JP" altLang="en-US" b="1" dirty="0"/>
                        <a:t>新規の症例</a:t>
                      </a:r>
                      <a:r>
                        <a:rPr kumimoji="1" lang="ja-JP" altLang="en-US" dirty="0"/>
                        <a:t>のカウント：対象期間中に発病した人の数を原則一人１回のみカウント</a:t>
                      </a:r>
                    </a:p>
                  </a:txBody>
                  <a:tcPr/>
                </a:tc>
                <a:extLst>
                  <a:ext uri="{0D108BD9-81ED-4DB2-BD59-A6C34878D82A}">
                    <a16:rowId xmlns:a16="http://schemas.microsoft.com/office/drawing/2014/main" xmlns="" val="3953767261"/>
                  </a:ext>
                </a:extLst>
              </a:tr>
              <a:tr h="370840">
                <a:tc>
                  <a:txBody>
                    <a:bodyPr/>
                    <a:lstStyle/>
                    <a:p>
                      <a:r>
                        <a:rPr kumimoji="1" lang="ja-JP" altLang="en-US" dirty="0"/>
                        <a:t>システム上では、医師の診断について、出席停止日（もしくは欠席初日）をカウントし、流行曲線と罹患率</a:t>
                      </a:r>
                      <a:r>
                        <a:rPr kumimoji="1" lang="ja-JP" altLang="en-US" dirty="0">
                          <a:solidFill>
                            <a:schemeClr val="tx1"/>
                          </a:solidFill>
                        </a:rPr>
                        <a:t>（都道府県別、市町村別、施設別）</a:t>
                      </a:r>
                      <a:r>
                        <a:rPr kumimoji="1" lang="ja-JP" altLang="en-US" dirty="0"/>
                        <a:t>を算出している。</a:t>
                      </a:r>
                      <a:r>
                        <a:rPr kumimoji="1" lang="ja-JP" altLang="en-US" dirty="0">
                          <a:solidFill>
                            <a:schemeClr val="tx1"/>
                          </a:solidFill>
                        </a:rPr>
                        <a:t>在籍者数を分母に％表示。</a:t>
                      </a:r>
                    </a:p>
                  </a:txBody>
                  <a:tcPr/>
                </a:tc>
                <a:extLst>
                  <a:ext uri="{0D108BD9-81ED-4DB2-BD59-A6C34878D82A}">
                    <a16:rowId xmlns:a16="http://schemas.microsoft.com/office/drawing/2014/main" xmlns="" val="647627518"/>
                  </a:ext>
                </a:extLst>
              </a:tr>
            </a:tbl>
          </a:graphicData>
        </a:graphic>
      </p:graphicFrame>
    </p:spTree>
    <p:extLst>
      <p:ext uri="{BB962C8B-B14F-4D97-AF65-F5344CB8AC3E}">
        <p14:creationId xmlns:p14="http://schemas.microsoft.com/office/powerpoint/2010/main" val="232655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下矢印 47"/>
          <p:cNvSpPr/>
          <p:nvPr/>
        </p:nvSpPr>
        <p:spPr>
          <a:xfrm rot="763696">
            <a:off x="7307263" y="3346450"/>
            <a:ext cx="368300" cy="258603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2771" name="図 1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98530">
            <a:off x="2693940" y="5823858"/>
            <a:ext cx="886062" cy="91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下矢印 24"/>
          <p:cNvSpPr/>
          <p:nvPr/>
        </p:nvSpPr>
        <p:spPr>
          <a:xfrm rot="2750134">
            <a:off x="6810376" y="1498601"/>
            <a:ext cx="366713" cy="103346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下矢印 2"/>
          <p:cNvSpPr/>
          <p:nvPr/>
        </p:nvSpPr>
        <p:spPr>
          <a:xfrm rot="18741779">
            <a:off x="4652169" y="1505744"/>
            <a:ext cx="366712" cy="103505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776" name="タイトル 1"/>
          <p:cNvSpPr>
            <a:spLocks noGrp="1"/>
          </p:cNvSpPr>
          <p:nvPr>
            <p:ph type="title"/>
          </p:nvPr>
        </p:nvSpPr>
        <p:spPr>
          <a:xfrm>
            <a:off x="1891055" y="174625"/>
            <a:ext cx="4811371" cy="690780"/>
          </a:xfrm>
        </p:spPr>
        <p:txBody>
          <a:bodyPr>
            <a:normAutofit/>
          </a:bodyPr>
          <a:lstStyle/>
          <a:p>
            <a:pPr algn="ctr"/>
            <a:r>
              <a:rPr lang="ja-JP" altLang="en-US" sz="3600" dirty="0">
                <a:latin typeface="+mn-ea"/>
                <a:ea typeface="+mn-ea"/>
                <a:cs typeface="メイリオ" panose="020B0604030504040204" pitchFamily="50" charset="-128"/>
              </a:rPr>
              <a:t>地域情報の利用</a:t>
            </a:r>
          </a:p>
        </p:txBody>
      </p:sp>
      <p:sp>
        <p:nvSpPr>
          <p:cNvPr id="32777" name="テキスト ボックス 3"/>
          <p:cNvSpPr txBox="1">
            <a:spLocks noChangeArrowheads="1"/>
          </p:cNvSpPr>
          <p:nvPr/>
        </p:nvSpPr>
        <p:spPr bwMode="auto">
          <a:xfrm>
            <a:off x="2944814" y="2619375"/>
            <a:ext cx="185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endParaRPr lang="ja-JP" altLang="en-US" sz="2000">
              <a:solidFill>
                <a:srgbClr val="FC0128"/>
              </a:solidFill>
              <a:latin typeface="Arial" panose="020B0604020202020204" pitchFamily="34" charset="0"/>
            </a:endParaRPr>
          </a:p>
        </p:txBody>
      </p:sp>
      <p:sp>
        <p:nvSpPr>
          <p:cNvPr id="30724" name="テキスト ボックス 6"/>
          <p:cNvSpPr txBox="1">
            <a:spLocks noChangeArrowheads="1"/>
          </p:cNvSpPr>
          <p:nvPr/>
        </p:nvSpPr>
        <p:spPr bwMode="auto">
          <a:xfrm>
            <a:off x="1804989" y="1089025"/>
            <a:ext cx="3789362" cy="707886"/>
          </a:xfrm>
          <a:prstGeom prst="rect">
            <a:avLst/>
          </a:prstGeom>
          <a:solidFill>
            <a:schemeClr val="accent4">
              <a:lumMod val="20000"/>
              <a:lumOff val="80000"/>
            </a:schemeClr>
          </a:solidFill>
          <a:ln w="19050">
            <a:solidFill>
              <a:srgbClr val="0000CC"/>
            </a:solidFill>
          </a:ln>
        </p:spPr>
        <p:txBody>
          <a:bodyPr wrap="square">
            <a:spAutoFit/>
          </a:bodyPr>
          <a:lstStyle>
            <a:lvl1pPr>
              <a:lnSpc>
                <a:spcPct val="90000"/>
              </a:lnSpc>
              <a:spcBef>
                <a:spcPts val="1000"/>
              </a:spcBef>
              <a:buFont typeface="Arial" pitchFamily="34" charset="0"/>
              <a:buChar char="•"/>
              <a:defRPr kumimoji="1" sz="2800">
                <a:solidFill>
                  <a:srgbClr val="1F4E79"/>
                </a:solidFill>
                <a:latin typeface="Century Gothic" pitchFamily="34" charset="0"/>
              </a:defRPr>
            </a:lvl1pPr>
            <a:lvl2pPr marL="742950" indent="-285750">
              <a:lnSpc>
                <a:spcPct val="90000"/>
              </a:lnSpc>
              <a:spcBef>
                <a:spcPts val="500"/>
              </a:spcBef>
              <a:buFont typeface="Arial" pitchFamily="34" charset="0"/>
              <a:buChar char="•"/>
              <a:defRPr kumimoji="1" sz="2400">
                <a:solidFill>
                  <a:srgbClr val="1F4E79"/>
                </a:solidFill>
                <a:latin typeface="Century Gothic" pitchFamily="34" charset="0"/>
              </a:defRPr>
            </a:lvl2pPr>
            <a:lvl3pPr marL="1143000" indent="-228600">
              <a:lnSpc>
                <a:spcPct val="90000"/>
              </a:lnSpc>
              <a:spcBef>
                <a:spcPts val="500"/>
              </a:spcBef>
              <a:buFont typeface="Arial" pitchFamily="34" charset="0"/>
              <a:buChar char="•"/>
              <a:defRPr kumimoji="1" sz="2000">
                <a:solidFill>
                  <a:srgbClr val="1F4E79"/>
                </a:solidFill>
                <a:latin typeface="Century Gothic" pitchFamily="34" charset="0"/>
              </a:defRPr>
            </a:lvl3pPr>
            <a:lvl4pPr marL="1600200" indent="-228600">
              <a:lnSpc>
                <a:spcPct val="90000"/>
              </a:lnSpc>
              <a:spcBef>
                <a:spcPts val="500"/>
              </a:spcBef>
              <a:buFont typeface="Arial" pitchFamily="34" charset="0"/>
              <a:buChar char="•"/>
              <a:defRPr kumimoji="1">
                <a:solidFill>
                  <a:srgbClr val="1F4E79"/>
                </a:solidFill>
                <a:latin typeface="Century Gothic" pitchFamily="34" charset="0"/>
              </a:defRPr>
            </a:lvl4pPr>
            <a:lvl5pPr marL="2057400" indent="-228600">
              <a:lnSpc>
                <a:spcPct val="90000"/>
              </a:lnSpc>
              <a:spcBef>
                <a:spcPts val="500"/>
              </a:spcBef>
              <a:buFont typeface="Arial" pitchFamily="34" charset="0"/>
              <a:buChar char="•"/>
              <a:defRPr kumimoji="1">
                <a:solidFill>
                  <a:srgbClr val="1F4E79"/>
                </a:solidFill>
                <a:latin typeface="Century Gothic"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9pPr>
          </a:lstStyle>
          <a:p>
            <a:pPr algn="ctr">
              <a:lnSpc>
                <a:spcPct val="100000"/>
              </a:lnSpc>
              <a:spcBef>
                <a:spcPct val="0"/>
              </a:spcBef>
              <a:buFontTx/>
              <a:buNone/>
              <a:defRPr/>
            </a:pPr>
            <a:r>
              <a:rPr lang="ja-JP" altLang="en-US" sz="2000" dirty="0">
                <a:solidFill>
                  <a:schemeClr val="tx2"/>
                </a:solidFill>
                <a:latin typeface="+mn-ea"/>
              </a:rPr>
              <a:t>システムへの入力データに基づく地域の感染症流行状況の把握</a:t>
            </a:r>
          </a:p>
        </p:txBody>
      </p:sp>
      <p:sp>
        <p:nvSpPr>
          <p:cNvPr id="32779" name="テキスト ボックス 17"/>
          <p:cNvSpPr txBox="1">
            <a:spLocks noChangeArrowheads="1"/>
          </p:cNvSpPr>
          <p:nvPr/>
        </p:nvSpPr>
        <p:spPr bwMode="auto">
          <a:xfrm>
            <a:off x="1733551" y="3760789"/>
            <a:ext cx="2670175" cy="369887"/>
          </a:xfrm>
          <a:prstGeom prst="rect">
            <a:avLst/>
          </a:prstGeom>
          <a:noFill/>
          <a:ln w="19050">
            <a:solidFill>
              <a:srgbClr val="FC0128"/>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1800" dirty="0">
                <a:solidFill>
                  <a:schemeClr val="tx1"/>
                </a:solidFill>
                <a:latin typeface="Verdana" panose="020B0604030504040204" pitchFamily="34" charset="0"/>
                <a:ea typeface="Meiryo UI" panose="020B0604030504040204" pitchFamily="50" charset="-128"/>
              </a:rPr>
              <a:t>施設内での流行への備え</a:t>
            </a:r>
          </a:p>
        </p:txBody>
      </p:sp>
      <p:sp>
        <p:nvSpPr>
          <p:cNvPr id="4" name="テキスト ボックス 20"/>
          <p:cNvSpPr txBox="1">
            <a:spLocks noChangeArrowheads="1"/>
          </p:cNvSpPr>
          <p:nvPr/>
        </p:nvSpPr>
        <p:spPr bwMode="auto">
          <a:xfrm>
            <a:off x="6503988" y="1089026"/>
            <a:ext cx="3295650" cy="708025"/>
          </a:xfrm>
          <a:prstGeom prst="rect">
            <a:avLst/>
          </a:prstGeom>
          <a:solidFill>
            <a:schemeClr val="accent4">
              <a:lumMod val="20000"/>
              <a:lumOff val="80000"/>
            </a:schemeClr>
          </a:solidFill>
          <a:ln w="19050">
            <a:solidFill>
              <a:srgbClr val="0000CC"/>
            </a:solidFill>
          </a:ln>
        </p:spPr>
        <p:txBody>
          <a:bodyPr>
            <a:spAutoFit/>
          </a:bodyPr>
          <a:lstStyle>
            <a:lvl1pPr>
              <a:lnSpc>
                <a:spcPct val="90000"/>
              </a:lnSpc>
              <a:spcBef>
                <a:spcPts val="1000"/>
              </a:spcBef>
              <a:buFont typeface="Arial" pitchFamily="34" charset="0"/>
              <a:buChar char="•"/>
              <a:defRPr kumimoji="1" sz="2800">
                <a:solidFill>
                  <a:srgbClr val="1F4E79"/>
                </a:solidFill>
                <a:latin typeface="Century Gothic" pitchFamily="34" charset="0"/>
              </a:defRPr>
            </a:lvl1pPr>
            <a:lvl2pPr marL="742950" indent="-285750">
              <a:lnSpc>
                <a:spcPct val="90000"/>
              </a:lnSpc>
              <a:spcBef>
                <a:spcPts val="500"/>
              </a:spcBef>
              <a:buFont typeface="Arial" pitchFamily="34" charset="0"/>
              <a:buChar char="•"/>
              <a:defRPr kumimoji="1" sz="2400">
                <a:solidFill>
                  <a:srgbClr val="1F4E79"/>
                </a:solidFill>
                <a:latin typeface="Century Gothic" pitchFamily="34" charset="0"/>
              </a:defRPr>
            </a:lvl2pPr>
            <a:lvl3pPr marL="1143000" indent="-228600">
              <a:lnSpc>
                <a:spcPct val="90000"/>
              </a:lnSpc>
              <a:spcBef>
                <a:spcPts val="500"/>
              </a:spcBef>
              <a:buFont typeface="Arial" pitchFamily="34" charset="0"/>
              <a:buChar char="•"/>
              <a:defRPr kumimoji="1" sz="2000">
                <a:solidFill>
                  <a:srgbClr val="1F4E79"/>
                </a:solidFill>
                <a:latin typeface="Century Gothic" pitchFamily="34" charset="0"/>
              </a:defRPr>
            </a:lvl3pPr>
            <a:lvl4pPr marL="1600200" indent="-228600">
              <a:lnSpc>
                <a:spcPct val="90000"/>
              </a:lnSpc>
              <a:spcBef>
                <a:spcPts val="500"/>
              </a:spcBef>
              <a:buFont typeface="Arial" pitchFamily="34" charset="0"/>
              <a:buChar char="•"/>
              <a:defRPr kumimoji="1">
                <a:solidFill>
                  <a:srgbClr val="1F4E79"/>
                </a:solidFill>
                <a:latin typeface="Century Gothic" pitchFamily="34" charset="0"/>
              </a:defRPr>
            </a:lvl4pPr>
            <a:lvl5pPr marL="2057400" indent="-228600">
              <a:lnSpc>
                <a:spcPct val="90000"/>
              </a:lnSpc>
              <a:spcBef>
                <a:spcPts val="500"/>
              </a:spcBef>
              <a:buFont typeface="Arial" pitchFamily="34" charset="0"/>
              <a:buChar char="•"/>
              <a:defRPr kumimoji="1">
                <a:solidFill>
                  <a:srgbClr val="1F4E79"/>
                </a:solidFill>
                <a:latin typeface="Century Gothic"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9pPr>
          </a:lstStyle>
          <a:p>
            <a:pPr algn="ctr">
              <a:lnSpc>
                <a:spcPct val="100000"/>
              </a:lnSpc>
              <a:spcBef>
                <a:spcPct val="0"/>
              </a:spcBef>
              <a:buFontTx/>
              <a:buNone/>
              <a:defRPr/>
            </a:pPr>
            <a:r>
              <a:rPr lang="ja-JP" altLang="en-US" sz="2000" dirty="0">
                <a:solidFill>
                  <a:schemeClr val="tx2"/>
                </a:solidFill>
                <a:latin typeface="+mn-ea"/>
              </a:rPr>
              <a:t>その他の情報源からの情報</a:t>
            </a:r>
            <a:endParaRPr lang="en-US" altLang="ja-JP" sz="2000" dirty="0">
              <a:solidFill>
                <a:schemeClr val="tx2"/>
              </a:solidFill>
              <a:latin typeface="+mn-ea"/>
            </a:endParaRPr>
          </a:p>
          <a:p>
            <a:pPr algn="ctr">
              <a:lnSpc>
                <a:spcPct val="100000"/>
              </a:lnSpc>
              <a:spcBef>
                <a:spcPct val="0"/>
              </a:spcBef>
              <a:buFontTx/>
              <a:buNone/>
              <a:defRPr/>
            </a:pPr>
            <a:r>
              <a:rPr lang="ja-JP" altLang="en-US" sz="2000" dirty="0">
                <a:solidFill>
                  <a:schemeClr val="tx2"/>
                </a:solidFill>
                <a:latin typeface="+mn-ea"/>
              </a:rPr>
              <a:t>（感染症発生動向調査等）</a:t>
            </a:r>
          </a:p>
        </p:txBody>
      </p:sp>
      <p:sp>
        <p:nvSpPr>
          <p:cNvPr id="32781" name="テキスト ボックス 25"/>
          <p:cNvSpPr txBox="1">
            <a:spLocks noChangeArrowheads="1"/>
          </p:cNvSpPr>
          <p:nvPr/>
        </p:nvSpPr>
        <p:spPr bwMode="auto">
          <a:xfrm>
            <a:off x="5310189" y="6040766"/>
            <a:ext cx="5290185" cy="523220"/>
          </a:xfrm>
          <a:prstGeom prst="rect">
            <a:avLst/>
          </a:prstGeom>
          <a:solidFill>
            <a:srgbClr val="FF0000"/>
          </a:solidFill>
          <a:ln w="12700">
            <a:solidFill>
              <a:schemeClr val="tx1"/>
            </a:solidFill>
            <a:miter lim="800000"/>
            <a:headEnd/>
            <a:tailEnd/>
          </a:ln>
        </p:spPr>
        <p:txBody>
          <a:bodyPr wrap="squar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dirty="0">
                <a:solidFill>
                  <a:schemeClr val="bg1"/>
                </a:solidFill>
                <a:latin typeface="+mn-ea"/>
              </a:rPr>
              <a:t>学童・生徒・園児の健康を守る</a:t>
            </a:r>
          </a:p>
        </p:txBody>
      </p:sp>
      <p:sp>
        <p:nvSpPr>
          <p:cNvPr id="32782" name="テキスト ボックス 26"/>
          <p:cNvSpPr txBox="1">
            <a:spLocks noChangeArrowheads="1"/>
          </p:cNvSpPr>
          <p:nvPr/>
        </p:nvSpPr>
        <p:spPr bwMode="auto">
          <a:xfrm>
            <a:off x="1524001" y="5103813"/>
            <a:ext cx="3322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dirty="0">
                <a:solidFill>
                  <a:schemeClr val="tx1"/>
                </a:solidFill>
                <a:latin typeface="+mn-ea"/>
              </a:rPr>
              <a:t>保健だより等を通した</a:t>
            </a:r>
            <a:endParaRPr lang="en-US" altLang="ja-JP" sz="2000" dirty="0">
              <a:solidFill>
                <a:schemeClr val="tx1"/>
              </a:solidFill>
              <a:latin typeface="+mn-ea"/>
            </a:endParaRPr>
          </a:p>
          <a:p>
            <a:pPr algn="ctr">
              <a:lnSpc>
                <a:spcPct val="100000"/>
              </a:lnSpc>
              <a:spcBef>
                <a:spcPct val="0"/>
              </a:spcBef>
              <a:buFontTx/>
              <a:buNone/>
            </a:pPr>
            <a:r>
              <a:rPr lang="ja-JP" altLang="en-US" sz="2000" dirty="0">
                <a:solidFill>
                  <a:schemeClr val="tx1"/>
                </a:solidFill>
                <a:latin typeface="+mn-ea"/>
              </a:rPr>
              <a:t>コミュニケーション</a:t>
            </a:r>
          </a:p>
        </p:txBody>
      </p:sp>
      <p:sp>
        <p:nvSpPr>
          <p:cNvPr id="32783" name="正方形/長方形 1"/>
          <p:cNvSpPr>
            <a:spLocks noChangeArrowheads="1"/>
          </p:cNvSpPr>
          <p:nvPr/>
        </p:nvSpPr>
        <p:spPr bwMode="auto">
          <a:xfrm>
            <a:off x="2349501" y="4284664"/>
            <a:ext cx="3617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2000" dirty="0">
                <a:solidFill>
                  <a:schemeClr val="tx1"/>
                </a:solidFill>
                <a:latin typeface="+mn-ea"/>
              </a:rPr>
              <a:t>保護者と施設の間で感染症対策についての協調関係を築く</a:t>
            </a:r>
            <a:endParaRPr lang="en-US" altLang="ja-JP" sz="2000" dirty="0">
              <a:solidFill>
                <a:schemeClr val="tx1"/>
              </a:solidFill>
              <a:latin typeface="+mn-ea"/>
            </a:endParaRPr>
          </a:p>
        </p:txBody>
      </p:sp>
      <p:sp>
        <p:nvSpPr>
          <p:cNvPr id="32784" name="テキスト ボックス 28712"/>
          <p:cNvSpPr txBox="1">
            <a:spLocks noChangeArrowheads="1"/>
          </p:cNvSpPr>
          <p:nvPr/>
        </p:nvSpPr>
        <p:spPr bwMode="auto">
          <a:xfrm>
            <a:off x="4328736" y="2420084"/>
            <a:ext cx="4544835" cy="40011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dirty="0">
                <a:solidFill>
                  <a:srgbClr val="0000CC"/>
                </a:solidFill>
                <a:latin typeface="+mn-ea"/>
              </a:rPr>
              <a:t>保健所等による地域の流行状況の評価</a:t>
            </a:r>
          </a:p>
        </p:txBody>
      </p:sp>
      <p:sp>
        <p:nvSpPr>
          <p:cNvPr id="32785" name="テキスト ボックス 28723"/>
          <p:cNvSpPr txBox="1">
            <a:spLocks noChangeArrowheads="1"/>
          </p:cNvSpPr>
          <p:nvPr/>
        </p:nvSpPr>
        <p:spPr bwMode="auto">
          <a:xfrm>
            <a:off x="3384550" y="2936875"/>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2000" dirty="0">
                <a:solidFill>
                  <a:srgbClr val="0000CC"/>
                </a:solidFill>
                <a:latin typeface="+mn-ea"/>
              </a:rPr>
              <a:t>お知らせ</a:t>
            </a:r>
          </a:p>
        </p:txBody>
      </p:sp>
      <p:sp>
        <p:nvSpPr>
          <p:cNvPr id="32786" name="テキスト ボックス 28726"/>
          <p:cNvSpPr txBox="1">
            <a:spLocks noChangeArrowheads="1"/>
          </p:cNvSpPr>
          <p:nvPr/>
        </p:nvSpPr>
        <p:spPr bwMode="auto">
          <a:xfrm>
            <a:off x="1804989" y="2092325"/>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2000" dirty="0">
                <a:solidFill>
                  <a:schemeClr val="tx1"/>
                </a:solidFill>
                <a:latin typeface="+mn-ea"/>
              </a:rPr>
              <a:t>職員への周知</a:t>
            </a:r>
          </a:p>
        </p:txBody>
      </p:sp>
      <p:cxnSp>
        <p:nvCxnSpPr>
          <p:cNvPr id="11" name="直線矢印コネクタ 10"/>
          <p:cNvCxnSpPr/>
          <p:nvPr/>
        </p:nvCxnSpPr>
        <p:spPr>
          <a:xfrm>
            <a:off x="1982788" y="4130675"/>
            <a:ext cx="0" cy="1017588"/>
          </a:xfrm>
          <a:prstGeom prst="straightConnector1">
            <a:avLst/>
          </a:prstGeom>
          <a:ln w="25400">
            <a:solidFill>
              <a:srgbClr val="FC0128"/>
            </a:solidFill>
            <a:tailEnd type="arrow"/>
          </a:ln>
        </p:spPr>
        <p:style>
          <a:lnRef idx="1">
            <a:schemeClr val="accent1"/>
          </a:lnRef>
          <a:fillRef idx="0">
            <a:schemeClr val="accent1"/>
          </a:fillRef>
          <a:effectRef idx="0">
            <a:schemeClr val="accent1"/>
          </a:effectRef>
          <a:fontRef idx="minor">
            <a:schemeClr val="tx1"/>
          </a:fontRef>
        </p:style>
      </p:cxnSp>
      <p:cxnSp>
        <p:nvCxnSpPr>
          <p:cNvPr id="13" name="カギ線コネクタ 12"/>
          <p:cNvCxnSpPr>
            <a:endCxn id="32795" idx="3"/>
          </p:cNvCxnSpPr>
          <p:nvPr/>
        </p:nvCxnSpPr>
        <p:spPr>
          <a:xfrm rot="10800000" flipV="1">
            <a:off x="3462338" y="3170238"/>
            <a:ext cx="1979612" cy="190500"/>
          </a:xfrm>
          <a:prstGeom prst="bentConnector3">
            <a:avLst>
              <a:gd name="adj1" fmla="val 50000"/>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2495550" y="2492376"/>
            <a:ext cx="0" cy="582613"/>
          </a:xfrm>
          <a:prstGeom prst="straightConnector1">
            <a:avLst/>
          </a:prstGeom>
          <a:ln w="25400">
            <a:solidFill>
              <a:srgbClr val="FC0128"/>
            </a:solidFill>
            <a:tailEnd type="arrow"/>
          </a:ln>
        </p:spPr>
        <p:style>
          <a:lnRef idx="1">
            <a:schemeClr val="accent1"/>
          </a:lnRef>
          <a:fillRef idx="0">
            <a:schemeClr val="accent1"/>
          </a:fillRef>
          <a:effectRef idx="0">
            <a:schemeClr val="accent1"/>
          </a:effectRef>
          <a:fontRef idx="minor">
            <a:schemeClr val="tx1"/>
          </a:fontRef>
        </p:style>
      </p:cxnSp>
      <p:pic>
        <p:nvPicPr>
          <p:cNvPr id="32791" name="図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902" y="3678972"/>
            <a:ext cx="1363928" cy="120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下矢印 46"/>
          <p:cNvSpPr/>
          <p:nvPr/>
        </p:nvSpPr>
        <p:spPr>
          <a:xfrm rot="18741779">
            <a:off x="4660119" y="5332246"/>
            <a:ext cx="368300" cy="1057275"/>
          </a:xfrm>
          <a:prstGeom prst="downArrow">
            <a:avLst/>
          </a:prstGeom>
          <a:pattFill prst="pct25">
            <a:fgClr>
              <a:srgbClr val="FC0128"/>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2793"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0189" y="2730501"/>
            <a:ext cx="1392237"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8"/>
          <p:cNvSpPr txBox="1">
            <a:spLocks noChangeArrowheads="1"/>
          </p:cNvSpPr>
          <p:nvPr/>
        </p:nvSpPr>
        <p:spPr bwMode="auto">
          <a:xfrm>
            <a:off x="6503988" y="3059113"/>
            <a:ext cx="3923982" cy="400110"/>
          </a:xfrm>
          <a:prstGeom prst="rect">
            <a:avLst/>
          </a:prstGeom>
          <a:solidFill>
            <a:schemeClr val="accent4">
              <a:lumMod val="20000"/>
              <a:lumOff val="80000"/>
            </a:schemeClr>
          </a:solidFill>
          <a:ln w="19050">
            <a:solidFill>
              <a:srgbClr val="0000CC"/>
            </a:solidFill>
          </a:ln>
        </p:spPr>
        <p:txBody>
          <a:bodyPr wrap="square">
            <a:spAutoFit/>
          </a:bodyPr>
          <a:lstStyle>
            <a:lvl1pPr>
              <a:lnSpc>
                <a:spcPct val="90000"/>
              </a:lnSpc>
              <a:spcBef>
                <a:spcPts val="1000"/>
              </a:spcBef>
              <a:buFont typeface="Arial" pitchFamily="34" charset="0"/>
              <a:buChar char="•"/>
              <a:defRPr kumimoji="1" sz="2800">
                <a:solidFill>
                  <a:srgbClr val="1F4E79"/>
                </a:solidFill>
                <a:latin typeface="Century Gothic" pitchFamily="34" charset="0"/>
              </a:defRPr>
            </a:lvl1pPr>
            <a:lvl2pPr marL="742950" indent="-285750">
              <a:lnSpc>
                <a:spcPct val="90000"/>
              </a:lnSpc>
              <a:spcBef>
                <a:spcPts val="500"/>
              </a:spcBef>
              <a:buFont typeface="Arial" pitchFamily="34" charset="0"/>
              <a:buChar char="•"/>
              <a:defRPr kumimoji="1" sz="2400">
                <a:solidFill>
                  <a:srgbClr val="1F4E79"/>
                </a:solidFill>
                <a:latin typeface="Century Gothic" pitchFamily="34" charset="0"/>
              </a:defRPr>
            </a:lvl2pPr>
            <a:lvl3pPr marL="1143000" indent="-228600">
              <a:lnSpc>
                <a:spcPct val="90000"/>
              </a:lnSpc>
              <a:spcBef>
                <a:spcPts val="500"/>
              </a:spcBef>
              <a:buFont typeface="Arial" pitchFamily="34" charset="0"/>
              <a:buChar char="•"/>
              <a:defRPr kumimoji="1" sz="2000">
                <a:solidFill>
                  <a:srgbClr val="1F4E79"/>
                </a:solidFill>
                <a:latin typeface="Century Gothic" pitchFamily="34" charset="0"/>
              </a:defRPr>
            </a:lvl3pPr>
            <a:lvl4pPr marL="1600200" indent="-228600">
              <a:lnSpc>
                <a:spcPct val="90000"/>
              </a:lnSpc>
              <a:spcBef>
                <a:spcPts val="500"/>
              </a:spcBef>
              <a:buFont typeface="Arial" pitchFamily="34" charset="0"/>
              <a:buChar char="•"/>
              <a:defRPr kumimoji="1">
                <a:solidFill>
                  <a:srgbClr val="1F4E79"/>
                </a:solidFill>
                <a:latin typeface="Century Gothic" pitchFamily="34" charset="0"/>
              </a:defRPr>
            </a:lvl4pPr>
            <a:lvl5pPr marL="2057400" indent="-228600">
              <a:lnSpc>
                <a:spcPct val="90000"/>
              </a:lnSpc>
              <a:spcBef>
                <a:spcPts val="500"/>
              </a:spcBef>
              <a:buFont typeface="Arial" pitchFamily="34" charset="0"/>
              <a:buChar char="•"/>
              <a:defRPr kumimoji="1">
                <a:solidFill>
                  <a:srgbClr val="1F4E79"/>
                </a:solidFill>
                <a:latin typeface="Century Gothic"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rgbClr val="1F4E79"/>
                </a:solidFill>
                <a:latin typeface="Century Gothic" pitchFamily="34" charset="0"/>
              </a:defRPr>
            </a:lvl9pPr>
          </a:lstStyle>
          <a:p>
            <a:pPr>
              <a:lnSpc>
                <a:spcPct val="100000"/>
              </a:lnSpc>
              <a:spcBef>
                <a:spcPct val="0"/>
              </a:spcBef>
              <a:buFontTx/>
              <a:buNone/>
              <a:defRPr/>
            </a:pPr>
            <a:r>
              <a:rPr lang="ja-JP" altLang="en-US" sz="2000" u="sng" dirty="0">
                <a:solidFill>
                  <a:srgbClr val="0000CC"/>
                </a:solidFill>
                <a:latin typeface="+mn-ea"/>
              </a:rPr>
              <a:t>地域としての感染症対策の強化</a:t>
            </a:r>
          </a:p>
        </p:txBody>
      </p:sp>
      <p:pic>
        <p:nvPicPr>
          <p:cNvPr id="32795"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2788" y="2936876"/>
            <a:ext cx="14795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カギ線コネクタ 16"/>
          <p:cNvCxnSpPr>
            <a:stCxn id="32779" idx="3"/>
          </p:cNvCxnSpPr>
          <p:nvPr/>
        </p:nvCxnSpPr>
        <p:spPr>
          <a:xfrm>
            <a:off x="4403726" y="3944939"/>
            <a:ext cx="263525" cy="350837"/>
          </a:xfrm>
          <a:prstGeom prst="bentConnector2">
            <a:avLst/>
          </a:prstGeom>
          <a:ln w="25400">
            <a:solidFill>
              <a:srgbClr val="FC0128"/>
            </a:solidFill>
            <a:tailEnd type="arrow"/>
          </a:ln>
        </p:spPr>
        <p:style>
          <a:lnRef idx="1">
            <a:schemeClr val="accent1"/>
          </a:lnRef>
          <a:fillRef idx="0">
            <a:schemeClr val="accent1"/>
          </a:fillRef>
          <a:effectRef idx="0">
            <a:schemeClr val="accent1"/>
          </a:effectRef>
          <a:fontRef idx="minor">
            <a:schemeClr val="tx1"/>
          </a:fontRef>
        </p:style>
      </p:cxnSp>
      <p:sp>
        <p:nvSpPr>
          <p:cNvPr id="32797" name="テキスト ボックス 42"/>
          <p:cNvSpPr txBox="1">
            <a:spLocks noChangeArrowheads="1"/>
          </p:cNvSpPr>
          <p:nvPr/>
        </p:nvSpPr>
        <p:spPr bwMode="auto">
          <a:xfrm>
            <a:off x="2627313" y="2598738"/>
            <a:ext cx="1569660" cy="369332"/>
          </a:xfrm>
          <a:prstGeom prst="rect">
            <a:avLst/>
          </a:prstGeom>
          <a:solidFill>
            <a:schemeClr val="bg1"/>
          </a:solidFill>
          <a:ln w="9525">
            <a:solidFill>
              <a:srgbClr val="FC0128"/>
            </a:solidFill>
            <a:miter lim="800000"/>
            <a:headEnd/>
            <a:tailEnd/>
          </a:ln>
        </p:spPr>
        <p:txBody>
          <a:bodyPr wrap="none">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nSpc>
                <a:spcPct val="100000"/>
              </a:lnSpc>
              <a:spcBef>
                <a:spcPct val="0"/>
              </a:spcBef>
              <a:buFontTx/>
              <a:buNone/>
            </a:pPr>
            <a:r>
              <a:rPr lang="ja-JP" altLang="en-US" sz="1800" dirty="0">
                <a:solidFill>
                  <a:srgbClr val="FF0000"/>
                </a:solidFill>
                <a:highlight>
                  <a:srgbClr val="FFFF00"/>
                </a:highlight>
                <a:latin typeface="Arial" panose="020B0604020202020204" pitchFamily="34" charset="0"/>
              </a:rPr>
              <a:t>保育所・学校</a:t>
            </a:r>
          </a:p>
        </p:txBody>
      </p:sp>
      <p:pic>
        <p:nvPicPr>
          <p:cNvPr id="32798" name="図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3836" y="5038186"/>
            <a:ext cx="878158" cy="76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9" name="図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64531" y="4978948"/>
            <a:ext cx="934459" cy="96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0" name="図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77964" y="3890948"/>
            <a:ext cx="825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a:xfrm>
            <a:off x="2135188" y="368301"/>
            <a:ext cx="7886700" cy="633413"/>
          </a:xfrm>
        </p:spPr>
        <p:txBody>
          <a:bodyPr>
            <a:normAutofit fontScale="90000"/>
          </a:bodyPr>
          <a:lstStyle/>
          <a:p>
            <a:r>
              <a:rPr lang="ja-JP" altLang="en-US" dirty="0">
                <a:latin typeface="+mn-ea"/>
                <a:ea typeface="+mn-ea"/>
                <a:cs typeface="メイリオ" panose="020B0604030504040204" pitchFamily="50" charset="-128"/>
              </a:rPr>
              <a:t>まとめると</a:t>
            </a:r>
          </a:p>
        </p:txBody>
      </p:sp>
      <p:sp>
        <p:nvSpPr>
          <p:cNvPr id="33795" name="コンテンツ プレースホルダー 2"/>
          <p:cNvSpPr>
            <a:spLocks noGrp="1"/>
          </p:cNvSpPr>
          <p:nvPr>
            <p:ph idx="1"/>
          </p:nvPr>
        </p:nvSpPr>
        <p:spPr>
          <a:xfrm>
            <a:off x="2135188" y="1498601"/>
            <a:ext cx="7886700" cy="2809875"/>
          </a:xfrm>
        </p:spPr>
        <p:txBody>
          <a:bodyPr>
            <a:normAutofit/>
          </a:bodyPr>
          <a:lstStyle/>
          <a:p>
            <a:pPr marL="0" indent="0">
              <a:buNone/>
            </a:pPr>
            <a:r>
              <a:rPr lang="ja-JP" altLang="en-US" dirty="0">
                <a:latin typeface="+mn-ea"/>
                <a:cs typeface="メイリオ" panose="020B0604030504040204" pitchFamily="50" charset="-128"/>
              </a:rPr>
              <a:t>日本学校保健会は、学校、保育所を一体として、学校等欠席者･感染症情報システムを提供・運用している。これにより、施設内、および地域における感染対策に貢献している。</a:t>
            </a:r>
          </a:p>
          <a:p>
            <a:endParaRPr lang="en-US" altLang="ja-JP" dirty="0">
              <a:ea typeface="Meiryo UI" panose="020B0604030504040204" pitchFamily="50" charset="-128"/>
              <a:cs typeface="メイリオ" panose="020B0604030504040204" pitchFamily="50" charset="-128"/>
            </a:endParaRPr>
          </a:p>
        </p:txBody>
      </p:sp>
      <p:pic>
        <p:nvPicPr>
          <p:cNvPr id="33796"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6263" y="3898900"/>
            <a:ext cx="31496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テキスト ボックス 3"/>
          <p:cNvSpPr txBox="1">
            <a:spLocks noChangeArrowheads="1"/>
          </p:cNvSpPr>
          <p:nvPr/>
        </p:nvSpPr>
        <p:spPr bwMode="auto">
          <a:xfrm>
            <a:off x="3844926" y="4508500"/>
            <a:ext cx="811213" cy="400050"/>
          </a:xfrm>
          <a:prstGeom prst="rect">
            <a:avLst/>
          </a:prstGeom>
          <a:solidFill>
            <a:schemeClr val="bg1"/>
          </a:solidFill>
          <a:ln w="19050">
            <a:solidFill>
              <a:srgbClr val="0000CC"/>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dirty="0">
                <a:solidFill>
                  <a:srgbClr val="0000CC"/>
                </a:solidFill>
                <a:latin typeface="Meiryo UI" panose="020B0604030504040204" pitchFamily="50" charset="-128"/>
                <a:ea typeface="Meiryo UI" panose="020B0604030504040204" pitchFamily="50" charset="-128"/>
              </a:rPr>
              <a:t>校医</a:t>
            </a:r>
          </a:p>
        </p:txBody>
      </p:sp>
      <p:sp>
        <p:nvSpPr>
          <p:cNvPr id="33798" name="テキスト ボックス 18"/>
          <p:cNvSpPr txBox="1">
            <a:spLocks noChangeArrowheads="1"/>
          </p:cNvSpPr>
          <p:nvPr/>
        </p:nvSpPr>
        <p:spPr bwMode="auto">
          <a:xfrm>
            <a:off x="3886201" y="5626100"/>
            <a:ext cx="811213" cy="400050"/>
          </a:xfrm>
          <a:prstGeom prst="rect">
            <a:avLst/>
          </a:prstGeom>
          <a:solidFill>
            <a:schemeClr val="bg1"/>
          </a:solidFill>
          <a:ln w="19050">
            <a:solidFill>
              <a:srgbClr val="0000CC"/>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a:solidFill>
                  <a:srgbClr val="0000CC"/>
                </a:solidFill>
                <a:latin typeface="Meiryo UI" panose="020B0604030504040204" pitchFamily="50" charset="-128"/>
                <a:ea typeface="Meiryo UI" panose="020B0604030504040204" pitchFamily="50" charset="-128"/>
              </a:rPr>
              <a:t>園医</a:t>
            </a:r>
          </a:p>
        </p:txBody>
      </p:sp>
      <p:sp>
        <p:nvSpPr>
          <p:cNvPr id="33799" name="テキスト ボックス 19"/>
          <p:cNvSpPr txBox="1">
            <a:spLocks noChangeArrowheads="1"/>
          </p:cNvSpPr>
          <p:nvPr/>
        </p:nvSpPr>
        <p:spPr bwMode="auto">
          <a:xfrm>
            <a:off x="5510214" y="5680075"/>
            <a:ext cx="962025" cy="400050"/>
          </a:xfrm>
          <a:prstGeom prst="rect">
            <a:avLst/>
          </a:prstGeom>
          <a:solidFill>
            <a:schemeClr val="bg1"/>
          </a:solidFill>
          <a:ln w="19050">
            <a:solidFill>
              <a:srgbClr val="FC0128"/>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a:solidFill>
                  <a:srgbClr val="FC0128"/>
                </a:solidFill>
                <a:latin typeface="Meiryo UI" panose="020B0604030504040204" pitchFamily="50" charset="-128"/>
                <a:ea typeface="Meiryo UI" panose="020B0604030504040204" pitchFamily="50" charset="-128"/>
              </a:rPr>
              <a:t>保育所</a:t>
            </a:r>
          </a:p>
        </p:txBody>
      </p:sp>
      <p:sp>
        <p:nvSpPr>
          <p:cNvPr id="33800" name="テキスト ボックス 21"/>
          <p:cNvSpPr txBox="1">
            <a:spLocks noChangeArrowheads="1"/>
          </p:cNvSpPr>
          <p:nvPr/>
        </p:nvSpPr>
        <p:spPr bwMode="auto">
          <a:xfrm>
            <a:off x="7175500" y="4508500"/>
            <a:ext cx="1530350" cy="400050"/>
          </a:xfrm>
          <a:prstGeom prst="rect">
            <a:avLst/>
          </a:prstGeom>
          <a:solidFill>
            <a:schemeClr val="bg1"/>
          </a:solidFill>
          <a:ln w="19050">
            <a:solidFill>
              <a:srgbClr val="0000CC"/>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dirty="0">
                <a:solidFill>
                  <a:srgbClr val="0000CC"/>
                </a:solidFill>
                <a:latin typeface="Meiryo UI" panose="020B0604030504040204" pitchFamily="50" charset="-128"/>
                <a:ea typeface="Meiryo UI" panose="020B0604030504040204" pitchFamily="50" charset="-128"/>
              </a:rPr>
              <a:t>教育委員会</a:t>
            </a:r>
          </a:p>
        </p:txBody>
      </p:sp>
      <p:sp>
        <p:nvSpPr>
          <p:cNvPr id="33801" name="テキスト ボックス 22"/>
          <p:cNvSpPr txBox="1">
            <a:spLocks noChangeArrowheads="1"/>
          </p:cNvSpPr>
          <p:nvPr/>
        </p:nvSpPr>
        <p:spPr bwMode="auto">
          <a:xfrm>
            <a:off x="5541963" y="4581525"/>
            <a:ext cx="838200" cy="400050"/>
          </a:xfrm>
          <a:prstGeom prst="rect">
            <a:avLst/>
          </a:prstGeom>
          <a:solidFill>
            <a:schemeClr val="bg1"/>
          </a:solidFill>
          <a:ln w="19050">
            <a:solidFill>
              <a:srgbClr val="FC0128"/>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a:solidFill>
                  <a:srgbClr val="FC0128"/>
                </a:solidFill>
                <a:latin typeface="Meiryo UI" panose="020B0604030504040204" pitchFamily="50" charset="-128"/>
                <a:ea typeface="Meiryo UI" panose="020B0604030504040204" pitchFamily="50" charset="-128"/>
              </a:rPr>
              <a:t>学校</a:t>
            </a:r>
          </a:p>
        </p:txBody>
      </p:sp>
      <p:sp>
        <p:nvSpPr>
          <p:cNvPr id="33802" name="テキスト ボックス 23"/>
          <p:cNvSpPr txBox="1">
            <a:spLocks noChangeArrowheads="1"/>
          </p:cNvSpPr>
          <p:nvPr/>
        </p:nvSpPr>
        <p:spPr bwMode="auto">
          <a:xfrm>
            <a:off x="7175501" y="5626100"/>
            <a:ext cx="1768475" cy="400050"/>
          </a:xfrm>
          <a:prstGeom prst="rect">
            <a:avLst/>
          </a:prstGeom>
          <a:solidFill>
            <a:schemeClr val="bg1"/>
          </a:solidFill>
          <a:ln w="19050">
            <a:solidFill>
              <a:srgbClr val="0000CC"/>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dirty="0">
                <a:solidFill>
                  <a:schemeClr val="tx2">
                    <a:lumMod val="75000"/>
                  </a:schemeClr>
                </a:solidFill>
                <a:latin typeface="Meiryo UI" panose="020B0604030504040204" pitchFamily="50" charset="-128"/>
                <a:ea typeface="Meiryo UI" panose="020B0604030504040204" pitchFamily="50" charset="-128"/>
              </a:rPr>
              <a:t>保育主管課</a:t>
            </a:r>
          </a:p>
        </p:txBody>
      </p:sp>
      <p:sp>
        <p:nvSpPr>
          <p:cNvPr id="33803" name="テキスト ボックス 24"/>
          <p:cNvSpPr txBox="1">
            <a:spLocks noChangeArrowheads="1"/>
          </p:cNvSpPr>
          <p:nvPr/>
        </p:nvSpPr>
        <p:spPr bwMode="auto">
          <a:xfrm>
            <a:off x="5475288" y="5122863"/>
            <a:ext cx="996950" cy="400050"/>
          </a:xfrm>
          <a:prstGeom prst="rect">
            <a:avLst/>
          </a:prstGeom>
          <a:solidFill>
            <a:schemeClr val="bg1"/>
          </a:solidFill>
          <a:ln w="19050">
            <a:solidFill>
              <a:srgbClr val="0000CC"/>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rgbClr val="1F4E79"/>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kumimoji="1" sz="2400">
                <a:solidFill>
                  <a:srgbClr val="1F4E79"/>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kumimoji="1" sz="2000">
                <a:solidFill>
                  <a:srgbClr val="1F4E79"/>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kumimoji="1">
                <a:solidFill>
                  <a:srgbClr val="1F4E79"/>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rgbClr val="1F4E79"/>
                </a:solidFill>
                <a:latin typeface="Century Gothic" panose="020B0502020202020204" pitchFamily="34" charset="0"/>
              </a:defRPr>
            </a:lvl9pPr>
          </a:lstStyle>
          <a:p>
            <a:pPr algn="ctr">
              <a:lnSpc>
                <a:spcPct val="100000"/>
              </a:lnSpc>
              <a:spcBef>
                <a:spcPct val="0"/>
              </a:spcBef>
              <a:buFontTx/>
              <a:buNone/>
            </a:pPr>
            <a:r>
              <a:rPr lang="ja-JP" altLang="en-US" sz="2000">
                <a:solidFill>
                  <a:srgbClr val="0000CC"/>
                </a:solidFill>
                <a:latin typeface="Meiryo UI" panose="020B0604030504040204" pitchFamily="50" charset="-128"/>
                <a:ea typeface="Meiryo UI" panose="020B0604030504040204" pitchFamily="50" charset="-128"/>
              </a:rPr>
              <a:t>保健所</a:t>
            </a:r>
          </a:p>
        </p:txBody>
      </p:sp>
      <p:cxnSp>
        <p:nvCxnSpPr>
          <p:cNvPr id="7" name="直線コネクタ 6"/>
          <p:cNvCxnSpPr>
            <a:stCxn id="33797" idx="3"/>
            <a:endCxn id="33801" idx="1"/>
          </p:cNvCxnSpPr>
          <p:nvPr/>
        </p:nvCxnSpPr>
        <p:spPr>
          <a:xfrm>
            <a:off x="4656139" y="4708526"/>
            <a:ext cx="885825" cy="73025"/>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a:stCxn id="33798" idx="3"/>
            <a:endCxn id="33799" idx="1"/>
          </p:cNvCxnSpPr>
          <p:nvPr/>
        </p:nvCxnSpPr>
        <p:spPr>
          <a:xfrm>
            <a:off x="4697413" y="5826126"/>
            <a:ext cx="812800" cy="53975"/>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33800" idx="1"/>
          </p:cNvCxnSpPr>
          <p:nvPr/>
        </p:nvCxnSpPr>
        <p:spPr>
          <a:xfrm flipH="1">
            <a:off x="6380164" y="4708526"/>
            <a:ext cx="795337" cy="73025"/>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a:stCxn id="33802" idx="1"/>
            <a:endCxn id="33799" idx="3"/>
          </p:cNvCxnSpPr>
          <p:nvPr/>
        </p:nvCxnSpPr>
        <p:spPr>
          <a:xfrm flipH="1">
            <a:off x="6472238" y="5826126"/>
            <a:ext cx="703262" cy="53975"/>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2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xmlns="" id="{D4ABD1B0-3012-4F13-A0A1-B5F960778505}"/>
              </a:ext>
            </a:extLst>
          </p:cNvPr>
          <p:cNvSpPr>
            <a:spLocks noGrp="1"/>
          </p:cNvSpPr>
          <p:nvPr>
            <p:ph type="title"/>
          </p:nvPr>
        </p:nvSpPr>
        <p:spPr>
          <a:xfrm>
            <a:off x="1827476" y="296769"/>
            <a:ext cx="8637767" cy="1070989"/>
          </a:xfrm>
        </p:spPr>
        <p:txBody>
          <a:bodyPr>
            <a:normAutofit/>
          </a:bodyPr>
          <a:lstStyle/>
          <a:p>
            <a:pPr algn="ctr"/>
            <a:r>
              <a:rPr lang="ja-JP" altLang="en-US" sz="3200" dirty="0"/>
              <a:t>保育所・学校における感染症対策のポイント</a:t>
            </a:r>
            <a:r>
              <a:rPr lang="en-US" altLang="ja-JP" sz="3200" dirty="0"/>
              <a:t/>
            </a:r>
            <a:br>
              <a:rPr lang="en-US" altLang="ja-JP" sz="3200" dirty="0"/>
            </a:br>
            <a:r>
              <a:rPr lang="ja-JP" altLang="en-US" sz="3200" dirty="0"/>
              <a:t>施設管理者の立場から</a:t>
            </a:r>
          </a:p>
        </p:txBody>
      </p:sp>
      <p:sp>
        <p:nvSpPr>
          <p:cNvPr id="5" name="正方形/長方形 4">
            <a:extLst>
              <a:ext uri="{FF2B5EF4-FFF2-40B4-BE49-F238E27FC236}">
                <a16:creationId xmlns:a16="http://schemas.microsoft.com/office/drawing/2014/main" xmlns="" id="{FB1D59E8-8A30-464D-8B5C-A187DA1D793C}"/>
              </a:ext>
            </a:extLst>
          </p:cNvPr>
          <p:cNvSpPr/>
          <p:nvPr/>
        </p:nvSpPr>
        <p:spPr>
          <a:xfrm>
            <a:off x="2271424" y="1460880"/>
            <a:ext cx="8193819" cy="1200329"/>
          </a:xfrm>
          <a:prstGeom prst="rect">
            <a:avLst/>
          </a:prstGeom>
        </p:spPr>
        <p:txBody>
          <a:bodyPr wrap="square">
            <a:spAutoFit/>
          </a:bodyPr>
          <a:lstStyle/>
          <a:p>
            <a:r>
              <a:rPr lang="ja-JP" altLang="en-US" dirty="0"/>
              <a:t>平素よりやること</a:t>
            </a:r>
            <a:endParaRPr lang="en-US" altLang="ja-JP" dirty="0"/>
          </a:p>
          <a:p>
            <a:pPr lvl="1"/>
            <a:r>
              <a:rPr lang="ja-JP" altLang="en-US" dirty="0"/>
              <a:t>本人・職員の</a:t>
            </a:r>
            <a:r>
              <a:rPr lang="ja-JP" altLang="en-US" u="sng" dirty="0"/>
              <a:t>手洗い</a:t>
            </a:r>
            <a:endParaRPr lang="en-US" altLang="ja-JP" u="sng" dirty="0"/>
          </a:p>
          <a:p>
            <a:pPr lvl="1"/>
            <a:r>
              <a:rPr lang="ja-JP" altLang="en-US" dirty="0"/>
              <a:t>本人・職員の</a:t>
            </a:r>
            <a:r>
              <a:rPr lang="ja-JP" altLang="en-US" u="sng" dirty="0"/>
              <a:t>ワクチン接種状況</a:t>
            </a:r>
            <a:r>
              <a:rPr lang="ja-JP" altLang="en-US" dirty="0"/>
              <a:t>の確認</a:t>
            </a:r>
            <a:endParaRPr lang="en-US" altLang="ja-JP" dirty="0"/>
          </a:p>
          <a:p>
            <a:pPr lvl="1"/>
            <a:r>
              <a:rPr lang="ja-JP" altLang="en-US" u="sng" dirty="0"/>
              <a:t>地域の感染症の流行状況</a:t>
            </a:r>
            <a:r>
              <a:rPr lang="ja-JP" altLang="en-US" dirty="0"/>
              <a:t>の確認</a:t>
            </a:r>
          </a:p>
        </p:txBody>
      </p:sp>
      <p:sp>
        <p:nvSpPr>
          <p:cNvPr id="6" name="正方形/長方形 5">
            <a:extLst>
              <a:ext uri="{FF2B5EF4-FFF2-40B4-BE49-F238E27FC236}">
                <a16:creationId xmlns:a16="http://schemas.microsoft.com/office/drawing/2014/main" xmlns="" id="{EEDE11D5-F42E-4BF4-BF43-823A52DD39B8}"/>
              </a:ext>
            </a:extLst>
          </p:cNvPr>
          <p:cNvSpPr/>
          <p:nvPr/>
        </p:nvSpPr>
        <p:spPr>
          <a:xfrm>
            <a:off x="3217629" y="2845302"/>
            <a:ext cx="7140271" cy="3416320"/>
          </a:xfrm>
          <a:prstGeom prst="rect">
            <a:avLst/>
          </a:prstGeom>
        </p:spPr>
        <p:txBody>
          <a:bodyPr wrap="square">
            <a:spAutoFit/>
          </a:bodyPr>
          <a:lstStyle/>
          <a:p>
            <a:r>
              <a:rPr lang="ja-JP" altLang="en-US" dirty="0"/>
              <a:t>園児・児童・生徒・職員の体調の変化に注意を払う</a:t>
            </a:r>
          </a:p>
          <a:p>
            <a:pPr lvl="1"/>
            <a:r>
              <a:rPr lang="ja-JP" altLang="en-US" dirty="0"/>
              <a:t>保護者と連携し症状で探知し医療機関受診につなげる</a:t>
            </a:r>
          </a:p>
          <a:p>
            <a:pPr lvl="1"/>
            <a:r>
              <a:rPr lang="ja-JP" altLang="en-US" dirty="0"/>
              <a:t>同居家族の体調の変化にも注意を促す</a:t>
            </a:r>
            <a:endParaRPr lang="en-US" altLang="ja-JP" dirty="0"/>
          </a:p>
          <a:p>
            <a:pPr lvl="1"/>
            <a:endParaRPr lang="en-US" altLang="ja-JP" dirty="0"/>
          </a:p>
          <a:p>
            <a:r>
              <a:rPr lang="ja-JP" altLang="en-US" dirty="0"/>
              <a:t>施設内の集団発生の早期探知：例）急速な増加傾向、例年同時期と比較して明らかに多い</a:t>
            </a:r>
            <a:endParaRPr lang="en-US" altLang="ja-JP" dirty="0"/>
          </a:p>
          <a:p>
            <a:endParaRPr lang="ja-JP" altLang="en-US" dirty="0"/>
          </a:p>
          <a:p>
            <a:r>
              <a:rPr lang="ja-JP" altLang="en-US" dirty="0"/>
              <a:t>感染症事例発生時の関係者への適時・適切な情報共有</a:t>
            </a:r>
            <a:endParaRPr lang="en-US" altLang="ja-JP" dirty="0"/>
          </a:p>
          <a:p>
            <a:endParaRPr lang="ja-JP" altLang="en-US" dirty="0"/>
          </a:p>
          <a:p>
            <a:r>
              <a:rPr lang="ja-JP" altLang="en-US" dirty="0"/>
              <a:t>感染経路遮断への有効な対策を打つ：必要時、保健所等からの支援</a:t>
            </a:r>
            <a:endParaRPr lang="en-US" altLang="ja-JP" dirty="0"/>
          </a:p>
          <a:p>
            <a:endParaRPr lang="ja-JP" altLang="en-US" dirty="0"/>
          </a:p>
          <a:p>
            <a:r>
              <a:rPr lang="ja-JP" altLang="en-US" dirty="0"/>
              <a:t>対策の効果のモニタリング</a:t>
            </a:r>
          </a:p>
        </p:txBody>
      </p:sp>
      <p:sp>
        <p:nvSpPr>
          <p:cNvPr id="2" name="矢印: 下 1">
            <a:extLst>
              <a:ext uri="{FF2B5EF4-FFF2-40B4-BE49-F238E27FC236}">
                <a16:creationId xmlns:a16="http://schemas.microsoft.com/office/drawing/2014/main" xmlns="" id="{330A1D9A-641B-4940-BC43-210AB91EFD7D}"/>
              </a:ext>
            </a:extLst>
          </p:cNvPr>
          <p:cNvSpPr/>
          <p:nvPr/>
        </p:nvSpPr>
        <p:spPr>
          <a:xfrm>
            <a:off x="2597427" y="2845302"/>
            <a:ext cx="198785" cy="3612648"/>
          </a:xfrm>
          <a:prstGeom prst="downArrow">
            <a:avLst>
              <a:gd name="adj1" fmla="val 447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矢印: 右カーブ 2">
            <a:extLst>
              <a:ext uri="{FF2B5EF4-FFF2-40B4-BE49-F238E27FC236}">
                <a16:creationId xmlns:a16="http://schemas.microsoft.com/office/drawing/2014/main" xmlns="" id="{71FF724E-327B-437A-A9E6-D89822064D15}"/>
              </a:ext>
            </a:extLst>
          </p:cNvPr>
          <p:cNvSpPr/>
          <p:nvPr/>
        </p:nvSpPr>
        <p:spPr>
          <a:xfrm>
            <a:off x="2796212" y="3037398"/>
            <a:ext cx="357809" cy="10734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7" name="矢印: 下 6">
            <a:extLst>
              <a:ext uri="{FF2B5EF4-FFF2-40B4-BE49-F238E27FC236}">
                <a16:creationId xmlns:a16="http://schemas.microsoft.com/office/drawing/2014/main" xmlns="" id="{72366CDD-E97C-4022-B981-F2F6A8B00CC0}"/>
              </a:ext>
            </a:extLst>
          </p:cNvPr>
          <p:cNvSpPr/>
          <p:nvPr/>
        </p:nvSpPr>
        <p:spPr>
          <a:xfrm>
            <a:off x="4300030" y="4485318"/>
            <a:ext cx="126404" cy="310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矢印: 左 10">
            <a:extLst>
              <a:ext uri="{FF2B5EF4-FFF2-40B4-BE49-F238E27FC236}">
                <a16:creationId xmlns:a16="http://schemas.microsoft.com/office/drawing/2014/main" xmlns="" id="{CB7C75F1-ED58-4C33-8ACF-709FD29A9A66}"/>
              </a:ext>
            </a:extLst>
          </p:cNvPr>
          <p:cNvSpPr/>
          <p:nvPr/>
        </p:nvSpPr>
        <p:spPr>
          <a:xfrm>
            <a:off x="2796212" y="5987333"/>
            <a:ext cx="421417" cy="1510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xmlns="" id="{D039D866-1D66-4752-B6A8-00860B2E4231}"/>
              </a:ext>
            </a:extLst>
          </p:cNvPr>
          <p:cNvSpPr txBox="1"/>
          <p:nvPr/>
        </p:nvSpPr>
        <p:spPr>
          <a:xfrm>
            <a:off x="2360589" y="6464808"/>
            <a:ext cx="646331" cy="369332"/>
          </a:xfrm>
          <a:prstGeom prst="rect">
            <a:avLst/>
          </a:prstGeom>
          <a:noFill/>
        </p:spPr>
        <p:txBody>
          <a:bodyPr wrap="none" rtlCol="0">
            <a:spAutoFit/>
          </a:bodyPr>
          <a:lstStyle/>
          <a:p>
            <a:r>
              <a:rPr lang="ja-JP" altLang="en-US" dirty="0"/>
              <a:t>終息</a:t>
            </a:r>
          </a:p>
        </p:txBody>
      </p:sp>
      <p:sp>
        <p:nvSpPr>
          <p:cNvPr id="13" name="矢印: 下 6">
            <a:extLst>
              <a:ext uri="{FF2B5EF4-FFF2-40B4-BE49-F238E27FC236}">
                <a16:creationId xmlns:a16="http://schemas.microsoft.com/office/drawing/2014/main" xmlns="" id="{72366CDD-E97C-4022-B981-F2F6A8B00CC0}"/>
              </a:ext>
            </a:extLst>
          </p:cNvPr>
          <p:cNvSpPr/>
          <p:nvPr/>
        </p:nvSpPr>
        <p:spPr>
          <a:xfrm>
            <a:off x="4300030" y="5044972"/>
            <a:ext cx="126404" cy="310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矢印: 下 6">
            <a:extLst>
              <a:ext uri="{FF2B5EF4-FFF2-40B4-BE49-F238E27FC236}">
                <a16:creationId xmlns:a16="http://schemas.microsoft.com/office/drawing/2014/main" xmlns="" id="{72366CDD-E97C-4022-B981-F2F6A8B00CC0}"/>
              </a:ext>
            </a:extLst>
          </p:cNvPr>
          <p:cNvSpPr/>
          <p:nvPr/>
        </p:nvSpPr>
        <p:spPr>
          <a:xfrm>
            <a:off x="4300030" y="5596941"/>
            <a:ext cx="126404" cy="310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3205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00504" y="2059464"/>
            <a:ext cx="8285018" cy="2852737"/>
          </a:xfrm>
        </p:spPr>
        <p:txBody>
          <a:bodyPr>
            <a:normAutofit/>
          </a:bodyPr>
          <a:lstStyle/>
          <a:p>
            <a:r>
              <a:rPr lang="ja-JP" altLang="en-US" sz="4400" dirty="0"/>
              <a:t>質問：園児・学童にとって</a:t>
            </a:r>
            <a:r>
              <a:rPr lang="en-US" altLang="ja-JP" sz="4400" dirty="0"/>
              <a:t/>
            </a:r>
            <a:br>
              <a:rPr lang="en-US" altLang="ja-JP" sz="4400" dirty="0"/>
            </a:br>
            <a:r>
              <a:rPr lang="ja-JP" altLang="en-US" sz="4400" dirty="0"/>
              <a:t>重要な感染症にはどのようなものがありますか？</a:t>
            </a:r>
            <a:r>
              <a:rPr lang="en-US" altLang="ja-JP" sz="4400" dirty="0"/>
              <a:t/>
            </a:r>
            <a:br>
              <a:rPr lang="en-US" altLang="ja-JP" sz="4400" dirty="0"/>
            </a:br>
            <a:endParaRPr lang="ja-JP" altLang="en-US" sz="4400" dirty="0"/>
          </a:p>
        </p:txBody>
      </p:sp>
    </p:spTree>
    <p:extLst>
      <p:ext uri="{BB962C8B-B14F-4D97-AF65-F5344CB8AC3E}">
        <p14:creationId xmlns:p14="http://schemas.microsoft.com/office/powerpoint/2010/main" val="814434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05D1BB7-2A99-40A6-8317-7AAA6824FD19}"/>
              </a:ext>
            </a:extLst>
          </p:cNvPr>
          <p:cNvSpPr>
            <a:spLocks noGrp="1"/>
          </p:cNvSpPr>
          <p:nvPr>
            <p:ph type="title"/>
          </p:nvPr>
        </p:nvSpPr>
        <p:spPr/>
        <p:txBody>
          <a:bodyPr/>
          <a:lstStyle/>
          <a:p>
            <a:r>
              <a:rPr lang="ja-JP" altLang="en-US" dirty="0"/>
              <a:t>考慮すべきポイント</a:t>
            </a:r>
            <a:endParaRPr kumimoji="1" lang="ja-JP" altLang="en-US" dirty="0">
              <a:solidFill>
                <a:schemeClr val="tx1"/>
              </a:solidFill>
            </a:endParaRPr>
          </a:p>
        </p:txBody>
      </p:sp>
      <p:sp>
        <p:nvSpPr>
          <p:cNvPr id="5" name="テキスト プレースホルダー 2">
            <a:extLst>
              <a:ext uri="{FF2B5EF4-FFF2-40B4-BE49-F238E27FC236}">
                <a16:creationId xmlns:a16="http://schemas.microsoft.com/office/drawing/2014/main" xmlns="" id="{A9151FBF-4E00-4E04-89C3-37DBE46B900B}"/>
              </a:ext>
            </a:extLst>
          </p:cNvPr>
          <p:cNvSpPr>
            <a:spLocks noGrp="1"/>
          </p:cNvSpPr>
          <p:nvPr>
            <p:ph idx="1"/>
          </p:nvPr>
        </p:nvSpPr>
        <p:spPr/>
        <p:txBody>
          <a:bodyPr>
            <a:normAutofit/>
          </a:bodyPr>
          <a:lstStyle/>
          <a:p>
            <a:r>
              <a:rPr lang="ja-JP" altLang="en-US" sz="3600" dirty="0"/>
              <a:t>症例数が多い</a:t>
            </a:r>
            <a:endParaRPr lang="en-US" altLang="ja-JP" sz="3600" dirty="0"/>
          </a:p>
          <a:p>
            <a:endParaRPr lang="en-US" altLang="ja-JP" sz="3600" dirty="0"/>
          </a:p>
          <a:p>
            <a:r>
              <a:rPr lang="ja-JP" altLang="en-US" sz="3600" dirty="0"/>
              <a:t>重症となることがある</a:t>
            </a:r>
            <a:endParaRPr lang="en-US" altLang="ja-JP" sz="3600" dirty="0"/>
          </a:p>
          <a:p>
            <a:endParaRPr lang="en-US" altLang="ja-JP" sz="3600" dirty="0"/>
          </a:p>
          <a:p>
            <a:r>
              <a:rPr lang="ja-JP" altLang="en-US" sz="3600" dirty="0"/>
              <a:t>集団発生を起こしやすい</a:t>
            </a:r>
            <a:endParaRPr lang="en-US" altLang="ja-JP" sz="3600" dirty="0"/>
          </a:p>
        </p:txBody>
      </p:sp>
    </p:spTree>
    <p:extLst>
      <p:ext uri="{BB962C8B-B14F-4D97-AF65-F5344CB8AC3E}">
        <p14:creationId xmlns:p14="http://schemas.microsoft.com/office/powerpoint/2010/main" val="269271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0C6675D-D8E1-4D80-A541-572C4B1F6BA8}"/>
              </a:ext>
            </a:extLst>
          </p:cNvPr>
          <p:cNvSpPr>
            <a:spLocks noGrp="1"/>
          </p:cNvSpPr>
          <p:nvPr>
            <p:ph type="title"/>
          </p:nvPr>
        </p:nvSpPr>
        <p:spPr>
          <a:xfrm>
            <a:off x="2190054" y="1662387"/>
            <a:ext cx="7886700" cy="2852737"/>
          </a:xfrm>
        </p:spPr>
        <p:txBody>
          <a:bodyPr anchor="ctr"/>
          <a:lstStyle/>
          <a:p>
            <a:r>
              <a:rPr kumimoji="1" lang="ja-JP" altLang="en-US" dirty="0">
                <a:solidFill>
                  <a:schemeClr val="tx1"/>
                </a:solidFill>
              </a:rPr>
              <a:t>感染症発生動向調査のデータより</a:t>
            </a:r>
          </a:p>
        </p:txBody>
      </p:sp>
    </p:spTree>
    <p:extLst>
      <p:ext uri="{BB962C8B-B14F-4D97-AF65-F5344CB8AC3E}">
        <p14:creationId xmlns:p14="http://schemas.microsoft.com/office/powerpoint/2010/main" val="21744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075D5EA-8EF0-402C-B8A7-17A1ACAF7F9B}"/>
              </a:ext>
            </a:extLst>
          </p:cNvPr>
          <p:cNvSpPr>
            <a:spLocks noGrp="1"/>
          </p:cNvSpPr>
          <p:nvPr>
            <p:ph type="title"/>
          </p:nvPr>
        </p:nvSpPr>
        <p:spPr/>
        <p:txBody>
          <a:bodyPr/>
          <a:lstStyle/>
          <a:p>
            <a:r>
              <a:rPr kumimoji="1" lang="ja-JP" altLang="en-US" dirty="0">
                <a:solidFill>
                  <a:schemeClr val="tx1"/>
                </a:solidFill>
              </a:rPr>
              <a:t>感染症発生動向調査とは</a:t>
            </a:r>
          </a:p>
        </p:txBody>
      </p:sp>
      <p:sp>
        <p:nvSpPr>
          <p:cNvPr id="3" name="コンテンツ プレースホルダー 2">
            <a:extLst>
              <a:ext uri="{FF2B5EF4-FFF2-40B4-BE49-F238E27FC236}">
                <a16:creationId xmlns:a16="http://schemas.microsoft.com/office/drawing/2014/main" xmlns="" id="{4DCF85A2-E1BB-4807-B53D-B6AF49C0B651}"/>
              </a:ext>
            </a:extLst>
          </p:cNvPr>
          <p:cNvSpPr>
            <a:spLocks noGrp="1"/>
          </p:cNvSpPr>
          <p:nvPr>
            <p:ph idx="1"/>
          </p:nvPr>
        </p:nvSpPr>
        <p:spPr/>
        <p:txBody>
          <a:bodyPr/>
          <a:lstStyle/>
          <a:p>
            <a:pPr>
              <a:lnSpc>
                <a:spcPct val="100000"/>
              </a:lnSpc>
            </a:pPr>
            <a:r>
              <a:rPr lang="ja-JP" altLang="en-US" dirty="0">
                <a:solidFill>
                  <a:schemeClr val="tx1"/>
                </a:solidFill>
              </a:rPr>
              <a:t>平成</a:t>
            </a:r>
            <a:r>
              <a:rPr lang="en-US" altLang="ja-JP" dirty="0">
                <a:solidFill>
                  <a:schemeClr val="tx1"/>
                </a:solidFill>
              </a:rPr>
              <a:t>11</a:t>
            </a:r>
            <a:r>
              <a:rPr lang="ja-JP" altLang="en-US" dirty="0">
                <a:solidFill>
                  <a:schemeClr val="tx1"/>
                </a:solidFill>
              </a:rPr>
              <a:t>年</a:t>
            </a:r>
            <a:r>
              <a:rPr lang="en-US" altLang="ja-JP" dirty="0">
                <a:solidFill>
                  <a:schemeClr val="tx1"/>
                </a:solidFill>
              </a:rPr>
              <a:t>4</a:t>
            </a:r>
            <a:r>
              <a:rPr lang="ja-JP" altLang="en-US" dirty="0">
                <a:solidFill>
                  <a:schemeClr val="tx1"/>
                </a:solidFill>
              </a:rPr>
              <a:t>月</a:t>
            </a:r>
            <a:r>
              <a:rPr lang="en-US" altLang="ja-JP" dirty="0">
                <a:solidFill>
                  <a:schemeClr val="tx1"/>
                </a:solidFill>
              </a:rPr>
              <a:t>1</a:t>
            </a:r>
            <a:r>
              <a:rPr lang="ja-JP" altLang="en-US" dirty="0">
                <a:solidFill>
                  <a:schemeClr val="tx1"/>
                </a:solidFill>
              </a:rPr>
              <a:t>日から施行された感染症の予防及び感染症の患者に対する医療に関する</a:t>
            </a:r>
            <a:r>
              <a:rPr lang="ja-JP" altLang="en-US" u="sng" dirty="0">
                <a:solidFill>
                  <a:schemeClr val="tx1"/>
                </a:solidFill>
              </a:rPr>
              <a:t>法律（「</a:t>
            </a:r>
            <a:r>
              <a:rPr lang="ja-JP" altLang="en-US" b="1" u="sng" dirty="0">
                <a:solidFill>
                  <a:schemeClr val="tx1"/>
                </a:solidFill>
              </a:rPr>
              <a:t>感染症法</a:t>
            </a:r>
            <a:r>
              <a:rPr lang="ja-JP" altLang="en-US" u="sng" dirty="0">
                <a:solidFill>
                  <a:schemeClr val="tx1"/>
                </a:solidFill>
              </a:rPr>
              <a:t>」）に基づき</a:t>
            </a:r>
            <a:r>
              <a:rPr lang="ja-JP" altLang="en-US" dirty="0">
                <a:solidFill>
                  <a:schemeClr val="tx1"/>
                </a:solidFill>
              </a:rPr>
              <a:t>、国内の感染症に関する情報の収集および公表、発生状況および動向の把握を、</a:t>
            </a:r>
            <a:r>
              <a:rPr lang="ja-JP" altLang="en-US" b="1" u="sng" dirty="0">
                <a:solidFill>
                  <a:schemeClr val="tx1"/>
                </a:solidFill>
              </a:rPr>
              <a:t>医師</a:t>
            </a:r>
            <a:r>
              <a:rPr lang="ja-JP" altLang="en-US" dirty="0">
                <a:solidFill>
                  <a:schemeClr val="tx1"/>
                </a:solidFill>
              </a:rPr>
              <a:t>・獣医師</a:t>
            </a:r>
            <a:r>
              <a:rPr lang="ja-JP" altLang="en-US" b="1" u="sng" dirty="0">
                <a:solidFill>
                  <a:schemeClr val="tx1"/>
                </a:solidFill>
              </a:rPr>
              <a:t>の届出</a:t>
            </a:r>
            <a:r>
              <a:rPr lang="ja-JP" altLang="en-US" b="1" dirty="0">
                <a:solidFill>
                  <a:schemeClr val="tx1"/>
                </a:solidFill>
              </a:rPr>
              <a:t>に基づいて</a:t>
            </a:r>
            <a:r>
              <a:rPr lang="ja-JP" altLang="en-US" dirty="0">
                <a:solidFill>
                  <a:schemeClr val="tx1"/>
                </a:solidFill>
              </a:rPr>
              <a:t>行っている</a:t>
            </a:r>
            <a:endParaRPr lang="en-US" altLang="ja-JP" dirty="0">
              <a:solidFill>
                <a:schemeClr val="tx1"/>
              </a:solidFill>
            </a:endParaRPr>
          </a:p>
          <a:p>
            <a:pPr>
              <a:lnSpc>
                <a:spcPct val="100000"/>
              </a:lnSpc>
            </a:pPr>
            <a:r>
              <a:rPr lang="ja-JP" altLang="en-US" b="1" dirty="0">
                <a:solidFill>
                  <a:schemeClr val="tx1"/>
                </a:solidFill>
              </a:rPr>
              <a:t>全数把握対象疾患</a:t>
            </a:r>
            <a:r>
              <a:rPr lang="ja-JP" altLang="en-US" dirty="0">
                <a:solidFill>
                  <a:schemeClr val="tx1"/>
                </a:solidFill>
              </a:rPr>
              <a:t>（腸管出血性大腸菌感染症等</a:t>
            </a:r>
            <a:r>
              <a:rPr lang="en-US" altLang="ja-JP" dirty="0">
                <a:solidFill>
                  <a:schemeClr val="tx1"/>
                </a:solidFill>
              </a:rPr>
              <a:t>85</a:t>
            </a:r>
            <a:r>
              <a:rPr lang="ja-JP" altLang="en-US" dirty="0">
                <a:solidFill>
                  <a:schemeClr val="tx1"/>
                </a:solidFill>
              </a:rPr>
              <a:t>疾患）と、</a:t>
            </a:r>
            <a:r>
              <a:rPr lang="ja-JP" altLang="en-US" b="1" dirty="0">
                <a:solidFill>
                  <a:schemeClr val="tx1"/>
                </a:solidFill>
              </a:rPr>
              <a:t>定点把握対象疾患</a:t>
            </a:r>
            <a:r>
              <a:rPr lang="ja-JP" altLang="en-US" dirty="0">
                <a:solidFill>
                  <a:schemeClr val="tx1"/>
                </a:solidFill>
              </a:rPr>
              <a:t>（インフルエンザと小児科定点把握</a:t>
            </a:r>
            <a:r>
              <a:rPr lang="en-US" altLang="ja-JP" dirty="0">
                <a:solidFill>
                  <a:schemeClr val="tx1"/>
                </a:solidFill>
              </a:rPr>
              <a:t>11</a:t>
            </a:r>
            <a:r>
              <a:rPr lang="ja-JP" altLang="en-US" dirty="0">
                <a:solidFill>
                  <a:schemeClr val="tx1"/>
                </a:solidFill>
              </a:rPr>
              <a:t>疾患）等よりなる</a:t>
            </a:r>
            <a:endParaRPr lang="en-US" altLang="ja-JP" dirty="0">
              <a:solidFill>
                <a:schemeClr val="tx1"/>
              </a:solidFill>
            </a:endParaRPr>
          </a:p>
        </p:txBody>
      </p:sp>
    </p:spTree>
    <p:extLst>
      <p:ext uri="{BB962C8B-B14F-4D97-AF65-F5344CB8AC3E}">
        <p14:creationId xmlns:p14="http://schemas.microsoft.com/office/powerpoint/2010/main" val="110479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BDF502C4-5916-4F85-AE82-C94F6055EBF5}"/>
              </a:ext>
            </a:extLst>
          </p:cNvPr>
          <p:cNvPicPr>
            <a:picLocks noChangeAspect="1"/>
          </p:cNvPicPr>
          <p:nvPr/>
        </p:nvPicPr>
        <p:blipFill>
          <a:blip r:embed="rId2"/>
          <a:stretch>
            <a:fillRect/>
          </a:stretch>
        </p:blipFill>
        <p:spPr>
          <a:xfrm>
            <a:off x="242596" y="1420348"/>
            <a:ext cx="12192000" cy="5006350"/>
          </a:xfrm>
          <a:prstGeom prst="rect">
            <a:avLst/>
          </a:prstGeom>
        </p:spPr>
      </p:pic>
      <p:sp>
        <p:nvSpPr>
          <p:cNvPr id="4" name="タイトル 6">
            <a:extLst>
              <a:ext uri="{FF2B5EF4-FFF2-40B4-BE49-F238E27FC236}">
                <a16:creationId xmlns:a16="http://schemas.microsoft.com/office/drawing/2014/main" xmlns="" id="{0EE05802-9720-4D1B-9A65-79779ADD61A8}"/>
              </a:ext>
            </a:extLst>
          </p:cNvPr>
          <p:cNvSpPr>
            <a:spLocks noGrp="1"/>
          </p:cNvSpPr>
          <p:nvPr>
            <p:ph type="title"/>
          </p:nvPr>
        </p:nvSpPr>
        <p:spPr>
          <a:xfrm>
            <a:off x="838200" y="155400"/>
            <a:ext cx="10515600" cy="1325563"/>
          </a:xfrm>
        </p:spPr>
        <p:txBody>
          <a:bodyPr>
            <a:normAutofit/>
          </a:bodyPr>
          <a:lstStyle/>
          <a:p>
            <a:r>
              <a:rPr lang="ja-JP" altLang="en-US" sz="2400" dirty="0"/>
              <a:t>全数把握疾患</a:t>
            </a:r>
            <a:r>
              <a:rPr lang="en-US" altLang="ja-JP" sz="3200" dirty="0"/>
              <a:t/>
            </a:r>
            <a:br>
              <a:rPr lang="en-US" altLang="ja-JP" sz="3200" dirty="0"/>
            </a:br>
            <a:r>
              <a:rPr lang="ja-JP" altLang="en-US" sz="3200" dirty="0"/>
              <a:t>腸管出血性大腸菌感染症集団発生事例</a:t>
            </a:r>
            <a:r>
              <a:rPr lang="en-US" altLang="ja-JP" sz="3200" dirty="0"/>
              <a:t>,2017</a:t>
            </a:r>
            <a:r>
              <a:rPr lang="ja-JP" altLang="en-US" sz="3200" dirty="0"/>
              <a:t>年</a:t>
            </a:r>
          </a:p>
        </p:txBody>
      </p:sp>
      <p:sp>
        <p:nvSpPr>
          <p:cNvPr id="5" name="テキスト ボックス 4">
            <a:extLst>
              <a:ext uri="{FF2B5EF4-FFF2-40B4-BE49-F238E27FC236}">
                <a16:creationId xmlns:a16="http://schemas.microsoft.com/office/drawing/2014/main" xmlns="" id="{C9517B2C-41BC-4C7B-9EBD-15030EE94FFD}"/>
              </a:ext>
            </a:extLst>
          </p:cNvPr>
          <p:cNvSpPr txBox="1"/>
          <p:nvPr/>
        </p:nvSpPr>
        <p:spPr>
          <a:xfrm>
            <a:off x="1512455" y="5780367"/>
            <a:ext cx="9417963" cy="646331"/>
          </a:xfrm>
          <a:prstGeom prst="rect">
            <a:avLst/>
          </a:prstGeom>
          <a:noFill/>
        </p:spPr>
        <p:txBody>
          <a:bodyPr wrap="none" rtlCol="0">
            <a:spAutoFit/>
          </a:bodyPr>
          <a:lstStyle/>
          <a:p>
            <a:r>
              <a:rPr lang="ja-JP" altLang="en-US" dirty="0"/>
              <a:t>複数の感染経路：食品媒介感染、動物からの感染、人</a:t>
            </a:r>
            <a:r>
              <a:rPr lang="ja-JP" altLang="en-US" dirty="0" err="1"/>
              <a:t>ー</a:t>
            </a:r>
            <a:r>
              <a:rPr lang="ja-JP" altLang="en-US" dirty="0"/>
              <a:t>人感染</a:t>
            </a:r>
            <a:endParaRPr lang="en-US" altLang="ja-JP" dirty="0"/>
          </a:p>
          <a:p>
            <a:r>
              <a:rPr lang="ja-JP" altLang="en-US" dirty="0"/>
              <a:t>集団発生：保育所において人</a:t>
            </a:r>
            <a:r>
              <a:rPr lang="ja-JP" altLang="en-US" dirty="0" err="1"/>
              <a:t>ー</a:t>
            </a:r>
            <a:r>
              <a:rPr lang="ja-JP" altLang="en-US" dirty="0"/>
              <a:t>人感染によると推定される集団発生が多く報告されている</a:t>
            </a:r>
            <a:endParaRPr lang="en-US" altLang="ja-JP" dirty="0"/>
          </a:p>
        </p:txBody>
      </p:sp>
      <p:sp>
        <p:nvSpPr>
          <p:cNvPr id="6" name="正方形/長方形 5">
            <a:extLst>
              <a:ext uri="{FF2B5EF4-FFF2-40B4-BE49-F238E27FC236}">
                <a16:creationId xmlns:a16="http://schemas.microsoft.com/office/drawing/2014/main" xmlns="" id="{51126BAC-2B25-4904-8B5D-2EA3D66FA64A}"/>
              </a:ext>
            </a:extLst>
          </p:cNvPr>
          <p:cNvSpPr/>
          <p:nvPr/>
        </p:nvSpPr>
        <p:spPr>
          <a:xfrm>
            <a:off x="4497354" y="2535872"/>
            <a:ext cx="653143" cy="64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xmlns="" id="{8C0E6E99-59F9-4054-A8EF-B362918B284E}"/>
              </a:ext>
            </a:extLst>
          </p:cNvPr>
          <p:cNvSpPr/>
          <p:nvPr/>
        </p:nvSpPr>
        <p:spPr>
          <a:xfrm>
            <a:off x="4507141" y="3376170"/>
            <a:ext cx="653143" cy="12124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FB61A8F8-3662-4740-BECC-09C328971774}"/>
              </a:ext>
            </a:extLst>
          </p:cNvPr>
          <p:cNvSpPr/>
          <p:nvPr/>
        </p:nvSpPr>
        <p:spPr>
          <a:xfrm>
            <a:off x="3148123" y="2528881"/>
            <a:ext cx="653143" cy="64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xmlns="" id="{C7293D4F-C91D-479F-B8C6-22F283A04888}"/>
              </a:ext>
            </a:extLst>
          </p:cNvPr>
          <p:cNvSpPr/>
          <p:nvPr/>
        </p:nvSpPr>
        <p:spPr>
          <a:xfrm>
            <a:off x="3132743" y="3377568"/>
            <a:ext cx="653143" cy="12110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4289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14B0AD8-9E4C-4159-858C-F6B5F825A725}"/>
              </a:ext>
            </a:extLst>
          </p:cNvPr>
          <p:cNvSpPr>
            <a:spLocks noGrp="1"/>
          </p:cNvSpPr>
          <p:nvPr>
            <p:ph type="title"/>
          </p:nvPr>
        </p:nvSpPr>
        <p:spPr>
          <a:xfrm>
            <a:off x="838200" y="365125"/>
            <a:ext cx="10515600" cy="808737"/>
          </a:xfrm>
        </p:spPr>
        <p:txBody>
          <a:bodyPr>
            <a:noAutofit/>
          </a:bodyPr>
          <a:lstStyle/>
          <a:p>
            <a:r>
              <a:rPr lang="ja-JP" altLang="en-US" sz="3200" dirty="0"/>
              <a:t>インフルエンザの流行状況を</a:t>
            </a:r>
            <a:r>
              <a:rPr lang="ja-JP" altLang="en-US" sz="3200" u="sng" dirty="0"/>
              <a:t>適時に</a:t>
            </a:r>
            <a:r>
              <a:rPr lang="ja-JP" altLang="en-US" sz="3200" dirty="0"/>
              <a:t>把握するための</a:t>
            </a:r>
            <a:r>
              <a:rPr lang="en-US" altLang="ja-JP" sz="3200" dirty="0"/>
              <a:t/>
            </a:r>
            <a:br>
              <a:rPr lang="en-US" altLang="ja-JP" sz="3200" dirty="0"/>
            </a:br>
            <a:r>
              <a:rPr lang="ja-JP" altLang="en-US" sz="3200" u="sng" dirty="0"/>
              <a:t>全国規模</a:t>
            </a:r>
            <a:r>
              <a:rPr lang="ja-JP" altLang="en-US" sz="3200" dirty="0"/>
              <a:t>のシステム</a:t>
            </a:r>
            <a:endParaRPr kumimoji="1" lang="ja-JP" altLang="en-US" sz="3200" dirty="0"/>
          </a:p>
        </p:txBody>
      </p:sp>
      <p:pic>
        <p:nvPicPr>
          <p:cNvPr id="4" name="図 3">
            <a:extLst>
              <a:ext uri="{FF2B5EF4-FFF2-40B4-BE49-F238E27FC236}">
                <a16:creationId xmlns:a16="http://schemas.microsoft.com/office/drawing/2014/main" xmlns="" id="{A7CB333F-DEFE-42D5-8A8E-CD91646C0651}"/>
              </a:ext>
            </a:extLst>
          </p:cNvPr>
          <p:cNvPicPr>
            <a:picLocks noChangeAspect="1"/>
          </p:cNvPicPr>
          <p:nvPr/>
        </p:nvPicPr>
        <p:blipFill>
          <a:blip r:embed="rId2"/>
          <a:stretch>
            <a:fillRect/>
          </a:stretch>
        </p:blipFill>
        <p:spPr>
          <a:xfrm>
            <a:off x="738043" y="1333415"/>
            <a:ext cx="5019675" cy="3381375"/>
          </a:xfrm>
          <a:prstGeom prst="rect">
            <a:avLst/>
          </a:prstGeom>
        </p:spPr>
      </p:pic>
      <p:sp>
        <p:nvSpPr>
          <p:cNvPr id="3" name="テキスト ボックス 2">
            <a:extLst>
              <a:ext uri="{FF2B5EF4-FFF2-40B4-BE49-F238E27FC236}">
                <a16:creationId xmlns:a16="http://schemas.microsoft.com/office/drawing/2014/main" xmlns="" id="{0EEB11AB-617B-4C06-AF39-C2CCEE7F5297}"/>
              </a:ext>
            </a:extLst>
          </p:cNvPr>
          <p:cNvSpPr txBox="1"/>
          <p:nvPr/>
        </p:nvSpPr>
        <p:spPr>
          <a:xfrm>
            <a:off x="439201" y="4592725"/>
            <a:ext cx="5617358" cy="1477328"/>
          </a:xfrm>
          <a:prstGeom prst="rect">
            <a:avLst/>
          </a:prstGeom>
          <a:noFill/>
        </p:spPr>
        <p:txBody>
          <a:bodyPr wrap="square" rtlCol="0">
            <a:spAutoFit/>
          </a:bodyPr>
          <a:lstStyle/>
          <a:p>
            <a:r>
              <a:rPr kumimoji="1" lang="ja-JP" altLang="en-US" dirty="0"/>
              <a:t>定点医療機関当たりの週ごとの報告患者数（全国データ）</a:t>
            </a:r>
            <a:endParaRPr lang="en-US" altLang="ja-JP" dirty="0"/>
          </a:p>
          <a:p>
            <a:pPr lvl="1"/>
            <a:r>
              <a:rPr lang="ja-JP" altLang="en-US" dirty="0"/>
              <a:t>毎週更新</a:t>
            </a:r>
            <a:endParaRPr lang="en-US" altLang="ja-JP" dirty="0"/>
          </a:p>
          <a:p>
            <a:pPr lvl="1"/>
            <a:r>
              <a:rPr lang="ja-JP" altLang="en-US" dirty="0"/>
              <a:t>各地方感染症情報</a:t>
            </a:r>
            <a:r>
              <a:rPr lang="ja-JP" altLang="en-US" sz="1600" dirty="0"/>
              <a:t>センター</a:t>
            </a:r>
            <a:r>
              <a:rPr lang="ja-JP" altLang="en-US" dirty="0"/>
              <a:t>から地域ごとの情報も発出されている</a:t>
            </a:r>
            <a:endParaRPr lang="en-US" altLang="ja-JP" dirty="0"/>
          </a:p>
        </p:txBody>
      </p:sp>
      <p:sp>
        <p:nvSpPr>
          <p:cNvPr id="5" name="正方形/長方形 4">
            <a:extLst>
              <a:ext uri="{FF2B5EF4-FFF2-40B4-BE49-F238E27FC236}">
                <a16:creationId xmlns:a16="http://schemas.microsoft.com/office/drawing/2014/main" xmlns="" id="{AA00E05D-83C3-48E8-B9DD-B9470E4DDF1C}"/>
              </a:ext>
            </a:extLst>
          </p:cNvPr>
          <p:cNvSpPr/>
          <p:nvPr/>
        </p:nvSpPr>
        <p:spPr>
          <a:xfrm>
            <a:off x="738043" y="6180126"/>
            <a:ext cx="5338196" cy="461665"/>
          </a:xfrm>
          <a:prstGeom prst="rect">
            <a:avLst/>
          </a:prstGeom>
        </p:spPr>
        <p:txBody>
          <a:bodyPr wrap="square">
            <a:spAutoFit/>
          </a:bodyPr>
          <a:lstStyle/>
          <a:p>
            <a:r>
              <a:rPr lang="ja-JP" altLang="en-US" sz="1200" dirty="0"/>
              <a:t>国立感染症研究所</a:t>
            </a:r>
            <a:r>
              <a:rPr lang="en-US" altLang="ja-JP" sz="1200" dirty="0"/>
              <a:t>IDWR</a:t>
            </a:r>
          </a:p>
          <a:p>
            <a:r>
              <a:rPr lang="en-US" altLang="ja-JP" sz="1200" dirty="0"/>
              <a:t>https://www.niid.go.jp/niid/ja/10/2096-weeklygraph/1644-01flu.html</a:t>
            </a:r>
            <a:endParaRPr lang="ja-JP" altLang="en-US" sz="1200" dirty="0"/>
          </a:p>
        </p:txBody>
      </p:sp>
      <p:sp>
        <p:nvSpPr>
          <p:cNvPr id="6" name="テキスト ボックス 5">
            <a:extLst>
              <a:ext uri="{FF2B5EF4-FFF2-40B4-BE49-F238E27FC236}">
                <a16:creationId xmlns:a16="http://schemas.microsoft.com/office/drawing/2014/main" xmlns="" id="{499DC13C-9409-400B-916E-32270C0E2B36}"/>
              </a:ext>
            </a:extLst>
          </p:cNvPr>
          <p:cNvSpPr txBox="1"/>
          <p:nvPr/>
        </p:nvSpPr>
        <p:spPr>
          <a:xfrm>
            <a:off x="6135443" y="1382286"/>
            <a:ext cx="5836128" cy="4093428"/>
          </a:xfrm>
          <a:prstGeom prst="rect">
            <a:avLst/>
          </a:prstGeom>
          <a:solidFill>
            <a:schemeClr val="accent2">
              <a:lumMod val="20000"/>
              <a:lumOff val="80000"/>
            </a:schemeClr>
          </a:solidFill>
        </p:spPr>
        <p:txBody>
          <a:bodyPr wrap="square" rtlCol="0">
            <a:spAutoFit/>
          </a:bodyPr>
          <a:lstStyle/>
          <a:p>
            <a:pPr marL="285750" indent="-285750">
              <a:buFont typeface="Wingdings" panose="05000000000000000000" pitchFamily="2" charset="2"/>
              <a:buChar char="p"/>
            </a:pPr>
            <a:r>
              <a:rPr kumimoji="1" lang="ja-JP" altLang="en-US" sz="2000" dirty="0"/>
              <a:t>インフルエンザ定点サーベイランス</a:t>
            </a:r>
            <a:endParaRPr kumimoji="1" lang="en-US" altLang="ja-JP" sz="2000" dirty="0"/>
          </a:p>
          <a:p>
            <a:pPr marL="742950" lvl="1" indent="-285750">
              <a:buFont typeface="Arial" panose="020B0604020202020204" pitchFamily="34" charset="0"/>
              <a:buChar char="•"/>
            </a:pPr>
            <a:r>
              <a:rPr lang="ja-JP" altLang="en-US" sz="2000" dirty="0"/>
              <a:t>定点あたり報告数</a:t>
            </a:r>
            <a:endParaRPr lang="en-US" altLang="ja-JP" sz="2000" dirty="0"/>
          </a:p>
          <a:p>
            <a:pPr marL="742950" lvl="1" indent="-285750">
              <a:buFont typeface="Arial" panose="020B0604020202020204" pitchFamily="34" charset="0"/>
              <a:buChar char="•"/>
            </a:pPr>
            <a:r>
              <a:rPr kumimoji="1" lang="ja-JP" altLang="en-US" sz="2000" dirty="0"/>
              <a:t>警報・注意報システム</a:t>
            </a:r>
            <a:endParaRPr kumimoji="1" lang="en-US" altLang="ja-JP" sz="2000" dirty="0"/>
          </a:p>
          <a:p>
            <a:pPr marL="742950" lvl="1" indent="-285750">
              <a:buFont typeface="Arial" panose="020B0604020202020204" pitchFamily="34" charset="0"/>
              <a:buChar char="•"/>
            </a:pPr>
            <a:r>
              <a:rPr lang="ja-JP" altLang="en-US" sz="2000" dirty="0"/>
              <a:t>インフルエンザ推計受診者数</a:t>
            </a:r>
            <a:endParaRPr kumimoji="1" lang="en-US" altLang="ja-JP" sz="2000" dirty="0"/>
          </a:p>
          <a:p>
            <a:pPr marL="285750" indent="-285750">
              <a:buFont typeface="Wingdings" panose="05000000000000000000" pitchFamily="2" charset="2"/>
              <a:buChar char="p"/>
            </a:pPr>
            <a:r>
              <a:rPr lang="ja-JP" altLang="en-US" sz="2000" dirty="0"/>
              <a:t>インフルエンザ病原体サーベイランス</a:t>
            </a:r>
            <a:endParaRPr lang="en-US" altLang="ja-JP" sz="2000" dirty="0"/>
          </a:p>
          <a:p>
            <a:pPr marL="742950" lvl="1" indent="-285750">
              <a:buFont typeface="Arial" panose="020B0604020202020204" pitchFamily="34" charset="0"/>
              <a:buChar char="•"/>
            </a:pPr>
            <a:r>
              <a:rPr lang="ja-JP" altLang="en-US" sz="2000" dirty="0"/>
              <a:t>亜型別情報</a:t>
            </a:r>
            <a:endParaRPr lang="en-US" altLang="ja-JP" sz="2000" dirty="0"/>
          </a:p>
          <a:p>
            <a:pPr marL="742950" lvl="1" indent="-285750">
              <a:buFont typeface="Arial" panose="020B0604020202020204" pitchFamily="34" charset="0"/>
              <a:buChar char="•"/>
            </a:pPr>
            <a:r>
              <a:rPr lang="ja-JP" altLang="en-US" sz="2000" dirty="0"/>
              <a:t>抗インフルエンザ薬耐性株検出情報</a:t>
            </a:r>
            <a:endParaRPr lang="en-US" altLang="ja-JP" sz="2000" dirty="0"/>
          </a:p>
          <a:p>
            <a:pPr marL="285750" indent="-285750">
              <a:buFont typeface="Wingdings" panose="05000000000000000000" pitchFamily="2" charset="2"/>
              <a:buChar char="p"/>
            </a:pPr>
            <a:r>
              <a:rPr lang="ja-JP" altLang="en-US" sz="2000" dirty="0"/>
              <a:t>インフルエンザ入院サーベイランス</a:t>
            </a:r>
            <a:endParaRPr lang="en-US" altLang="ja-JP" sz="2000" dirty="0"/>
          </a:p>
          <a:p>
            <a:pPr marL="285750" indent="-285750">
              <a:buFont typeface="Wingdings" panose="05000000000000000000" pitchFamily="2" charset="2"/>
              <a:buChar char="p"/>
            </a:pPr>
            <a:r>
              <a:rPr lang="ja-JP" altLang="en-US" sz="2000" dirty="0"/>
              <a:t>インフルエンザ様疾患発生報告（学校サーベイランス）</a:t>
            </a:r>
            <a:endParaRPr lang="en-US" altLang="ja-JP" sz="2000" dirty="0"/>
          </a:p>
          <a:p>
            <a:pPr marL="742950" lvl="1" indent="-285750">
              <a:buFont typeface="Arial" panose="020B0604020202020204" pitchFamily="34" charset="0"/>
              <a:buChar char="•"/>
            </a:pPr>
            <a:r>
              <a:rPr lang="ja-JP" altLang="en-US" sz="2000" dirty="0"/>
              <a:t>臨時休業と欠席者数</a:t>
            </a:r>
            <a:endParaRPr lang="en-US" altLang="ja-JP" sz="2000" dirty="0"/>
          </a:p>
          <a:p>
            <a:pPr marL="285750" indent="-285750">
              <a:buFont typeface="Wingdings" panose="05000000000000000000" pitchFamily="2" charset="2"/>
              <a:buChar char="p"/>
            </a:pPr>
            <a:r>
              <a:rPr lang="ja-JP" altLang="en-US" sz="2000" dirty="0"/>
              <a:t>インフルエンザ脳症サーベイランス</a:t>
            </a:r>
            <a:endParaRPr lang="en-US" altLang="ja-JP" sz="2000" dirty="0"/>
          </a:p>
          <a:p>
            <a:r>
              <a:rPr lang="ja-JP" altLang="en-US" sz="2000" dirty="0"/>
              <a:t>など</a:t>
            </a:r>
            <a:endParaRPr lang="en-US" altLang="ja-JP" sz="2000" dirty="0"/>
          </a:p>
        </p:txBody>
      </p:sp>
    </p:spTree>
    <p:extLst>
      <p:ext uri="{BB962C8B-B14F-4D97-AF65-F5344CB8AC3E}">
        <p14:creationId xmlns:p14="http://schemas.microsoft.com/office/powerpoint/2010/main" val="2479577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2DFEBBAD-EC6C-4B04-84A5-E40C10918576}"/>
              </a:ext>
            </a:extLst>
          </p:cNvPr>
          <p:cNvSpPr txBox="1"/>
          <p:nvPr/>
        </p:nvSpPr>
        <p:spPr>
          <a:xfrm>
            <a:off x="1459684" y="5956183"/>
            <a:ext cx="9269835" cy="738664"/>
          </a:xfrm>
          <a:prstGeom prst="rect">
            <a:avLst/>
          </a:prstGeom>
          <a:noFill/>
        </p:spPr>
        <p:txBody>
          <a:bodyPr wrap="square" rtlCol="0">
            <a:spAutoFit/>
          </a:bodyPr>
          <a:lstStyle/>
          <a:p>
            <a:r>
              <a:rPr kumimoji="1" lang="ja-JP" altLang="en-US" sz="1400" dirty="0"/>
              <a:t>感染症発生動向調査事業年報</a:t>
            </a:r>
            <a:r>
              <a:rPr kumimoji="1" lang="en-US" altLang="ja-JP" sz="1400" dirty="0"/>
              <a:t>2016</a:t>
            </a:r>
            <a:r>
              <a:rPr kumimoji="1" lang="ja-JP" altLang="en-US" sz="1400" dirty="0"/>
              <a:t>年（平成</a:t>
            </a:r>
            <a:r>
              <a:rPr kumimoji="1" lang="en-US" altLang="ja-JP" sz="1400" dirty="0"/>
              <a:t>26</a:t>
            </a:r>
            <a:r>
              <a:rPr kumimoji="1" lang="ja-JP" altLang="en-US" sz="1400" dirty="0"/>
              <a:t>年）確定データ</a:t>
            </a:r>
            <a:endParaRPr kumimoji="1" lang="en-US" altLang="ja-JP" sz="1400" dirty="0"/>
          </a:p>
          <a:p>
            <a:r>
              <a:rPr kumimoji="1" lang="ja-JP" altLang="en-US" sz="1400" dirty="0"/>
              <a:t>　</a:t>
            </a:r>
            <a:r>
              <a:rPr lang="en-US" altLang="ja-JP" sz="1400" dirty="0">
                <a:hlinkClick r:id="rId2"/>
              </a:rPr>
              <a:t>https://www.niid.go.jp/niid/ja/allarticles/surveillance/2270-idwr/nenpou/7779-idwr-nenpo2016.html</a:t>
            </a:r>
            <a:endParaRPr lang="en-US" altLang="ja-JP" sz="1400" dirty="0"/>
          </a:p>
          <a:p>
            <a:r>
              <a:rPr kumimoji="1" lang="ja-JP" altLang="en-US" sz="1400" dirty="0"/>
              <a:t>　</a:t>
            </a:r>
            <a:r>
              <a:rPr kumimoji="1" lang="en-US" altLang="ja-JP" sz="1400" u="sng" dirty="0"/>
              <a:t>(</a:t>
            </a:r>
            <a:r>
              <a:rPr lang="en-US" altLang="ja-JP" sz="1400" u="sng" dirty="0"/>
              <a:t>19</a:t>
            </a:r>
            <a:r>
              <a:rPr kumimoji="1" lang="ja-JP" altLang="en-US" sz="1400" u="sng" dirty="0"/>
              <a:t>歳以下を集計</a:t>
            </a:r>
            <a:r>
              <a:rPr kumimoji="1" lang="en-US" altLang="ja-JP" sz="1400" u="sng" dirty="0"/>
              <a:t>)</a:t>
            </a:r>
          </a:p>
        </p:txBody>
      </p:sp>
      <p:graphicFrame>
        <p:nvGraphicFramePr>
          <p:cNvPr id="6" name="グラフ 5">
            <a:extLst>
              <a:ext uri="{FF2B5EF4-FFF2-40B4-BE49-F238E27FC236}">
                <a16:creationId xmlns:a16="http://schemas.microsoft.com/office/drawing/2014/main" xmlns="" id="{97139F97-648F-4CB4-9CDA-51A522B41690}"/>
              </a:ext>
            </a:extLst>
          </p:cNvPr>
          <p:cNvGraphicFramePr>
            <a:graphicFrameLocks/>
          </p:cNvGraphicFramePr>
          <p:nvPr>
            <p:extLst/>
          </p:nvPr>
        </p:nvGraphicFramePr>
        <p:xfrm>
          <a:off x="1795395" y="989987"/>
          <a:ext cx="8405617" cy="4538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1017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188</TotalTime>
  <Words>1555</Words>
  <Application>Microsoft Office PowerPoint</Application>
  <PresentationFormat>ワイド画面</PresentationFormat>
  <Paragraphs>168</Paragraphs>
  <Slides>19</Slides>
  <Notes>3</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9" baseType="lpstr">
      <vt:lpstr>Meiryo UI</vt:lpstr>
      <vt:lpstr>メイリオ</vt:lpstr>
      <vt:lpstr>游ゴシック</vt:lpstr>
      <vt:lpstr>游ゴシック Light</vt:lpstr>
      <vt:lpstr>Arial</vt:lpstr>
      <vt:lpstr>Calibri</vt:lpstr>
      <vt:lpstr>Verdana</vt:lpstr>
      <vt:lpstr>Wingdings</vt:lpstr>
      <vt:lpstr>Office テーマ</vt:lpstr>
      <vt:lpstr>Worksheet</vt:lpstr>
      <vt:lpstr>保育所・学校における 感染症対策とサーベイランス</vt:lpstr>
      <vt:lpstr>保育所・学校における感染症対策のポイント 施設管理者の立場から</vt:lpstr>
      <vt:lpstr>質問：園児・学童にとって 重要な感染症にはどのようなものがありますか？ </vt:lpstr>
      <vt:lpstr>考慮すべきポイント</vt:lpstr>
      <vt:lpstr>感染症発生動向調査のデータより</vt:lpstr>
      <vt:lpstr>感染症発生動向調査とは</vt:lpstr>
      <vt:lpstr>全数把握疾患 腸管出血性大腸菌感染症集団発生事例,2017年</vt:lpstr>
      <vt:lpstr>インフルエンザの流行状況を適時に把握するための 全国規模のシステム</vt:lpstr>
      <vt:lpstr>PowerPoint プレゼンテーション</vt:lpstr>
      <vt:lpstr>PowerPoint プレゼンテーション</vt:lpstr>
      <vt:lpstr>PowerPoint プレゼンテーション</vt:lpstr>
      <vt:lpstr>”学校等欠席者・感染症情報システム”について</vt:lpstr>
      <vt:lpstr>“システム”の特性</vt:lpstr>
      <vt:lpstr>施設管理者の立場から、シナリオ別の システムの具体的な利用法</vt:lpstr>
      <vt:lpstr>症状　ＶＳ　医師の診断</vt:lpstr>
      <vt:lpstr>欠席の全期間と欠席初日の違い</vt:lpstr>
      <vt:lpstr>PowerPoint プレゼンテーション</vt:lpstr>
      <vt:lpstr>地域情報の利用</vt:lpstr>
      <vt:lpstr>まとめると</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senmonkan</dc:creator>
  <cp:lastModifiedBy>柴田</cp:lastModifiedBy>
  <cp:revision>41</cp:revision>
  <dcterms:created xsi:type="dcterms:W3CDTF">2018-07-11T23:39:59Z</dcterms:created>
  <dcterms:modified xsi:type="dcterms:W3CDTF">2018-08-29T04:54:42Z</dcterms:modified>
</cp:coreProperties>
</file>