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5"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499" userDrawn="1">
          <p15:clr>
            <a:srgbClr val="A4A3A4"/>
          </p15:clr>
        </p15:guide>
        <p15:guide id="4" pos="537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94660"/>
  </p:normalViewPr>
  <p:slideViewPr>
    <p:cSldViewPr snapToGrid="0" showGuides="1">
      <p:cViewPr varScale="1">
        <p:scale>
          <a:sx n="79" d="100"/>
          <a:sy n="79" d="100"/>
        </p:scale>
        <p:origin x="1416" y="67"/>
      </p:cViewPr>
      <p:guideLst>
        <p:guide orient="horz" pos="2160"/>
        <p:guide pos="2880"/>
        <p:guide pos="499"/>
        <p:guide pos="5375"/>
      </p:guideLst>
    </p:cSldViewPr>
  </p:slideViewPr>
  <p:notesTextViewPr>
    <p:cViewPr>
      <p:scale>
        <a:sx n="1" d="1"/>
        <a:sy n="1" d="1"/>
      </p:scale>
      <p:origin x="0" y="0"/>
    </p:cViewPr>
  </p:notesTextViewPr>
  <p:notesViewPr>
    <p:cSldViewPr snapToGrid="0" showGuides="1">
      <p:cViewPr varScale="1">
        <p:scale>
          <a:sx n="82" d="100"/>
          <a:sy n="82" d="100"/>
        </p:scale>
        <p:origin x="38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43056848796355"/>
          <c:y val="4.284592168654756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大麻事犯における20歳未満の検挙人員</c:v>
                </c:pt>
              </c:strCache>
            </c:strRef>
          </c:tx>
          <c:spPr>
            <a:gradFill>
              <a:gsLst>
                <a:gs pos="6000">
                  <a:schemeClr val="accent1">
                    <a:lumMod val="60000"/>
                    <a:lumOff val="40000"/>
                  </a:schemeClr>
                </a:gs>
                <a:gs pos="50000">
                  <a:schemeClr val="accent1">
                    <a:lumMod val="20000"/>
                    <a:lumOff val="80000"/>
                  </a:schemeClr>
                </a:gs>
                <a:gs pos="87000">
                  <a:schemeClr val="accent1">
                    <a:lumMod val="60000"/>
                    <a:lumOff val="40000"/>
                  </a:schemeClr>
                </a:gs>
                <a:gs pos="100000">
                  <a:schemeClr val="accent1">
                    <a:lumMod val="75000"/>
                  </a:schemeClr>
                </a:gs>
              </a:gsLst>
              <a:lin ang="5400000" scaled="1"/>
            </a:gradFill>
            <a:ln>
              <a:noFill/>
            </a:ln>
            <a:effectLst>
              <a:outerShdw blurRad="50800" dist="38100" algn="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H31/R1</c:v>
                </c:pt>
                <c:pt idx="6">
                  <c:v>R2</c:v>
                </c:pt>
                <c:pt idx="7">
                  <c:v>R3</c:v>
                </c:pt>
                <c:pt idx="8">
                  <c:v>R4</c:v>
                </c:pt>
                <c:pt idx="9">
                  <c:v>R5</c:v>
                </c:pt>
              </c:strCache>
            </c:strRef>
          </c:cat>
          <c:val>
            <c:numRef>
              <c:f>Sheet1!$B$2:$B$11</c:f>
              <c:numCache>
                <c:formatCode>General</c:formatCode>
                <c:ptCount val="10"/>
                <c:pt idx="0">
                  <c:v>80</c:v>
                </c:pt>
                <c:pt idx="1">
                  <c:v>144</c:v>
                </c:pt>
                <c:pt idx="2">
                  <c:v>211</c:v>
                </c:pt>
                <c:pt idx="3">
                  <c:v>301</c:v>
                </c:pt>
                <c:pt idx="4">
                  <c:v>434</c:v>
                </c:pt>
                <c:pt idx="5">
                  <c:v>615</c:v>
                </c:pt>
                <c:pt idx="6">
                  <c:v>899</c:v>
                </c:pt>
                <c:pt idx="7">
                  <c:v>1000</c:v>
                </c:pt>
                <c:pt idx="8">
                  <c:v>917</c:v>
                </c:pt>
                <c:pt idx="9">
                  <c:v>1246</c:v>
                </c:pt>
              </c:numCache>
            </c:numRef>
          </c:val>
          <c:extLst>
            <c:ext xmlns:c16="http://schemas.microsoft.com/office/drawing/2014/chart" uri="{C3380CC4-5D6E-409C-BE32-E72D297353CC}">
              <c16:uniqueId val="{00000000-0311-4752-9490-AF8B395CE4F6}"/>
            </c:ext>
          </c:extLst>
        </c:ser>
        <c:dLbls>
          <c:showLegendKey val="0"/>
          <c:showVal val="0"/>
          <c:showCatName val="0"/>
          <c:showSerName val="0"/>
          <c:showPercent val="0"/>
          <c:showBubbleSize val="0"/>
        </c:dLbls>
        <c:gapWidth val="103"/>
        <c:overlap val="-27"/>
        <c:axId val="1490158991"/>
        <c:axId val="1490160911"/>
      </c:barChart>
      <c:catAx>
        <c:axId val="149015899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490160911"/>
        <c:crosses val="autoZero"/>
        <c:auto val="1"/>
        <c:lblAlgn val="ctr"/>
        <c:lblOffset val="100"/>
        <c:noMultiLvlLbl val="0"/>
      </c:catAx>
      <c:valAx>
        <c:axId val="1490160911"/>
        <c:scaling>
          <c:orientation val="minMax"/>
        </c:scaling>
        <c:delete val="0"/>
        <c:axPos val="l"/>
        <c:majorGridlines>
          <c:spPr>
            <a:ln w="12700" cap="flat" cmpd="sng" algn="ctr">
              <a:solidFill>
                <a:schemeClr val="accent4">
                  <a:lumMod val="20000"/>
                  <a:lumOff val="80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9015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43056848796355"/>
          <c:y val="4.284592168654756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大麻事犯における20歳未満の検挙人員</c:v>
                </c:pt>
              </c:strCache>
            </c:strRef>
          </c:tx>
          <c:spPr>
            <a:gradFill>
              <a:gsLst>
                <a:gs pos="6000">
                  <a:schemeClr val="accent1">
                    <a:lumMod val="60000"/>
                    <a:lumOff val="40000"/>
                  </a:schemeClr>
                </a:gs>
                <a:gs pos="50000">
                  <a:schemeClr val="accent1">
                    <a:lumMod val="20000"/>
                    <a:lumOff val="80000"/>
                  </a:schemeClr>
                </a:gs>
                <a:gs pos="87000">
                  <a:schemeClr val="accent1">
                    <a:lumMod val="60000"/>
                    <a:lumOff val="40000"/>
                  </a:schemeClr>
                </a:gs>
                <a:gs pos="100000">
                  <a:schemeClr val="accent1">
                    <a:lumMod val="75000"/>
                  </a:schemeClr>
                </a:gs>
              </a:gsLst>
              <a:lin ang="5400000" scaled="1"/>
            </a:gradFill>
            <a:ln>
              <a:noFill/>
            </a:ln>
            <a:effectLst>
              <a:outerShdw blurRad="50800" dist="38100" algn="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H31/R1</c:v>
                </c:pt>
                <c:pt idx="6">
                  <c:v>R2</c:v>
                </c:pt>
                <c:pt idx="7">
                  <c:v>R3</c:v>
                </c:pt>
                <c:pt idx="8">
                  <c:v>R4</c:v>
                </c:pt>
                <c:pt idx="9">
                  <c:v>R5</c:v>
                </c:pt>
              </c:strCache>
            </c:strRef>
          </c:cat>
          <c:val>
            <c:numRef>
              <c:f>Sheet1!$B$2:$B$11</c:f>
              <c:numCache>
                <c:formatCode>General</c:formatCode>
                <c:ptCount val="10"/>
                <c:pt idx="0">
                  <c:v>80</c:v>
                </c:pt>
                <c:pt idx="1">
                  <c:v>144</c:v>
                </c:pt>
                <c:pt idx="2">
                  <c:v>211</c:v>
                </c:pt>
                <c:pt idx="3">
                  <c:v>301</c:v>
                </c:pt>
                <c:pt idx="4">
                  <c:v>434</c:v>
                </c:pt>
                <c:pt idx="5">
                  <c:v>615</c:v>
                </c:pt>
                <c:pt idx="6">
                  <c:v>899</c:v>
                </c:pt>
                <c:pt idx="7">
                  <c:v>1000</c:v>
                </c:pt>
                <c:pt idx="8">
                  <c:v>917</c:v>
                </c:pt>
                <c:pt idx="9">
                  <c:v>1246</c:v>
                </c:pt>
              </c:numCache>
            </c:numRef>
          </c:val>
          <c:extLst>
            <c:ext xmlns:c16="http://schemas.microsoft.com/office/drawing/2014/chart" uri="{C3380CC4-5D6E-409C-BE32-E72D297353CC}">
              <c16:uniqueId val="{00000000-0311-4752-9490-AF8B395CE4F6}"/>
            </c:ext>
          </c:extLst>
        </c:ser>
        <c:dLbls>
          <c:showLegendKey val="0"/>
          <c:showVal val="0"/>
          <c:showCatName val="0"/>
          <c:showSerName val="0"/>
          <c:showPercent val="0"/>
          <c:showBubbleSize val="0"/>
        </c:dLbls>
        <c:gapWidth val="103"/>
        <c:overlap val="-27"/>
        <c:axId val="1490158991"/>
        <c:axId val="1490160911"/>
      </c:barChart>
      <c:catAx>
        <c:axId val="149015899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490160911"/>
        <c:crosses val="autoZero"/>
        <c:auto val="1"/>
        <c:lblAlgn val="ctr"/>
        <c:lblOffset val="100"/>
        <c:noMultiLvlLbl val="0"/>
      </c:catAx>
      <c:valAx>
        <c:axId val="1490160911"/>
        <c:scaling>
          <c:orientation val="minMax"/>
        </c:scaling>
        <c:delete val="0"/>
        <c:axPos val="l"/>
        <c:majorGridlines>
          <c:spPr>
            <a:ln w="12700" cap="flat" cmpd="sng" algn="ctr">
              <a:solidFill>
                <a:schemeClr val="accent4">
                  <a:lumMod val="20000"/>
                  <a:lumOff val="80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9015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0B43B-02CA-4987-BACC-65BB4D436B29}"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20350-147C-4A2B-9890-C4BFA8F2824E}" type="slidenum">
              <a:rPr kumimoji="1" lang="ja-JP" altLang="en-US" smtClean="0"/>
              <a:t>‹#›</a:t>
            </a:fld>
            <a:endParaRPr kumimoji="1" lang="ja-JP" altLang="en-US"/>
          </a:p>
        </p:txBody>
      </p:sp>
    </p:spTree>
    <p:extLst>
      <p:ext uri="{BB962C8B-B14F-4D97-AF65-F5344CB8AC3E}">
        <p14:creationId xmlns:p14="http://schemas.microsoft.com/office/powerpoint/2010/main" val="1209571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a:t>
            </a:fld>
            <a:endParaRPr kumimoji="1" lang="ja-JP" altLang="en-US"/>
          </a:p>
        </p:txBody>
      </p:sp>
    </p:spTree>
    <p:extLst>
      <p:ext uri="{BB962C8B-B14F-4D97-AF65-F5344CB8AC3E}">
        <p14:creationId xmlns:p14="http://schemas.microsoft.com/office/powerpoint/2010/main" val="378527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18</a:t>
            </a:fld>
            <a:endParaRPr kumimoji="1" lang="ja-JP" altLang="en-US"/>
          </a:p>
        </p:txBody>
      </p:sp>
    </p:spTree>
    <p:extLst>
      <p:ext uri="{BB962C8B-B14F-4D97-AF65-F5344CB8AC3E}">
        <p14:creationId xmlns:p14="http://schemas.microsoft.com/office/powerpoint/2010/main" val="57795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35C8EAE-7728-468F-A5AB-2F8B52E296EA}" type="datetime1">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lang="ja-JP" altLang="en-US" smtClean="0"/>
              <a:pPr/>
              <a:t>‹#›</a:t>
            </a:fld>
            <a:endParaRPr lang="ja-JP" altLang="en-US"/>
          </a:p>
        </p:txBody>
      </p:sp>
    </p:spTree>
    <p:extLst>
      <p:ext uri="{BB962C8B-B14F-4D97-AF65-F5344CB8AC3E}">
        <p14:creationId xmlns:p14="http://schemas.microsoft.com/office/powerpoint/2010/main" val="12867155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5BC1D-8226-44D2-8EA0-99F6CC7BE0C7}" type="datetime1">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30602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9F0B25-F1D4-41D2-985E-E05EE7555CF8}" type="datetime1">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55262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C3EFD2-4D4C-454A-8890-9554E5EFE186}" type="datetime1">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74666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9CBDCD-82AA-4567-A31B-CCF9FB4A31A3}" type="datetime1">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99613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41373-9ED3-4A32-AEE0-3F80FBFEB81A}" type="datetime1">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265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F29FC9-6DFE-448E-AF7B-A24D266A27DD}" type="datetime1">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6081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gradFill>
          <a:gsLst>
            <a:gs pos="6000">
              <a:schemeClr val="bg1"/>
            </a:gs>
            <a:gs pos="50000">
              <a:schemeClr val="bg1">
                <a:lumMod val="95000"/>
              </a:schemeClr>
            </a:gs>
            <a:gs pos="87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3E1E3D-8266-7C7B-403F-EA56B809AB61}"/>
              </a:ext>
            </a:extLst>
          </p:cNvPr>
          <p:cNvSpPr>
            <a:spLocks noGrp="1"/>
          </p:cNvSpPr>
          <p:nvPr>
            <p:ph type="dt" sz="half" idx="10"/>
          </p:nvPr>
        </p:nvSpPr>
        <p:spPr/>
        <p:txBody>
          <a:bodyPr/>
          <a:lstStyle/>
          <a:p>
            <a:fld id="{A13B5172-2DC7-4EC2-A8C8-19F54EB45375}" type="datetime1">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812BD32D-288D-F283-8518-73BF3262CF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73B5B6-759E-28B2-E6DC-90AFF689AC3E}"/>
              </a:ext>
            </a:extLst>
          </p:cNvPr>
          <p:cNvSpPr>
            <a:spLocks noGrp="1"/>
          </p:cNvSpPr>
          <p:nvPr>
            <p:ph type="sldNum" sz="quarter" idx="12"/>
          </p:nvPr>
        </p:nvSpPr>
        <p:spPr/>
        <p:txBody>
          <a:bodyPr/>
          <a:lstStyle>
            <a:lvl1pPr>
              <a:defRPr sz="1400" b="1">
                <a:solidFill>
                  <a:schemeClr val="tx1">
                    <a:lumMod val="65000"/>
                    <a:lumOff val="35000"/>
                  </a:schemeClr>
                </a:solidFill>
              </a:defRPr>
            </a:lvl1pPr>
          </a:lstStyle>
          <a:p>
            <a:fld id="{2906FD1F-B238-489A-B820-857598A48E65}" type="slidenum">
              <a:rPr lang="ja-JP" altLang="en-US" smtClean="0"/>
              <a:pPr/>
              <a:t>‹#›</a:t>
            </a:fld>
            <a:endParaRPr lang="ja-JP" altLang="en-US" dirty="0"/>
          </a:p>
        </p:txBody>
      </p:sp>
      <p:sp>
        <p:nvSpPr>
          <p:cNvPr id="18" name="四角形: 上の 2 つの角を丸める 17">
            <a:extLst>
              <a:ext uri="{FF2B5EF4-FFF2-40B4-BE49-F238E27FC236}">
                <a16:creationId xmlns:a16="http://schemas.microsoft.com/office/drawing/2014/main" id="{B85A31A4-5014-0C8B-0059-C3D4CE24BB3F}"/>
              </a:ext>
            </a:extLst>
          </p:cNvPr>
          <p:cNvSpPr/>
          <p:nvPr userDrawn="1"/>
        </p:nvSpPr>
        <p:spPr>
          <a:xfrm rot="5400000">
            <a:off x="1575361" y="-653733"/>
            <a:ext cx="6213396" cy="85370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上の 2 つの角を丸める 18">
            <a:extLst>
              <a:ext uri="{FF2B5EF4-FFF2-40B4-BE49-F238E27FC236}">
                <a16:creationId xmlns:a16="http://schemas.microsoft.com/office/drawing/2014/main" id="{A5A071F7-BE97-3F4F-C959-ADA5A9C45186}"/>
              </a:ext>
            </a:extLst>
          </p:cNvPr>
          <p:cNvSpPr/>
          <p:nvPr userDrawn="1"/>
        </p:nvSpPr>
        <p:spPr>
          <a:xfrm rot="5400000">
            <a:off x="1517557" y="-727305"/>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上の 2 つの角を丸める 20">
            <a:extLst>
              <a:ext uri="{FF2B5EF4-FFF2-40B4-BE49-F238E27FC236}">
                <a16:creationId xmlns:a16="http://schemas.microsoft.com/office/drawing/2014/main" id="{1F5BC244-BD11-E50F-EF8B-EF85AAF536FA}"/>
              </a:ext>
            </a:extLst>
          </p:cNvPr>
          <p:cNvSpPr/>
          <p:nvPr userDrawn="1"/>
        </p:nvSpPr>
        <p:spPr>
          <a:xfrm rot="5400000">
            <a:off x="1466214" y="-790369"/>
            <a:ext cx="6213395" cy="8537027"/>
          </a:xfrm>
          <a:prstGeom prst="round2SameRect">
            <a:avLst>
              <a:gd name="adj1" fmla="val 6977"/>
              <a:gd name="adj2" fmla="val 0"/>
            </a:avLst>
          </a:prstGeom>
          <a:blipFill>
            <a:blip r:embed="rId2"/>
            <a:tile tx="0" ty="0" sx="100000" sy="100000" flip="none" algn="tl"/>
          </a:blip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3D72A8CA-2466-0E8B-E04A-7D35F1657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14" y="641401"/>
            <a:ext cx="561908" cy="5686562"/>
          </a:xfrm>
          <a:prstGeom prst="rect">
            <a:avLst/>
          </a:prstGeom>
        </p:spPr>
      </p:pic>
      <p:grpSp>
        <p:nvGrpSpPr>
          <p:cNvPr id="15" name="グループ化 14">
            <a:extLst>
              <a:ext uri="{FF2B5EF4-FFF2-40B4-BE49-F238E27FC236}">
                <a16:creationId xmlns:a16="http://schemas.microsoft.com/office/drawing/2014/main" id="{84AF05B8-F973-BD36-E4DE-E1BB2EA45ADA}"/>
              </a:ext>
            </a:extLst>
          </p:cNvPr>
          <p:cNvGrpSpPr/>
          <p:nvPr userDrawn="1"/>
        </p:nvGrpSpPr>
        <p:grpSpPr>
          <a:xfrm>
            <a:off x="1160586" y="2677356"/>
            <a:ext cx="6831623" cy="1560278"/>
            <a:chOff x="1458761" y="2677356"/>
            <a:chExt cx="8629744" cy="1560278"/>
          </a:xfrm>
        </p:grpSpPr>
        <p:sp>
          <p:nvSpPr>
            <p:cNvPr id="16" name="フローチャート: データ 15">
              <a:extLst>
                <a:ext uri="{FF2B5EF4-FFF2-40B4-BE49-F238E27FC236}">
                  <a16:creationId xmlns:a16="http://schemas.microsoft.com/office/drawing/2014/main" id="{3BBD6F43-2F78-6665-7502-A3166B28130F}"/>
                </a:ext>
              </a:extLst>
            </p:cNvPr>
            <p:cNvSpPr/>
            <p:nvPr userDrawn="1"/>
          </p:nvSpPr>
          <p:spPr>
            <a:xfrm rot="16200000" flipV="1">
              <a:off x="5006249" y="-325516"/>
              <a:ext cx="1015662" cy="8110637"/>
            </a:xfrm>
            <a:prstGeom prst="flowChartInputOutpu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データ 16">
              <a:extLst>
                <a:ext uri="{FF2B5EF4-FFF2-40B4-BE49-F238E27FC236}">
                  <a16:creationId xmlns:a16="http://schemas.microsoft.com/office/drawing/2014/main" id="{196B9695-2BDE-496F-E82B-AC6E85E74A3D}"/>
                </a:ext>
              </a:extLst>
            </p:cNvPr>
            <p:cNvSpPr/>
            <p:nvPr userDrawn="1"/>
          </p:nvSpPr>
          <p:spPr>
            <a:xfrm rot="16200000" flipV="1">
              <a:off x="5525356" y="-870132"/>
              <a:ext cx="1015662" cy="8110637"/>
            </a:xfrm>
            <a:prstGeom prst="flowChartInputOutpu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17D1D0C-F134-B0E5-DFD9-5EE833BD47DC}"/>
              </a:ext>
            </a:extLst>
          </p:cNvPr>
          <p:cNvSpPr>
            <a:spLocks noGrp="1"/>
          </p:cNvSpPr>
          <p:nvPr>
            <p:ph type="ctrTitle"/>
          </p:nvPr>
        </p:nvSpPr>
        <p:spPr>
          <a:xfrm>
            <a:off x="1525745" y="3028830"/>
            <a:ext cx="6092982" cy="1011165"/>
          </a:xfrm>
        </p:spPr>
        <p:txBody>
          <a:bodyPr anchor="ctr">
            <a:noAutofit/>
          </a:bodyPr>
          <a:lstStyle>
            <a:lvl1pPr algn="ctr">
              <a:defRPr sz="4800" b="1">
                <a:solidFill>
                  <a:schemeClr val="tx1"/>
                </a:solidFill>
                <a:effectLst>
                  <a:outerShdw blurRad="38100" dist="38100" dir="2700000" algn="tl">
                    <a:srgbClr val="000000">
                      <a:alpha val="43137"/>
                    </a:srgbClr>
                  </a:outerShdw>
                </a:effectLst>
                <a:latin typeface="+mj-lt"/>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8244087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21E93C-C3AE-42DC-85DD-46E5F31C62BA}" type="datetime1">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65119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A54CE1-6ABF-4A44-A34D-AB0C732076FF}" type="datetime1">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0668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A4ABC9-00A1-418C-9977-DE899CC52C6B}" type="datetime1">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20641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青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622056" y="324147"/>
            <a:ext cx="7899888" cy="985215"/>
          </a:xfrm>
        </p:spPr>
        <p:txBody>
          <a:bodyPr>
            <a:normAutofit/>
          </a:bodyPr>
          <a:lstStyle>
            <a:lvl1pPr algn="ctr">
              <a:defRPr sz="3600" b="1">
                <a:solidFill>
                  <a:srgbClr val="0070C0"/>
                </a:solidFill>
                <a:effectLst>
                  <a:outerShdw blurRad="38100" dist="38100" dir="2700000" algn="tl">
                    <a:srgbClr val="000000">
                      <a:alpha val="43137"/>
                    </a:srgbClr>
                  </a:outerShdw>
                </a:effectLst>
                <a:latin typeface="+mj-lt"/>
                <a:ea typeface="+mj-ea"/>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7427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赤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622056" y="324147"/>
            <a:ext cx="7899888" cy="985215"/>
          </a:xfrm>
        </p:spPr>
        <p:txBody>
          <a:bodyPr>
            <a:normAutofit/>
          </a:bodyPr>
          <a:lstStyle>
            <a:lvl1pPr algn="ctr">
              <a:defRPr sz="3600" b="1">
                <a:solidFill>
                  <a:srgbClr val="FF0000"/>
                </a:solidFill>
                <a:effectLst>
                  <a:outerShdw blurRad="38100" dist="38100" dir="2700000" algn="tl">
                    <a:srgbClr val="000000">
                      <a:alpha val="43137"/>
                    </a:srgbClr>
                  </a:outerShdw>
                </a:effectLst>
                <a:latin typeface="+mj-lt"/>
                <a:ea typeface="+mj-ea"/>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4117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なし">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7899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C8EAE-7728-468F-A5AB-2F8B52E296EA}" type="datetime1">
              <a:rPr kumimoji="1" lang="ja-JP" altLang="en-US" smtClean="0"/>
              <a:t>2025/3/3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033435" y="6492875"/>
            <a:ext cx="2057400" cy="365125"/>
          </a:xfrm>
          <a:prstGeom prst="rect">
            <a:avLst/>
          </a:prstGeom>
        </p:spPr>
        <p:txBody>
          <a:bodyPr vert="horz" lIns="91440" tIns="45720" rIns="91440" bIns="45720" rtlCol="0" anchor="ctr"/>
          <a:lstStyle>
            <a:lvl1pPr algn="r">
              <a:defRPr sz="1400" b="1">
                <a:solidFill>
                  <a:schemeClr val="tx1">
                    <a:lumMod val="65000"/>
                    <a:lumOff val="35000"/>
                  </a:schemeClr>
                </a:solidFill>
              </a:defRPr>
            </a:lvl1pPr>
          </a:lstStyle>
          <a:p>
            <a:fld id="{2906FD1F-B238-489A-B820-857598A48E65}" type="slidenum">
              <a:rPr lang="ja-JP" altLang="en-US" smtClean="0"/>
              <a:pPr/>
              <a:t>‹#›</a:t>
            </a:fld>
            <a:endParaRPr lang="ja-JP" altLang="en-US"/>
          </a:p>
        </p:txBody>
      </p:sp>
      <p:sp>
        <p:nvSpPr>
          <p:cNvPr id="7" name="四角形: 上の 2 つの角を丸める 6">
            <a:extLst>
              <a:ext uri="{FF2B5EF4-FFF2-40B4-BE49-F238E27FC236}">
                <a16:creationId xmlns:a16="http://schemas.microsoft.com/office/drawing/2014/main" id="{79E55510-2810-5D9F-4CAD-3A6F71E80C34}"/>
              </a:ext>
            </a:extLst>
          </p:cNvPr>
          <p:cNvSpPr/>
          <p:nvPr userDrawn="1"/>
        </p:nvSpPr>
        <p:spPr>
          <a:xfrm rot="5400000">
            <a:off x="1575361" y="-653733"/>
            <a:ext cx="6213396" cy="85370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上の 2 つの角を丸める 7">
            <a:extLst>
              <a:ext uri="{FF2B5EF4-FFF2-40B4-BE49-F238E27FC236}">
                <a16:creationId xmlns:a16="http://schemas.microsoft.com/office/drawing/2014/main" id="{9F26D9E9-716B-6262-432E-95107AE2C11F}"/>
              </a:ext>
            </a:extLst>
          </p:cNvPr>
          <p:cNvSpPr/>
          <p:nvPr userDrawn="1"/>
        </p:nvSpPr>
        <p:spPr>
          <a:xfrm rot="5400000">
            <a:off x="1517557" y="-727305"/>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上の 2 つの角を丸める 9">
            <a:extLst>
              <a:ext uri="{FF2B5EF4-FFF2-40B4-BE49-F238E27FC236}">
                <a16:creationId xmlns:a16="http://schemas.microsoft.com/office/drawing/2014/main" id="{EB11E02C-CA76-8641-C822-70AB9CCEC6D3}"/>
              </a:ext>
            </a:extLst>
          </p:cNvPr>
          <p:cNvSpPr/>
          <p:nvPr userDrawn="1"/>
        </p:nvSpPr>
        <p:spPr>
          <a:xfrm rot="5400000">
            <a:off x="1466214" y="-790369"/>
            <a:ext cx="6213395" cy="8537027"/>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823CC9C-1606-3C1A-1074-A59BF5C6E8A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0814" y="641401"/>
            <a:ext cx="561908" cy="5686562"/>
          </a:xfrm>
          <a:prstGeom prst="rect">
            <a:avLst/>
          </a:prstGeom>
        </p:spPr>
      </p:pic>
    </p:spTree>
    <p:extLst>
      <p:ext uri="{BB962C8B-B14F-4D97-AF65-F5344CB8AC3E}">
        <p14:creationId xmlns:p14="http://schemas.microsoft.com/office/powerpoint/2010/main" val="214289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74" r:id="rId9"/>
    <p:sldLayoutId id="2147483667" r:id="rId10"/>
    <p:sldLayoutId id="2147483668" r:id="rId11"/>
    <p:sldLayoutId id="2147483669" r:id="rId12"/>
    <p:sldLayoutId id="2147483670" r:id="rId13"/>
    <p:sldLayoutId id="2147483671"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5D56C4-1B1B-FB20-585F-B007DC70FF78}"/>
              </a:ext>
            </a:extLst>
          </p:cNvPr>
          <p:cNvSpPr>
            <a:spLocks noGrp="1"/>
          </p:cNvSpPr>
          <p:nvPr>
            <p:ph type="ctrTitle"/>
          </p:nvPr>
        </p:nvSpPr>
        <p:spPr/>
        <p:txBody>
          <a:bodyPr/>
          <a:lstStyle/>
          <a:p>
            <a:r>
              <a:rPr lang="ja-JP" altLang="en-US" dirty="0"/>
              <a:t>薬物乱用の害と健康</a:t>
            </a:r>
          </a:p>
        </p:txBody>
      </p:sp>
      <p:sp>
        <p:nvSpPr>
          <p:cNvPr id="5" name="スライド番号プレースホルダー 4">
            <a:extLst>
              <a:ext uri="{FF2B5EF4-FFF2-40B4-BE49-F238E27FC236}">
                <a16:creationId xmlns:a16="http://schemas.microsoft.com/office/drawing/2014/main" id="{ACD4CD9D-9B4D-806D-7C6F-F8DAD5A46853}"/>
              </a:ext>
            </a:extLst>
          </p:cNvPr>
          <p:cNvSpPr>
            <a:spLocks noGrp="1"/>
          </p:cNvSpPr>
          <p:nvPr>
            <p:ph type="sldNum" sz="quarter" idx="12"/>
          </p:nvPr>
        </p:nvSpPr>
        <p:spPr/>
        <p:txBody>
          <a:bodyPr/>
          <a:lstStyle/>
          <a:p>
            <a:fld id="{2906FD1F-B238-489A-B820-857598A48E65}"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F21AF80D-2D2C-4F05-242E-3497C4F01D24}"/>
              </a:ext>
            </a:extLst>
          </p:cNvPr>
          <p:cNvSpPr txBox="1"/>
          <p:nvPr/>
        </p:nvSpPr>
        <p:spPr>
          <a:xfrm>
            <a:off x="3072032" y="2946892"/>
            <a:ext cx="1313180" cy="276999"/>
          </a:xfrm>
          <a:prstGeom prst="rect">
            <a:avLst/>
          </a:prstGeom>
          <a:noFill/>
        </p:spPr>
        <p:txBody>
          <a:bodyPr wrap="none" rtlCol="0">
            <a:spAutoFit/>
          </a:bodyPr>
          <a:lstStyle/>
          <a:p>
            <a:pPr algn="ctr"/>
            <a:r>
              <a:rPr kumimoji="1" lang="ja-JP" altLang="en-US" sz="1200" spc="1000" dirty="0">
                <a:latin typeface="+mj-ea"/>
                <a:ea typeface="+mj-ea"/>
              </a:rPr>
              <a:t>らんよう</a:t>
            </a:r>
          </a:p>
        </p:txBody>
      </p:sp>
    </p:spTree>
    <p:extLst>
      <p:ext uri="{BB962C8B-B14F-4D97-AF65-F5344CB8AC3E}">
        <p14:creationId xmlns:p14="http://schemas.microsoft.com/office/powerpoint/2010/main" val="4879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F9493C-9616-7128-1836-4C4D766A1A44}"/>
              </a:ext>
            </a:extLst>
          </p:cNvPr>
          <p:cNvSpPr>
            <a:spLocks noGrp="1"/>
          </p:cNvSpPr>
          <p:nvPr>
            <p:ph type="sldNum" sz="quarter" idx="12"/>
          </p:nvPr>
        </p:nvSpPr>
        <p:spPr/>
        <p:txBody>
          <a:bodyPr/>
          <a:lstStyle/>
          <a:p>
            <a:fld id="{2906FD1F-B238-489A-B820-857598A48E65}" type="slidenum">
              <a:rPr kumimoji="1" lang="ja-JP" altLang="en-US" smtClean="0"/>
              <a:t>10</a:t>
            </a:fld>
            <a:endParaRPr kumimoji="1" lang="ja-JP" altLang="en-US"/>
          </a:p>
        </p:txBody>
      </p:sp>
      <p:sp>
        <p:nvSpPr>
          <p:cNvPr id="3" name="タイトル 2">
            <a:extLst>
              <a:ext uri="{FF2B5EF4-FFF2-40B4-BE49-F238E27FC236}">
                <a16:creationId xmlns:a16="http://schemas.microsoft.com/office/drawing/2014/main" id="{3DF00039-5A0C-58EE-188E-75015D661A54}"/>
              </a:ext>
            </a:extLst>
          </p:cNvPr>
          <p:cNvSpPr>
            <a:spLocks noGrp="1"/>
          </p:cNvSpPr>
          <p:nvPr>
            <p:ph type="title"/>
          </p:nvPr>
        </p:nvSpPr>
        <p:spPr/>
        <p:txBody>
          <a:bodyPr/>
          <a:lstStyle/>
          <a:p>
            <a:r>
              <a:rPr kumimoji="1" lang="ja-JP" altLang="en-US" dirty="0"/>
              <a:t>薬物乱用の害</a:t>
            </a:r>
          </a:p>
        </p:txBody>
      </p:sp>
      <p:sp>
        <p:nvSpPr>
          <p:cNvPr id="4" name="テキスト ボックス 3">
            <a:extLst>
              <a:ext uri="{FF2B5EF4-FFF2-40B4-BE49-F238E27FC236}">
                <a16:creationId xmlns:a16="http://schemas.microsoft.com/office/drawing/2014/main" id="{3D488706-1D54-4361-C284-E3681696EE2A}"/>
              </a:ext>
            </a:extLst>
          </p:cNvPr>
          <p:cNvSpPr txBox="1"/>
          <p:nvPr/>
        </p:nvSpPr>
        <p:spPr>
          <a:xfrm>
            <a:off x="1311442" y="5297869"/>
            <a:ext cx="2749471" cy="507127"/>
          </a:xfrm>
          <a:prstGeom prst="rect">
            <a:avLst/>
          </a:prstGeom>
          <a:noFill/>
        </p:spPr>
        <p:txBody>
          <a:bodyPr wrap="none" rtlCol="0">
            <a:spAutoFit/>
          </a:bodyPr>
          <a:lstStyle/>
          <a:p>
            <a:pPr algn="ctr">
              <a:lnSpc>
                <a:spcPct val="150000"/>
              </a:lnSpc>
            </a:pPr>
            <a:r>
              <a:rPr kumimoji="1" lang="ja-JP" altLang="en-US" sz="2000" b="1" dirty="0"/>
              <a:t>正常な人がかいたもの</a:t>
            </a:r>
          </a:p>
        </p:txBody>
      </p:sp>
      <p:sp>
        <p:nvSpPr>
          <p:cNvPr id="6" name="テキスト ボックス 5">
            <a:extLst>
              <a:ext uri="{FF2B5EF4-FFF2-40B4-BE49-F238E27FC236}">
                <a16:creationId xmlns:a16="http://schemas.microsoft.com/office/drawing/2014/main" id="{2CBF96C2-B388-6D7A-0CDA-B3F4049BA3B1}"/>
              </a:ext>
            </a:extLst>
          </p:cNvPr>
          <p:cNvSpPr txBox="1"/>
          <p:nvPr/>
        </p:nvSpPr>
        <p:spPr>
          <a:xfrm>
            <a:off x="5064234" y="5297869"/>
            <a:ext cx="3518912" cy="507127"/>
          </a:xfrm>
          <a:prstGeom prst="rect">
            <a:avLst/>
          </a:prstGeom>
          <a:noFill/>
        </p:spPr>
        <p:txBody>
          <a:bodyPr wrap="none" rtlCol="0">
            <a:spAutoFit/>
          </a:bodyPr>
          <a:lstStyle/>
          <a:p>
            <a:pPr algn="ctr">
              <a:lnSpc>
                <a:spcPct val="150000"/>
              </a:lnSpc>
            </a:pPr>
            <a:r>
              <a:rPr kumimoji="1" lang="ja-JP" altLang="en-US" sz="2000" b="1" dirty="0"/>
              <a:t>シンナー乱用者がかいたもの</a:t>
            </a:r>
          </a:p>
        </p:txBody>
      </p:sp>
      <p:pic>
        <p:nvPicPr>
          <p:cNvPr id="7" name="図 6">
            <a:extLst>
              <a:ext uri="{FF2B5EF4-FFF2-40B4-BE49-F238E27FC236}">
                <a16:creationId xmlns:a16="http://schemas.microsoft.com/office/drawing/2014/main" id="{3705C251-19DA-8B7E-D313-243F520E7B7F}"/>
              </a:ext>
            </a:extLst>
          </p:cNvPr>
          <p:cNvPicPr>
            <a:picLocks noChangeAspect="1"/>
          </p:cNvPicPr>
          <p:nvPr/>
        </p:nvPicPr>
        <p:blipFill>
          <a:blip r:embed="rId2"/>
          <a:stretch>
            <a:fillRect/>
          </a:stretch>
        </p:blipFill>
        <p:spPr>
          <a:xfrm>
            <a:off x="5083088" y="1796206"/>
            <a:ext cx="3456528" cy="3445101"/>
          </a:xfrm>
          <a:prstGeom prst="roundRect">
            <a:avLst>
              <a:gd name="adj" fmla="val 99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図 7">
            <a:extLst>
              <a:ext uri="{FF2B5EF4-FFF2-40B4-BE49-F238E27FC236}">
                <a16:creationId xmlns:a16="http://schemas.microsoft.com/office/drawing/2014/main" id="{2BE2D2F6-1A8A-E70E-8D56-6066A382D36F}"/>
              </a:ext>
            </a:extLst>
          </p:cNvPr>
          <p:cNvPicPr>
            <a:picLocks noChangeAspect="1"/>
          </p:cNvPicPr>
          <p:nvPr/>
        </p:nvPicPr>
        <p:blipFill>
          <a:blip r:embed="rId3"/>
          <a:stretch>
            <a:fillRect/>
          </a:stretch>
        </p:blipFill>
        <p:spPr>
          <a:xfrm>
            <a:off x="869061" y="1796206"/>
            <a:ext cx="3630359" cy="3445101"/>
          </a:xfrm>
          <a:prstGeom prst="roundRect">
            <a:avLst>
              <a:gd name="adj" fmla="val 99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コンテンツ プレースホルダー 2">
            <a:extLst>
              <a:ext uri="{FF2B5EF4-FFF2-40B4-BE49-F238E27FC236}">
                <a16:creationId xmlns:a16="http://schemas.microsoft.com/office/drawing/2014/main" id="{2A681ED5-3E30-A100-CC29-3CCB5E63D4BA}"/>
              </a:ext>
            </a:extLst>
          </p:cNvPr>
          <p:cNvSpPr txBox="1">
            <a:spLocks/>
          </p:cNvSpPr>
          <p:nvPr/>
        </p:nvSpPr>
        <p:spPr>
          <a:xfrm>
            <a:off x="4751399" y="6277308"/>
            <a:ext cx="3788217" cy="259751"/>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800" dirty="0"/>
              <a:t>出典：（公財）麻薬・覚せい剤乱用防止センター「健康にいきようパート</a:t>
            </a:r>
            <a:r>
              <a:rPr lang="en-US" altLang="ja-JP" sz="800" dirty="0"/>
              <a:t>18</a:t>
            </a:r>
            <a:r>
              <a:rPr lang="ja-JP" altLang="en-US" sz="800" dirty="0"/>
              <a:t>」</a:t>
            </a:r>
          </a:p>
        </p:txBody>
      </p:sp>
      <p:grpSp>
        <p:nvGrpSpPr>
          <p:cNvPr id="11" name="グループ化 10">
            <a:extLst>
              <a:ext uri="{FF2B5EF4-FFF2-40B4-BE49-F238E27FC236}">
                <a16:creationId xmlns:a16="http://schemas.microsoft.com/office/drawing/2014/main" id="{B8F4C258-DB02-F092-264E-81A28E1ACDFF}"/>
              </a:ext>
            </a:extLst>
          </p:cNvPr>
          <p:cNvGrpSpPr/>
          <p:nvPr/>
        </p:nvGrpSpPr>
        <p:grpSpPr>
          <a:xfrm>
            <a:off x="2002659" y="518974"/>
            <a:ext cx="5505354" cy="598795"/>
            <a:chOff x="2002659" y="518974"/>
            <a:chExt cx="5505354" cy="598795"/>
          </a:xfrm>
        </p:grpSpPr>
        <p:sp>
          <p:nvSpPr>
            <p:cNvPr id="12" name="平行四辺形 11">
              <a:extLst>
                <a:ext uri="{FF2B5EF4-FFF2-40B4-BE49-F238E27FC236}">
                  <a16:creationId xmlns:a16="http://schemas.microsoft.com/office/drawing/2014/main" id="{409EE801-8F02-0F8D-FB22-D050740425AB}"/>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暗い背景に白い文字がある&#10;&#10;中程度の精度で自動的に生成された説明">
              <a:extLst>
                <a:ext uri="{FF2B5EF4-FFF2-40B4-BE49-F238E27FC236}">
                  <a16:creationId xmlns:a16="http://schemas.microsoft.com/office/drawing/2014/main" id="{EE363B86-7B43-0EE3-3F76-EFDD2E8C3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5" name="テキスト ボックス 14">
            <a:extLst>
              <a:ext uri="{FF2B5EF4-FFF2-40B4-BE49-F238E27FC236}">
                <a16:creationId xmlns:a16="http://schemas.microsoft.com/office/drawing/2014/main" id="{3E44063E-2C8C-B471-F007-CCB599CA76F5}"/>
              </a:ext>
            </a:extLst>
          </p:cNvPr>
          <p:cNvSpPr txBox="1"/>
          <p:nvPr/>
        </p:nvSpPr>
        <p:spPr>
          <a:xfrm>
            <a:off x="6102187" y="5275892"/>
            <a:ext cx="697627" cy="246221"/>
          </a:xfrm>
          <a:prstGeom prst="rect">
            <a:avLst/>
          </a:prstGeom>
          <a:noFill/>
        </p:spPr>
        <p:txBody>
          <a:bodyPr wrap="none" rtlCol="0">
            <a:spAutoFit/>
          </a:bodyPr>
          <a:lstStyle/>
          <a:p>
            <a:pPr algn="ctr"/>
            <a:r>
              <a:rPr kumimoji="1" lang="ja-JP" altLang="en-US" sz="1000" dirty="0">
                <a:latin typeface="+mn-ea"/>
              </a:rPr>
              <a:t>らんよう</a:t>
            </a:r>
          </a:p>
        </p:txBody>
      </p:sp>
      <p:sp>
        <p:nvSpPr>
          <p:cNvPr id="16" name="テキスト ボックス 15">
            <a:extLst>
              <a:ext uri="{FF2B5EF4-FFF2-40B4-BE49-F238E27FC236}">
                <a16:creationId xmlns:a16="http://schemas.microsoft.com/office/drawing/2014/main" id="{E3462B6E-0E35-58AC-6CF0-C1E1943EF54B}"/>
              </a:ext>
            </a:extLst>
          </p:cNvPr>
          <p:cNvSpPr txBox="1"/>
          <p:nvPr/>
        </p:nvSpPr>
        <p:spPr>
          <a:xfrm>
            <a:off x="4029562" y="347369"/>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Tree>
    <p:extLst>
      <p:ext uri="{BB962C8B-B14F-4D97-AF65-F5344CB8AC3E}">
        <p14:creationId xmlns:p14="http://schemas.microsoft.com/office/powerpoint/2010/main" val="44341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3204-E255-B45D-0BB4-C24E3AD287D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8ABF48-22C2-089E-5D47-2519A9C1378D}"/>
              </a:ext>
            </a:extLst>
          </p:cNvPr>
          <p:cNvSpPr>
            <a:spLocks noGrp="1"/>
          </p:cNvSpPr>
          <p:nvPr>
            <p:ph type="sldNum" sz="quarter" idx="12"/>
          </p:nvPr>
        </p:nvSpPr>
        <p:spPr/>
        <p:txBody>
          <a:bodyPr/>
          <a:lstStyle/>
          <a:p>
            <a:fld id="{2906FD1F-B238-489A-B820-857598A48E65}" type="slidenum">
              <a:rPr kumimoji="1" lang="ja-JP" altLang="en-US" smtClean="0"/>
              <a:t>11</a:t>
            </a:fld>
            <a:endParaRPr kumimoji="1" lang="ja-JP" altLang="en-US"/>
          </a:p>
        </p:txBody>
      </p:sp>
      <p:sp>
        <p:nvSpPr>
          <p:cNvPr id="3" name="タイトル 2">
            <a:extLst>
              <a:ext uri="{FF2B5EF4-FFF2-40B4-BE49-F238E27FC236}">
                <a16:creationId xmlns:a16="http://schemas.microsoft.com/office/drawing/2014/main" id="{2CF15995-D936-777C-6CFC-DF9226F9B1ED}"/>
              </a:ext>
            </a:extLst>
          </p:cNvPr>
          <p:cNvSpPr>
            <a:spLocks noGrp="1"/>
          </p:cNvSpPr>
          <p:nvPr>
            <p:ph type="title"/>
          </p:nvPr>
        </p:nvSpPr>
        <p:spPr/>
        <p:txBody>
          <a:bodyPr/>
          <a:lstStyle/>
          <a:p>
            <a:r>
              <a:rPr kumimoji="1" lang="ja-JP" altLang="en-US" dirty="0"/>
              <a:t>薬物乱用の害</a:t>
            </a:r>
          </a:p>
        </p:txBody>
      </p:sp>
      <p:sp>
        <p:nvSpPr>
          <p:cNvPr id="9" name="コンテンツ プレースホルダー 2">
            <a:extLst>
              <a:ext uri="{FF2B5EF4-FFF2-40B4-BE49-F238E27FC236}">
                <a16:creationId xmlns:a16="http://schemas.microsoft.com/office/drawing/2014/main" id="{74803F11-C2F2-3CA3-D1F7-2701D75F9F52}"/>
              </a:ext>
            </a:extLst>
          </p:cNvPr>
          <p:cNvSpPr txBox="1">
            <a:spLocks/>
          </p:cNvSpPr>
          <p:nvPr/>
        </p:nvSpPr>
        <p:spPr>
          <a:xfrm>
            <a:off x="4751399" y="6277308"/>
            <a:ext cx="3788217" cy="259751"/>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800" dirty="0"/>
              <a:t>出典：（公財）麻薬・覚せい剤乱用防止センター「健康にいきようパート</a:t>
            </a:r>
            <a:r>
              <a:rPr lang="en-US" altLang="ja-JP" sz="800" dirty="0"/>
              <a:t>18</a:t>
            </a:r>
            <a:r>
              <a:rPr lang="ja-JP" altLang="en-US" sz="800" dirty="0"/>
              <a:t>」</a:t>
            </a:r>
          </a:p>
        </p:txBody>
      </p:sp>
      <p:sp>
        <p:nvSpPr>
          <p:cNvPr id="5" name="テキスト ボックス 4">
            <a:extLst>
              <a:ext uri="{FF2B5EF4-FFF2-40B4-BE49-F238E27FC236}">
                <a16:creationId xmlns:a16="http://schemas.microsoft.com/office/drawing/2014/main" id="{F340BD53-8966-4975-E93D-39BDD0A2AE06}"/>
              </a:ext>
            </a:extLst>
          </p:cNvPr>
          <p:cNvSpPr txBox="1"/>
          <p:nvPr/>
        </p:nvSpPr>
        <p:spPr>
          <a:xfrm>
            <a:off x="1631284" y="5318941"/>
            <a:ext cx="1723549" cy="507127"/>
          </a:xfrm>
          <a:prstGeom prst="rect">
            <a:avLst/>
          </a:prstGeom>
          <a:noFill/>
        </p:spPr>
        <p:txBody>
          <a:bodyPr wrap="none" rtlCol="0">
            <a:spAutoFit/>
          </a:bodyPr>
          <a:lstStyle/>
          <a:p>
            <a:pPr algn="ctr">
              <a:lnSpc>
                <a:spcPct val="150000"/>
              </a:lnSpc>
            </a:pPr>
            <a:r>
              <a:rPr kumimoji="1" lang="ja-JP" altLang="en-US" sz="2000" b="1" dirty="0"/>
              <a:t>正常な人の脳</a:t>
            </a:r>
          </a:p>
        </p:txBody>
      </p:sp>
      <p:sp>
        <p:nvSpPr>
          <p:cNvPr id="10" name="テキスト ボックス 9">
            <a:extLst>
              <a:ext uri="{FF2B5EF4-FFF2-40B4-BE49-F238E27FC236}">
                <a16:creationId xmlns:a16="http://schemas.microsoft.com/office/drawing/2014/main" id="{3C5006B3-6C6B-5332-75E0-379CA38720A3}"/>
              </a:ext>
            </a:extLst>
          </p:cNvPr>
          <p:cNvSpPr txBox="1"/>
          <p:nvPr/>
        </p:nvSpPr>
        <p:spPr>
          <a:xfrm>
            <a:off x="4762827" y="5318941"/>
            <a:ext cx="2492990" cy="507127"/>
          </a:xfrm>
          <a:prstGeom prst="rect">
            <a:avLst/>
          </a:prstGeom>
          <a:noFill/>
        </p:spPr>
        <p:txBody>
          <a:bodyPr wrap="none" rtlCol="0">
            <a:spAutoFit/>
          </a:bodyPr>
          <a:lstStyle/>
          <a:p>
            <a:pPr algn="ctr">
              <a:lnSpc>
                <a:spcPct val="150000"/>
              </a:lnSpc>
            </a:pPr>
            <a:r>
              <a:rPr kumimoji="1" lang="ja-JP" altLang="en-US" sz="2000" b="1" dirty="0"/>
              <a:t>シンナー乱用者の脳</a:t>
            </a:r>
          </a:p>
        </p:txBody>
      </p:sp>
      <p:pic>
        <p:nvPicPr>
          <p:cNvPr id="11" name="図 10">
            <a:extLst>
              <a:ext uri="{FF2B5EF4-FFF2-40B4-BE49-F238E27FC236}">
                <a16:creationId xmlns:a16="http://schemas.microsoft.com/office/drawing/2014/main" id="{5670D02D-BE7F-B190-75BB-76A30487F466}"/>
              </a:ext>
            </a:extLst>
          </p:cNvPr>
          <p:cNvPicPr>
            <a:picLocks noChangeAspect="1"/>
          </p:cNvPicPr>
          <p:nvPr/>
        </p:nvPicPr>
        <p:blipFill>
          <a:blip r:embed="rId2"/>
          <a:srcRect l="1833" t="1703"/>
          <a:stretch/>
        </p:blipFill>
        <p:spPr>
          <a:xfrm>
            <a:off x="855546" y="1753386"/>
            <a:ext cx="3270567" cy="3565584"/>
          </a:xfrm>
          <a:prstGeom prst="rect">
            <a:avLst/>
          </a:prstGeom>
        </p:spPr>
      </p:pic>
      <p:pic>
        <p:nvPicPr>
          <p:cNvPr id="12" name="図 11">
            <a:extLst>
              <a:ext uri="{FF2B5EF4-FFF2-40B4-BE49-F238E27FC236}">
                <a16:creationId xmlns:a16="http://schemas.microsoft.com/office/drawing/2014/main" id="{1BCD920B-FEA5-67C3-D3F3-92867B9B852C}"/>
              </a:ext>
            </a:extLst>
          </p:cNvPr>
          <p:cNvPicPr>
            <a:picLocks noChangeAspect="1"/>
          </p:cNvPicPr>
          <p:nvPr/>
        </p:nvPicPr>
        <p:blipFill>
          <a:blip r:embed="rId3"/>
          <a:srcRect l="3720" t="1704" r="2280" b="4173"/>
          <a:stretch/>
        </p:blipFill>
        <p:spPr>
          <a:xfrm>
            <a:off x="4374039" y="1753382"/>
            <a:ext cx="3270567" cy="3565559"/>
          </a:xfrm>
          <a:prstGeom prst="rect">
            <a:avLst/>
          </a:prstGeom>
        </p:spPr>
      </p:pic>
      <p:grpSp>
        <p:nvGrpSpPr>
          <p:cNvPr id="7" name="グループ化 6">
            <a:extLst>
              <a:ext uri="{FF2B5EF4-FFF2-40B4-BE49-F238E27FC236}">
                <a16:creationId xmlns:a16="http://schemas.microsoft.com/office/drawing/2014/main" id="{144B6FCD-C30F-BFFE-3B5B-73DA4AE56A44}"/>
              </a:ext>
            </a:extLst>
          </p:cNvPr>
          <p:cNvGrpSpPr/>
          <p:nvPr/>
        </p:nvGrpSpPr>
        <p:grpSpPr>
          <a:xfrm>
            <a:off x="2002659" y="518974"/>
            <a:ext cx="5505354" cy="598795"/>
            <a:chOff x="2002659" y="518974"/>
            <a:chExt cx="5505354" cy="598795"/>
          </a:xfrm>
        </p:grpSpPr>
        <p:sp>
          <p:nvSpPr>
            <p:cNvPr id="8" name="平行四辺形 7">
              <a:extLst>
                <a:ext uri="{FF2B5EF4-FFF2-40B4-BE49-F238E27FC236}">
                  <a16:creationId xmlns:a16="http://schemas.microsoft.com/office/drawing/2014/main" id="{F8920E46-13CD-3E53-59A3-89BF9674F76B}"/>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暗い背景に白い文字がある&#10;&#10;中程度の精度で自動的に生成された説明">
              <a:extLst>
                <a:ext uri="{FF2B5EF4-FFF2-40B4-BE49-F238E27FC236}">
                  <a16:creationId xmlns:a16="http://schemas.microsoft.com/office/drawing/2014/main" id="{08CB0D94-4075-8443-C225-FB879AE6C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7" name="テキスト ボックス 16">
            <a:extLst>
              <a:ext uri="{FF2B5EF4-FFF2-40B4-BE49-F238E27FC236}">
                <a16:creationId xmlns:a16="http://schemas.microsoft.com/office/drawing/2014/main" id="{F767EA52-8C42-F57C-8128-85C3864969EC}"/>
              </a:ext>
            </a:extLst>
          </p:cNvPr>
          <p:cNvSpPr txBox="1"/>
          <p:nvPr/>
        </p:nvSpPr>
        <p:spPr>
          <a:xfrm>
            <a:off x="5791104" y="5304172"/>
            <a:ext cx="697627" cy="246221"/>
          </a:xfrm>
          <a:prstGeom prst="rect">
            <a:avLst/>
          </a:prstGeom>
          <a:noFill/>
        </p:spPr>
        <p:txBody>
          <a:bodyPr wrap="none" rtlCol="0">
            <a:spAutoFit/>
          </a:bodyPr>
          <a:lstStyle/>
          <a:p>
            <a:pPr algn="ctr"/>
            <a:r>
              <a:rPr kumimoji="1" lang="ja-JP" altLang="en-US" sz="1000" dirty="0">
                <a:latin typeface="+mn-ea"/>
              </a:rPr>
              <a:t>らんよう</a:t>
            </a:r>
          </a:p>
        </p:txBody>
      </p:sp>
      <p:sp>
        <p:nvSpPr>
          <p:cNvPr id="18" name="テキスト ボックス 17">
            <a:extLst>
              <a:ext uri="{FF2B5EF4-FFF2-40B4-BE49-F238E27FC236}">
                <a16:creationId xmlns:a16="http://schemas.microsoft.com/office/drawing/2014/main" id="{0E7DA736-4FFE-73F7-2C3D-3D920DD41913}"/>
              </a:ext>
            </a:extLst>
          </p:cNvPr>
          <p:cNvSpPr txBox="1"/>
          <p:nvPr/>
        </p:nvSpPr>
        <p:spPr>
          <a:xfrm>
            <a:off x="2921387" y="5304172"/>
            <a:ext cx="441146" cy="246221"/>
          </a:xfrm>
          <a:prstGeom prst="rect">
            <a:avLst/>
          </a:prstGeom>
          <a:noFill/>
        </p:spPr>
        <p:txBody>
          <a:bodyPr wrap="none" rtlCol="0">
            <a:spAutoFit/>
          </a:bodyPr>
          <a:lstStyle/>
          <a:p>
            <a:pPr algn="ctr"/>
            <a:r>
              <a:rPr kumimoji="1" lang="ja-JP" altLang="en-US" sz="1000" dirty="0">
                <a:latin typeface="+mn-ea"/>
              </a:rPr>
              <a:t>のう</a:t>
            </a:r>
          </a:p>
        </p:txBody>
      </p:sp>
      <p:sp>
        <p:nvSpPr>
          <p:cNvPr id="19" name="テキスト ボックス 18">
            <a:extLst>
              <a:ext uri="{FF2B5EF4-FFF2-40B4-BE49-F238E27FC236}">
                <a16:creationId xmlns:a16="http://schemas.microsoft.com/office/drawing/2014/main" id="{6079830F-B3D3-41C6-A055-D22DAC10985F}"/>
              </a:ext>
            </a:extLst>
          </p:cNvPr>
          <p:cNvSpPr txBox="1"/>
          <p:nvPr/>
        </p:nvSpPr>
        <p:spPr>
          <a:xfrm>
            <a:off x="6801472" y="5309545"/>
            <a:ext cx="441146" cy="246221"/>
          </a:xfrm>
          <a:prstGeom prst="rect">
            <a:avLst/>
          </a:prstGeom>
          <a:noFill/>
        </p:spPr>
        <p:txBody>
          <a:bodyPr wrap="none" rtlCol="0">
            <a:spAutoFit/>
          </a:bodyPr>
          <a:lstStyle/>
          <a:p>
            <a:pPr algn="ctr"/>
            <a:r>
              <a:rPr kumimoji="1" lang="ja-JP" altLang="en-US" sz="1000" dirty="0">
                <a:latin typeface="+mn-ea"/>
              </a:rPr>
              <a:t>のう</a:t>
            </a:r>
          </a:p>
        </p:txBody>
      </p:sp>
      <p:grpSp>
        <p:nvGrpSpPr>
          <p:cNvPr id="22" name="グループ化 21">
            <a:extLst>
              <a:ext uri="{FF2B5EF4-FFF2-40B4-BE49-F238E27FC236}">
                <a16:creationId xmlns:a16="http://schemas.microsoft.com/office/drawing/2014/main" id="{AFEAC07F-BEBF-511C-5F44-63D09E235613}"/>
              </a:ext>
            </a:extLst>
          </p:cNvPr>
          <p:cNvGrpSpPr/>
          <p:nvPr/>
        </p:nvGrpSpPr>
        <p:grpSpPr>
          <a:xfrm>
            <a:off x="6746901" y="2142748"/>
            <a:ext cx="1920624" cy="1223486"/>
            <a:chOff x="6746901" y="2142748"/>
            <a:chExt cx="1920624" cy="1223486"/>
          </a:xfrm>
        </p:grpSpPr>
        <p:sp>
          <p:nvSpPr>
            <p:cNvPr id="15" name="吹き出し: 角を丸めた四角形 14">
              <a:extLst>
                <a:ext uri="{FF2B5EF4-FFF2-40B4-BE49-F238E27FC236}">
                  <a16:creationId xmlns:a16="http://schemas.microsoft.com/office/drawing/2014/main" id="{EA8FE5E6-D924-0925-23FF-F10D96B398A7}"/>
                </a:ext>
              </a:extLst>
            </p:cNvPr>
            <p:cNvSpPr/>
            <p:nvPr/>
          </p:nvSpPr>
          <p:spPr>
            <a:xfrm>
              <a:off x="6767982" y="2199220"/>
              <a:ext cx="1899543" cy="1167014"/>
            </a:xfrm>
            <a:prstGeom prst="wedgeRoundRectCallout">
              <a:avLst>
                <a:gd name="adj1" fmla="val -62121"/>
                <a:gd name="adj2" fmla="val 81981"/>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lIns="0" tIns="54000" rIns="0" bIns="0" rtlCol="0" anchor="b">
              <a:spAutoFit/>
            </a:bodyPr>
            <a:lstStyle/>
            <a:p>
              <a:pPr algn="ctr">
                <a:spcBef>
                  <a:spcPts val="600"/>
                </a:spcBef>
              </a:pPr>
              <a:r>
                <a:rPr kumimoji="1" lang="ja-JP" altLang="en-US" sz="2000" b="1" dirty="0">
                  <a:solidFill>
                    <a:srgbClr val="FF0000"/>
                  </a:solidFill>
                </a:rPr>
                <a:t>脳の中央に</a:t>
              </a:r>
              <a:endParaRPr kumimoji="1" lang="en-US" altLang="ja-JP" sz="2000" b="1" dirty="0">
                <a:solidFill>
                  <a:srgbClr val="FF0000"/>
                </a:solidFill>
              </a:endParaRPr>
            </a:p>
            <a:p>
              <a:pPr algn="ctr">
                <a:spcBef>
                  <a:spcPts val="600"/>
                </a:spcBef>
              </a:pPr>
              <a:r>
                <a:rPr kumimoji="1" lang="ja-JP" altLang="en-US" sz="2000" b="1" dirty="0">
                  <a:solidFill>
                    <a:srgbClr val="FF0000"/>
                  </a:solidFill>
                </a:rPr>
                <a:t>空洞が広がって</a:t>
              </a:r>
            </a:p>
            <a:p>
              <a:pPr algn="ctr"/>
              <a:r>
                <a:rPr kumimoji="1" lang="ja-JP" altLang="en-US" sz="2000" b="1" dirty="0">
                  <a:solidFill>
                    <a:srgbClr val="FF0000"/>
                  </a:solidFill>
                </a:rPr>
                <a:t>います</a:t>
              </a:r>
            </a:p>
          </p:txBody>
        </p:sp>
        <p:sp>
          <p:nvSpPr>
            <p:cNvPr id="20" name="テキスト ボックス 19">
              <a:extLst>
                <a:ext uri="{FF2B5EF4-FFF2-40B4-BE49-F238E27FC236}">
                  <a16:creationId xmlns:a16="http://schemas.microsoft.com/office/drawing/2014/main" id="{D9367B8A-0DDE-F0A0-94F6-F3B3161E8916}"/>
                </a:ext>
              </a:extLst>
            </p:cNvPr>
            <p:cNvSpPr txBox="1"/>
            <p:nvPr/>
          </p:nvSpPr>
          <p:spPr>
            <a:xfrm>
              <a:off x="7007919" y="2142748"/>
              <a:ext cx="441146" cy="226591"/>
            </a:xfrm>
            <a:prstGeom prst="rect">
              <a:avLst/>
            </a:prstGeom>
            <a:noFill/>
          </p:spPr>
          <p:txBody>
            <a:bodyPr wrap="none" tIns="72000" bIns="0" rtlCol="0">
              <a:spAutoFit/>
            </a:bodyPr>
            <a:lstStyle/>
            <a:p>
              <a:pPr algn="ctr"/>
              <a:r>
                <a:rPr kumimoji="1" lang="ja-JP" altLang="en-US" sz="1000" dirty="0">
                  <a:solidFill>
                    <a:srgbClr val="FF0000"/>
                  </a:solidFill>
                  <a:latin typeface="+mn-ea"/>
                </a:rPr>
                <a:t>のう</a:t>
              </a:r>
            </a:p>
          </p:txBody>
        </p:sp>
        <p:sp>
          <p:nvSpPr>
            <p:cNvPr id="21" name="テキスト ボックス 20">
              <a:extLst>
                <a:ext uri="{FF2B5EF4-FFF2-40B4-BE49-F238E27FC236}">
                  <a16:creationId xmlns:a16="http://schemas.microsoft.com/office/drawing/2014/main" id="{CD69B6EB-1D91-59BF-3C24-D5D82753296A}"/>
                </a:ext>
              </a:extLst>
            </p:cNvPr>
            <p:cNvSpPr txBox="1"/>
            <p:nvPr/>
          </p:nvSpPr>
          <p:spPr>
            <a:xfrm>
              <a:off x="6746901" y="2519660"/>
              <a:ext cx="697627" cy="226591"/>
            </a:xfrm>
            <a:prstGeom prst="rect">
              <a:avLst/>
            </a:prstGeom>
            <a:noFill/>
          </p:spPr>
          <p:txBody>
            <a:bodyPr wrap="none" tIns="72000" bIns="0" rtlCol="0">
              <a:spAutoFit/>
            </a:bodyPr>
            <a:lstStyle/>
            <a:p>
              <a:pPr algn="ctr"/>
              <a:r>
                <a:rPr kumimoji="1" lang="ja-JP" altLang="en-US" sz="1000" dirty="0">
                  <a:solidFill>
                    <a:srgbClr val="FF0000"/>
                  </a:solidFill>
                  <a:latin typeface="+mn-ea"/>
                </a:rPr>
                <a:t>くうどう</a:t>
              </a:r>
            </a:p>
          </p:txBody>
        </p:sp>
      </p:grpSp>
      <p:sp>
        <p:nvSpPr>
          <p:cNvPr id="23" name="テキスト ボックス 22">
            <a:extLst>
              <a:ext uri="{FF2B5EF4-FFF2-40B4-BE49-F238E27FC236}">
                <a16:creationId xmlns:a16="http://schemas.microsoft.com/office/drawing/2014/main" id="{1E404CCD-90E1-E932-156B-A2BBA8FC4738}"/>
              </a:ext>
            </a:extLst>
          </p:cNvPr>
          <p:cNvSpPr txBox="1"/>
          <p:nvPr/>
        </p:nvSpPr>
        <p:spPr>
          <a:xfrm>
            <a:off x="4029562" y="347369"/>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Tree>
    <p:extLst>
      <p:ext uri="{BB962C8B-B14F-4D97-AF65-F5344CB8AC3E}">
        <p14:creationId xmlns:p14="http://schemas.microsoft.com/office/powerpoint/2010/main" val="316789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31D5-E780-0DFC-6C9B-A25DFCE63A6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ADACA8-97F7-CF0F-F53F-62A379F8AC58}"/>
              </a:ext>
            </a:extLst>
          </p:cNvPr>
          <p:cNvSpPr>
            <a:spLocks noGrp="1"/>
          </p:cNvSpPr>
          <p:nvPr>
            <p:ph type="sldNum" sz="quarter" idx="12"/>
          </p:nvPr>
        </p:nvSpPr>
        <p:spPr/>
        <p:txBody>
          <a:bodyPr/>
          <a:lstStyle/>
          <a:p>
            <a:fld id="{2906FD1F-B238-489A-B820-857598A48E65}" type="slidenum">
              <a:rPr kumimoji="1" lang="ja-JP" altLang="en-US" smtClean="0"/>
              <a:t>12</a:t>
            </a:fld>
            <a:endParaRPr kumimoji="1" lang="ja-JP" altLang="en-US"/>
          </a:p>
        </p:txBody>
      </p:sp>
      <p:sp>
        <p:nvSpPr>
          <p:cNvPr id="4" name="タイトル 3">
            <a:extLst>
              <a:ext uri="{FF2B5EF4-FFF2-40B4-BE49-F238E27FC236}">
                <a16:creationId xmlns:a16="http://schemas.microsoft.com/office/drawing/2014/main" id="{4C6E277F-8F9C-5571-ECB8-B98ABF823E8A}"/>
              </a:ext>
            </a:extLst>
          </p:cNvPr>
          <p:cNvSpPr>
            <a:spLocks noGrp="1"/>
          </p:cNvSpPr>
          <p:nvPr>
            <p:ph type="title"/>
          </p:nvPr>
        </p:nvSpPr>
        <p:spPr/>
        <p:txBody>
          <a:bodyPr/>
          <a:lstStyle/>
          <a:p>
            <a:r>
              <a:rPr kumimoji="1" lang="ja-JP" altLang="en-US" spc="400" dirty="0">
                <a:solidFill>
                  <a:srgbClr val="FF0000"/>
                </a:solidFill>
              </a:rPr>
              <a:t>調べてみよう</a:t>
            </a:r>
            <a:endParaRPr lang="ja-JP" altLang="en-US" dirty="0"/>
          </a:p>
        </p:txBody>
      </p:sp>
      <p:sp>
        <p:nvSpPr>
          <p:cNvPr id="3" name="雲 2">
            <a:extLst>
              <a:ext uri="{FF2B5EF4-FFF2-40B4-BE49-F238E27FC236}">
                <a16:creationId xmlns:a16="http://schemas.microsoft.com/office/drawing/2014/main" id="{B8F68FB8-5156-5161-4481-12511208CDD1}"/>
              </a:ext>
            </a:extLst>
          </p:cNvPr>
          <p:cNvSpPr/>
          <p:nvPr/>
        </p:nvSpPr>
        <p:spPr>
          <a:xfrm rot="156452">
            <a:off x="776509" y="1306885"/>
            <a:ext cx="7889122" cy="4485637"/>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E086DA6-B7D2-1F77-927A-A3AD496BABB0}"/>
              </a:ext>
            </a:extLst>
          </p:cNvPr>
          <p:cNvSpPr txBox="1"/>
          <p:nvPr/>
        </p:nvSpPr>
        <p:spPr>
          <a:xfrm>
            <a:off x="913107" y="1884883"/>
            <a:ext cx="7571303" cy="2897588"/>
          </a:xfrm>
          <a:prstGeom prst="rect">
            <a:avLst/>
          </a:prstGeom>
          <a:noFill/>
        </p:spPr>
        <p:txBody>
          <a:bodyPr wrap="none" rtlCol="0">
            <a:spAutoFit/>
          </a:bodyPr>
          <a:lstStyle/>
          <a:p>
            <a:pPr algn="ctr">
              <a:lnSpc>
                <a:spcPct val="130000"/>
              </a:lnSpc>
            </a:pPr>
            <a:r>
              <a:rPr kumimoji="1" lang="ja-JP" altLang="en-US" sz="4800" b="1" dirty="0"/>
              <a:t>薬物乱用は</a:t>
            </a:r>
            <a:endParaRPr kumimoji="1" lang="en-US" altLang="ja-JP" sz="4800" b="1" dirty="0"/>
          </a:p>
          <a:p>
            <a:pPr algn="ctr">
              <a:lnSpc>
                <a:spcPct val="130000"/>
              </a:lnSpc>
            </a:pPr>
            <a:r>
              <a:rPr kumimoji="1" lang="ja-JP" altLang="en-US" sz="4800" b="1" dirty="0"/>
              <a:t>どうして法律で禁止されて</a:t>
            </a:r>
            <a:endParaRPr kumimoji="1" lang="en-US" altLang="ja-JP" sz="4800" b="1" dirty="0"/>
          </a:p>
          <a:p>
            <a:pPr algn="ctr">
              <a:lnSpc>
                <a:spcPct val="130000"/>
              </a:lnSpc>
            </a:pPr>
            <a:r>
              <a:rPr kumimoji="1" lang="ja-JP" altLang="en-US" sz="4800" b="1" dirty="0"/>
              <a:t>いるのでしょうか？</a:t>
            </a:r>
            <a:endParaRPr kumimoji="1" lang="en-US" altLang="ja-JP" sz="4800" b="1" dirty="0"/>
          </a:p>
        </p:txBody>
      </p:sp>
      <p:pic>
        <p:nvPicPr>
          <p:cNvPr id="6" name="図 5">
            <a:extLst>
              <a:ext uri="{FF2B5EF4-FFF2-40B4-BE49-F238E27FC236}">
                <a16:creationId xmlns:a16="http://schemas.microsoft.com/office/drawing/2014/main" id="{30D18DE9-825F-952D-C0E9-F3633ED4A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69" y="4336977"/>
            <a:ext cx="1625581" cy="2039677"/>
          </a:xfrm>
          <a:prstGeom prst="rect">
            <a:avLst/>
          </a:prstGeom>
        </p:spPr>
      </p:pic>
      <p:grpSp>
        <p:nvGrpSpPr>
          <p:cNvPr id="7" name="グループ化 6">
            <a:extLst>
              <a:ext uri="{FF2B5EF4-FFF2-40B4-BE49-F238E27FC236}">
                <a16:creationId xmlns:a16="http://schemas.microsoft.com/office/drawing/2014/main" id="{C8FE4DE2-E788-532B-098B-AFA4EC798226}"/>
              </a:ext>
            </a:extLst>
          </p:cNvPr>
          <p:cNvGrpSpPr/>
          <p:nvPr/>
        </p:nvGrpSpPr>
        <p:grpSpPr>
          <a:xfrm>
            <a:off x="1825101" y="416802"/>
            <a:ext cx="5756371" cy="674515"/>
            <a:chOff x="1825101" y="416802"/>
            <a:chExt cx="5756371" cy="674515"/>
          </a:xfrm>
        </p:grpSpPr>
        <p:sp>
          <p:nvSpPr>
            <p:cNvPr id="8" name="平行四辺形 7">
              <a:extLst>
                <a:ext uri="{FF2B5EF4-FFF2-40B4-BE49-F238E27FC236}">
                  <a16:creationId xmlns:a16="http://schemas.microsoft.com/office/drawing/2014/main" id="{C2690DDB-B583-1EDC-C0C1-B9A68AD171FC}"/>
                </a:ext>
              </a:extLst>
            </p:cNvPr>
            <p:cNvSpPr/>
            <p:nvPr userDrawn="1"/>
          </p:nvSpPr>
          <p:spPr>
            <a:xfrm flipH="1">
              <a:off x="1825101" y="975632"/>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A85A4E76-775E-605C-D16D-B1AFA858A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3459" y="416802"/>
              <a:ext cx="568013" cy="673200"/>
            </a:xfrm>
            <a:prstGeom prst="rect">
              <a:avLst/>
            </a:prstGeom>
          </p:spPr>
        </p:pic>
      </p:grpSp>
      <p:sp>
        <p:nvSpPr>
          <p:cNvPr id="10" name="テキスト ボックス 9">
            <a:extLst>
              <a:ext uri="{FF2B5EF4-FFF2-40B4-BE49-F238E27FC236}">
                <a16:creationId xmlns:a16="http://schemas.microsoft.com/office/drawing/2014/main" id="{B922FA01-48C0-A787-8EF0-0581CB6FAFA9}"/>
              </a:ext>
            </a:extLst>
          </p:cNvPr>
          <p:cNvSpPr txBox="1"/>
          <p:nvPr/>
        </p:nvSpPr>
        <p:spPr>
          <a:xfrm>
            <a:off x="4342895" y="1875534"/>
            <a:ext cx="1415772" cy="307777"/>
          </a:xfrm>
          <a:prstGeom prst="rect">
            <a:avLst/>
          </a:prstGeom>
          <a:noFill/>
        </p:spPr>
        <p:txBody>
          <a:bodyPr wrap="none" rtlCol="0">
            <a:spAutoFit/>
          </a:bodyPr>
          <a:lstStyle/>
          <a:p>
            <a:pPr algn="ctr"/>
            <a:r>
              <a:rPr kumimoji="1" lang="ja-JP" altLang="en-US" sz="1400" spc="1000" dirty="0">
                <a:latin typeface="+mn-ea"/>
              </a:rPr>
              <a:t>らんよう</a:t>
            </a:r>
          </a:p>
        </p:txBody>
      </p:sp>
      <p:sp>
        <p:nvSpPr>
          <p:cNvPr id="11" name="テキスト ボックス 10">
            <a:extLst>
              <a:ext uri="{FF2B5EF4-FFF2-40B4-BE49-F238E27FC236}">
                <a16:creationId xmlns:a16="http://schemas.microsoft.com/office/drawing/2014/main" id="{CEEEE033-E315-468C-8C34-BC19582F7B15}"/>
              </a:ext>
            </a:extLst>
          </p:cNvPr>
          <p:cNvSpPr txBox="1"/>
          <p:nvPr/>
        </p:nvSpPr>
        <p:spPr>
          <a:xfrm>
            <a:off x="3420334" y="2820296"/>
            <a:ext cx="1415773" cy="307777"/>
          </a:xfrm>
          <a:prstGeom prst="rect">
            <a:avLst/>
          </a:prstGeom>
          <a:noFill/>
        </p:spPr>
        <p:txBody>
          <a:bodyPr wrap="none" rtlCol="0">
            <a:spAutoFit/>
          </a:bodyPr>
          <a:lstStyle/>
          <a:p>
            <a:pPr algn="ctr"/>
            <a:r>
              <a:rPr kumimoji="1" lang="ja-JP" altLang="en-US" sz="1400" spc="1000" dirty="0">
                <a:latin typeface="+mn-ea"/>
              </a:rPr>
              <a:t>ほうりつ</a:t>
            </a:r>
          </a:p>
        </p:txBody>
      </p:sp>
    </p:spTree>
    <p:extLst>
      <p:ext uri="{BB962C8B-B14F-4D97-AF65-F5344CB8AC3E}">
        <p14:creationId xmlns:p14="http://schemas.microsoft.com/office/powerpoint/2010/main" val="90285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B78F-808D-06B6-A44C-F3DB52C2576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CA8DA5-9096-A253-50D0-0DDC89F72DCA}"/>
              </a:ext>
            </a:extLst>
          </p:cNvPr>
          <p:cNvSpPr>
            <a:spLocks noGrp="1"/>
          </p:cNvSpPr>
          <p:nvPr>
            <p:ph type="sldNum" sz="quarter" idx="12"/>
          </p:nvPr>
        </p:nvSpPr>
        <p:spPr/>
        <p:txBody>
          <a:bodyPr/>
          <a:lstStyle/>
          <a:p>
            <a:fld id="{2906FD1F-B238-489A-B820-857598A48E65}" type="slidenum">
              <a:rPr kumimoji="1" lang="ja-JP" altLang="en-US" smtClean="0"/>
              <a:t>13</a:t>
            </a:fld>
            <a:endParaRPr kumimoji="1" lang="ja-JP" altLang="en-US"/>
          </a:p>
        </p:txBody>
      </p:sp>
      <p:grpSp>
        <p:nvGrpSpPr>
          <p:cNvPr id="67" name="グループ化 66">
            <a:extLst>
              <a:ext uri="{FF2B5EF4-FFF2-40B4-BE49-F238E27FC236}">
                <a16:creationId xmlns:a16="http://schemas.microsoft.com/office/drawing/2014/main" id="{97BF36C7-AC7F-BE9E-18DD-A13F86E2AFED}"/>
              </a:ext>
            </a:extLst>
          </p:cNvPr>
          <p:cNvGrpSpPr/>
          <p:nvPr/>
        </p:nvGrpSpPr>
        <p:grpSpPr>
          <a:xfrm>
            <a:off x="856034" y="1406642"/>
            <a:ext cx="7577847" cy="4511610"/>
            <a:chOff x="1310027" y="1184589"/>
            <a:chExt cx="9303035" cy="5261403"/>
          </a:xfrm>
        </p:grpSpPr>
        <p:sp>
          <p:nvSpPr>
            <p:cNvPr id="33" name="テキスト ボックス 32">
              <a:extLst>
                <a:ext uri="{FF2B5EF4-FFF2-40B4-BE49-F238E27FC236}">
                  <a16:creationId xmlns:a16="http://schemas.microsoft.com/office/drawing/2014/main" id="{6029F6EE-A9C3-FB67-929E-E3C0DB127CF5}"/>
                </a:ext>
              </a:extLst>
            </p:cNvPr>
            <p:cNvSpPr txBox="1"/>
            <p:nvPr/>
          </p:nvSpPr>
          <p:spPr>
            <a:xfrm>
              <a:off x="2440711" y="1184589"/>
              <a:ext cx="1712168" cy="1428798"/>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54000" tIns="0" rIns="0" bIns="0" rtlCol="0" anchor="ctr">
              <a:noAutofit/>
            </a:bodyPr>
            <a:lstStyle/>
            <a:p>
              <a:pPr algn="ctr">
                <a:lnSpc>
                  <a:spcPct val="90000"/>
                </a:lnSpc>
              </a:pPr>
              <a:r>
                <a:rPr lang="ja-JP" altLang="en-US" sz="1200" b="1" dirty="0"/>
                <a:t>呼吸が</a:t>
              </a:r>
              <a:endParaRPr lang="en-US" altLang="ja-JP" sz="1200" b="1" dirty="0"/>
            </a:p>
            <a:p>
              <a:pPr algn="ctr">
                <a:lnSpc>
                  <a:spcPct val="90000"/>
                </a:lnSpc>
              </a:pPr>
              <a:r>
                <a:rPr lang="ja-JP" altLang="en-US" sz="1200" b="1" dirty="0"/>
                <a:t>できなくなり、</a:t>
              </a:r>
              <a:endParaRPr lang="en-US" altLang="ja-JP" sz="1200" b="1" dirty="0"/>
            </a:p>
            <a:p>
              <a:pPr algn="ctr">
                <a:lnSpc>
                  <a:spcPct val="90000"/>
                </a:lnSpc>
              </a:pPr>
              <a:endParaRPr lang="en-US" altLang="ja-JP" sz="600" b="1" dirty="0"/>
            </a:p>
            <a:p>
              <a:pPr algn="ctr">
                <a:lnSpc>
                  <a:spcPct val="90000"/>
                </a:lnSpc>
              </a:pPr>
              <a:r>
                <a:rPr lang="ja-JP" altLang="en-US" sz="1200" b="1" dirty="0"/>
                <a:t>死に至る</a:t>
              </a:r>
            </a:p>
          </p:txBody>
        </p:sp>
        <p:grpSp>
          <p:nvGrpSpPr>
            <p:cNvPr id="34" name="グループ化 33">
              <a:extLst>
                <a:ext uri="{FF2B5EF4-FFF2-40B4-BE49-F238E27FC236}">
                  <a16:creationId xmlns:a16="http://schemas.microsoft.com/office/drawing/2014/main" id="{E74C9236-530D-B4A6-BE84-FF0A3130990B}"/>
                </a:ext>
              </a:extLst>
            </p:cNvPr>
            <p:cNvGrpSpPr/>
            <p:nvPr/>
          </p:nvGrpSpPr>
          <p:grpSpPr>
            <a:xfrm>
              <a:off x="3258500" y="1962512"/>
              <a:ext cx="5232999" cy="3980032"/>
              <a:chOff x="1573329" y="1835118"/>
              <a:chExt cx="5793613" cy="4406414"/>
            </a:xfrm>
          </p:grpSpPr>
          <p:sp>
            <p:nvSpPr>
              <p:cNvPr id="57" name="楕円 56">
                <a:extLst>
                  <a:ext uri="{FF2B5EF4-FFF2-40B4-BE49-F238E27FC236}">
                    <a16:creationId xmlns:a16="http://schemas.microsoft.com/office/drawing/2014/main" id="{9BF6983C-AB99-E1B0-15BF-83A14F24C6E0}"/>
                  </a:ext>
                </a:extLst>
              </p:cNvPr>
              <p:cNvSpPr/>
              <p:nvPr/>
            </p:nvSpPr>
            <p:spPr>
              <a:xfrm rot="21293026">
                <a:off x="2727755" y="1835118"/>
                <a:ext cx="4461127" cy="4143255"/>
              </a:xfrm>
              <a:prstGeom prst="ellipse">
                <a:avLst/>
              </a:prstGeom>
              <a:ln w="127000">
                <a:solidFill>
                  <a:schemeClr val="tx2">
                    <a:lumMod val="25000"/>
                    <a:lumOff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dirty="0"/>
              </a:p>
            </p:txBody>
          </p:sp>
          <p:sp>
            <p:nvSpPr>
              <p:cNvPr id="58" name="円弧 57">
                <a:extLst>
                  <a:ext uri="{FF2B5EF4-FFF2-40B4-BE49-F238E27FC236}">
                    <a16:creationId xmlns:a16="http://schemas.microsoft.com/office/drawing/2014/main" id="{2CA8C86B-4AD5-03EC-7D22-DAE337CBCF4D}"/>
                  </a:ext>
                </a:extLst>
              </p:cNvPr>
              <p:cNvSpPr/>
              <p:nvPr/>
            </p:nvSpPr>
            <p:spPr>
              <a:xfrm rot="1243096">
                <a:off x="1573329" y="2149111"/>
                <a:ext cx="1447346" cy="1209580"/>
              </a:xfrm>
              <a:prstGeom prst="arc">
                <a:avLst/>
              </a:prstGeom>
              <a:ln w="12700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59" name="フリーフォーム: 図形 58">
                <a:extLst>
                  <a:ext uri="{FF2B5EF4-FFF2-40B4-BE49-F238E27FC236}">
                    <a16:creationId xmlns:a16="http://schemas.microsoft.com/office/drawing/2014/main" id="{9B634A44-D467-E3B9-A84E-923EEEE84CC4}"/>
                  </a:ext>
                </a:extLst>
              </p:cNvPr>
              <p:cNvSpPr/>
              <p:nvPr/>
            </p:nvSpPr>
            <p:spPr>
              <a:xfrm rot="17228309">
                <a:off x="3305800" y="2240372"/>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0" name="フリーフォーム: 図形 59">
                <a:extLst>
                  <a:ext uri="{FF2B5EF4-FFF2-40B4-BE49-F238E27FC236}">
                    <a16:creationId xmlns:a16="http://schemas.microsoft.com/office/drawing/2014/main" id="{61C735D6-51F0-ECAA-9ABB-BB38F9CE493C}"/>
                  </a:ext>
                </a:extLst>
              </p:cNvPr>
              <p:cNvSpPr/>
              <p:nvPr/>
            </p:nvSpPr>
            <p:spPr>
              <a:xfrm rot="21223541">
                <a:off x="5982773" y="1950128"/>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フリーフォーム: 図形 60">
                <a:extLst>
                  <a:ext uri="{FF2B5EF4-FFF2-40B4-BE49-F238E27FC236}">
                    <a16:creationId xmlns:a16="http://schemas.microsoft.com/office/drawing/2014/main" id="{70AC6058-5DC3-698B-0249-BB5846D35732}"/>
                  </a:ext>
                </a:extLst>
              </p:cNvPr>
              <p:cNvSpPr/>
              <p:nvPr/>
            </p:nvSpPr>
            <p:spPr>
              <a:xfrm rot="3627783">
                <a:off x="7091363" y="3807709"/>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2" name="フリーフォーム: 図形 61">
                <a:extLst>
                  <a:ext uri="{FF2B5EF4-FFF2-40B4-BE49-F238E27FC236}">
                    <a16:creationId xmlns:a16="http://schemas.microsoft.com/office/drawing/2014/main" id="{98AAA365-81D0-A317-2C8E-C674ABA3B82C}"/>
                  </a:ext>
                </a:extLst>
              </p:cNvPr>
              <p:cNvSpPr/>
              <p:nvPr/>
            </p:nvSpPr>
            <p:spPr>
              <a:xfrm rot="7137248">
                <a:off x="5898926" y="5601239"/>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3" name="フリーフォーム: 図形 62">
                <a:extLst>
                  <a:ext uri="{FF2B5EF4-FFF2-40B4-BE49-F238E27FC236}">
                    <a16:creationId xmlns:a16="http://schemas.microsoft.com/office/drawing/2014/main" id="{6E9ACE97-48F3-0FE1-B16B-46B45F1785B6}"/>
                  </a:ext>
                </a:extLst>
              </p:cNvPr>
              <p:cNvSpPr/>
              <p:nvPr/>
            </p:nvSpPr>
            <p:spPr>
              <a:xfrm rot="10800000">
                <a:off x="2517505" y="2137617"/>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円弧 63">
                <a:extLst>
                  <a:ext uri="{FF2B5EF4-FFF2-40B4-BE49-F238E27FC236}">
                    <a16:creationId xmlns:a16="http://schemas.microsoft.com/office/drawing/2014/main" id="{FD4BB5F3-183D-08E8-715B-8B69E57C95FA}"/>
                  </a:ext>
                </a:extLst>
              </p:cNvPr>
              <p:cNvSpPr/>
              <p:nvPr/>
            </p:nvSpPr>
            <p:spPr>
              <a:xfrm rot="18528495">
                <a:off x="2155706" y="4904734"/>
                <a:ext cx="1237742" cy="1435854"/>
              </a:xfrm>
              <a:prstGeom prst="arc">
                <a:avLst>
                  <a:gd name="adj1" fmla="val 15477048"/>
                  <a:gd name="adj2" fmla="val 21397198"/>
                </a:avLst>
              </a:prstGeom>
              <a:ln w="12700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65" name="フリーフォーム: 図形 64">
                <a:extLst>
                  <a:ext uri="{FF2B5EF4-FFF2-40B4-BE49-F238E27FC236}">
                    <a16:creationId xmlns:a16="http://schemas.microsoft.com/office/drawing/2014/main" id="{FB4AB58C-9CCB-1F97-867D-C0795C570C43}"/>
                  </a:ext>
                </a:extLst>
              </p:cNvPr>
              <p:cNvSpPr/>
              <p:nvPr/>
            </p:nvSpPr>
            <p:spPr>
              <a:xfrm rot="6008473">
                <a:off x="2116604" y="5023554"/>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35" name="テキスト ボックス 34">
              <a:extLst>
                <a:ext uri="{FF2B5EF4-FFF2-40B4-BE49-F238E27FC236}">
                  <a16:creationId xmlns:a16="http://schemas.microsoft.com/office/drawing/2014/main" id="{F870DED4-7209-0016-1FE2-203735B98B3E}"/>
                </a:ext>
              </a:extLst>
            </p:cNvPr>
            <p:cNvSpPr txBox="1"/>
            <p:nvPr/>
          </p:nvSpPr>
          <p:spPr>
            <a:xfrm>
              <a:off x="7109188" y="1942472"/>
              <a:ext cx="2642101" cy="1485395"/>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35000" rIns="0" bIns="0" rtlCol="0" anchor="ctr">
              <a:noAutofit/>
            </a:bodyPr>
            <a:lstStyle/>
            <a:p>
              <a:pPr algn="ctr">
                <a:lnSpc>
                  <a:spcPct val="90000"/>
                </a:lnSpc>
              </a:pPr>
              <a:r>
                <a:rPr lang="ja-JP" altLang="en-US" sz="1200" b="1" dirty="0"/>
                <a:t>薬物の効果が切れると</a:t>
              </a:r>
              <a:endParaRPr lang="en-US" altLang="ja-JP" sz="1200" b="1" dirty="0"/>
            </a:p>
            <a:p>
              <a:pPr algn="ctr">
                <a:lnSpc>
                  <a:spcPct val="90000"/>
                </a:lnSpc>
              </a:pPr>
              <a:r>
                <a:rPr lang="ja-JP" altLang="en-US" sz="1200" b="1" dirty="0"/>
                <a:t>いらいら、不安などが</a:t>
              </a:r>
              <a:endParaRPr lang="en-US" altLang="ja-JP" sz="1200" b="1" dirty="0"/>
            </a:p>
            <a:p>
              <a:pPr algn="ctr">
                <a:lnSpc>
                  <a:spcPct val="90000"/>
                </a:lnSpc>
              </a:pPr>
              <a:r>
                <a:rPr lang="ja-JP" altLang="en-US" sz="1200" b="1" dirty="0"/>
                <a:t>一気におとずれる</a:t>
              </a:r>
            </a:p>
          </p:txBody>
        </p:sp>
        <p:grpSp>
          <p:nvGrpSpPr>
            <p:cNvPr id="36" name="グループ化 35">
              <a:extLst>
                <a:ext uri="{FF2B5EF4-FFF2-40B4-BE49-F238E27FC236}">
                  <a16:creationId xmlns:a16="http://schemas.microsoft.com/office/drawing/2014/main" id="{ABA15ABA-3AF5-0395-39FD-8C012125CEA8}"/>
                </a:ext>
              </a:extLst>
            </p:cNvPr>
            <p:cNvGrpSpPr/>
            <p:nvPr/>
          </p:nvGrpSpPr>
          <p:grpSpPr>
            <a:xfrm>
              <a:off x="4670389" y="3381087"/>
              <a:ext cx="3323989" cy="903588"/>
              <a:chOff x="3355242" y="3303360"/>
              <a:chExt cx="3323989" cy="903588"/>
            </a:xfrm>
          </p:grpSpPr>
          <p:sp>
            <p:nvSpPr>
              <p:cNvPr id="53" name="テキスト ボックス 52">
                <a:extLst>
                  <a:ext uri="{FF2B5EF4-FFF2-40B4-BE49-F238E27FC236}">
                    <a16:creationId xmlns:a16="http://schemas.microsoft.com/office/drawing/2014/main" id="{6FDDA30D-3839-87F5-B464-773711A58BFF}"/>
                  </a:ext>
                </a:extLst>
              </p:cNvPr>
              <p:cNvSpPr txBox="1"/>
              <p:nvPr/>
            </p:nvSpPr>
            <p:spPr>
              <a:xfrm>
                <a:off x="3355242" y="3669108"/>
                <a:ext cx="3323989" cy="537840"/>
              </a:xfrm>
              <a:prstGeom prst="rect">
                <a:avLst/>
              </a:prstGeom>
              <a:noFill/>
            </p:spPr>
            <p:txBody>
              <a:bodyPr wrap="none" rtlCol="0">
                <a:spAutoFit/>
              </a:bodyPr>
              <a:lstStyle/>
              <a:p>
                <a:pPr algn="ctr">
                  <a:lnSpc>
                    <a:spcPct val="150000"/>
                  </a:lnSpc>
                </a:pPr>
                <a:r>
                  <a:rPr lang="ja-JP" altLang="en-US" sz="1500" b="1" dirty="0">
                    <a:solidFill>
                      <a:srgbClr val="FF0000"/>
                    </a:solidFill>
                    <a:effectLst>
                      <a:outerShdw blurRad="38100" dist="38100" dir="2700000" algn="tl">
                        <a:srgbClr val="000000">
                          <a:alpha val="43137"/>
                        </a:srgbClr>
                      </a:outerShdw>
                    </a:effectLst>
                  </a:rPr>
                  <a:t>やめられなくなってしまう</a:t>
                </a:r>
              </a:p>
            </p:txBody>
          </p:sp>
          <p:grpSp>
            <p:nvGrpSpPr>
              <p:cNvPr id="54" name="グループ化 53">
                <a:extLst>
                  <a:ext uri="{FF2B5EF4-FFF2-40B4-BE49-F238E27FC236}">
                    <a16:creationId xmlns:a16="http://schemas.microsoft.com/office/drawing/2014/main" id="{B1FABBFC-6BD5-20EA-D4DC-E9A0E839DFE2}"/>
                  </a:ext>
                </a:extLst>
              </p:cNvPr>
              <p:cNvGrpSpPr/>
              <p:nvPr/>
            </p:nvGrpSpPr>
            <p:grpSpPr>
              <a:xfrm>
                <a:off x="3990839" y="3303360"/>
                <a:ext cx="2041584" cy="537840"/>
                <a:chOff x="4246073" y="2829080"/>
                <a:chExt cx="2462393" cy="537840"/>
              </a:xfrm>
            </p:grpSpPr>
            <p:sp>
              <p:nvSpPr>
                <p:cNvPr id="55" name="テキスト ボックス 54">
                  <a:extLst>
                    <a:ext uri="{FF2B5EF4-FFF2-40B4-BE49-F238E27FC236}">
                      <a16:creationId xmlns:a16="http://schemas.microsoft.com/office/drawing/2014/main" id="{A0613613-4289-7054-7FE8-27A5BA269AD4}"/>
                    </a:ext>
                  </a:extLst>
                </p:cNvPr>
                <p:cNvSpPr txBox="1"/>
                <p:nvPr/>
              </p:nvSpPr>
              <p:spPr>
                <a:xfrm>
                  <a:off x="4246073" y="2829080"/>
                  <a:ext cx="2462393" cy="537840"/>
                </a:xfrm>
                <a:prstGeom prst="rect">
                  <a:avLst/>
                </a:prstGeom>
                <a:noFill/>
              </p:spPr>
              <p:txBody>
                <a:bodyPr wrap="none" rtlCol="0">
                  <a:spAutoFit/>
                </a:bodyPr>
                <a:lstStyle/>
                <a:p>
                  <a:pPr algn="ctr">
                    <a:lnSpc>
                      <a:spcPct val="150000"/>
                    </a:lnSpc>
                  </a:pPr>
                  <a:r>
                    <a:rPr lang="ja-JP" altLang="en-US" sz="1500" b="1" dirty="0">
                      <a:solidFill>
                        <a:srgbClr val="FF0000"/>
                      </a:solidFill>
                      <a:effectLst>
                        <a:outerShdw blurRad="38100" dist="38100" dir="2700000" algn="tl">
                          <a:srgbClr val="000000">
                            <a:alpha val="43137"/>
                          </a:srgbClr>
                        </a:outerShdw>
                      </a:effectLst>
                    </a:rPr>
                    <a:t>一度乱用すると</a:t>
                  </a:r>
                </a:p>
              </p:txBody>
            </p:sp>
            <p:sp>
              <p:nvSpPr>
                <p:cNvPr id="56" name="テキスト ボックス 55">
                  <a:extLst>
                    <a:ext uri="{FF2B5EF4-FFF2-40B4-BE49-F238E27FC236}">
                      <a16:creationId xmlns:a16="http://schemas.microsoft.com/office/drawing/2014/main" id="{E9C93029-679A-62F0-2263-D8D12CE968A6}"/>
                    </a:ext>
                  </a:extLst>
                </p:cNvPr>
                <p:cNvSpPr txBox="1"/>
                <p:nvPr/>
              </p:nvSpPr>
              <p:spPr>
                <a:xfrm>
                  <a:off x="5085599" y="2838461"/>
                  <a:ext cx="556823" cy="186975"/>
                </a:xfrm>
                <a:prstGeom prst="rect">
                  <a:avLst/>
                </a:prstGeom>
                <a:noFill/>
              </p:spPr>
              <p:txBody>
                <a:bodyPr wrap="none" lIns="0" tIns="0" rIns="0" bIns="0" rtlCol="0">
                  <a:spAutoFit/>
                </a:bodyPr>
                <a:lstStyle/>
                <a:p>
                  <a:pPr algn="ctr">
                    <a:lnSpc>
                      <a:spcPct val="150000"/>
                    </a:lnSpc>
                  </a:pPr>
                  <a:r>
                    <a:rPr lang="ja-JP" altLang="en-US" sz="675" dirty="0">
                      <a:solidFill>
                        <a:srgbClr val="FF0000"/>
                      </a:solidFill>
                    </a:rPr>
                    <a:t>らんよう</a:t>
                  </a:r>
                </a:p>
              </p:txBody>
            </p:sp>
          </p:grpSp>
        </p:grpSp>
        <p:sp>
          <p:nvSpPr>
            <p:cNvPr id="37" name="テキスト ボックス 36">
              <a:extLst>
                <a:ext uri="{FF2B5EF4-FFF2-40B4-BE49-F238E27FC236}">
                  <a16:creationId xmlns:a16="http://schemas.microsoft.com/office/drawing/2014/main" id="{B48A2D17-8526-7131-199C-648DCB48F317}"/>
                </a:ext>
              </a:extLst>
            </p:cNvPr>
            <p:cNvSpPr txBox="1"/>
            <p:nvPr/>
          </p:nvSpPr>
          <p:spPr>
            <a:xfrm>
              <a:off x="7518623" y="3927055"/>
              <a:ext cx="2236510" cy="1349494"/>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08000" rIns="0" bIns="0" rtlCol="0" anchor="ctr">
              <a:noAutofit/>
            </a:bodyPr>
            <a:lstStyle/>
            <a:p>
              <a:pPr algn="ctr">
                <a:lnSpc>
                  <a:spcPct val="90000"/>
                </a:lnSpc>
              </a:pPr>
              <a:r>
                <a:rPr lang="ja-JP" altLang="en-US" sz="1200" b="1" dirty="0"/>
                <a:t>のがれるために、</a:t>
              </a:r>
              <a:endParaRPr lang="en-US" altLang="ja-JP" sz="1200" b="1" dirty="0"/>
            </a:p>
            <a:p>
              <a:pPr algn="ctr">
                <a:lnSpc>
                  <a:spcPct val="90000"/>
                </a:lnSpc>
              </a:pPr>
              <a:r>
                <a:rPr lang="ja-JP" altLang="en-US" sz="1200" b="1" dirty="0"/>
                <a:t>また薬物を</a:t>
              </a:r>
              <a:endParaRPr lang="en-US" altLang="ja-JP" sz="1200" b="1" dirty="0"/>
            </a:p>
            <a:p>
              <a:pPr algn="ctr">
                <a:lnSpc>
                  <a:spcPct val="90000"/>
                </a:lnSpc>
              </a:pPr>
              <a:r>
                <a:rPr lang="ja-JP" altLang="en-US" sz="1200" b="1" dirty="0"/>
                <a:t>使いたくなる</a:t>
              </a:r>
            </a:p>
          </p:txBody>
        </p:sp>
        <p:sp>
          <p:nvSpPr>
            <p:cNvPr id="38" name="テキスト ボックス 37">
              <a:extLst>
                <a:ext uri="{FF2B5EF4-FFF2-40B4-BE49-F238E27FC236}">
                  <a16:creationId xmlns:a16="http://schemas.microsoft.com/office/drawing/2014/main" id="{23C518E1-5D7B-D9EF-2E7F-7F995041351F}"/>
                </a:ext>
              </a:extLst>
            </p:cNvPr>
            <p:cNvSpPr txBox="1"/>
            <p:nvPr/>
          </p:nvSpPr>
          <p:spPr>
            <a:xfrm>
              <a:off x="4882877" y="1350068"/>
              <a:ext cx="1404377" cy="1156131"/>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90000"/>
                </a:lnSpc>
              </a:pPr>
              <a:r>
                <a:rPr lang="ja-JP" altLang="en-US" sz="1200" b="1" dirty="0"/>
                <a:t>一時的な</a:t>
              </a:r>
              <a:endParaRPr lang="en-US" altLang="ja-JP" sz="1200" b="1" dirty="0"/>
            </a:p>
            <a:p>
              <a:pPr algn="ctr">
                <a:lnSpc>
                  <a:spcPct val="90000"/>
                </a:lnSpc>
              </a:pPr>
              <a:r>
                <a:rPr lang="ja-JP" altLang="en-US" sz="1200" b="1" dirty="0"/>
                <a:t>強い快感</a:t>
              </a:r>
            </a:p>
          </p:txBody>
        </p:sp>
        <p:grpSp>
          <p:nvGrpSpPr>
            <p:cNvPr id="39" name="グループ化 38">
              <a:extLst>
                <a:ext uri="{FF2B5EF4-FFF2-40B4-BE49-F238E27FC236}">
                  <a16:creationId xmlns:a16="http://schemas.microsoft.com/office/drawing/2014/main" id="{AA0C3D56-EA9F-EB55-D9C4-1091EDDD7D83}"/>
                </a:ext>
              </a:extLst>
            </p:cNvPr>
            <p:cNvGrpSpPr/>
            <p:nvPr/>
          </p:nvGrpSpPr>
          <p:grpSpPr>
            <a:xfrm>
              <a:off x="2022589" y="3238222"/>
              <a:ext cx="1189673" cy="1175382"/>
              <a:chOff x="540440" y="3473338"/>
              <a:chExt cx="1434887" cy="1349493"/>
            </a:xfrm>
          </p:grpSpPr>
          <p:sp>
            <p:nvSpPr>
              <p:cNvPr id="51" name="テキスト ボックス 50">
                <a:extLst>
                  <a:ext uri="{FF2B5EF4-FFF2-40B4-BE49-F238E27FC236}">
                    <a16:creationId xmlns:a16="http://schemas.microsoft.com/office/drawing/2014/main" id="{C4F90715-BBD8-0061-C168-66037A3B239D}"/>
                  </a:ext>
                </a:extLst>
              </p:cNvPr>
              <p:cNvSpPr txBox="1"/>
              <p:nvPr/>
            </p:nvSpPr>
            <p:spPr>
              <a:xfrm>
                <a:off x="540440" y="3473338"/>
                <a:ext cx="1434887" cy="1349493"/>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130000"/>
                  </a:lnSpc>
                </a:pPr>
                <a:r>
                  <a:rPr lang="ja-JP" altLang="en-US" sz="1200" b="1" dirty="0"/>
                  <a:t>シンナー</a:t>
                </a:r>
                <a:endParaRPr lang="en-US" altLang="ja-JP" sz="1200" b="1" dirty="0"/>
              </a:p>
              <a:p>
                <a:pPr algn="ctr">
                  <a:lnSpc>
                    <a:spcPct val="130000"/>
                  </a:lnSpc>
                </a:pPr>
                <a:r>
                  <a:rPr lang="ja-JP" altLang="en-US" sz="1200" b="1" dirty="0"/>
                  <a:t>を吸う</a:t>
                </a:r>
              </a:p>
            </p:txBody>
          </p:sp>
          <p:sp>
            <p:nvSpPr>
              <p:cNvPr id="52" name="テキスト ボックス 51">
                <a:extLst>
                  <a:ext uri="{FF2B5EF4-FFF2-40B4-BE49-F238E27FC236}">
                    <a16:creationId xmlns:a16="http://schemas.microsoft.com/office/drawing/2014/main" id="{306E86D7-13D9-49CF-6DDD-C66B93DCE091}"/>
                  </a:ext>
                </a:extLst>
              </p:cNvPr>
              <p:cNvSpPr txBox="1"/>
              <p:nvPr/>
            </p:nvSpPr>
            <p:spPr>
              <a:xfrm>
                <a:off x="1186723" y="4054628"/>
                <a:ext cx="139207" cy="214672"/>
              </a:xfrm>
              <a:prstGeom prst="rect">
                <a:avLst/>
              </a:prstGeom>
              <a:noFill/>
            </p:spPr>
            <p:txBody>
              <a:bodyPr wrap="none" lIns="0" tIns="0" rIns="0" bIns="0" rtlCol="0">
                <a:spAutoFit/>
              </a:bodyPr>
              <a:lstStyle/>
              <a:p>
                <a:pPr algn="ctr">
                  <a:lnSpc>
                    <a:spcPct val="150000"/>
                  </a:lnSpc>
                </a:pPr>
                <a:r>
                  <a:rPr lang="ja-JP" altLang="en-US" sz="675" dirty="0"/>
                  <a:t>す</a:t>
                </a:r>
              </a:p>
            </p:txBody>
          </p:sp>
        </p:grpSp>
        <p:grpSp>
          <p:nvGrpSpPr>
            <p:cNvPr id="40" name="グループ化 39">
              <a:extLst>
                <a:ext uri="{FF2B5EF4-FFF2-40B4-BE49-F238E27FC236}">
                  <a16:creationId xmlns:a16="http://schemas.microsoft.com/office/drawing/2014/main" id="{7198E9A8-55CC-BBFE-ABDB-A6655D2E7588}"/>
                </a:ext>
              </a:extLst>
            </p:cNvPr>
            <p:cNvGrpSpPr/>
            <p:nvPr/>
          </p:nvGrpSpPr>
          <p:grpSpPr>
            <a:xfrm>
              <a:off x="5651948" y="5277851"/>
              <a:ext cx="1649128" cy="1168141"/>
              <a:chOff x="4086841" y="4714743"/>
              <a:chExt cx="1989045" cy="1529556"/>
            </a:xfrm>
          </p:grpSpPr>
          <p:sp>
            <p:nvSpPr>
              <p:cNvPr id="49" name="テキスト ボックス 48">
                <a:extLst>
                  <a:ext uri="{FF2B5EF4-FFF2-40B4-BE49-F238E27FC236}">
                    <a16:creationId xmlns:a16="http://schemas.microsoft.com/office/drawing/2014/main" id="{B730C5E4-3131-0C13-C08A-95A678628CE4}"/>
                  </a:ext>
                </a:extLst>
              </p:cNvPr>
              <p:cNvSpPr txBox="1"/>
              <p:nvPr/>
            </p:nvSpPr>
            <p:spPr>
              <a:xfrm>
                <a:off x="4086841" y="4714743"/>
                <a:ext cx="1989045" cy="1529556"/>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35000" rIns="0" bIns="0" rtlCol="0" anchor="ctr">
                <a:noAutofit/>
              </a:bodyPr>
              <a:lstStyle/>
              <a:p>
                <a:pPr algn="ctr">
                  <a:lnSpc>
                    <a:spcPct val="90000"/>
                  </a:lnSpc>
                </a:pPr>
                <a:r>
                  <a:rPr lang="ja-JP" altLang="en-US" sz="1200" b="1" dirty="0"/>
                  <a:t>乱用を</a:t>
                </a:r>
                <a:endParaRPr lang="en-US" altLang="ja-JP" sz="1200" b="1" dirty="0"/>
              </a:p>
              <a:p>
                <a:pPr algn="ctr">
                  <a:lnSpc>
                    <a:spcPct val="90000"/>
                  </a:lnSpc>
                </a:pPr>
                <a:r>
                  <a:rPr lang="ja-JP" altLang="en-US" sz="1200" b="1" dirty="0"/>
                  <a:t>くり返す</a:t>
                </a:r>
              </a:p>
            </p:txBody>
          </p:sp>
          <p:sp>
            <p:nvSpPr>
              <p:cNvPr id="50" name="テキスト ボックス 49">
                <a:extLst>
                  <a:ext uri="{FF2B5EF4-FFF2-40B4-BE49-F238E27FC236}">
                    <a16:creationId xmlns:a16="http://schemas.microsoft.com/office/drawing/2014/main" id="{0EF4580B-4B73-FDAF-4F00-A65F0E20A82E}"/>
                  </a:ext>
                </a:extLst>
              </p:cNvPr>
              <p:cNvSpPr txBox="1"/>
              <p:nvPr/>
            </p:nvSpPr>
            <p:spPr>
              <a:xfrm>
                <a:off x="4677723" y="5106340"/>
                <a:ext cx="556823" cy="244823"/>
              </a:xfrm>
              <a:prstGeom prst="rect">
                <a:avLst/>
              </a:prstGeom>
              <a:noFill/>
            </p:spPr>
            <p:txBody>
              <a:bodyPr wrap="none" lIns="0" tIns="0" rIns="0" bIns="0" rtlCol="0">
                <a:spAutoFit/>
              </a:bodyPr>
              <a:lstStyle/>
              <a:p>
                <a:pPr algn="ctr">
                  <a:lnSpc>
                    <a:spcPct val="150000"/>
                  </a:lnSpc>
                </a:pPr>
                <a:r>
                  <a:rPr lang="ja-JP" altLang="en-US" sz="675" dirty="0"/>
                  <a:t>らんよう</a:t>
                </a:r>
              </a:p>
            </p:txBody>
          </p:sp>
        </p:grpSp>
        <p:cxnSp>
          <p:nvCxnSpPr>
            <p:cNvPr id="41" name="直線矢印コネクタ 40">
              <a:extLst>
                <a:ext uri="{FF2B5EF4-FFF2-40B4-BE49-F238E27FC236}">
                  <a16:creationId xmlns:a16="http://schemas.microsoft.com/office/drawing/2014/main" id="{9A467FA6-E6F4-8D43-839A-8A0ECA168D68}"/>
                </a:ext>
              </a:extLst>
            </p:cNvPr>
            <p:cNvCxnSpPr>
              <a:cxnSpLocks/>
            </p:cNvCxnSpPr>
            <p:nvPr/>
          </p:nvCxnSpPr>
          <p:spPr>
            <a:xfrm>
              <a:off x="3189623" y="3823676"/>
              <a:ext cx="1037789" cy="0"/>
            </a:xfrm>
            <a:prstGeom prst="straightConnector1">
              <a:avLst/>
            </a:prstGeom>
            <a:ln w="152400">
              <a:solidFill>
                <a:schemeClr val="tx2">
                  <a:lumMod val="25000"/>
                  <a:lumOff val="75000"/>
                </a:schemeClr>
              </a:solidFill>
              <a:tailEnd type="arrow" w="med" len="sm"/>
            </a:ln>
          </p:spPr>
          <p:style>
            <a:lnRef idx="2">
              <a:schemeClr val="accent1"/>
            </a:lnRef>
            <a:fillRef idx="0">
              <a:schemeClr val="accent1"/>
            </a:fillRef>
            <a:effectRef idx="1">
              <a:schemeClr val="accent1"/>
            </a:effectRef>
            <a:fontRef idx="minor">
              <a:schemeClr val="tx1"/>
            </a:fontRef>
          </p:style>
        </p:cxnSp>
        <p:pic>
          <p:nvPicPr>
            <p:cNvPr id="42" name="図 41" descr="食品 が含まれている画像&#10;&#10;自動的に生成された説明">
              <a:extLst>
                <a:ext uri="{FF2B5EF4-FFF2-40B4-BE49-F238E27FC236}">
                  <a16:creationId xmlns:a16="http://schemas.microsoft.com/office/drawing/2014/main" id="{337B4FFB-7B90-051C-8024-C8B2D3EB9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027" y="3002933"/>
              <a:ext cx="1131365" cy="1384628"/>
            </a:xfrm>
            <a:prstGeom prst="rect">
              <a:avLst/>
            </a:prstGeom>
          </p:spPr>
        </p:pic>
        <p:pic>
          <p:nvPicPr>
            <p:cNvPr id="43" name="図 42" descr="部屋, らくがき が含まれている画像&#10;&#10;自動的に生成された説明">
              <a:extLst>
                <a:ext uri="{FF2B5EF4-FFF2-40B4-BE49-F238E27FC236}">
                  <a16:creationId xmlns:a16="http://schemas.microsoft.com/office/drawing/2014/main" id="{C6C1CACD-706A-C2E0-2C8D-F9A79D1D5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990" y="1759795"/>
              <a:ext cx="1333931" cy="1130018"/>
            </a:xfrm>
            <a:prstGeom prst="rect">
              <a:avLst/>
            </a:prstGeom>
          </p:spPr>
        </p:pic>
        <p:pic>
          <p:nvPicPr>
            <p:cNvPr id="44" name="図 43" descr="男性の顔の絵&#10;&#10;低い精度で自動的に生成された説明">
              <a:extLst>
                <a:ext uri="{FF2B5EF4-FFF2-40B4-BE49-F238E27FC236}">
                  <a16:creationId xmlns:a16="http://schemas.microsoft.com/office/drawing/2014/main" id="{DEF8A8FB-5DE6-5065-20D0-FD39443B2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884" y="2150817"/>
              <a:ext cx="1100496" cy="1369433"/>
            </a:xfrm>
            <a:prstGeom prst="rect">
              <a:avLst/>
            </a:prstGeom>
          </p:spPr>
        </p:pic>
        <p:pic>
          <p:nvPicPr>
            <p:cNvPr id="45" name="図 44" descr="挿絵 が含まれている画像&#10;&#10;自動的に生成された説明">
              <a:extLst>
                <a:ext uri="{FF2B5EF4-FFF2-40B4-BE49-F238E27FC236}">
                  <a16:creationId xmlns:a16="http://schemas.microsoft.com/office/drawing/2014/main" id="{3E28E5BE-2C9A-A9E1-33CA-7F86AFFB2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020" y="4482878"/>
              <a:ext cx="1281042" cy="1349494"/>
            </a:xfrm>
            <a:prstGeom prst="rect">
              <a:avLst/>
            </a:prstGeom>
          </p:spPr>
        </p:pic>
        <p:pic>
          <p:nvPicPr>
            <p:cNvPr id="46" name="図 45" descr="食品 が含まれている画像&#10;&#10;自動的に生成された説明">
              <a:extLst>
                <a:ext uri="{FF2B5EF4-FFF2-40B4-BE49-F238E27FC236}">
                  <a16:creationId xmlns:a16="http://schemas.microsoft.com/office/drawing/2014/main" id="{FAD7FB8B-2DB7-CF42-7629-B8A3333682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396" y="4992037"/>
              <a:ext cx="1255254" cy="1214762"/>
            </a:xfrm>
            <a:prstGeom prst="rect">
              <a:avLst/>
            </a:prstGeom>
          </p:spPr>
        </p:pic>
        <p:sp>
          <p:nvSpPr>
            <p:cNvPr id="47" name="テキスト ボックス 46">
              <a:extLst>
                <a:ext uri="{FF2B5EF4-FFF2-40B4-BE49-F238E27FC236}">
                  <a16:creationId xmlns:a16="http://schemas.microsoft.com/office/drawing/2014/main" id="{5D7E0DB8-18A2-3305-260F-56EC641BDFB0}"/>
                </a:ext>
              </a:extLst>
            </p:cNvPr>
            <p:cNvSpPr txBox="1"/>
            <p:nvPr/>
          </p:nvSpPr>
          <p:spPr>
            <a:xfrm>
              <a:off x="3680448" y="2577196"/>
              <a:ext cx="902367" cy="738664"/>
            </a:xfrm>
            <a:prstGeom prst="rect">
              <a:avLst/>
            </a:prstGeom>
            <a:noFill/>
          </p:spPr>
          <p:txBody>
            <a:bodyPr wrap="square" rtlCol="0">
              <a:spAutoFit/>
            </a:bodyPr>
            <a:lstStyle/>
            <a:p>
              <a:pPr algn="ctr"/>
              <a:r>
                <a:rPr kumimoji="1" lang="ja-JP" altLang="en-US" sz="1200" b="1" dirty="0">
                  <a:solidFill>
                    <a:srgbClr val="FF0000"/>
                  </a:solidFill>
                </a:rPr>
                <a:t>大量に</a:t>
              </a:r>
              <a:endParaRPr kumimoji="1" lang="en-US" altLang="ja-JP" sz="1200" b="1" dirty="0">
                <a:solidFill>
                  <a:srgbClr val="FF0000"/>
                </a:solidFill>
              </a:endParaRPr>
            </a:p>
            <a:p>
              <a:pPr algn="ctr"/>
              <a:endParaRPr kumimoji="1" lang="en-US" altLang="ja-JP" sz="600" b="1" dirty="0">
                <a:solidFill>
                  <a:srgbClr val="FF0000"/>
                </a:solidFill>
              </a:endParaRPr>
            </a:p>
            <a:p>
              <a:pPr algn="ctr"/>
              <a:r>
                <a:rPr kumimoji="1" lang="ja-JP" altLang="en-US" sz="1200" b="1" dirty="0">
                  <a:solidFill>
                    <a:srgbClr val="FF0000"/>
                  </a:solidFill>
                </a:rPr>
                <a:t>吸う</a:t>
              </a:r>
            </a:p>
          </p:txBody>
        </p:sp>
        <p:sp>
          <p:nvSpPr>
            <p:cNvPr id="48" name="テキスト ボックス 47">
              <a:extLst>
                <a:ext uri="{FF2B5EF4-FFF2-40B4-BE49-F238E27FC236}">
                  <a16:creationId xmlns:a16="http://schemas.microsoft.com/office/drawing/2014/main" id="{AB1A5165-10B1-D7A3-B14E-CCF8D164D224}"/>
                </a:ext>
              </a:extLst>
            </p:cNvPr>
            <p:cNvSpPr txBox="1"/>
            <p:nvPr/>
          </p:nvSpPr>
          <p:spPr>
            <a:xfrm>
              <a:off x="2556749" y="5048138"/>
              <a:ext cx="1706445" cy="1168141"/>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54000" tIns="0" rIns="0" bIns="0" rtlCol="0" anchor="ctr">
              <a:noAutofit/>
            </a:bodyPr>
            <a:lstStyle/>
            <a:p>
              <a:pPr algn="ctr">
                <a:lnSpc>
                  <a:spcPct val="90000"/>
                </a:lnSpc>
              </a:pPr>
              <a:r>
                <a:rPr lang="ja-JP" altLang="en-US" sz="1200" b="1" dirty="0"/>
                <a:t>脳が縮み、</a:t>
              </a:r>
              <a:endParaRPr lang="en-US" altLang="ja-JP" sz="1200" b="1" dirty="0"/>
            </a:p>
            <a:p>
              <a:pPr algn="ctr">
                <a:lnSpc>
                  <a:spcPct val="90000"/>
                </a:lnSpc>
              </a:pPr>
              <a:endParaRPr lang="en-US" altLang="ja-JP" sz="600" b="1" dirty="0"/>
            </a:p>
            <a:p>
              <a:pPr algn="ctr">
                <a:lnSpc>
                  <a:spcPct val="90000"/>
                </a:lnSpc>
              </a:pPr>
              <a:r>
                <a:rPr lang="ja-JP" altLang="en-US" sz="1200" b="1" dirty="0"/>
                <a:t>精神の異常</a:t>
              </a:r>
              <a:endParaRPr lang="en-US" altLang="ja-JP" sz="1200" b="1" dirty="0"/>
            </a:p>
            <a:p>
              <a:pPr algn="ctr">
                <a:lnSpc>
                  <a:spcPct val="90000"/>
                </a:lnSpc>
              </a:pPr>
              <a:r>
                <a:rPr lang="ja-JP" altLang="en-US" sz="1200" b="1" dirty="0"/>
                <a:t>をきたす</a:t>
              </a:r>
            </a:p>
          </p:txBody>
        </p:sp>
      </p:grpSp>
      <p:sp>
        <p:nvSpPr>
          <p:cNvPr id="4" name="テキスト ボックス 3">
            <a:extLst>
              <a:ext uri="{FF2B5EF4-FFF2-40B4-BE49-F238E27FC236}">
                <a16:creationId xmlns:a16="http://schemas.microsoft.com/office/drawing/2014/main" id="{D42F6369-E41F-804F-0E4C-0C099CC887EE}"/>
              </a:ext>
            </a:extLst>
          </p:cNvPr>
          <p:cNvSpPr txBox="1"/>
          <p:nvPr/>
        </p:nvSpPr>
        <p:spPr>
          <a:xfrm>
            <a:off x="2238920" y="1580133"/>
            <a:ext cx="376053" cy="144366"/>
          </a:xfrm>
          <a:prstGeom prst="rect">
            <a:avLst/>
          </a:prstGeom>
          <a:noFill/>
        </p:spPr>
        <p:txBody>
          <a:bodyPr wrap="square" lIns="0" tIns="0" rIns="0" bIns="0" rtlCol="0">
            <a:spAutoFit/>
          </a:bodyPr>
          <a:lstStyle/>
          <a:p>
            <a:pPr algn="ctr">
              <a:lnSpc>
                <a:spcPct val="150000"/>
              </a:lnSpc>
            </a:pPr>
            <a:r>
              <a:rPr lang="ja-JP" altLang="en-US" sz="675" dirty="0"/>
              <a:t>こきゅう</a:t>
            </a:r>
          </a:p>
        </p:txBody>
      </p:sp>
      <p:sp>
        <p:nvSpPr>
          <p:cNvPr id="5" name="テキスト ボックス 4">
            <a:extLst>
              <a:ext uri="{FF2B5EF4-FFF2-40B4-BE49-F238E27FC236}">
                <a16:creationId xmlns:a16="http://schemas.microsoft.com/office/drawing/2014/main" id="{A5250880-300C-5F55-C0A2-DF72B68E971C}"/>
              </a:ext>
            </a:extLst>
          </p:cNvPr>
          <p:cNvSpPr txBox="1"/>
          <p:nvPr/>
        </p:nvSpPr>
        <p:spPr>
          <a:xfrm>
            <a:off x="2486429" y="2004909"/>
            <a:ext cx="188026" cy="144366"/>
          </a:xfrm>
          <a:prstGeom prst="rect">
            <a:avLst/>
          </a:prstGeom>
          <a:noFill/>
        </p:spPr>
        <p:txBody>
          <a:bodyPr wrap="square" lIns="0" tIns="0" rIns="0" bIns="0" rtlCol="0">
            <a:spAutoFit/>
          </a:bodyPr>
          <a:lstStyle/>
          <a:p>
            <a:pPr algn="ctr">
              <a:lnSpc>
                <a:spcPct val="150000"/>
              </a:lnSpc>
            </a:pPr>
            <a:r>
              <a:rPr lang="ja-JP" altLang="en-US" sz="675" dirty="0"/>
              <a:t>いた</a:t>
            </a:r>
          </a:p>
        </p:txBody>
      </p:sp>
      <p:sp>
        <p:nvSpPr>
          <p:cNvPr id="6" name="テキスト ボックス 5">
            <a:extLst>
              <a:ext uri="{FF2B5EF4-FFF2-40B4-BE49-F238E27FC236}">
                <a16:creationId xmlns:a16="http://schemas.microsoft.com/office/drawing/2014/main" id="{CB01EA94-47E6-1899-3D25-5DA992DC1469}"/>
              </a:ext>
            </a:extLst>
          </p:cNvPr>
          <p:cNvSpPr txBox="1"/>
          <p:nvPr/>
        </p:nvSpPr>
        <p:spPr>
          <a:xfrm>
            <a:off x="2638583" y="5039006"/>
            <a:ext cx="376053" cy="144366"/>
          </a:xfrm>
          <a:prstGeom prst="rect">
            <a:avLst/>
          </a:prstGeom>
          <a:noFill/>
        </p:spPr>
        <p:txBody>
          <a:bodyPr wrap="square" lIns="0" tIns="0" rIns="0" bIns="0" rtlCol="0">
            <a:spAutoFit/>
          </a:bodyPr>
          <a:lstStyle/>
          <a:p>
            <a:pPr algn="ctr">
              <a:lnSpc>
                <a:spcPct val="150000"/>
              </a:lnSpc>
            </a:pPr>
            <a:r>
              <a:rPr lang="ja-JP" altLang="en-US" sz="675" dirty="0"/>
              <a:t>いじょう</a:t>
            </a:r>
          </a:p>
        </p:txBody>
      </p:sp>
      <p:sp>
        <p:nvSpPr>
          <p:cNvPr id="7" name="テキスト ボックス 6">
            <a:extLst>
              <a:ext uri="{FF2B5EF4-FFF2-40B4-BE49-F238E27FC236}">
                <a16:creationId xmlns:a16="http://schemas.microsoft.com/office/drawing/2014/main" id="{6219ED9E-D8FF-B798-C8BF-78F5D87D3912}"/>
              </a:ext>
            </a:extLst>
          </p:cNvPr>
          <p:cNvSpPr txBox="1"/>
          <p:nvPr/>
        </p:nvSpPr>
        <p:spPr>
          <a:xfrm>
            <a:off x="2200233" y="4799623"/>
            <a:ext cx="188026" cy="144366"/>
          </a:xfrm>
          <a:prstGeom prst="rect">
            <a:avLst/>
          </a:prstGeom>
          <a:noFill/>
        </p:spPr>
        <p:txBody>
          <a:bodyPr wrap="square" lIns="0" tIns="0" rIns="0" bIns="0" rtlCol="0">
            <a:spAutoFit/>
          </a:bodyPr>
          <a:lstStyle/>
          <a:p>
            <a:pPr algn="ctr">
              <a:lnSpc>
                <a:spcPct val="150000"/>
              </a:lnSpc>
            </a:pPr>
            <a:r>
              <a:rPr lang="ja-JP" altLang="en-US" sz="675" dirty="0"/>
              <a:t>のう</a:t>
            </a:r>
          </a:p>
        </p:txBody>
      </p:sp>
      <p:sp>
        <p:nvSpPr>
          <p:cNvPr id="8" name="テキスト ボックス 7">
            <a:extLst>
              <a:ext uri="{FF2B5EF4-FFF2-40B4-BE49-F238E27FC236}">
                <a16:creationId xmlns:a16="http://schemas.microsoft.com/office/drawing/2014/main" id="{9DFBF254-8918-BF47-5103-725D96EE18DA}"/>
              </a:ext>
            </a:extLst>
          </p:cNvPr>
          <p:cNvSpPr txBox="1"/>
          <p:nvPr/>
        </p:nvSpPr>
        <p:spPr>
          <a:xfrm>
            <a:off x="3036602" y="2791310"/>
            <a:ext cx="94014" cy="144366"/>
          </a:xfrm>
          <a:prstGeom prst="rect">
            <a:avLst/>
          </a:prstGeom>
          <a:noFill/>
        </p:spPr>
        <p:txBody>
          <a:bodyPr wrap="square" lIns="0" tIns="0" rIns="0" bIns="0" rtlCol="0">
            <a:spAutoFit/>
          </a:bodyPr>
          <a:lstStyle/>
          <a:p>
            <a:pPr algn="ctr">
              <a:lnSpc>
                <a:spcPct val="150000"/>
              </a:lnSpc>
            </a:pPr>
            <a:r>
              <a:rPr lang="ja-JP" altLang="en-US" sz="675" dirty="0">
                <a:solidFill>
                  <a:srgbClr val="FF0000"/>
                </a:solidFill>
              </a:rPr>
              <a:t>す</a:t>
            </a:r>
          </a:p>
        </p:txBody>
      </p:sp>
      <p:sp>
        <p:nvSpPr>
          <p:cNvPr id="11" name="タイトル 2">
            <a:extLst>
              <a:ext uri="{FF2B5EF4-FFF2-40B4-BE49-F238E27FC236}">
                <a16:creationId xmlns:a16="http://schemas.microsoft.com/office/drawing/2014/main" id="{54B70FF8-48D1-77FB-9662-7D394898BD14}"/>
              </a:ext>
            </a:extLst>
          </p:cNvPr>
          <p:cNvSpPr>
            <a:spLocks noGrp="1"/>
          </p:cNvSpPr>
          <p:nvPr>
            <p:ph type="title"/>
          </p:nvPr>
        </p:nvSpPr>
        <p:spPr>
          <a:xfrm>
            <a:off x="622056" y="324147"/>
            <a:ext cx="7899888" cy="985215"/>
          </a:xfrm>
        </p:spPr>
        <p:txBody>
          <a:bodyPr/>
          <a:lstStyle/>
          <a:p>
            <a:r>
              <a:rPr kumimoji="1" lang="ja-JP" altLang="en-US" dirty="0"/>
              <a:t>薬物乱用の悪循環</a:t>
            </a:r>
          </a:p>
        </p:txBody>
      </p:sp>
      <p:grpSp>
        <p:nvGrpSpPr>
          <p:cNvPr id="12" name="グループ化 11">
            <a:extLst>
              <a:ext uri="{FF2B5EF4-FFF2-40B4-BE49-F238E27FC236}">
                <a16:creationId xmlns:a16="http://schemas.microsoft.com/office/drawing/2014/main" id="{69EC9553-260A-54D0-719D-F469D7B207CC}"/>
              </a:ext>
            </a:extLst>
          </p:cNvPr>
          <p:cNvGrpSpPr/>
          <p:nvPr/>
        </p:nvGrpSpPr>
        <p:grpSpPr>
          <a:xfrm>
            <a:off x="2002659" y="518974"/>
            <a:ext cx="5505354" cy="598795"/>
            <a:chOff x="2002659" y="518974"/>
            <a:chExt cx="5505354" cy="598795"/>
          </a:xfrm>
        </p:grpSpPr>
        <p:sp>
          <p:nvSpPr>
            <p:cNvPr id="13" name="平行四辺形 12">
              <a:extLst>
                <a:ext uri="{FF2B5EF4-FFF2-40B4-BE49-F238E27FC236}">
                  <a16:creationId xmlns:a16="http://schemas.microsoft.com/office/drawing/2014/main" id="{B7555E15-A3C4-DA6B-7794-E3C333E2E37E}"/>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暗い背景に白い文字がある&#10;&#10;中程度の精度で自動的に生成された説明">
              <a:extLst>
                <a:ext uri="{FF2B5EF4-FFF2-40B4-BE49-F238E27FC236}">
                  <a16:creationId xmlns:a16="http://schemas.microsoft.com/office/drawing/2014/main" id="{91CE8426-F264-CFEA-E11B-A38EC1D0E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5" name="テキスト ボックス 14">
            <a:extLst>
              <a:ext uri="{FF2B5EF4-FFF2-40B4-BE49-F238E27FC236}">
                <a16:creationId xmlns:a16="http://schemas.microsoft.com/office/drawing/2014/main" id="{C1698F76-3F33-6D77-FCBF-DBD3DFD62854}"/>
              </a:ext>
            </a:extLst>
          </p:cNvPr>
          <p:cNvSpPr txBox="1"/>
          <p:nvPr/>
        </p:nvSpPr>
        <p:spPr>
          <a:xfrm>
            <a:off x="3602696" y="347369"/>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6" name="テキスト ボックス 15">
            <a:extLst>
              <a:ext uri="{FF2B5EF4-FFF2-40B4-BE49-F238E27FC236}">
                <a16:creationId xmlns:a16="http://schemas.microsoft.com/office/drawing/2014/main" id="{EF31D619-C7B2-1E25-6692-BC77943EB897}"/>
              </a:ext>
            </a:extLst>
          </p:cNvPr>
          <p:cNvSpPr txBox="1"/>
          <p:nvPr/>
        </p:nvSpPr>
        <p:spPr>
          <a:xfrm>
            <a:off x="5431922" y="350684"/>
            <a:ext cx="1082348" cy="276999"/>
          </a:xfrm>
          <a:prstGeom prst="rect">
            <a:avLst/>
          </a:prstGeom>
          <a:noFill/>
        </p:spPr>
        <p:txBody>
          <a:bodyPr wrap="none" rtlCol="0">
            <a:spAutoFit/>
          </a:bodyPr>
          <a:lstStyle/>
          <a:p>
            <a:pPr algn="ctr"/>
            <a:r>
              <a:rPr kumimoji="1" lang="ja-JP" altLang="en-US" sz="1200" spc="200" dirty="0">
                <a:solidFill>
                  <a:srgbClr val="0070C0"/>
                </a:solidFill>
                <a:latin typeface="+mj-ea"/>
                <a:ea typeface="+mj-ea"/>
              </a:rPr>
              <a:t>じゅんかん</a:t>
            </a:r>
          </a:p>
        </p:txBody>
      </p:sp>
      <p:sp>
        <p:nvSpPr>
          <p:cNvPr id="3" name="テキスト ボックス 2">
            <a:extLst>
              <a:ext uri="{FF2B5EF4-FFF2-40B4-BE49-F238E27FC236}">
                <a16:creationId xmlns:a16="http://schemas.microsoft.com/office/drawing/2014/main" id="{5BD7DFCE-79D7-5B1E-76B3-C52AB1498C0E}"/>
              </a:ext>
            </a:extLst>
          </p:cNvPr>
          <p:cNvSpPr txBox="1"/>
          <p:nvPr/>
        </p:nvSpPr>
        <p:spPr>
          <a:xfrm>
            <a:off x="2508275" y="4796377"/>
            <a:ext cx="188026" cy="140231"/>
          </a:xfrm>
          <a:prstGeom prst="rect">
            <a:avLst/>
          </a:prstGeom>
          <a:noFill/>
        </p:spPr>
        <p:txBody>
          <a:bodyPr wrap="square" lIns="0" tIns="0" rIns="0" bIns="0" rtlCol="0">
            <a:spAutoFit/>
          </a:bodyPr>
          <a:lstStyle/>
          <a:p>
            <a:pPr algn="ctr">
              <a:lnSpc>
                <a:spcPct val="150000"/>
              </a:lnSpc>
            </a:pPr>
            <a:r>
              <a:rPr lang="ja-JP" altLang="en-US" sz="675" dirty="0"/>
              <a:t>ちぢ</a:t>
            </a:r>
          </a:p>
        </p:txBody>
      </p:sp>
    </p:spTree>
    <p:extLst>
      <p:ext uri="{BB962C8B-B14F-4D97-AF65-F5344CB8AC3E}">
        <p14:creationId xmlns:p14="http://schemas.microsoft.com/office/powerpoint/2010/main" val="290716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D436E0-7295-DFFE-D6BE-A40DF76F1567}"/>
              </a:ext>
            </a:extLst>
          </p:cNvPr>
          <p:cNvSpPr>
            <a:spLocks noGrp="1"/>
          </p:cNvSpPr>
          <p:nvPr>
            <p:ph type="sldNum" sz="quarter" idx="12"/>
          </p:nvPr>
        </p:nvSpPr>
        <p:spPr/>
        <p:txBody>
          <a:bodyPr/>
          <a:lstStyle/>
          <a:p>
            <a:fld id="{2906FD1F-B238-489A-B820-857598A48E65}" type="slidenum">
              <a:rPr kumimoji="1" lang="ja-JP" altLang="en-US" smtClean="0"/>
              <a:t>14</a:t>
            </a:fld>
            <a:endParaRPr kumimoji="1" lang="ja-JP" altLang="en-US"/>
          </a:p>
        </p:txBody>
      </p:sp>
      <p:sp>
        <p:nvSpPr>
          <p:cNvPr id="3" name="タイトル 2">
            <a:extLst>
              <a:ext uri="{FF2B5EF4-FFF2-40B4-BE49-F238E27FC236}">
                <a16:creationId xmlns:a16="http://schemas.microsoft.com/office/drawing/2014/main" id="{E0C524FB-3121-A1EA-80F2-CBEE3C59C164}"/>
              </a:ext>
            </a:extLst>
          </p:cNvPr>
          <p:cNvSpPr>
            <a:spLocks noGrp="1"/>
          </p:cNvSpPr>
          <p:nvPr>
            <p:ph type="title"/>
          </p:nvPr>
        </p:nvSpPr>
        <p:spPr/>
        <p:txBody>
          <a:bodyPr>
            <a:normAutofit/>
          </a:bodyPr>
          <a:lstStyle/>
          <a:p>
            <a:r>
              <a:rPr kumimoji="1" lang="ja-JP" altLang="en-US" sz="3200" spc="-100" dirty="0"/>
              <a:t>薬物乱用者の症状や問題行動</a:t>
            </a:r>
          </a:p>
        </p:txBody>
      </p:sp>
      <p:sp>
        <p:nvSpPr>
          <p:cNvPr id="4" name="四角形: 角を丸くする 3">
            <a:extLst>
              <a:ext uri="{FF2B5EF4-FFF2-40B4-BE49-F238E27FC236}">
                <a16:creationId xmlns:a16="http://schemas.microsoft.com/office/drawing/2014/main" id="{FEB0F0CF-C51A-0AB3-FC38-64A55A006AE9}"/>
              </a:ext>
            </a:extLst>
          </p:cNvPr>
          <p:cNvSpPr/>
          <p:nvPr/>
        </p:nvSpPr>
        <p:spPr>
          <a:xfrm>
            <a:off x="4749630" y="1223929"/>
            <a:ext cx="2492991" cy="2088000"/>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0" rtlCol="0" anchor="t"/>
          <a:lstStyle/>
          <a:p>
            <a:pPr algn="ctr"/>
            <a:r>
              <a:rPr kumimoji="1" lang="ja-JP" altLang="en-US" sz="1600" b="1" dirty="0">
                <a:solidFill>
                  <a:schemeClr val="tx1"/>
                </a:solidFill>
              </a:rPr>
              <a:t>交通事故などを</a:t>
            </a:r>
          </a:p>
          <a:p>
            <a:pPr algn="ctr"/>
            <a:r>
              <a:rPr kumimoji="1" lang="ja-JP" altLang="en-US" sz="1600" b="1" dirty="0">
                <a:solidFill>
                  <a:schemeClr val="tx1"/>
                </a:solidFill>
              </a:rPr>
              <a:t>起こしやすくなる</a:t>
            </a:r>
          </a:p>
        </p:txBody>
      </p:sp>
      <p:sp>
        <p:nvSpPr>
          <p:cNvPr id="5" name="四角形: 角を丸くする 4">
            <a:extLst>
              <a:ext uri="{FF2B5EF4-FFF2-40B4-BE49-F238E27FC236}">
                <a16:creationId xmlns:a16="http://schemas.microsoft.com/office/drawing/2014/main" id="{71C4465A-8EF0-88C9-72F7-4316599175FF}"/>
              </a:ext>
            </a:extLst>
          </p:cNvPr>
          <p:cNvSpPr/>
          <p:nvPr/>
        </p:nvSpPr>
        <p:spPr>
          <a:xfrm>
            <a:off x="1886609" y="3514996"/>
            <a:ext cx="2492991" cy="2088000"/>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0" rtlCol="0" anchor="t"/>
          <a:lstStyle/>
          <a:p>
            <a:pPr algn="ctr"/>
            <a:r>
              <a:rPr kumimoji="1" lang="ja-JP" altLang="en-US" sz="1600" b="1" dirty="0">
                <a:solidFill>
                  <a:schemeClr val="tx1"/>
                </a:solidFill>
              </a:rPr>
              <a:t>やる気が出ない</a:t>
            </a:r>
          </a:p>
        </p:txBody>
      </p:sp>
      <p:sp>
        <p:nvSpPr>
          <p:cNvPr id="6" name="四角形: 角を丸くする 5">
            <a:extLst>
              <a:ext uri="{FF2B5EF4-FFF2-40B4-BE49-F238E27FC236}">
                <a16:creationId xmlns:a16="http://schemas.microsoft.com/office/drawing/2014/main" id="{80569BA1-E5BE-CD5E-207C-68030CB23A26}"/>
              </a:ext>
            </a:extLst>
          </p:cNvPr>
          <p:cNvSpPr/>
          <p:nvPr/>
        </p:nvSpPr>
        <p:spPr>
          <a:xfrm>
            <a:off x="4749630" y="3514996"/>
            <a:ext cx="2492991" cy="2088000"/>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440000" rtlCol="0" anchor="t"/>
          <a:lstStyle/>
          <a:p>
            <a:pPr algn="ctr"/>
            <a:r>
              <a:rPr kumimoji="1" lang="ja-JP" altLang="en-US" sz="1600" b="1" dirty="0">
                <a:solidFill>
                  <a:schemeClr val="tx1"/>
                </a:solidFill>
              </a:rPr>
              <a:t>善悪の判断ができず、</a:t>
            </a:r>
          </a:p>
          <a:p>
            <a:pPr algn="ctr"/>
            <a:r>
              <a:rPr kumimoji="1" lang="ja-JP" altLang="en-US" sz="1600" b="1" dirty="0">
                <a:solidFill>
                  <a:schemeClr val="tx1"/>
                </a:solidFill>
              </a:rPr>
              <a:t>犯罪に走る</a:t>
            </a:r>
          </a:p>
        </p:txBody>
      </p:sp>
      <p:sp>
        <p:nvSpPr>
          <p:cNvPr id="7" name="四角形: 角を丸くする 6">
            <a:extLst>
              <a:ext uri="{FF2B5EF4-FFF2-40B4-BE49-F238E27FC236}">
                <a16:creationId xmlns:a16="http://schemas.microsoft.com/office/drawing/2014/main" id="{45254069-68D1-E0B5-8112-037633464DE2}"/>
              </a:ext>
            </a:extLst>
          </p:cNvPr>
          <p:cNvSpPr/>
          <p:nvPr/>
        </p:nvSpPr>
        <p:spPr>
          <a:xfrm>
            <a:off x="1901565" y="1223929"/>
            <a:ext cx="2492991" cy="2088000"/>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1440000" rIns="36000" rtlCol="0" anchor="t"/>
          <a:lstStyle/>
          <a:p>
            <a:pPr algn="ctr"/>
            <a:r>
              <a:rPr kumimoji="1" lang="ja-JP" altLang="en-US" sz="1600" b="1" dirty="0">
                <a:solidFill>
                  <a:schemeClr val="tx1"/>
                </a:solidFill>
              </a:rPr>
              <a:t>存在しないものが、</a:t>
            </a:r>
          </a:p>
          <a:p>
            <a:pPr algn="ctr"/>
            <a:r>
              <a:rPr kumimoji="1" lang="ja-JP" altLang="en-US" sz="1600" b="1" dirty="0">
                <a:solidFill>
                  <a:schemeClr val="tx1"/>
                </a:solidFill>
              </a:rPr>
              <a:t>見えたり聞こえたりする</a:t>
            </a:r>
          </a:p>
          <a:p>
            <a:pPr algn="ctr"/>
            <a:endParaRPr kumimoji="1" lang="ja-JP" altLang="en-US" sz="1600" dirty="0">
              <a:solidFill>
                <a:schemeClr val="tx1"/>
              </a:solidFill>
            </a:endParaRPr>
          </a:p>
        </p:txBody>
      </p:sp>
      <p:sp>
        <p:nvSpPr>
          <p:cNvPr id="8" name="四角形: 角を丸くする 7">
            <a:extLst>
              <a:ext uri="{FF2B5EF4-FFF2-40B4-BE49-F238E27FC236}">
                <a16:creationId xmlns:a16="http://schemas.microsoft.com/office/drawing/2014/main" id="{3E77806F-E51D-8D2E-856C-956B3BFDF09C}"/>
              </a:ext>
            </a:extLst>
          </p:cNvPr>
          <p:cNvSpPr/>
          <p:nvPr/>
        </p:nvSpPr>
        <p:spPr>
          <a:xfrm>
            <a:off x="745882" y="5738558"/>
            <a:ext cx="7872638" cy="72603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8000" bIns="0" rtlCol="0" anchor="ctr"/>
          <a:lstStyle/>
          <a:p>
            <a:pPr marL="176212" algn="ctr">
              <a:lnSpc>
                <a:spcPct val="120000"/>
              </a:lnSpc>
            </a:pPr>
            <a:r>
              <a:rPr kumimoji="1" lang="ja-JP" altLang="en-US" sz="1700" b="1" i="0" u="none" strike="noStrike" kern="1200" cap="none" spc="0" normalizeH="0" baseline="0" noProof="0" dirty="0">
                <a:ln>
                  <a:noFill/>
                </a:ln>
                <a:solidFill>
                  <a:srgbClr val="FF0000"/>
                </a:solidFill>
                <a:effectLst/>
                <a:uLnTx/>
                <a:uFillTx/>
                <a:cs typeface="+mn-cs"/>
              </a:rPr>
              <a:t>シンナーや大麻、覚醒剤などの薬物は、乱用を続けるとやめられなくなり、</a:t>
            </a:r>
          </a:p>
          <a:p>
            <a:pPr marL="176212" algn="ctr">
              <a:lnSpc>
                <a:spcPct val="120000"/>
              </a:lnSpc>
            </a:pPr>
            <a:r>
              <a:rPr kumimoji="1" lang="ja-JP" altLang="en-US" sz="1700" b="1" i="0" u="none" strike="noStrike" kern="1200" cap="none" spc="0" normalizeH="0" baseline="0" noProof="0" dirty="0">
                <a:ln>
                  <a:noFill/>
                </a:ln>
                <a:solidFill>
                  <a:srgbClr val="FF0000"/>
                </a:solidFill>
                <a:effectLst/>
                <a:uLnTx/>
                <a:uFillTx/>
                <a:cs typeface="+mn-cs"/>
              </a:rPr>
              <a:t>心や体の健康に深刻な影響をおよぼします</a:t>
            </a:r>
          </a:p>
        </p:txBody>
      </p:sp>
      <p:pic>
        <p:nvPicPr>
          <p:cNvPr id="14" name="図 13" descr="記号 が含まれている画像&#10;&#10;自動的に生成された説明">
            <a:extLst>
              <a:ext uri="{FF2B5EF4-FFF2-40B4-BE49-F238E27FC236}">
                <a16:creationId xmlns:a16="http://schemas.microsoft.com/office/drawing/2014/main" id="{9D36287E-5DEA-EA00-883C-DC355A5D1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146" y="1278119"/>
            <a:ext cx="1848307" cy="1410488"/>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48FDBC7B-7571-1A73-9BF3-337442D01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991" y="1487323"/>
            <a:ext cx="1974861" cy="1238629"/>
          </a:xfrm>
          <a:prstGeom prst="rect">
            <a:avLst/>
          </a:prstGeom>
        </p:spPr>
      </p:pic>
      <p:pic>
        <p:nvPicPr>
          <p:cNvPr id="18" name="図 17" descr="ロゴ&#10;&#10;自動的に生成された説明">
            <a:extLst>
              <a:ext uri="{FF2B5EF4-FFF2-40B4-BE49-F238E27FC236}">
                <a16:creationId xmlns:a16="http://schemas.microsoft.com/office/drawing/2014/main" id="{14BB38B9-AE79-747E-032D-817053130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270" y="3616713"/>
            <a:ext cx="1471458" cy="1351424"/>
          </a:xfrm>
          <a:prstGeom prst="rect">
            <a:avLst/>
          </a:prstGeom>
        </p:spPr>
      </p:pic>
      <p:pic>
        <p:nvPicPr>
          <p:cNvPr id="20" name="図 19" descr="部屋 が含まれている画像&#10;&#10;自動的に生成された説明">
            <a:extLst>
              <a:ext uri="{FF2B5EF4-FFF2-40B4-BE49-F238E27FC236}">
                <a16:creationId xmlns:a16="http://schemas.microsoft.com/office/drawing/2014/main" id="{B92BB137-2CBF-4E93-AD75-83E1A06FE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471" y="3541008"/>
            <a:ext cx="1427129" cy="1427129"/>
          </a:xfrm>
          <a:prstGeom prst="rect">
            <a:avLst/>
          </a:prstGeom>
        </p:spPr>
      </p:pic>
      <p:grpSp>
        <p:nvGrpSpPr>
          <p:cNvPr id="11" name="グループ化 10">
            <a:extLst>
              <a:ext uri="{FF2B5EF4-FFF2-40B4-BE49-F238E27FC236}">
                <a16:creationId xmlns:a16="http://schemas.microsoft.com/office/drawing/2014/main" id="{E91EEC92-1EA7-8B19-3555-B22E7A86AE89}"/>
              </a:ext>
            </a:extLst>
          </p:cNvPr>
          <p:cNvGrpSpPr/>
          <p:nvPr/>
        </p:nvGrpSpPr>
        <p:grpSpPr>
          <a:xfrm>
            <a:off x="2002659" y="518974"/>
            <a:ext cx="5505354" cy="598795"/>
            <a:chOff x="2002659" y="518974"/>
            <a:chExt cx="5505354" cy="598795"/>
          </a:xfrm>
        </p:grpSpPr>
        <p:sp>
          <p:nvSpPr>
            <p:cNvPr id="12" name="平行四辺形 11">
              <a:extLst>
                <a:ext uri="{FF2B5EF4-FFF2-40B4-BE49-F238E27FC236}">
                  <a16:creationId xmlns:a16="http://schemas.microsoft.com/office/drawing/2014/main" id="{4728F073-4691-7110-6290-FE629205BB0A}"/>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暗い背景に白い文字がある&#10;&#10;中程度の精度で自動的に生成された説明">
              <a:extLst>
                <a:ext uri="{FF2B5EF4-FFF2-40B4-BE49-F238E27FC236}">
                  <a16:creationId xmlns:a16="http://schemas.microsoft.com/office/drawing/2014/main" id="{D7B4B868-3DEA-A90F-2FA8-BE1F15EAA5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5" name="テキスト ボックス 14">
            <a:extLst>
              <a:ext uri="{FF2B5EF4-FFF2-40B4-BE49-F238E27FC236}">
                <a16:creationId xmlns:a16="http://schemas.microsoft.com/office/drawing/2014/main" id="{B324FB4A-6FA5-9043-4B0D-9A7348B5A71E}"/>
              </a:ext>
            </a:extLst>
          </p:cNvPr>
          <p:cNvSpPr txBox="1"/>
          <p:nvPr/>
        </p:nvSpPr>
        <p:spPr>
          <a:xfrm>
            <a:off x="2717087" y="375650"/>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7" name="テキスト ボックス 16">
            <a:extLst>
              <a:ext uri="{FF2B5EF4-FFF2-40B4-BE49-F238E27FC236}">
                <a16:creationId xmlns:a16="http://schemas.microsoft.com/office/drawing/2014/main" id="{E940F305-B3E8-EDF9-C819-18F349D4AC1C}"/>
              </a:ext>
            </a:extLst>
          </p:cNvPr>
          <p:cNvSpPr txBox="1"/>
          <p:nvPr/>
        </p:nvSpPr>
        <p:spPr>
          <a:xfrm>
            <a:off x="2102832" y="2567732"/>
            <a:ext cx="646331" cy="246221"/>
          </a:xfrm>
          <a:prstGeom prst="rect">
            <a:avLst/>
          </a:prstGeom>
          <a:noFill/>
        </p:spPr>
        <p:txBody>
          <a:bodyPr wrap="none" rtlCol="0">
            <a:spAutoFit/>
          </a:bodyPr>
          <a:lstStyle/>
          <a:p>
            <a:pPr algn="ctr"/>
            <a:r>
              <a:rPr kumimoji="1" lang="ja-JP" altLang="en-US" sz="1000" spc="-100" dirty="0">
                <a:latin typeface="+mn-ea"/>
              </a:rPr>
              <a:t>そんざい</a:t>
            </a:r>
          </a:p>
        </p:txBody>
      </p:sp>
      <p:sp>
        <p:nvSpPr>
          <p:cNvPr id="19" name="テキスト ボックス 18">
            <a:extLst>
              <a:ext uri="{FF2B5EF4-FFF2-40B4-BE49-F238E27FC236}">
                <a16:creationId xmlns:a16="http://schemas.microsoft.com/office/drawing/2014/main" id="{00FAF830-5291-F62E-1651-8F420C3E22C4}"/>
              </a:ext>
            </a:extLst>
          </p:cNvPr>
          <p:cNvSpPr txBox="1"/>
          <p:nvPr/>
        </p:nvSpPr>
        <p:spPr>
          <a:xfrm>
            <a:off x="4886681" y="4842487"/>
            <a:ext cx="646331" cy="246221"/>
          </a:xfrm>
          <a:prstGeom prst="rect">
            <a:avLst/>
          </a:prstGeom>
          <a:noFill/>
        </p:spPr>
        <p:txBody>
          <a:bodyPr wrap="none" rtlCol="0">
            <a:spAutoFit/>
          </a:bodyPr>
          <a:lstStyle/>
          <a:p>
            <a:pPr algn="ctr"/>
            <a:r>
              <a:rPr kumimoji="1" lang="ja-JP" altLang="en-US" sz="1000" spc="-100" dirty="0">
                <a:latin typeface="+mn-ea"/>
              </a:rPr>
              <a:t>ぜんあく</a:t>
            </a:r>
          </a:p>
        </p:txBody>
      </p:sp>
      <p:sp>
        <p:nvSpPr>
          <p:cNvPr id="21" name="テキスト ボックス 20">
            <a:extLst>
              <a:ext uri="{FF2B5EF4-FFF2-40B4-BE49-F238E27FC236}">
                <a16:creationId xmlns:a16="http://schemas.microsoft.com/office/drawing/2014/main" id="{C7E07599-7877-0AC8-1539-3C27A4692615}"/>
              </a:ext>
            </a:extLst>
          </p:cNvPr>
          <p:cNvSpPr txBox="1"/>
          <p:nvPr/>
        </p:nvSpPr>
        <p:spPr>
          <a:xfrm>
            <a:off x="2703211" y="5731123"/>
            <a:ext cx="877163" cy="246221"/>
          </a:xfrm>
          <a:prstGeom prst="rect">
            <a:avLst/>
          </a:prstGeom>
          <a:noFill/>
        </p:spPr>
        <p:txBody>
          <a:bodyPr wrap="none" rtlCol="0">
            <a:spAutoFit/>
          </a:bodyPr>
          <a:lstStyle/>
          <a:p>
            <a:pPr algn="ctr"/>
            <a:r>
              <a:rPr kumimoji="1" lang="ja-JP" altLang="en-US" sz="1000" spc="-100" dirty="0">
                <a:solidFill>
                  <a:srgbClr val="FF0000"/>
                </a:solidFill>
                <a:latin typeface="+mn-ea"/>
              </a:rPr>
              <a:t>かくせいざい</a:t>
            </a:r>
          </a:p>
        </p:txBody>
      </p:sp>
      <p:sp>
        <p:nvSpPr>
          <p:cNvPr id="22" name="テキスト ボックス 21">
            <a:extLst>
              <a:ext uri="{FF2B5EF4-FFF2-40B4-BE49-F238E27FC236}">
                <a16:creationId xmlns:a16="http://schemas.microsoft.com/office/drawing/2014/main" id="{CA98B754-4116-EA26-D444-9E083F270FCD}"/>
              </a:ext>
            </a:extLst>
          </p:cNvPr>
          <p:cNvSpPr txBox="1"/>
          <p:nvPr/>
        </p:nvSpPr>
        <p:spPr>
          <a:xfrm>
            <a:off x="2109691" y="5731122"/>
            <a:ext cx="569387" cy="246221"/>
          </a:xfrm>
          <a:prstGeom prst="rect">
            <a:avLst/>
          </a:prstGeom>
          <a:noFill/>
        </p:spPr>
        <p:txBody>
          <a:bodyPr wrap="none" rtlCol="0">
            <a:spAutoFit/>
          </a:bodyPr>
          <a:lstStyle/>
          <a:p>
            <a:pPr algn="ctr"/>
            <a:r>
              <a:rPr kumimoji="1" lang="ja-JP" altLang="en-US" sz="1000" dirty="0">
                <a:solidFill>
                  <a:srgbClr val="FF0000"/>
                </a:solidFill>
                <a:latin typeface="+mn-ea"/>
              </a:rPr>
              <a:t>たいま</a:t>
            </a:r>
          </a:p>
        </p:txBody>
      </p:sp>
      <p:sp>
        <p:nvSpPr>
          <p:cNvPr id="23" name="テキスト ボックス 22">
            <a:extLst>
              <a:ext uri="{FF2B5EF4-FFF2-40B4-BE49-F238E27FC236}">
                <a16:creationId xmlns:a16="http://schemas.microsoft.com/office/drawing/2014/main" id="{A5DE8501-96A0-82E2-3326-6ACE4B38918E}"/>
              </a:ext>
            </a:extLst>
          </p:cNvPr>
          <p:cNvSpPr txBox="1"/>
          <p:nvPr/>
        </p:nvSpPr>
        <p:spPr>
          <a:xfrm>
            <a:off x="4128836" y="6051627"/>
            <a:ext cx="646331" cy="246221"/>
          </a:xfrm>
          <a:prstGeom prst="rect">
            <a:avLst/>
          </a:prstGeom>
          <a:noFill/>
        </p:spPr>
        <p:txBody>
          <a:bodyPr wrap="none" rtlCol="0">
            <a:spAutoFit/>
          </a:bodyPr>
          <a:lstStyle/>
          <a:p>
            <a:pPr algn="ctr"/>
            <a:r>
              <a:rPr kumimoji="1" lang="ja-JP" altLang="en-US" sz="1000" spc="-100" dirty="0">
                <a:solidFill>
                  <a:srgbClr val="FF0000"/>
                </a:solidFill>
                <a:latin typeface="+mn-ea"/>
              </a:rPr>
              <a:t>しんこく</a:t>
            </a:r>
          </a:p>
        </p:txBody>
      </p:sp>
      <p:sp>
        <p:nvSpPr>
          <p:cNvPr id="24" name="テキスト ボックス 23">
            <a:extLst>
              <a:ext uri="{FF2B5EF4-FFF2-40B4-BE49-F238E27FC236}">
                <a16:creationId xmlns:a16="http://schemas.microsoft.com/office/drawing/2014/main" id="{199A65B7-8686-D9C8-9D4D-44DAE1CE4FDE}"/>
              </a:ext>
            </a:extLst>
          </p:cNvPr>
          <p:cNvSpPr txBox="1"/>
          <p:nvPr/>
        </p:nvSpPr>
        <p:spPr>
          <a:xfrm>
            <a:off x="4710745" y="6051626"/>
            <a:ext cx="761747" cy="246221"/>
          </a:xfrm>
          <a:prstGeom prst="rect">
            <a:avLst/>
          </a:prstGeom>
          <a:noFill/>
        </p:spPr>
        <p:txBody>
          <a:bodyPr wrap="none" rtlCol="0">
            <a:spAutoFit/>
          </a:bodyPr>
          <a:lstStyle/>
          <a:p>
            <a:pPr algn="ctr"/>
            <a:r>
              <a:rPr kumimoji="1" lang="ja-JP" altLang="en-US" sz="1000" spc="-100" dirty="0">
                <a:solidFill>
                  <a:srgbClr val="FF0000"/>
                </a:solidFill>
                <a:latin typeface="+mn-ea"/>
              </a:rPr>
              <a:t>えいきょう</a:t>
            </a:r>
          </a:p>
        </p:txBody>
      </p:sp>
      <p:sp>
        <p:nvSpPr>
          <p:cNvPr id="9" name="テキスト ボックス 8">
            <a:extLst>
              <a:ext uri="{FF2B5EF4-FFF2-40B4-BE49-F238E27FC236}">
                <a16:creationId xmlns:a16="http://schemas.microsoft.com/office/drawing/2014/main" id="{A993D03F-3382-8373-E086-CD2FF1649B3E}"/>
              </a:ext>
            </a:extLst>
          </p:cNvPr>
          <p:cNvSpPr txBox="1"/>
          <p:nvPr/>
        </p:nvSpPr>
        <p:spPr>
          <a:xfrm>
            <a:off x="4841368" y="5726096"/>
            <a:ext cx="697627" cy="246221"/>
          </a:xfrm>
          <a:prstGeom prst="rect">
            <a:avLst/>
          </a:prstGeom>
          <a:noFill/>
        </p:spPr>
        <p:txBody>
          <a:bodyPr wrap="none" rtlCol="0">
            <a:spAutoFit/>
          </a:bodyPr>
          <a:lstStyle/>
          <a:p>
            <a:pPr algn="ctr"/>
            <a:r>
              <a:rPr kumimoji="1" lang="ja-JP" altLang="en-US" sz="1000" dirty="0">
                <a:solidFill>
                  <a:srgbClr val="FF0000"/>
                </a:solidFill>
                <a:latin typeface="+mj-ea"/>
                <a:ea typeface="+mj-ea"/>
              </a:rPr>
              <a:t>らんよう</a:t>
            </a:r>
          </a:p>
        </p:txBody>
      </p:sp>
    </p:spTree>
    <p:extLst>
      <p:ext uri="{BB962C8B-B14F-4D97-AF65-F5344CB8AC3E}">
        <p14:creationId xmlns:p14="http://schemas.microsoft.com/office/powerpoint/2010/main" val="151023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2C7377-89CF-E8BA-1BC4-81C03F906135}"/>
              </a:ext>
            </a:extLst>
          </p:cNvPr>
          <p:cNvSpPr>
            <a:spLocks noGrp="1"/>
          </p:cNvSpPr>
          <p:nvPr>
            <p:ph type="sldNum" sz="quarter" idx="12"/>
          </p:nvPr>
        </p:nvSpPr>
        <p:spPr/>
        <p:txBody>
          <a:bodyPr/>
          <a:lstStyle/>
          <a:p>
            <a:fld id="{2906FD1F-B238-489A-B820-857598A48E65}" type="slidenum">
              <a:rPr kumimoji="1" lang="ja-JP" altLang="en-US" smtClean="0"/>
              <a:t>15</a:t>
            </a:fld>
            <a:endParaRPr kumimoji="1" lang="ja-JP" altLang="en-US"/>
          </a:p>
        </p:txBody>
      </p:sp>
      <p:sp>
        <p:nvSpPr>
          <p:cNvPr id="4" name="タイトル 3">
            <a:extLst>
              <a:ext uri="{FF2B5EF4-FFF2-40B4-BE49-F238E27FC236}">
                <a16:creationId xmlns:a16="http://schemas.microsoft.com/office/drawing/2014/main" id="{819815F2-8BA6-7386-C559-676BB31C9EFE}"/>
              </a:ext>
            </a:extLst>
          </p:cNvPr>
          <p:cNvSpPr>
            <a:spLocks noGrp="1"/>
          </p:cNvSpPr>
          <p:nvPr>
            <p:ph type="title"/>
          </p:nvPr>
        </p:nvSpPr>
        <p:spPr/>
        <p:txBody>
          <a:bodyPr/>
          <a:lstStyle/>
          <a:p>
            <a:r>
              <a:rPr lang="ja-JP" altLang="en-US" dirty="0"/>
              <a:t>今日のまとめ</a:t>
            </a:r>
          </a:p>
        </p:txBody>
      </p:sp>
      <p:sp>
        <p:nvSpPr>
          <p:cNvPr id="5" name="テキスト ボックス 4">
            <a:extLst>
              <a:ext uri="{FF2B5EF4-FFF2-40B4-BE49-F238E27FC236}">
                <a16:creationId xmlns:a16="http://schemas.microsoft.com/office/drawing/2014/main" id="{5A69D58F-B69F-A5F9-5AAC-DDA41627BA81}"/>
              </a:ext>
            </a:extLst>
          </p:cNvPr>
          <p:cNvSpPr txBox="1"/>
          <p:nvPr/>
        </p:nvSpPr>
        <p:spPr>
          <a:xfrm>
            <a:off x="738979" y="1287509"/>
            <a:ext cx="7884718" cy="4792140"/>
          </a:xfrm>
          <a:prstGeom prst="roundRect">
            <a:avLst>
              <a:gd name="adj" fmla="val 9456"/>
            </a:avLst>
          </a:prstGeom>
          <a:solidFill>
            <a:srgbClr val="FF5050"/>
          </a:solidFill>
          <a:effectLst>
            <a:outerShdw blurRad="50800" dist="38100" dir="2700000" algn="tl" rotWithShape="0">
              <a:prstClr val="black">
                <a:alpha val="40000"/>
              </a:prstClr>
            </a:outerShdw>
          </a:effectLst>
        </p:spPr>
        <p:txBody>
          <a:bodyPr wrap="none" lIns="108000" rIns="0" bIns="0" rtlCol="0">
            <a:spAutoFit/>
          </a:bodyPr>
          <a:lstStyle/>
          <a:p>
            <a:pPr>
              <a:lnSpc>
                <a:spcPct val="120000"/>
              </a:lnSpc>
            </a:pPr>
            <a:r>
              <a:rPr kumimoji="1" lang="ja-JP" altLang="en-US" sz="3200" b="1" spc="-100" dirty="0">
                <a:solidFill>
                  <a:schemeClr val="bg1"/>
                </a:solidFill>
                <a:effectLst>
                  <a:outerShdw blurRad="38100" dist="38100" dir="2700000" algn="tl">
                    <a:srgbClr val="000000">
                      <a:alpha val="43137"/>
                    </a:srgbClr>
                  </a:outerShdw>
                </a:effectLst>
              </a:rPr>
              <a:t>シンナーや覚醒剤などの薬物は、</a:t>
            </a:r>
            <a:br>
              <a:rPr kumimoji="1" lang="ja-JP" altLang="en-US" sz="3200" b="1" spc="-100" dirty="0">
                <a:solidFill>
                  <a:schemeClr val="bg1"/>
                </a:solidFill>
                <a:effectLst>
                  <a:outerShdw blurRad="38100" dist="38100" dir="2700000" algn="tl">
                    <a:srgbClr val="000000">
                      <a:alpha val="43137"/>
                    </a:srgbClr>
                  </a:outerShdw>
                </a:effectLst>
              </a:rPr>
            </a:br>
            <a:r>
              <a:rPr kumimoji="1" lang="ja-JP" altLang="en-US" sz="3200" b="1" spc="-100" dirty="0">
                <a:solidFill>
                  <a:schemeClr val="bg1"/>
                </a:solidFill>
                <a:effectLst>
                  <a:outerShdw blurRad="38100" dist="38100" dir="2700000" algn="tl">
                    <a:srgbClr val="000000">
                      <a:alpha val="43137"/>
                    </a:srgbClr>
                  </a:outerShdw>
                </a:effectLst>
              </a:rPr>
              <a:t>１回の乱用でも死に至ることがあり、</a:t>
            </a:r>
            <a:br>
              <a:rPr kumimoji="1" lang="ja-JP" altLang="en-US" sz="3200" b="1" spc="-100" dirty="0">
                <a:solidFill>
                  <a:schemeClr val="bg1"/>
                </a:solidFill>
                <a:effectLst>
                  <a:outerShdw blurRad="38100" dist="38100" dir="2700000" algn="tl">
                    <a:srgbClr val="000000">
                      <a:alpha val="43137"/>
                    </a:srgbClr>
                  </a:outerShdw>
                </a:effectLst>
              </a:rPr>
            </a:br>
            <a:r>
              <a:rPr kumimoji="1" lang="ja-JP" altLang="en-US" sz="3200" b="1" spc="-100" dirty="0">
                <a:solidFill>
                  <a:schemeClr val="bg1"/>
                </a:solidFill>
                <a:effectLst>
                  <a:outerShdw blurRad="38100" dist="38100" dir="2700000" algn="tl">
                    <a:srgbClr val="000000">
                      <a:alpha val="43137"/>
                    </a:srgbClr>
                  </a:outerShdw>
                </a:effectLst>
              </a:rPr>
              <a:t>１回だけと思って使い始めても</a:t>
            </a:r>
            <a:endParaRPr kumimoji="1" lang="en-US" altLang="ja-JP" sz="3200" b="1" spc="-100" dirty="0">
              <a:solidFill>
                <a:schemeClr val="bg1"/>
              </a:solidFill>
              <a:effectLst>
                <a:outerShdw blurRad="38100" dist="38100" dir="2700000" algn="tl">
                  <a:srgbClr val="000000">
                    <a:alpha val="43137"/>
                  </a:srgbClr>
                </a:outerShdw>
              </a:effectLst>
            </a:endParaRPr>
          </a:p>
          <a:p>
            <a:pPr>
              <a:lnSpc>
                <a:spcPct val="120000"/>
              </a:lnSpc>
              <a:spcAft>
                <a:spcPts val="3000"/>
              </a:spcAft>
            </a:pPr>
            <a:r>
              <a:rPr kumimoji="1" lang="ja-JP" altLang="en-US" sz="3200" b="1" spc="-100" dirty="0">
                <a:solidFill>
                  <a:schemeClr val="bg1"/>
                </a:solidFill>
                <a:effectLst>
                  <a:outerShdw blurRad="38100" dist="38100" dir="2700000" algn="tl">
                    <a:srgbClr val="000000">
                      <a:alpha val="43137"/>
                    </a:srgbClr>
                  </a:outerShdw>
                </a:effectLst>
              </a:rPr>
              <a:t>やめられなくなり、心や体の健康に</a:t>
            </a:r>
            <a:br>
              <a:rPr kumimoji="1" lang="en-US" altLang="ja-JP" sz="3200" b="1" spc="-100" dirty="0">
                <a:solidFill>
                  <a:schemeClr val="bg1"/>
                </a:solidFill>
                <a:effectLst>
                  <a:outerShdw blurRad="38100" dist="38100" dir="2700000" algn="tl">
                    <a:srgbClr val="000000">
                      <a:alpha val="43137"/>
                    </a:srgbClr>
                  </a:outerShdw>
                </a:effectLst>
              </a:rPr>
            </a:br>
            <a:r>
              <a:rPr kumimoji="1" lang="ja-JP" altLang="en-US" sz="3200" b="1" spc="-100" dirty="0">
                <a:solidFill>
                  <a:schemeClr val="bg1"/>
                </a:solidFill>
                <a:effectLst>
                  <a:outerShdw blurRad="38100" dist="38100" dir="2700000" algn="tl">
                    <a:srgbClr val="000000">
                      <a:alpha val="43137"/>
                    </a:srgbClr>
                  </a:outerShdw>
                </a:effectLst>
              </a:rPr>
              <a:t>深刻な影響をおよぼします。</a:t>
            </a:r>
          </a:p>
          <a:p>
            <a:pPr>
              <a:lnSpc>
                <a:spcPct val="120000"/>
              </a:lnSpc>
              <a:spcAft>
                <a:spcPts val="3000"/>
              </a:spcAft>
            </a:pPr>
            <a:r>
              <a:rPr kumimoji="1" lang="ja-JP" altLang="en-US" sz="3200" b="1" spc="-100" dirty="0">
                <a:solidFill>
                  <a:schemeClr val="bg1"/>
                </a:solidFill>
                <a:effectLst>
                  <a:outerShdw blurRad="38100" dist="38100" dir="2700000" algn="tl">
                    <a:srgbClr val="000000">
                      <a:alpha val="43137"/>
                    </a:srgbClr>
                  </a:outerShdw>
                </a:effectLst>
              </a:rPr>
              <a:t>シンナーや大麻、覚醒剤などの薬物乱用は</a:t>
            </a:r>
            <a:br>
              <a:rPr kumimoji="1" lang="en-US" altLang="ja-JP" sz="3200" b="1" spc="-100" dirty="0">
                <a:solidFill>
                  <a:schemeClr val="bg1"/>
                </a:solidFill>
                <a:effectLst>
                  <a:outerShdw blurRad="38100" dist="38100" dir="2700000" algn="tl">
                    <a:srgbClr val="000000">
                      <a:alpha val="43137"/>
                    </a:srgbClr>
                  </a:outerShdw>
                </a:effectLst>
              </a:rPr>
            </a:br>
            <a:r>
              <a:rPr kumimoji="1" lang="ja-JP" altLang="en-US" sz="3200" b="1" spc="-100" dirty="0">
                <a:solidFill>
                  <a:schemeClr val="bg1"/>
                </a:solidFill>
                <a:effectLst>
                  <a:outerShdw blurRad="38100" dist="38100" dir="2700000" algn="tl">
                    <a:srgbClr val="000000">
                      <a:alpha val="43137"/>
                    </a:srgbClr>
                  </a:outerShdw>
                </a:effectLst>
              </a:rPr>
              <a:t>法律で禁止されています。</a:t>
            </a:r>
          </a:p>
        </p:txBody>
      </p:sp>
      <p:pic>
        <p:nvPicPr>
          <p:cNvPr id="3" name="図 2">
            <a:extLst>
              <a:ext uri="{FF2B5EF4-FFF2-40B4-BE49-F238E27FC236}">
                <a16:creationId xmlns:a16="http://schemas.microsoft.com/office/drawing/2014/main" id="{7A63FAA2-ECF2-FC86-053E-4147CD4E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88" y="5276481"/>
            <a:ext cx="969440" cy="1216393"/>
          </a:xfrm>
          <a:prstGeom prst="rect">
            <a:avLst/>
          </a:prstGeom>
        </p:spPr>
      </p:pic>
      <p:grpSp>
        <p:nvGrpSpPr>
          <p:cNvPr id="6" name="グループ化 5">
            <a:extLst>
              <a:ext uri="{FF2B5EF4-FFF2-40B4-BE49-F238E27FC236}">
                <a16:creationId xmlns:a16="http://schemas.microsoft.com/office/drawing/2014/main" id="{1626F608-B9DE-82DC-66CD-C846269F473A}"/>
              </a:ext>
            </a:extLst>
          </p:cNvPr>
          <p:cNvGrpSpPr/>
          <p:nvPr/>
        </p:nvGrpSpPr>
        <p:grpSpPr>
          <a:xfrm>
            <a:off x="1825101" y="416802"/>
            <a:ext cx="5756371" cy="674515"/>
            <a:chOff x="1825101" y="416802"/>
            <a:chExt cx="5756371" cy="674515"/>
          </a:xfrm>
        </p:grpSpPr>
        <p:sp>
          <p:nvSpPr>
            <p:cNvPr id="7" name="平行四辺形 6">
              <a:extLst>
                <a:ext uri="{FF2B5EF4-FFF2-40B4-BE49-F238E27FC236}">
                  <a16:creationId xmlns:a16="http://schemas.microsoft.com/office/drawing/2014/main" id="{E3C12738-AA42-1C8D-2B95-56C52D665D02}"/>
                </a:ext>
              </a:extLst>
            </p:cNvPr>
            <p:cNvSpPr/>
            <p:nvPr userDrawn="1"/>
          </p:nvSpPr>
          <p:spPr>
            <a:xfrm flipH="1">
              <a:off x="1825101" y="975632"/>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36C82774-4A71-F818-49B5-6646ED7CD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3459" y="416802"/>
              <a:ext cx="568013" cy="673200"/>
            </a:xfrm>
            <a:prstGeom prst="rect">
              <a:avLst/>
            </a:prstGeom>
          </p:spPr>
        </p:pic>
      </p:grpSp>
      <p:sp>
        <p:nvSpPr>
          <p:cNvPr id="18" name="テキスト ボックス 17">
            <a:extLst>
              <a:ext uri="{FF2B5EF4-FFF2-40B4-BE49-F238E27FC236}">
                <a16:creationId xmlns:a16="http://schemas.microsoft.com/office/drawing/2014/main" id="{821327DA-394B-FF2F-ED08-4F61C588350C}"/>
              </a:ext>
            </a:extLst>
          </p:cNvPr>
          <p:cNvSpPr txBox="1"/>
          <p:nvPr/>
        </p:nvSpPr>
        <p:spPr>
          <a:xfrm>
            <a:off x="2903029" y="1335319"/>
            <a:ext cx="1338828" cy="307777"/>
          </a:xfrm>
          <a:prstGeom prst="rect">
            <a:avLst/>
          </a:prstGeom>
          <a:noFill/>
        </p:spPr>
        <p:txBody>
          <a:bodyPr wrap="none" rtlCol="0">
            <a:spAutoFit/>
          </a:bodyPr>
          <a:lstStyle/>
          <a:p>
            <a:pPr algn="ctr"/>
            <a:r>
              <a:rPr kumimoji="1" lang="ja-JP" altLang="en-US" sz="1400" spc="100" dirty="0">
                <a:solidFill>
                  <a:schemeClr val="bg1"/>
                </a:solidFill>
                <a:latin typeface="+mn-ea"/>
              </a:rPr>
              <a:t>かくせいざい</a:t>
            </a:r>
          </a:p>
        </p:txBody>
      </p:sp>
      <p:sp>
        <p:nvSpPr>
          <p:cNvPr id="19" name="テキスト ボックス 18">
            <a:extLst>
              <a:ext uri="{FF2B5EF4-FFF2-40B4-BE49-F238E27FC236}">
                <a16:creationId xmlns:a16="http://schemas.microsoft.com/office/drawing/2014/main" id="{08ACA93B-45DF-DA77-7A02-C56284BDD440}"/>
              </a:ext>
            </a:extLst>
          </p:cNvPr>
          <p:cNvSpPr txBox="1"/>
          <p:nvPr/>
        </p:nvSpPr>
        <p:spPr>
          <a:xfrm>
            <a:off x="2088705" y="1918588"/>
            <a:ext cx="954107" cy="307777"/>
          </a:xfrm>
          <a:prstGeom prst="rect">
            <a:avLst/>
          </a:prstGeom>
          <a:noFill/>
        </p:spPr>
        <p:txBody>
          <a:bodyPr wrap="none" rtlCol="0">
            <a:spAutoFit/>
          </a:bodyPr>
          <a:lstStyle/>
          <a:p>
            <a:pPr algn="ctr"/>
            <a:r>
              <a:rPr kumimoji="1" lang="ja-JP" altLang="en-US" sz="1400" spc="100" dirty="0">
                <a:solidFill>
                  <a:schemeClr val="bg1"/>
                </a:solidFill>
                <a:latin typeface="+mn-ea"/>
              </a:rPr>
              <a:t>らんよう</a:t>
            </a:r>
          </a:p>
        </p:txBody>
      </p:sp>
      <p:sp>
        <p:nvSpPr>
          <p:cNvPr id="20" name="テキスト ボックス 19">
            <a:extLst>
              <a:ext uri="{FF2B5EF4-FFF2-40B4-BE49-F238E27FC236}">
                <a16:creationId xmlns:a16="http://schemas.microsoft.com/office/drawing/2014/main" id="{690ABD52-8141-694A-2255-CDA48ADB962F}"/>
              </a:ext>
            </a:extLst>
          </p:cNvPr>
          <p:cNvSpPr txBox="1"/>
          <p:nvPr/>
        </p:nvSpPr>
        <p:spPr>
          <a:xfrm>
            <a:off x="4443066" y="1928641"/>
            <a:ext cx="569388" cy="307777"/>
          </a:xfrm>
          <a:prstGeom prst="rect">
            <a:avLst/>
          </a:prstGeom>
          <a:noFill/>
        </p:spPr>
        <p:txBody>
          <a:bodyPr wrap="none" rtlCol="0">
            <a:spAutoFit/>
          </a:bodyPr>
          <a:lstStyle/>
          <a:p>
            <a:pPr algn="ctr"/>
            <a:r>
              <a:rPr kumimoji="1" lang="ja-JP" altLang="en-US" sz="1400" spc="100" dirty="0">
                <a:solidFill>
                  <a:schemeClr val="bg1"/>
                </a:solidFill>
                <a:latin typeface="+mn-ea"/>
              </a:rPr>
              <a:t>いた</a:t>
            </a:r>
          </a:p>
        </p:txBody>
      </p:sp>
      <p:sp>
        <p:nvSpPr>
          <p:cNvPr id="21" name="テキスト ボックス 20">
            <a:extLst>
              <a:ext uri="{FF2B5EF4-FFF2-40B4-BE49-F238E27FC236}">
                <a16:creationId xmlns:a16="http://schemas.microsoft.com/office/drawing/2014/main" id="{506183F0-7116-A8E3-BA37-AFE748D98DF3}"/>
              </a:ext>
            </a:extLst>
          </p:cNvPr>
          <p:cNvSpPr txBox="1"/>
          <p:nvPr/>
        </p:nvSpPr>
        <p:spPr>
          <a:xfrm>
            <a:off x="917908" y="3674271"/>
            <a:ext cx="954107" cy="307777"/>
          </a:xfrm>
          <a:prstGeom prst="rect">
            <a:avLst/>
          </a:prstGeom>
          <a:noFill/>
        </p:spPr>
        <p:txBody>
          <a:bodyPr wrap="none" rtlCol="0">
            <a:spAutoFit/>
          </a:bodyPr>
          <a:lstStyle/>
          <a:p>
            <a:pPr algn="ctr"/>
            <a:r>
              <a:rPr kumimoji="1" lang="ja-JP" altLang="en-US" sz="1400" spc="100" dirty="0">
                <a:solidFill>
                  <a:schemeClr val="bg1"/>
                </a:solidFill>
                <a:latin typeface="+mn-ea"/>
              </a:rPr>
              <a:t>しんこく</a:t>
            </a:r>
          </a:p>
        </p:txBody>
      </p:sp>
      <p:sp>
        <p:nvSpPr>
          <p:cNvPr id="22" name="テキスト ボックス 21">
            <a:extLst>
              <a:ext uri="{FF2B5EF4-FFF2-40B4-BE49-F238E27FC236}">
                <a16:creationId xmlns:a16="http://schemas.microsoft.com/office/drawing/2014/main" id="{3FA68FC1-9AA7-ACE4-A3D4-F24A5DCC4E2B}"/>
              </a:ext>
            </a:extLst>
          </p:cNvPr>
          <p:cNvSpPr txBox="1"/>
          <p:nvPr/>
        </p:nvSpPr>
        <p:spPr>
          <a:xfrm>
            <a:off x="2006564" y="3674270"/>
            <a:ext cx="1146469" cy="307777"/>
          </a:xfrm>
          <a:prstGeom prst="rect">
            <a:avLst/>
          </a:prstGeom>
          <a:noFill/>
        </p:spPr>
        <p:txBody>
          <a:bodyPr wrap="none" rtlCol="0">
            <a:spAutoFit/>
          </a:bodyPr>
          <a:lstStyle/>
          <a:p>
            <a:pPr algn="ctr"/>
            <a:r>
              <a:rPr kumimoji="1" lang="ja-JP" altLang="en-US" sz="1400" spc="100" dirty="0">
                <a:solidFill>
                  <a:schemeClr val="bg1"/>
                </a:solidFill>
                <a:latin typeface="+mn-ea"/>
              </a:rPr>
              <a:t>えいきょう</a:t>
            </a:r>
          </a:p>
        </p:txBody>
      </p:sp>
      <p:sp>
        <p:nvSpPr>
          <p:cNvPr id="23" name="テキスト ボックス 22">
            <a:extLst>
              <a:ext uri="{FF2B5EF4-FFF2-40B4-BE49-F238E27FC236}">
                <a16:creationId xmlns:a16="http://schemas.microsoft.com/office/drawing/2014/main" id="{246216A1-B0AB-2232-ACCE-C7415ADEBDCE}"/>
              </a:ext>
            </a:extLst>
          </p:cNvPr>
          <p:cNvSpPr txBox="1"/>
          <p:nvPr/>
        </p:nvSpPr>
        <p:spPr>
          <a:xfrm>
            <a:off x="2981054" y="4627107"/>
            <a:ext cx="761747" cy="307777"/>
          </a:xfrm>
          <a:prstGeom prst="rect">
            <a:avLst/>
          </a:prstGeom>
          <a:noFill/>
        </p:spPr>
        <p:txBody>
          <a:bodyPr wrap="none" rtlCol="0">
            <a:spAutoFit/>
          </a:bodyPr>
          <a:lstStyle/>
          <a:p>
            <a:pPr algn="ctr"/>
            <a:r>
              <a:rPr kumimoji="1" lang="ja-JP" altLang="en-US" sz="1400" spc="100" dirty="0">
                <a:solidFill>
                  <a:schemeClr val="bg1"/>
                </a:solidFill>
                <a:latin typeface="+mn-ea"/>
              </a:rPr>
              <a:t>たいま</a:t>
            </a:r>
          </a:p>
        </p:txBody>
      </p:sp>
      <p:sp>
        <p:nvSpPr>
          <p:cNvPr id="24" name="テキスト ボックス 23">
            <a:extLst>
              <a:ext uri="{FF2B5EF4-FFF2-40B4-BE49-F238E27FC236}">
                <a16:creationId xmlns:a16="http://schemas.microsoft.com/office/drawing/2014/main" id="{897BDF5C-A6F0-3877-A9DA-DB19EF040F5C}"/>
              </a:ext>
            </a:extLst>
          </p:cNvPr>
          <p:cNvSpPr txBox="1"/>
          <p:nvPr/>
        </p:nvSpPr>
        <p:spPr>
          <a:xfrm>
            <a:off x="4034302" y="4624269"/>
            <a:ext cx="1338829" cy="307777"/>
          </a:xfrm>
          <a:prstGeom prst="rect">
            <a:avLst/>
          </a:prstGeom>
          <a:noFill/>
        </p:spPr>
        <p:txBody>
          <a:bodyPr wrap="none" rtlCol="0">
            <a:spAutoFit/>
          </a:bodyPr>
          <a:lstStyle/>
          <a:p>
            <a:pPr algn="ctr"/>
            <a:r>
              <a:rPr kumimoji="1" lang="ja-JP" altLang="en-US" sz="1400" spc="100" dirty="0">
                <a:solidFill>
                  <a:schemeClr val="bg1"/>
                </a:solidFill>
                <a:latin typeface="+mn-ea"/>
              </a:rPr>
              <a:t>かくせいざい</a:t>
            </a:r>
          </a:p>
        </p:txBody>
      </p:sp>
      <p:sp>
        <p:nvSpPr>
          <p:cNvPr id="25" name="テキスト ボックス 24">
            <a:extLst>
              <a:ext uri="{FF2B5EF4-FFF2-40B4-BE49-F238E27FC236}">
                <a16:creationId xmlns:a16="http://schemas.microsoft.com/office/drawing/2014/main" id="{5EB42AF4-4026-460F-61C5-F9D796E5B74B}"/>
              </a:ext>
            </a:extLst>
          </p:cNvPr>
          <p:cNvSpPr txBox="1"/>
          <p:nvPr/>
        </p:nvSpPr>
        <p:spPr>
          <a:xfrm>
            <a:off x="7196962" y="4624268"/>
            <a:ext cx="954107" cy="307777"/>
          </a:xfrm>
          <a:prstGeom prst="rect">
            <a:avLst/>
          </a:prstGeom>
          <a:noFill/>
        </p:spPr>
        <p:txBody>
          <a:bodyPr wrap="none" rtlCol="0">
            <a:spAutoFit/>
          </a:bodyPr>
          <a:lstStyle/>
          <a:p>
            <a:pPr algn="ctr"/>
            <a:r>
              <a:rPr kumimoji="1" lang="ja-JP" altLang="en-US" sz="1400" spc="100" dirty="0">
                <a:solidFill>
                  <a:schemeClr val="bg1"/>
                </a:solidFill>
                <a:latin typeface="+mn-ea"/>
              </a:rPr>
              <a:t>らんよう</a:t>
            </a:r>
          </a:p>
        </p:txBody>
      </p:sp>
      <p:sp>
        <p:nvSpPr>
          <p:cNvPr id="26" name="テキスト ボックス 25">
            <a:extLst>
              <a:ext uri="{FF2B5EF4-FFF2-40B4-BE49-F238E27FC236}">
                <a16:creationId xmlns:a16="http://schemas.microsoft.com/office/drawing/2014/main" id="{1785616F-D8A4-4EDE-D6DB-E38E0C41ED0A}"/>
              </a:ext>
            </a:extLst>
          </p:cNvPr>
          <p:cNvSpPr txBox="1"/>
          <p:nvPr/>
        </p:nvSpPr>
        <p:spPr>
          <a:xfrm>
            <a:off x="919825" y="5220142"/>
            <a:ext cx="954107" cy="307777"/>
          </a:xfrm>
          <a:prstGeom prst="rect">
            <a:avLst/>
          </a:prstGeom>
          <a:noFill/>
        </p:spPr>
        <p:txBody>
          <a:bodyPr wrap="none" rtlCol="0">
            <a:spAutoFit/>
          </a:bodyPr>
          <a:lstStyle/>
          <a:p>
            <a:pPr algn="ctr"/>
            <a:r>
              <a:rPr kumimoji="1" lang="ja-JP" altLang="en-US" sz="1400" spc="100" dirty="0">
                <a:solidFill>
                  <a:schemeClr val="bg1"/>
                </a:solidFill>
                <a:latin typeface="+mn-ea"/>
              </a:rPr>
              <a:t>ほうりつ</a:t>
            </a:r>
          </a:p>
        </p:txBody>
      </p:sp>
    </p:spTree>
    <p:extLst>
      <p:ext uri="{BB962C8B-B14F-4D97-AF65-F5344CB8AC3E}">
        <p14:creationId xmlns:p14="http://schemas.microsoft.com/office/powerpoint/2010/main" val="156711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5C03-FEC7-2DF1-0466-6CF440D622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E9A111-4CE0-D10A-7233-84E37B3F21BB}"/>
              </a:ext>
            </a:extLst>
          </p:cNvPr>
          <p:cNvSpPr>
            <a:spLocks noGrp="1"/>
          </p:cNvSpPr>
          <p:nvPr>
            <p:ph type="sldNum" sz="quarter" idx="12"/>
          </p:nvPr>
        </p:nvSpPr>
        <p:spPr/>
        <p:txBody>
          <a:bodyPr/>
          <a:lstStyle/>
          <a:p>
            <a:fld id="{2906FD1F-B238-489A-B820-857598A48E65}" type="slidenum">
              <a:rPr kumimoji="1" lang="ja-JP" altLang="en-US" smtClean="0"/>
              <a:t>16</a:t>
            </a:fld>
            <a:endParaRPr kumimoji="1" lang="ja-JP" altLang="en-US"/>
          </a:p>
        </p:txBody>
      </p:sp>
      <p:sp>
        <p:nvSpPr>
          <p:cNvPr id="3" name="タイトル 2">
            <a:extLst>
              <a:ext uri="{FF2B5EF4-FFF2-40B4-BE49-F238E27FC236}">
                <a16:creationId xmlns:a16="http://schemas.microsoft.com/office/drawing/2014/main" id="{5241D696-674E-19D5-42FA-92F2142B02E5}"/>
              </a:ext>
            </a:extLst>
          </p:cNvPr>
          <p:cNvSpPr>
            <a:spLocks noGrp="1"/>
          </p:cNvSpPr>
          <p:nvPr>
            <p:ph type="title"/>
          </p:nvPr>
        </p:nvSpPr>
        <p:spPr/>
        <p:txBody>
          <a:bodyPr>
            <a:normAutofit/>
          </a:bodyPr>
          <a:lstStyle/>
          <a:p>
            <a:r>
              <a:rPr kumimoji="1" lang="ja-JP" altLang="en-US" sz="2800" spc="-100" dirty="0"/>
              <a:t>考えてみよう／話し合ってみよう</a:t>
            </a:r>
          </a:p>
        </p:txBody>
      </p:sp>
      <p:sp>
        <p:nvSpPr>
          <p:cNvPr id="13" name="テキスト ボックス 12">
            <a:extLst>
              <a:ext uri="{FF2B5EF4-FFF2-40B4-BE49-F238E27FC236}">
                <a16:creationId xmlns:a16="http://schemas.microsoft.com/office/drawing/2014/main" id="{30CBE52C-508D-C984-4202-BACADDDC7EB6}"/>
              </a:ext>
            </a:extLst>
          </p:cNvPr>
          <p:cNvSpPr txBox="1"/>
          <p:nvPr/>
        </p:nvSpPr>
        <p:spPr>
          <a:xfrm>
            <a:off x="828192" y="1309362"/>
            <a:ext cx="8135560" cy="1384995"/>
          </a:xfrm>
          <a:prstGeom prst="rect">
            <a:avLst/>
          </a:prstGeom>
          <a:noFill/>
        </p:spPr>
        <p:txBody>
          <a:bodyPr wrap="none" rtlCol="0">
            <a:spAutoFit/>
          </a:bodyPr>
          <a:lstStyle/>
          <a:p>
            <a:r>
              <a:rPr kumimoji="1" lang="ja-JP" altLang="en-US" sz="2000" dirty="0"/>
              <a:t>あなたは高校生になりました。</a:t>
            </a:r>
          </a:p>
          <a:p>
            <a:pPr>
              <a:lnSpc>
                <a:spcPct val="120000"/>
              </a:lnSpc>
            </a:pPr>
            <a:r>
              <a:rPr kumimoji="1" lang="ja-JP" altLang="en-US" sz="2000" dirty="0"/>
              <a:t>勉強と部活動で毎日疲れ切ってヘトヘトになって家に帰ってきます。</a:t>
            </a:r>
          </a:p>
          <a:p>
            <a:r>
              <a:rPr kumimoji="1" lang="ja-JP" altLang="en-US" sz="2000" dirty="0"/>
              <a:t>そんなとき、</a:t>
            </a:r>
            <a:endParaRPr kumimoji="1" lang="en-US" altLang="ja-JP" sz="2000" dirty="0"/>
          </a:p>
          <a:p>
            <a:r>
              <a:rPr kumimoji="1" lang="ja-JP" altLang="en-US" sz="2000" dirty="0">
                <a:solidFill>
                  <a:srgbClr val="FF0000"/>
                </a:solidFill>
              </a:rPr>
              <a:t>友達からこんなメッセージが送られてきました。</a:t>
            </a:r>
          </a:p>
        </p:txBody>
      </p:sp>
      <p:sp>
        <p:nvSpPr>
          <p:cNvPr id="17" name="テキスト ボックス 16">
            <a:extLst>
              <a:ext uri="{FF2B5EF4-FFF2-40B4-BE49-F238E27FC236}">
                <a16:creationId xmlns:a16="http://schemas.microsoft.com/office/drawing/2014/main" id="{FDC89B97-85AF-AC96-EC6F-12FD1F3E81B2}"/>
              </a:ext>
            </a:extLst>
          </p:cNvPr>
          <p:cNvSpPr txBox="1"/>
          <p:nvPr/>
        </p:nvSpPr>
        <p:spPr>
          <a:xfrm>
            <a:off x="903719" y="5460510"/>
            <a:ext cx="7618225" cy="893082"/>
          </a:xfrm>
          <a:prstGeom prst="round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lnSpc>
                <a:spcPct val="120000"/>
              </a:lnSpc>
            </a:pPr>
            <a:r>
              <a:rPr kumimoji="1" lang="ja-JP" altLang="en-US" sz="2000" b="1" dirty="0">
                <a:solidFill>
                  <a:schemeClr val="bg1"/>
                </a:solidFill>
              </a:rPr>
              <a:t>未来のあなたに向かってどんな言葉をかけますか？</a:t>
            </a:r>
            <a:br>
              <a:rPr kumimoji="1" lang="en-US" altLang="ja-JP" sz="2000" b="1" dirty="0">
                <a:solidFill>
                  <a:schemeClr val="bg1"/>
                </a:solidFill>
              </a:rPr>
            </a:br>
            <a:r>
              <a:rPr kumimoji="1" lang="ja-JP" altLang="en-US" sz="2000" b="1" dirty="0">
                <a:solidFill>
                  <a:schemeClr val="bg1"/>
                </a:solidFill>
              </a:rPr>
              <a:t>今日学習したことを活かしてアドバイスをしてあげましょう！</a:t>
            </a:r>
          </a:p>
        </p:txBody>
      </p:sp>
      <p:grpSp>
        <p:nvGrpSpPr>
          <p:cNvPr id="20" name="グループ化 19">
            <a:extLst>
              <a:ext uri="{FF2B5EF4-FFF2-40B4-BE49-F238E27FC236}">
                <a16:creationId xmlns:a16="http://schemas.microsoft.com/office/drawing/2014/main" id="{42640DB9-C19E-2C3F-A14D-A61E1CAFDA81}"/>
              </a:ext>
            </a:extLst>
          </p:cNvPr>
          <p:cNvGrpSpPr/>
          <p:nvPr/>
        </p:nvGrpSpPr>
        <p:grpSpPr>
          <a:xfrm>
            <a:off x="1255467" y="2889905"/>
            <a:ext cx="408325" cy="408325"/>
            <a:chOff x="1255467" y="2889905"/>
            <a:chExt cx="408325" cy="408325"/>
          </a:xfrm>
        </p:grpSpPr>
        <p:sp>
          <p:nvSpPr>
            <p:cNvPr id="14" name="楕円 13">
              <a:extLst>
                <a:ext uri="{FF2B5EF4-FFF2-40B4-BE49-F238E27FC236}">
                  <a16:creationId xmlns:a16="http://schemas.microsoft.com/office/drawing/2014/main" id="{F693D00A-30A5-FA25-6B19-89174BE37E1C}"/>
                </a:ext>
              </a:extLst>
            </p:cNvPr>
            <p:cNvSpPr/>
            <p:nvPr/>
          </p:nvSpPr>
          <p:spPr>
            <a:xfrm>
              <a:off x="1255467" y="2889905"/>
              <a:ext cx="408325" cy="408325"/>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スマイル 18">
              <a:extLst>
                <a:ext uri="{FF2B5EF4-FFF2-40B4-BE49-F238E27FC236}">
                  <a16:creationId xmlns:a16="http://schemas.microsoft.com/office/drawing/2014/main" id="{0A307742-7048-36C6-56EA-10AAFA7A913A}"/>
                </a:ext>
              </a:extLst>
            </p:cNvPr>
            <p:cNvSpPr/>
            <p:nvPr/>
          </p:nvSpPr>
          <p:spPr>
            <a:xfrm>
              <a:off x="1333629" y="2968067"/>
              <a:ext cx="252000" cy="252000"/>
            </a:xfrm>
            <a:prstGeom prst="smileyFace">
              <a:avLst/>
            </a:prstGeom>
            <a:solidFill>
              <a:schemeClr val="accent2">
                <a:lumMod val="20000"/>
                <a:lumOff val="8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吹き出し: 角を丸めた四角形 8">
            <a:extLst>
              <a:ext uri="{FF2B5EF4-FFF2-40B4-BE49-F238E27FC236}">
                <a16:creationId xmlns:a16="http://schemas.microsoft.com/office/drawing/2014/main" id="{C4095F84-38F7-B0BE-F6B0-57D1E5D56584}"/>
              </a:ext>
            </a:extLst>
          </p:cNvPr>
          <p:cNvSpPr/>
          <p:nvPr/>
        </p:nvSpPr>
        <p:spPr>
          <a:xfrm>
            <a:off x="1617208" y="2889905"/>
            <a:ext cx="6339015" cy="1186380"/>
          </a:xfrm>
          <a:custGeom>
            <a:avLst/>
            <a:gdLst>
              <a:gd name="connsiteX0" fmla="*/ 0 w 8875049"/>
              <a:gd name="connsiteY0" fmla="*/ 197734 h 1186380"/>
              <a:gd name="connsiteX1" fmla="*/ 197734 w 8875049"/>
              <a:gd name="connsiteY1" fmla="*/ 0 h 1186380"/>
              <a:gd name="connsiteX2" fmla="*/ 1479175 w 8875049"/>
              <a:gd name="connsiteY2" fmla="*/ 0 h 1186380"/>
              <a:gd name="connsiteX3" fmla="*/ 1479175 w 8875049"/>
              <a:gd name="connsiteY3" fmla="*/ 0 h 1186380"/>
              <a:gd name="connsiteX4" fmla="*/ 3697937 w 8875049"/>
              <a:gd name="connsiteY4" fmla="*/ 0 h 1186380"/>
              <a:gd name="connsiteX5" fmla="*/ 8677315 w 8875049"/>
              <a:gd name="connsiteY5" fmla="*/ 0 h 1186380"/>
              <a:gd name="connsiteX6" fmla="*/ 8875049 w 8875049"/>
              <a:gd name="connsiteY6" fmla="*/ 197734 h 1186380"/>
              <a:gd name="connsiteX7" fmla="*/ 8875049 w 8875049"/>
              <a:gd name="connsiteY7" fmla="*/ 197730 h 1186380"/>
              <a:gd name="connsiteX8" fmla="*/ 8875049 w 8875049"/>
              <a:gd name="connsiteY8" fmla="*/ 197730 h 1186380"/>
              <a:gd name="connsiteX9" fmla="*/ 8875049 w 8875049"/>
              <a:gd name="connsiteY9" fmla="*/ 494325 h 1186380"/>
              <a:gd name="connsiteX10" fmla="*/ 8875049 w 8875049"/>
              <a:gd name="connsiteY10" fmla="*/ 988646 h 1186380"/>
              <a:gd name="connsiteX11" fmla="*/ 8677315 w 8875049"/>
              <a:gd name="connsiteY11" fmla="*/ 1186380 h 1186380"/>
              <a:gd name="connsiteX12" fmla="*/ 3697937 w 8875049"/>
              <a:gd name="connsiteY12" fmla="*/ 1186380 h 1186380"/>
              <a:gd name="connsiteX13" fmla="*/ 1479175 w 8875049"/>
              <a:gd name="connsiteY13" fmla="*/ 1186380 h 1186380"/>
              <a:gd name="connsiteX14" fmla="*/ 1479175 w 8875049"/>
              <a:gd name="connsiteY14" fmla="*/ 1186380 h 1186380"/>
              <a:gd name="connsiteX15" fmla="*/ 197734 w 8875049"/>
              <a:gd name="connsiteY15" fmla="*/ 1186380 h 1186380"/>
              <a:gd name="connsiteX16" fmla="*/ 0 w 8875049"/>
              <a:gd name="connsiteY16" fmla="*/ 988646 h 1186380"/>
              <a:gd name="connsiteX17" fmla="*/ 0 w 8875049"/>
              <a:gd name="connsiteY17" fmla="*/ 494325 h 1186380"/>
              <a:gd name="connsiteX18" fmla="*/ -424671 w 8875049"/>
              <a:gd name="connsiteY18" fmla="*/ 144323 h 1186380"/>
              <a:gd name="connsiteX19" fmla="*/ 0 w 8875049"/>
              <a:gd name="connsiteY19" fmla="*/ 197730 h 1186380"/>
              <a:gd name="connsiteX20" fmla="*/ 0 w 8875049"/>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207532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207532 h 1186380"/>
              <a:gd name="connsiteX0" fmla="*/ 369153 w 9299720"/>
              <a:gd name="connsiteY0" fmla="*/ 201001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369153 w 9299720"/>
              <a:gd name="connsiteY20" fmla="*/ 201001 h 1186380"/>
              <a:gd name="connsiteX0" fmla="*/ 369153 w 9299720"/>
              <a:gd name="connsiteY0" fmla="*/ 201001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369153 w 9299720"/>
              <a:gd name="connsiteY20" fmla="*/ 201001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70390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70390 w 9299720"/>
              <a:gd name="connsiteY20" fmla="*/ 191205 h 1186380"/>
              <a:gd name="connsiteX0" fmla="*/ 470390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70390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94325 h 1186380"/>
              <a:gd name="connsiteX18" fmla="*/ 0 w 9218077"/>
              <a:gd name="connsiteY18" fmla="*/ 186777 h 1186380"/>
              <a:gd name="connsiteX19" fmla="*/ 349558 w 9218077"/>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45485 h 1186380"/>
              <a:gd name="connsiteX18" fmla="*/ 0 w 9218077"/>
              <a:gd name="connsiteY18" fmla="*/ 186777 h 1186380"/>
              <a:gd name="connsiteX19" fmla="*/ 349558 w 9218077"/>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9558 w 9218077"/>
              <a:gd name="connsiteY19" fmla="*/ 191205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18077" h="1186380">
                <a:moveTo>
                  <a:pt x="343365" y="210199"/>
                </a:moveTo>
                <a:cubicBezTo>
                  <a:pt x="344431" y="79325"/>
                  <a:pt x="431557" y="0"/>
                  <a:pt x="540762" y="0"/>
                </a:cubicBezTo>
                <a:lnTo>
                  <a:pt x="1822203" y="0"/>
                </a:lnTo>
                <a:lnTo>
                  <a:pt x="1822203" y="0"/>
                </a:lnTo>
                <a:lnTo>
                  <a:pt x="4040965" y="0"/>
                </a:lnTo>
                <a:lnTo>
                  <a:pt x="9020343" y="0"/>
                </a:lnTo>
                <a:cubicBezTo>
                  <a:pt x="9129548" y="0"/>
                  <a:pt x="9218077" y="88529"/>
                  <a:pt x="9218077" y="197734"/>
                </a:cubicBezTo>
                <a:lnTo>
                  <a:pt x="9218077" y="197730"/>
                </a:lnTo>
                <a:lnTo>
                  <a:pt x="9218077" y="197730"/>
                </a:lnTo>
                <a:lnTo>
                  <a:pt x="9218077" y="494325"/>
                </a:lnTo>
                <a:lnTo>
                  <a:pt x="9218077" y="988646"/>
                </a:lnTo>
                <a:cubicBezTo>
                  <a:pt x="9218077" y="1097851"/>
                  <a:pt x="9129548" y="1186380"/>
                  <a:pt x="9020343" y="1186380"/>
                </a:cubicBezTo>
                <a:lnTo>
                  <a:pt x="4040965" y="1186380"/>
                </a:lnTo>
                <a:lnTo>
                  <a:pt x="1822203" y="1186380"/>
                </a:lnTo>
                <a:lnTo>
                  <a:pt x="1822203" y="1186380"/>
                </a:lnTo>
                <a:lnTo>
                  <a:pt x="540762" y="1186380"/>
                </a:lnTo>
                <a:cubicBezTo>
                  <a:pt x="431557" y="1186380"/>
                  <a:pt x="343028" y="1097851"/>
                  <a:pt x="343028" y="988646"/>
                </a:cubicBezTo>
                <a:lnTo>
                  <a:pt x="343028" y="415638"/>
                </a:lnTo>
                <a:cubicBezTo>
                  <a:pt x="151134" y="353839"/>
                  <a:pt x="118697" y="313241"/>
                  <a:pt x="0" y="186777"/>
                </a:cubicBezTo>
                <a:cubicBezTo>
                  <a:pt x="134983" y="230963"/>
                  <a:pt x="226398" y="215260"/>
                  <a:pt x="343365" y="210199"/>
                </a:cubicBezTo>
                <a:close/>
              </a:path>
            </a:pathLst>
          </a:custGeom>
          <a:solidFill>
            <a:schemeClr val="bg1"/>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8000" rtlCol="0" anchor="ctr"/>
          <a:lstStyle/>
          <a:p>
            <a:pPr>
              <a:lnSpc>
                <a:spcPct val="140000"/>
              </a:lnSpc>
            </a:pPr>
            <a:r>
              <a:rPr kumimoji="1" lang="ja-JP" altLang="en-US" sz="2000" b="1" dirty="0">
                <a:solidFill>
                  <a:srgbClr val="FF0000"/>
                </a:solidFill>
              </a:rPr>
              <a:t>吸うだけで頭がすっきりして、疲れも吹き飛ぶ</a:t>
            </a:r>
            <a:br>
              <a:rPr kumimoji="1" lang="en-US" altLang="ja-JP" sz="2000" b="1" dirty="0">
                <a:solidFill>
                  <a:srgbClr val="FF0000"/>
                </a:solidFill>
              </a:rPr>
            </a:br>
            <a:r>
              <a:rPr kumimoji="1" lang="ja-JP" altLang="en-US" sz="2000" b="1" dirty="0">
                <a:solidFill>
                  <a:srgbClr val="FF0000"/>
                </a:solidFill>
              </a:rPr>
              <a:t>薬があるんだけど、一緒に吸わない？</a:t>
            </a:r>
          </a:p>
        </p:txBody>
      </p:sp>
      <p:sp>
        <p:nvSpPr>
          <p:cNvPr id="21" name="思考の吹き出し: 雲形 20">
            <a:extLst>
              <a:ext uri="{FF2B5EF4-FFF2-40B4-BE49-F238E27FC236}">
                <a16:creationId xmlns:a16="http://schemas.microsoft.com/office/drawing/2014/main" id="{1DD3B4B1-8D03-553C-4628-8009DDD5522D}"/>
              </a:ext>
            </a:extLst>
          </p:cNvPr>
          <p:cNvSpPr/>
          <p:nvPr/>
        </p:nvSpPr>
        <p:spPr>
          <a:xfrm>
            <a:off x="2066010" y="4184347"/>
            <a:ext cx="4768423" cy="892511"/>
          </a:xfrm>
          <a:prstGeom prst="cloudCallout">
            <a:avLst>
              <a:gd name="adj1" fmla="val -26961"/>
              <a:gd name="adj2" fmla="val -72695"/>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324000" rIns="0" rtlCol="0" anchor="ctr"/>
          <a:lstStyle/>
          <a:p>
            <a:pPr algn="ctr"/>
            <a:r>
              <a:rPr lang="ja-JP" altLang="en-US" b="1" dirty="0">
                <a:solidFill>
                  <a:schemeClr val="tx1"/>
                </a:solidFill>
                <a:latin typeface="+mn-ea"/>
              </a:rPr>
              <a:t>１</a:t>
            </a:r>
            <a:r>
              <a:rPr lang="ja-JP" altLang="en-US" sz="1800" b="1" dirty="0">
                <a:solidFill>
                  <a:schemeClr val="tx1"/>
                </a:solidFill>
                <a:latin typeface="+mn-ea"/>
              </a:rPr>
              <a:t>回だけ、試しに</a:t>
            </a:r>
            <a:r>
              <a:rPr lang="ja-JP" altLang="en-US" sz="1800" b="1" dirty="0">
                <a:solidFill>
                  <a:srgbClr val="FF0000"/>
                </a:solidFill>
                <a:latin typeface="+mn-ea"/>
              </a:rPr>
              <a:t>やってみよう</a:t>
            </a:r>
            <a:r>
              <a:rPr lang="ja-JP" altLang="en-US" sz="1800" b="1" dirty="0">
                <a:solidFill>
                  <a:schemeClr val="tx1"/>
                </a:solidFill>
                <a:latin typeface="+mn-ea"/>
              </a:rPr>
              <a:t>かな･･･</a:t>
            </a:r>
            <a:endParaRPr kumimoji="1" lang="ja-JP" altLang="en-US" sz="1800" b="1" dirty="0">
              <a:solidFill>
                <a:schemeClr val="tx1"/>
              </a:solidFill>
            </a:endParaRPr>
          </a:p>
        </p:txBody>
      </p:sp>
      <p:grpSp>
        <p:nvGrpSpPr>
          <p:cNvPr id="6" name="グループ化 5">
            <a:extLst>
              <a:ext uri="{FF2B5EF4-FFF2-40B4-BE49-F238E27FC236}">
                <a16:creationId xmlns:a16="http://schemas.microsoft.com/office/drawing/2014/main" id="{5AC8BADF-F535-5A0B-AAC3-1F8AA7218994}"/>
              </a:ext>
            </a:extLst>
          </p:cNvPr>
          <p:cNvGrpSpPr/>
          <p:nvPr/>
        </p:nvGrpSpPr>
        <p:grpSpPr>
          <a:xfrm>
            <a:off x="2002659" y="518974"/>
            <a:ext cx="5505354" cy="598795"/>
            <a:chOff x="2002659" y="518974"/>
            <a:chExt cx="5505354" cy="598795"/>
          </a:xfrm>
        </p:grpSpPr>
        <p:sp>
          <p:nvSpPr>
            <p:cNvPr id="7" name="平行四辺形 6">
              <a:extLst>
                <a:ext uri="{FF2B5EF4-FFF2-40B4-BE49-F238E27FC236}">
                  <a16:creationId xmlns:a16="http://schemas.microsoft.com/office/drawing/2014/main" id="{29C28A7E-02A9-6327-C390-1BED596B426C}"/>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23A34CEB-2254-6D74-FE27-2E9AF386C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9" name="テキスト ボックス 8">
            <a:extLst>
              <a:ext uri="{FF2B5EF4-FFF2-40B4-BE49-F238E27FC236}">
                <a16:creationId xmlns:a16="http://schemas.microsoft.com/office/drawing/2014/main" id="{7DEDAC88-A1F7-4E2F-C451-AF841B7A3335}"/>
              </a:ext>
            </a:extLst>
          </p:cNvPr>
          <p:cNvSpPr txBox="1"/>
          <p:nvPr/>
        </p:nvSpPr>
        <p:spPr>
          <a:xfrm>
            <a:off x="3126469" y="1547535"/>
            <a:ext cx="466795" cy="246221"/>
          </a:xfrm>
          <a:prstGeom prst="rect">
            <a:avLst/>
          </a:prstGeom>
          <a:noFill/>
        </p:spPr>
        <p:txBody>
          <a:bodyPr wrap="none" rtlCol="0">
            <a:spAutoFit/>
          </a:bodyPr>
          <a:lstStyle/>
          <a:p>
            <a:pPr algn="ctr"/>
            <a:r>
              <a:rPr kumimoji="1" lang="ja-JP" altLang="en-US" sz="1000" spc="100" dirty="0">
                <a:latin typeface="+mn-ea"/>
              </a:rPr>
              <a:t>つか</a:t>
            </a:r>
          </a:p>
        </p:txBody>
      </p:sp>
      <p:sp>
        <p:nvSpPr>
          <p:cNvPr id="10" name="テキスト ボックス 9">
            <a:extLst>
              <a:ext uri="{FF2B5EF4-FFF2-40B4-BE49-F238E27FC236}">
                <a16:creationId xmlns:a16="http://schemas.microsoft.com/office/drawing/2014/main" id="{1E2BD400-E9DB-9D9D-0BB5-4787B0EB2423}"/>
              </a:ext>
            </a:extLst>
          </p:cNvPr>
          <p:cNvSpPr txBox="1"/>
          <p:nvPr/>
        </p:nvSpPr>
        <p:spPr>
          <a:xfrm>
            <a:off x="5568249" y="2995018"/>
            <a:ext cx="466795" cy="246221"/>
          </a:xfrm>
          <a:prstGeom prst="rect">
            <a:avLst/>
          </a:prstGeom>
          <a:noFill/>
        </p:spPr>
        <p:txBody>
          <a:bodyPr wrap="none" rtlCol="0">
            <a:spAutoFit/>
          </a:bodyPr>
          <a:lstStyle/>
          <a:p>
            <a:pPr algn="ctr"/>
            <a:r>
              <a:rPr kumimoji="1" lang="ja-JP" altLang="en-US" sz="1000" spc="100" dirty="0">
                <a:solidFill>
                  <a:srgbClr val="FF0000"/>
                </a:solidFill>
                <a:latin typeface="+mn-ea"/>
              </a:rPr>
              <a:t>つか</a:t>
            </a:r>
          </a:p>
        </p:txBody>
      </p:sp>
      <p:sp>
        <p:nvSpPr>
          <p:cNvPr id="11" name="テキスト ボックス 10">
            <a:extLst>
              <a:ext uri="{FF2B5EF4-FFF2-40B4-BE49-F238E27FC236}">
                <a16:creationId xmlns:a16="http://schemas.microsoft.com/office/drawing/2014/main" id="{FD0DD3B9-5278-7FDC-1756-5EE358DB0370}"/>
              </a:ext>
            </a:extLst>
          </p:cNvPr>
          <p:cNvSpPr txBox="1"/>
          <p:nvPr/>
        </p:nvSpPr>
        <p:spPr>
          <a:xfrm>
            <a:off x="6367956" y="2993470"/>
            <a:ext cx="325730" cy="246221"/>
          </a:xfrm>
          <a:prstGeom prst="rect">
            <a:avLst/>
          </a:prstGeom>
          <a:noFill/>
        </p:spPr>
        <p:txBody>
          <a:bodyPr wrap="none" rtlCol="0">
            <a:spAutoFit/>
          </a:bodyPr>
          <a:lstStyle/>
          <a:p>
            <a:pPr algn="ctr"/>
            <a:r>
              <a:rPr kumimoji="1" lang="ja-JP" altLang="en-US" sz="1000" spc="100" dirty="0">
                <a:solidFill>
                  <a:srgbClr val="FF0000"/>
                </a:solidFill>
                <a:latin typeface="+mn-ea"/>
              </a:rPr>
              <a:t>ふ</a:t>
            </a:r>
          </a:p>
        </p:txBody>
      </p:sp>
      <p:sp>
        <p:nvSpPr>
          <p:cNvPr id="12" name="テキスト ボックス 11">
            <a:extLst>
              <a:ext uri="{FF2B5EF4-FFF2-40B4-BE49-F238E27FC236}">
                <a16:creationId xmlns:a16="http://schemas.microsoft.com/office/drawing/2014/main" id="{D1DE092D-1D78-5E06-F98D-EF6B5867B48C}"/>
              </a:ext>
            </a:extLst>
          </p:cNvPr>
          <p:cNvSpPr txBox="1"/>
          <p:nvPr/>
        </p:nvSpPr>
        <p:spPr>
          <a:xfrm>
            <a:off x="4264339" y="3402315"/>
            <a:ext cx="748923" cy="246221"/>
          </a:xfrm>
          <a:prstGeom prst="rect">
            <a:avLst/>
          </a:prstGeom>
          <a:noFill/>
        </p:spPr>
        <p:txBody>
          <a:bodyPr wrap="none" rtlCol="0">
            <a:spAutoFit/>
          </a:bodyPr>
          <a:lstStyle/>
          <a:p>
            <a:pPr algn="ctr"/>
            <a:r>
              <a:rPr kumimoji="1" lang="ja-JP" altLang="en-US" sz="1000" spc="100" dirty="0">
                <a:solidFill>
                  <a:srgbClr val="FF0000"/>
                </a:solidFill>
                <a:latin typeface="+mn-ea"/>
              </a:rPr>
              <a:t>いっしょ</a:t>
            </a:r>
          </a:p>
        </p:txBody>
      </p:sp>
      <p:sp>
        <p:nvSpPr>
          <p:cNvPr id="4" name="テキスト ボックス 3">
            <a:extLst>
              <a:ext uri="{FF2B5EF4-FFF2-40B4-BE49-F238E27FC236}">
                <a16:creationId xmlns:a16="http://schemas.microsoft.com/office/drawing/2014/main" id="{2A0BD7AC-D0E4-2C56-9863-24AF6945CFCA}"/>
              </a:ext>
            </a:extLst>
          </p:cNvPr>
          <p:cNvSpPr txBox="1"/>
          <p:nvPr/>
        </p:nvSpPr>
        <p:spPr>
          <a:xfrm>
            <a:off x="5100116" y="3398792"/>
            <a:ext cx="325730" cy="246221"/>
          </a:xfrm>
          <a:prstGeom prst="rect">
            <a:avLst/>
          </a:prstGeom>
          <a:noFill/>
        </p:spPr>
        <p:txBody>
          <a:bodyPr wrap="none" rtlCol="0">
            <a:spAutoFit/>
          </a:bodyPr>
          <a:lstStyle/>
          <a:p>
            <a:pPr algn="ctr"/>
            <a:r>
              <a:rPr kumimoji="1" lang="ja-JP" altLang="en-US" sz="1000" spc="100" dirty="0">
                <a:solidFill>
                  <a:srgbClr val="FF0000"/>
                </a:solidFill>
                <a:latin typeface="+mn-ea"/>
              </a:rPr>
              <a:t>す</a:t>
            </a:r>
          </a:p>
        </p:txBody>
      </p:sp>
      <p:sp>
        <p:nvSpPr>
          <p:cNvPr id="5" name="テキスト ボックス 4">
            <a:extLst>
              <a:ext uri="{FF2B5EF4-FFF2-40B4-BE49-F238E27FC236}">
                <a16:creationId xmlns:a16="http://schemas.microsoft.com/office/drawing/2014/main" id="{2AD06036-C8E8-D6D7-6230-13D582760033}"/>
              </a:ext>
            </a:extLst>
          </p:cNvPr>
          <p:cNvSpPr txBox="1"/>
          <p:nvPr/>
        </p:nvSpPr>
        <p:spPr>
          <a:xfrm>
            <a:off x="3417226" y="5801528"/>
            <a:ext cx="325730" cy="246221"/>
          </a:xfrm>
          <a:prstGeom prst="rect">
            <a:avLst/>
          </a:prstGeom>
          <a:noFill/>
        </p:spPr>
        <p:txBody>
          <a:bodyPr wrap="none" rtlCol="0">
            <a:spAutoFit/>
          </a:bodyPr>
          <a:lstStyle/>
          <a:p>
            <a:pPr algn="ctr"/>
            <a:r>
              <a:rPr kumimoji="1" lang="ja-JP" altLang="en-US" sz="1000" spc="100" dirty="0">
                <a:solidFill>
                  <a:schemeClr val="bg1"/>
                </a:solidFill>
                <a:latin typeface="+mn-ea"/>
              </a:rPr>
              <a:t>い</a:t>
            </a:r>
          </a:p>
        </p:txBody>
      </p:sp>
      <p:sp>
        <p:nvSpPr>
          <p:cNvPr id="16" name="テキスト ボックス 15">
            <a:extLst>
              <a:ext uri="{FF2B5EF4-FFF2-40B4-BE49-F238E27FC236}">
                <a16:creationId xmlns:a16="http://schemas.microsoft.com/office/drawing/2014/main" id="{86B188E1-8096-B8DA-8E98-A77A6062AE37}"/>
              </a:ext>
            </a:extLst>
          </p:cNvPr>
          <p:cNvSpPr txBox="1"/>
          <p:nvPr/>
        </p:nvSpPr>
        <p:spPr>
          <a:xfrm>
            <a:off x="2052103" y="2967533"/>
            <a:ext cx="325730" cy="246221"/>
          </a:xfrm>
          <a:prstGeom prst="rect">
            <a:avLst/>
          </a:prstGeom>
          <a:noFill/>
        </p:spPr>
        <p:txBody>
          <a:bodyPr wrap="none" rtlCol="0">
            <a:spAutoFit/>
          </a:bodyPr>
          <a:lstStyle/>
          <a:p>
            <a:pPr algn="ctr"/>
            <a:r>
              <a:rPr kumimoji="1" lang="ja-JP" altLang="en-US" sz="1000" spc="100" dirty="0">
                <a:solidFill>
                  <a:srgbClr val="FF0000"/>
                </a:solidFill>
                <a:latin typeface="+mn-ea"/>
              </a:rPr>
              <a:t>す</a:t>
            </a:r>
          </a:p>
        </p:txBody>
      </p:sp>
    </p:spTree>
    <p:extLst>
      <p:ext uri="{BB962C8B-B14F-4D97-AF65-F5344CB8AC3E}">
        <p14:creationId xmlns:p14="http://schemas.microsoft.com/office/powerpoint/2010/main" val="379583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3EA8905-FF35-1906-E64D-1DEAF96E9E43}"/>
              </a:ext>
            </a:extLst>
          </p:cNvPr>
          <p:cNvSpPr>
            <a:spLocks noGrp="1"/>
          </p:cNvSpPr>
          <p:nvPr>
            <p:ph type="sldNum" sz="quarter" idx="12"/>
          </p:nvPr>
        </p:nvSpPr>
        <p:spPr/>
        <p:txBody>
          <a:bodyPr/>
          <a:lstStyle/>
          <a:p>
            <a:fld id="{2906FD1F-B238-489A-B820-857598A48E65}" type="slidenum">
              <a:rPr kumimoji="1" lang="ja-JP" altLang="en-US" smtClean="0"/>
              <a:t>17</a:t>
            </a:fld>
            <a:endParaRPr kumimoji="1" lang="ja-JP" altLang="en-US"/>
          </a:p>
        </p:txBody>
      </p:sp>
      <p:sp>
        <p:nvSpPr>
          <p:cNvPr id="4" name="タイトル 1">
            <a:extLst>
              <a:ext uri="{FF2B5EF4-FFF2-40B4-BE49-F238E27FC236}">
                <a16:creationId xmlns:a16="http://schemas.microsoft.com/office/drawing/2014/main" id="{81501B9C-9D39-EDD8-EBD3-A3E15073A2D8}"/>
              </a:ext>
            </a:extLst>
          </p:cNvPr>
          <p:cNvSpPr txBox="1">
            <a:spLocks/>
          </p:cNvSpPr>
          <p:nvPr/>
        </p:nvSpPr>
        <p:spPr>
          <a:xfrm>
            <a:off x="821291" y="1750608"/>
            <a:ext cx="6955750" cy="4428264"/>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spcBef>
                <a:spcPts val="0"/>
              </a:spcBef>
              <a:spcAft>
                <a:spcPts val="3000"/>
              </a:spcAft>
            </a:pPr>
            <a:r>
              <a:rPr lang="ja-JP" altLang="en-US" sz="3600" b="1" spc="-300" dirty="0">
                <a:latin typeface="+mn-ea"/>
                <a:ea typeface="+mn-ea"/>
              </a:rPr>
              <a:t>心や体に悪い影響をおよぼします。</a:t>
            </a:r>
            <a:br>
              <a:rPr lang="ja-JP" altLang="en-US" sz="3600" b="1" spc="-300" dirty="0">
                <a:latin typeface="+mn-ea"/>
                <a:ea typeface="+mn-ea"/>
              </a:rPr>
            </a:br>
            <a:r>
              <a:rPr lang="ja-JP" altLang="en-US" sz="3600" b="1" spc="-300" dirty="0">
                <a:latin typeface="+mn-ea"/>
                <a:ea typeface="+mn-ea"/>
              </a:rPr>
              <a:t>薬物を勧められても、</a:t>
            </a:r>
            <a:br>
              <a:rPr lang="ja-JP" altLang="en-US" sz="3600" b="1" spc="-300" dirty="0">
                <a:latin typeface="+mn-ea"/>
                <a:ea typeface="+mn-ea"/>
              </a:rPr>
            </a:br>
            <a:r>
              <a:rPr lang="ja-JP" altLang="en-US" sz="3600" b="1" spc="-300" dirty="0">
                <a:solidFill>
                  <a:srgbClr val="FF0000"/>
                </a:solidFill>
                <a:latin typeface="+mn-ea"/>
                <a:ea typeface="+mn-ea"/>
              </a:rPr>
              <a:t>絶対に手を出してはいけません。</a:t>
            </a:r>
          </a:p>
          <a:p>
            <a:pPr>
              <a:lnSpc>
                <a:spcPct val="120000"/>
              </a:lnSpc>
              <a:spcBef>
                <a:spcPts val="0"/>
              </a:spcBef>
              <a:spcAft>
                <a:spcPts val="3000"/>
              </a:spcAft>
            </a:pPr>
            <a:r>
              <a:rPr lang="ja-JP" altLang="en-US" sz="3600" b="1" spc="-300" dirty="0">
                <a:latin typeface="+mn-ea"/>
                <a:ea typeface="+mn-ea"/>
              </a:rPr>
              <a:t>困ったことがあったら、</a:t>
            </a:r>
            <a:br>
              <a:rPr lang="ja-JP" altLang="en-US" sz="3600" b="1" spc="-300" dirty="0">
                <a:latin typeface="+mn-ea"/>
                <a:ea typeface="+mn-ea"/>
              </a:rPr>
            </a:br>
            <a:r>
              <a:rPr lang="ja-JP" altLang="en-US" sz="3600" b="1" spc="-300" dirty="0">
                <a:latin typeface="+mn-ea"/>
                <a:ea typeface="+mn-ea"/>
              </a:rPr>
              <a:t>信頼できる周りの大人などに、</a:t>
            </a:r>
            <a:br>
              <a:rPr lang="ja-JP" altLang="en-US" sz="3600" b="1" spc="-300" dirty="0">
                <a:latin typeface="+mn-ea"/>
                <a:ea typeface="+mn-ea"/>
              </a:rPr>
            </a:br>
            <a:r>
              <a:rPr lang="ja-JP" altLang="en-US" sz="3600" b="1" spc="-300" dirty="0">
                <a:solidFill>
                  <a:srgbClr val="FF0000"/>
                </a:solidFill>
                <a:latin typeface="+mn-ea"/>
                <a:ea typeface="+mn-ea"/>
              </a:rPr>
              <a:t>早く相談</a:t>
            </a:r>
            <a:r>
              <a:rPr lang="ja-JP" altLang="en-US" sz="3600" b="1" spc="-300" dirty="0">
                <a:latin typeface="+mn-ea"/>
                <a:ea typeface="+mn-ea"/>
              </a:rPr>
              <a:t>しましょう。</a:t>
            </a:r>
          </a:p>
        </p:txBody>
      </p:sp>
      <p:sp>
        <p:nvSpPr>
          <p:cNvPr id="5" name="四角形: 角を丸くする 4">
            <a:extLst>
              <a:ext uri="{FF2B5EF4-FFF2-40B4-BE49-F238E27FC236}">
                <a16:creationId xmlns:a16="http://schemas.microsoft.com/office/drawing/2014/main" id="{A5149F83-50C6-7148-A24F-4A014FB2411E}"/>
              </a:ext>
            </a:extLst>
          </p:cNvPr>
          <p:cNvSpPr/>
          <p:nvPr/>
        </p:nvSpPr>
        <p:spPr>
          <a:xfrm>
            <a:off x="917821" y="812604"/>
            <a:ext cx="4381619" cy="728350"/>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tIns="36000" bIns="0" rtlCol="0" anchor="b">
            <a:spAutoFit/>
          </a:bodyPr>
          <a:lstStyle/>
          <a:p>
            <a:pPr>
              <a:lnSpc>
                <a:spcPct val="120000"/>
              </a:lnSpc>
            </a:pPr>
            <a:r>
              <a:rPr lang="ja-JP" altLang="en-US" sz="3600" b="1" dirty="0">
                <a:solidFill>
                  <a:srgbClr val="0070C0"/>
                </a:solidFill>
                <a:latin typeface="+mn-ea"/>
              </a:rPr>
              <a:t>薬物を乱用すると</a:t>
            </a:r>
            <a:r>
              <a:rPr lang="en-US" altLang="ja-JP" sz="3600" b="1" dirty="0">
                <a:solidFill>
                  <a:srgbClr val="0070C0"/>
                </a:solidFill>
                <a:latin typeface="+mn-ea"/>
              </a:rPr>
              <a:t>…</a:t>
            </a:r>
            <a:endParaRPr kumimoji="1" lang="ja-JP" altLang="en-US" sz="3600" dirty="0"/>
          </a:p>
        </p:txBody>
      </p:sp>
      <p:pic>
        <p:nvPicPr>
          <p:cNvPr id="3" name="図 2">
            <a:extLst>
              <a:ext uri="{FF2B5EF4-FFF2-40B4-BE49-F238E27FC236}">
                <a16:creationId xmlns:a16="http://schemas.microsoft.com/office/drawing/2014/main" id="{545230ED-5336-82D7-842D-0213DFA30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69" y="4336977"/>
            <a:ext cx="1625581" cy="2039677"/>
          </a:xfrm>
          <a:prstGeom prst="rect">
            <a:avLst/>
          </a:prstGeom>
        </p:spPr>
      </p:pic>
      <p:sp>
        <p:nvSpPr>
          <p:cNvPr id="6" name="テキスト ボックス 5">
            <a:extLst>
              <a:ext uri="{FF2B5EF4-FFF2-40B4-BE49-F238E27FC236}">
                <a16:creationId xmlns:a16="http://schemas.microsoft.com/office/drawing/2014/main" id="{A3341CFB-9729-A58E-0FBF-1C913DAECD20}"/>
              </a:ext>
            </a:extLst>
          </p:cNvPr>
          <p:cNvSpPr txBox="1"/>
          <p:nvPr/>
        </p:nvSpPr>
        <p:spPr>
          <a:xfrm>
            <a:off x="2374851" y="782780"/>
            <a:ext cx="1056700" cy="276999"/>
          </a:xfrm>
          <a:prstGeom prst="rect">
            <a:avLst/>
          </a:prstGeom>
          <a:noFill/>
        </p:spPr>
        <p:txBody>
          <a:bodyPr wrap="none" rtlCol="0">
            <a:spAutoFit/>
          </a:bodyPr>
          <a:lstStyle/>
          <a:p>
            <a:pPr algn="ctr"/>
            <a:r>
              <a:rPr kumimoji="1" lang="ja-JP" altLang="en-US" sz="1200" spc="500" dirty="0">
                <a:solidFill>
                  <a:srgbClr val="0070C0"/>
                </a:solidFill>
                <a:latin typeface="+mn-ea"/>
              </a:rPr>
              <a:t>らんよう</a:t>
            </a:r>
          </a:p>
        </p:txBody>
      </p:sp>
      <p:sp>
        <p:nvSpPr>
          <p:cNvPr id="7" name="テキスト ボックス 6">
            <a:extLst>
              <a:ext uri="{FF2B5EF4-FFF2-40B4-BE49-F238E27FC236}">
                <a16:creationId xmlns:a16="http://schemas.microsoft.com/office/drawing/2014/main" id="{753FE1AC-88FE-6DBE-FB9D-9FC28EBCC819}"/>
              </a:ext>
            </a:extLst>
          </p:cNvPr>
          <p:cNvSpPr txBox="1"/>
          <p:nvPr/>
        </p:nvSpPr>
        <p:spPr>
          <a:xfrm>
            <a:off x="3332219" y="1658405"/>
            <a:ext cx="1146469" cy="307777"/>
          </a:xfrm>
          <a:prstGeom prst="rect">
            <a:avLst/>
          </a:prstGeom>
          <a:noFill/>
        </p:spPr>
        <p:txBody>
          <a:bodyPr wrap="none" rtlCol="0">
            <a:spAutoFit/>
          </a:bodyPr>
          <a:lstStyle/>
          <a:p>
            <a:pPr algn="ctr"/>
            <a:r>
              <a:rPr kumimoji="1" lang="ja-JP" altLang="en-US" sz="1400" spc="100" dirty="0">
                <a:latin typeface="+mn-ea"/>
              </a:rPr>
              <a:t>えいきょう</a:t>
            </a:r>
          </a:p>
        </p:txBody>
      </p:sp>
      <p:sp>
        <p:nvSpPr>
          <p:cNvPr id="8" name="テキスト ボックス 7">
            <a:extLst>
              <a:ext uri="{FF2B5EF4-FFF2-40B4-BE49-F238E27FC236}">
                <a16:creationId xmlns:a16="http://schemas.microsoft.com/office/drawing/2014/main" id="{65528884-B1CA-4B68-AE21-D3D3C56773A6}"/>
              </a:ext>
            </a:extLst>
          </p:cNvPr>
          <p:cNvSpPr txBox="1"/>
          <p:nvPr/>
        </p:nvSpPr>
        <p:spPr>
          <a:xfrm>
            <a:off x="2119239" y="2337579"/>
            <a:ext cx="569388" cy="307777"/>
          </a:xfrm>
          <a:prstGeom prst="rect">
            <a:avLst/>
          </a:prstGeom>
          <a:noFill/>
        </p:spPr>
        <p:txBody>
          <a:bodyPr wrap="none" rtlCol="0">
            <a:spAutoFit/>
          </a:bodyPr>
          <a:lstStyle/>
          <a:p>
            <a:pPr algn="ctr"/>
            <a:r>
              <a:rPr kumimoji="1" lang="ja-JP" altLang="en-US" sz="1400" spc="100" dirty="0">
                <a:latin typeface="+mn-ea"/>
              </a:rPr>
              <a:t>すす</a:t>
            </a:r>
          </a:p>
        </p:txBody>
      </p:sp>
      <p:sp>
        <p:nvSpPr>
          <p:cNvPr id="9" name="テキスト ボックス 8">
            <a:extLst>
              <a:ext uri="{FF2B5EF4-FFF2-40B4-BE49-F238E27FC236}">
                <a16:creationId xmlns:a16="http://schemas.microsoft.com/office/drawing/2014/main" id="{6F7A751B-E675-8FB3-5ACB-32D68A2C7946}"/>
              </a:ext>
            </a:extLst>
          </p:cNvPr>
          <p:cNvSpPr txBox="1"/>
          <p:nvPr/>
        </p:nvSpPr>
        <p:spPr>
          <a:xfrm>
            <a:off x="862762" y="4023101"/>
            <a:ext cx="569388" cy="307777"/>
          </a:xfrm>
          <a:prstGeom prst="rect">
            <a:avLst/>
          </a:prstGeom>
          <a:noFill/>
        </p:spPr>
        <p:txBody>
          <a:bodyPr wrap="none" rtlCol="0">
            <a:spAutoFit/>
          </a:bodyPr>
          <a:lstStyle/>
          <a:p>
            <a:pPr algn="ctr"/>
            <a:r>
              <a:rPr kumimoji="1" lang="ja-JP" altLang="en-US" sz="1400" spc="100" dirty="0">
                <a:latin typeface="+mn-ea"/>
              </a:rPr>
              <a:t>こま</a:t>
            </a:r>
          </a:p>
        </p:txBody>
      </p:sp>
      <p:sp>
        <p:nvSpPr>
          <p:cNvPr id="10" name="テキスト ボックス 9">
            <a:extLst>
              <a:ext uri="{FF2B5EF4-FFF2-40B4-BE49-F238E27FC236}">
                <a16:creationId xmlns:a16="http://schemas.microsoft.com/office/drawing/2014/main" id="{6034B801-593E-07C8-C489-FC493978B2FF}"/>
              </a:ext>
            </a:extLst>
          </p:cNvPr>
          <p:cNvSpPr txBox="1"/>
          <p:nvPr/>
        </p:nvSpPr>
        <p:spPr>
          <a:xfrm>
            <a:off x="884180" y="4685833"/>
            <a:ext cx="954107" cy="307777"/>
          </a:xfrm>
          <a:prstGeom prst="rect">
            <a:avLst/>
          </a:prstGeom>
          <a:noFill/>
        </p:spPr>
        <p:txBody>
          <a:bodyPr wrap="none" rtlCol="0">
            <a:spAutoFit/>
          </a:bodyPr>
          <a:lstStyle/>
          <a:p>
            <a:pPr algn="ctr"/>
            <a:r>
              <a:rPr kumimoji="1" lang="ja-JP" altLang="en-US" sz="1400" spc="100" dirty="0">
                <a:latin typeface="+mn-ea"/>
              </a:rPr>
              <a:t>しんらい</a:t>
            </a:r>
          </a:p>
        </p:txBody>
      </p:sp>
    </p:spTree>
    <p:extLst>
      <p:ext uri="{BB962C8B-B14F-4D97-AF65-F5344CB8AC3E}">
        <p14:creationId xmlns:p14="http://schemas.microsoft.com/office/powerpoint/2010/main" val="344079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7DA7-6C22-4123-0108-E2F76FEBE4E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D32CFB-9C1F-55C5-ABC4-8C3F2E0A17E6}"/>
              </a:ext>
            </a:extLst>
          </p:cNvPr>
          <p:cNvSpPr>
            <a:spLocks noGrp="1"/>
          </p:cNvSpPr>
          <p:nvPr>
            <p:ph type="sldNum" sz="quarter" idx="12"/>
          </p:nvPr>
        </p:nvSpPr>
        <p:spPr/>
        <p:txBody>
          <a:bodyPr/>
          <a:lstStyle/>
          <a:p>
            <a:fld id="{2906FD1F-B238-489A-B820-857598A48E65}" type="slidenum">
              <a:rPr kumimoji="1" lang="ja-JP" altLang="en-US" smtClean="0"/>
              <a:t>18</a:t>
            </a:fld>
            <a:endParaRPr kumimoji="1" lang="ja-JP" altLang="en-US"/>
          </a:p>
        </p:txBody>
      </p:sp>
      <p:sp>
        <p:nvSpPr>
          <p:cNvPr id="3" name="タイトル 2">
            <a:extLst>
              <a:ext uri="{FF2B5EF4-FFF2-40B4-BE49-F238E27FC236}">
                <a16:creationId xmlns:a16="http://schemas.microsoft.com/office/drawing/2014/main" id="{1F579AFD-8084-8DAA-0F0B-A49DA0E0731E}"/>
              </a:ext>
            </a:extLst>
          </p:cNvPr>
          <p:cNvSpPr>
            <a:spLocks noGrp="1"/>
          </p:cNvSpPr>
          <p:nvPr>
            <p:ph type="title"/>
          </p:nvPr>
        </p:nvSpPr>
        <p:spPr/>
        <p:txBody>
          <a:bodyPr/>
          <a:lstStyle/>
          <a:p>
            <a:r>
              <a:rPr lang="ja-JP" altLang="en-US" dirty="0"/>
              <a:t>発展</a:t>
            </a:r>
            <a:r>
              <a:rPr lang="ja-JP" altLang="en-US" sz="2800" dirty="0"/>
              <a:t>（オーバードーズ）</a:t>
            </a:r>
            <a:endParaRPr lang="ja-JP" altLang="en-US" dirty="0"/>
          </a:p>
        </p:txBody>
      </p:sp>
      <p:pic>
        <p:nvPicPr>
          <p:cNvPr id="6" name="図 5" descr="黒い背景に白い文字の絵&#10;&#10;低い精度で自動的に生成された説明">
            <a:extLst>
              <a:ext uri="{FF2B5EF4-FFF2-40B4-BE49-F238E27FC236}">
                <a16:creationId xmlns:a16="http://schemas.microsoft.com/office/drawing/2014/main" id="{3661C409-BE4D-8236-7E7C-FCADBC344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04" y="2482550"/>
            <a:ext cx="827291" cy="1561602"/>
          </a:xfrm>
          <a:prstGeom prst="rect">
            <a:avLst/>
          </a:prstGeom>
        </p:spPr>
      </p:pic>
      <p:pic>
        <p:nvPicPr>
          <p:cNvPr id="17" name="図 16" descr="挿絵 が含まれている画像&#10;&#10;自動的に生成された説明">
            <a:extLst>
              <a:ext uri="{FF2B5EF4-FFF2-40B4-BE49-F238E27FC236}">
                <a16:creationId xmlns:a16="http://schemas.microsoft.com/office/drawing/2014/main" id="{33407660-3FE0-F429-C5FB-64CC661FB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86" y="4845303"/>
            <a:ext cx="827291" cy="1598453"/>
          </a:xfrm>
          <a:prstGeom prst="rect">
            <a:avLst/>
          </a:prstGeom>
        </p:spPr>
      </p:pic>
      <p:grpSp>
        <p:nvGrpSpPr>
          <p:cNvPr id="10" name="グループ化 9">
            <a:extLst>
              <a:ext uri="{FF2B5EF4-FFF2-40B4-BE49-F238E27FC236}">
                <a16:creationId xmlns:a16="http://schemas.microsoft.com/office/drawing/2014/main" id="{E7503CD0-4492-9F69-33DF-6ABE96C52D60}"/>
              </a:ext>
            </a:extLst>
          </p:cNvPr>
          <p:cNvGrpSpPr/>
          <p:nvPr/>
        </p:nvGrpSpPr>
        <p:grpSpPr>
          <a:xfrm>
            <a:off x="2002659" y="518974"/>
            <a:ext cx="5505354" cy="598795"/>
            <a:chOff x="2002659" y="518974"/>
            <a:chExt cx="5505354" cy="598795"/>
          </a:xfrm>
        </p:grpSpPr>
        <p:sp>
          <p:nvSpPr>
            <p:cNvPr id="11" name="平行四辺形 10">
              <a:extLst>
                <a:ext uri="{FF2B5EF4-FFF2-40B4-BE49-F238E27FC236}">
                  <a16:creationId xmlns:a16="http://schemas.microsoft.com/office/drawing/2014/main" id="{5E199AFE-6C34-BE1A-8E3B-CB7D31ACEF0D}"/>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暗い背景に白い文字がある&#10;&#10;中程度の精度で自動的に生成された説明">
              <a:extLst>
                <a:ext uri="{FF2B5EF4-FFF2-40B4-BE49-F238E27FC236}">
                  <a16:creationId xmlns:a16="http://schemas.microsoft.com/office/drawing/2014/main" id="{9C64F393-9F57-F007-D6FA-3A20DC983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30" name="吹き出し: 角を丸めた四角形 29">
            <a:extLst>
              <a:ext uri="{FF2B5EF4-FFF2-40B4-BE49-F238E27FC236}">
                <a16:creationId xmlns:a16="http://schemas.microsoft.com/office/drawing/2014/main" id="{A4FF7184-8638-BC25-7C32-F8F47631B621}"/>
              </a:ext>
            </a:extLst>
          </p:cNvPr>
          <p:cNvSpPr/>
          <p:nvPr/>
        </p:nvSpPr>
        <p:spPr>
          <a:xfrm>
            <a:off x="1723418" y="2489550"/>
            <a:ext cx="5596055" cy="428912"/>
          </a:xfrm>
          <a:prstGeom prst="wedgeRoundRectCallout">
            <a:avLst>
              <a:gd name="adj1" fmla="val -54773"/>
              <a:gd name="adj2" fmla="val 44690"/>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0" rIns="72000" bIns="0" rtlCol="0" anchor="ctr">
            <a:noAutofit/>
          </a:bodyPr>
          <a:lstStyle/>
          <a:p>
            <a:pPr>
              <a:lnSpc>
                <a:spcPct val="110000"/>
              </a:lnSpc>
            </a:pPr>
            <a:r>
              <a:rPr kumimoji="1" lang="ja-JP" altLang="en-US" sz="2000" dirty="0"/>
              <a:t>なぜ一度にたくさん飲むといけないの？</a:t>
            </a:r>
          </a:p>
        </p:txBody>
      </p:sp>
      <p:sp>
        <p:nvSpPr>
          <p:cNvPr id="31" name="吹き出し: 角を丸めた四角形 30">
            <a:extLst>
              <a:ext uri="{FF2B5EF4-FFF2-40B4-BE49-F238E27FC236}">
                <a16:creationId xmlns:a16="http://schemas.microsoft.com/office/drawing/2014/main" id="{D8BCDE54-D60A-9BC3-AD2D-D5E6F1D39B82}"/>
              </a:ext>
            </a:extLst>
          </p:cNvPr>
          <p:cNvSpPr/>
          <p:nvPr/>
        </p:nvSpPr>
        <p:spPr>
          <a:xfrm>
            <a:off x="1753278" y="2999165"/>
            <a:ext cx="6108675" cy="864000"/>
          </a:xfrm>
          <a:prstGeom prst="wedgeRoundRectCallout">
            <a:avLst>
              <a:gd name="adj1" fmla="val 53840"/>
              <a:gd name="adj2" fmla="val -5759"/>
              <a:gd name="adj3" fmla="val 1666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0" bIns="0" rtlCol="0" anchor="t">
            <a:noAutofit/>
          </a:bodyPr>
          <a:lstStyle/>
          <a:p>
            <a:pPr>
              <a:lnSpc>
                <a:spcPct val="120000"/>
              </a:lnSpc>
            </a:pPr>
            <a:r>
              <a:rPr kumimoji="1" lang="ja-JP" altLang="en-US" sz="2000" dirty="0"/>
              <a:t>医薬品は、飲む量や回数を守らないと、様々な</a:t>
            </a:r>
            <a:br>
              <a:rPr kumimoji="1" lang="en-US" altLang="ja-JP" sz="2000" dirty="0"/>
            </a:br>
            <a:r>
              <a:rPr kumimoji="1" lang="ja-JP" altLang="en-US" sz="2000" dirty="0"/>
              <a:t>悪影響を起こします。死んでしまうこともあります。</a:t>
            </a:r>
          </a:p>
        </p:txBody>
      </p:sp>
      <p:sp>
        <p:nvSpPr>
          <p:cNvPr id="32" name="吹き出し: 角を丸めた四角形 31">
            <a:extLst>
              <a:ext uri="{FF2B5EF4-FFF2-40B4-BE49-F238E27FC236}">
                <a16:creationId xmlns:a16="http://schemas.microsoft.com/office/drawing/2014/main" id="{1D4C6764-19AA-B85B-E5FC-9C9DE8812B3E}"/>
              </a:ext>
            </a:extLst>
          </p:cNvPr>
          <p:cNvSpPr/>
          <p:nvPr/>
        </p:nvSpPr>
        <p:spPr>
          <a:xfrm>
            <a:off x="1723418" y="3950632"/>
            <a:ext cx="5596055" cy="428912"/>
          </a:xfrm>
          <a:prstGeom prst="wedgeRoundRectCallout">
            <a:avLst>
              <a:gd name="adj1" fmla="val -55045"/>
              <a:gd name="adj2" fmla="val -50977"/>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0" rIns="72000" bIns="0" rtlCol="0" anchor="ctr">
            <a:noAutofit/>
          </a:bodyPr>
          <a:lstStyle/>
          <a:p>
            <a:pPr>
              <a:lnSpc>
                <a:spcPct val="110000"/>
              </a:lnSpc>
            </a:pPr>
            <a:r>
              <a:rPr kumimoji="1" lang="ja-JP" altLang="en-US" sz="2000" dirty="0"/>
              <a:t>どうしてオーバードーズをするのかな？</a:t>
            </a:r>
          </a:p>
        </p:txBody>
      </p:sp>
      <p:sp>
        <p:nvSpPr>
          <p:cNvPr id="33" name="吹き出し: 角を丸めた四角形 32">
            <a:extLst>
              <a:ext uri="{FF2B5EF4-FFF2-40B4-BE49-F238E27FC236}">
                <a16:creationId xmlns:a16="http://schemas.microsoft.com/office/drawing/2014/main" id="{148BCF65-46D2-9D31-8834-A66AEEEB2FA5}"/>
              </a:ext>
            </a:extLst>
          </p:cNvPr>
          <p:cNvSpPr/>
          <p:nvPr/>
        </p:nvSpPr>
        <p:spPr>
          <a:xfrm>
            <a:off x="1753278" y="4461558"/>
            <a:ext cx="6108675" cy="864000"/>
          </a:xfrm>
          <a:prstGeom prst="wedgeRoundRectCallout">
            <a:avLst>
              <a:gd name="adj1" fmla="val 53620"/>
              <a:gd name="adj2" fmla="val -31325"/>
              <a:gd name="adj3" fmla="val 1666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72000" bIns="0" rtlCol="0" anchor="ctr">
            <a:noAutofit/>
          </a:bodyPr>
          <a:lstStyle/>
          <a:p>
            <a:pPr>
              <a:lnSpc>
                <a:spcPct val="110000"/>
              </a:lnSpc>
            </a:pPr>
            <a:r>
              <a:rPr kumimoji="1" lang="ja-JP" altLang="en-US" sz="2000" dirty="0"/>
              <a:t>不安や悩みを忘れるために、オーバードーズをしてしまう人がいます。</a:t>
            </a:r>
          </a:p>
        </p:txBody>
      </p:sp>
      <p:sp>
        <p:nvSpPr>
          <p:cNvPr id="34" name="吹き出し: 角を丸めた四角形 33">
            <a:extLst>
              <a:ext uri="{FF2B5EF4-FFF2-40B4-BE49-F238E27FC236}">
                <a16:creationId xmlns:a16="http://schemas.microsoft.com/office/drawing/2014/main" id="{BE766FEB-EB97-E581-0A95-86657A4F91C2}"/>
              </a:ext>
            </a:extLst>
          </p:cNvPr>
          <p:cNvSpPr/>
          <p:nvPr/>
        </p:nvSpPr>
        <p:spPr>
          <a:xfrm>
            <a:off x="1723418" y="5397739"/>
            <a:ext cx="6477900" cy="1116000"/>
          </a:xfrm>
          <a:prstGeom prst="wedgeRoundRectCallout">
            <a:avLst>
              <a:gd name="adj1" fmla="val -54196"/>
              <a:gd name="adj2" fmla="val 8728"/>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72000" bIns="0" rtlCol="0" anchor="ctr">
            <a:noAutofit/>
          </a:bodyPr>
          <a:lstStyle/>
          <a:p>
            <a:r>
              <a:rPr kumimoji="1" lang="ja-JP" altLang="en-US" sz="2000" spc="-300" dirty="0"/>
              <a:t>医薬品は、飲む量や回数を守って、正しく使うことが大切だね。</a:t>
            </a:r>
            <a:endParaRPr kumimoji="1" lang="en-US" altLang="ja-JP" sz="2000" spc="-300" dirty="0"/>
          </a:p>
          <a:p>
            <a:pPr>
              <a:spcBef>
                <a:spcPts val="600"/>
              </a:spcBef>
            </a:pPr>
            <a:r>
              <a:rPr kumimoji="1" lang="ja-JP" altLang="en-US" sz="2000" spc="-300" dirty="0"/>
              <a:t>不安や悩みがあったら、信頼できる周りの大人などに相談することも大切だね。</a:t>
            </a:r>
          </a:p>
        </p:txBody>
      </p:sp>
      <p:sp>
        <p:nvSpPr>
          <p:cNvPr id="35" name="四角形: 角を丸くする 34">
            <a:extLst>
              <a:ext uri="{FF2B5EF4-FFF2-40B4-BE49-F238E27FC236}">
                <a16:creationId xmlns:a16="http://schemas.microsoft.com/office/drawing/2014/main" id="{45AE4917-9675-1F48-2B79-A88CAA4D810F}"/>
              </a:ext>
            </a:extLst>
          </p:cNvPr>
          <p:cNvSpPr/>
          <p:nvPr/>
        </p:nvSpPr>
        <p:spPr>
          <a:xfrm>
            <a:off x="792163" y="1175616"/>
            <a:ext cx="7729781" cy="114690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marL="176212" algn="ctr"/>
            <a:r>
              <a:rPr kumimoji="1" lang="ja-JP" altLang="en-US" sz="2000" b="1" i="0" u="none" strike="noStrike" kern="1200" cap="none" spc="0" normalizeH="0" baseline="0" noProof="0" dirty="0">
                <a:ln>
                  <a:noFill/>
                </a:ln>
                <a:solidFill>
                  <a:srgbClr val="FF0000"/>
                </a:solidFill>
                <a:uLnTx/>
                <a:uFillTx/>
                <a:cs typeface="+mn-cs"/>
              </a:rPr>
              <a:t>「オーバードーズ」とは、</a:t>
            </a:r>
            <a:br>
              <a:rPr kumimoji="1" lang="en-US" altLang="ja-JP" sz="2000" b="1" i="0" u="none" strike="noStrike" kern="1200" cap="none" spc="0" normalizeH="0" baseline="0" noProof="0" dirty="0">
                <a:ln>
                  <a:noFill/>
                </a:ln>
                <a:solidFill>
                  <a:srgbClr val="FF0000"/>
                </a:solidFill>
                <a:uLnTx/>
                <a:uFillTx/>
                <a:cs typeface="+mn-cs"/>
              </a:rPr>
            </a:br>
            <a:r>
              <a:rPr kumimoji="1" lang="ja-JP" altLang="en-US" sz="2000" b="1" i="0" u="none" strike="noStrike" kern="1200" cap="none" spc="0" normalizeH="0" baseline="0" noProof="0" dirty="0">
                <a:ln>
                  <a:noFill/>
                </a:ln>
                <a:solidFill>
                  <a:srgbClr val="FF0000"/>
                </a:solidFill>
                <a:uLnTx/>
                <a:uFillTx/>
                <a:cs typeface="+mn-cs"/>
              </a:rPr>
              <a:t>医薬品を一度にたくさん飲んでしまうこと</a:t>
            </a:r>
            <a:r>
              <a:rPr kumimoji="1" lang="ja-JP" altLang="en-US" sz="2000" b="1" i="0" u="none" strike="noStrike" kern="1200" cap="none" spc="-100" normalizeH="0" noProof="0" dirty="0">
                <a:ln>
                  <a:noFill/>
                </a:ln>
                <a:solidFill>
                  <a:srgbClr val="FF0000"/>
                </a:solidFill>
                <a:uLnTx/>
                <a:uFillTx/>
                <a:cs typeface="+mn-cs"/>
              </a:rPr>
              <a:t>をいいます。</a:t>
            </a:r>
            <a:endParaRPr kumimoji="1" lang="en-US" altLang="ja-JP" sz="2000" b="1" i="0" u="none" strike="noStrike" kern="1200" cap="none" spc="-100" normalizeH="0" noProof="0" dirty="0">
              <a:ln>
                <a:noFill/>
              </a:ln>
              <a:solidFill>
                <a:srgbClr val="FF0000"/>
              </a:solidFill>
              <a:uLnTx/>
              <a:uFillTx/>
              <a:cs typeface="+mn-cs"/>
            </a:endParaRPr>
          </a:p>
          <a:p>
            <a:pPr marL="176212" algn="ctr">
              <a:spcBef>
                <a:spcPts val="600"/>
              </a:spcBef>
            </a:pPr>
            <a:r>
              <a:rPr kumimoji="1" lang="ja-JP" altLang="en-US" sz="2000" b="1" i="0" u="none" strike="noStrike" kern="1200" cap="none" spc="-100" normalizeH="0" noProof="0" dirty="0">
                <a:ln>
                  <a:noFill/>
                </a:ln>
                <a:solidFill>
                  <a:srgbClr val="FF0000"/>
                </a:solidFill>
                <a:uLnTx/>
                <a:uFillTx/>
                <a:cs typeface="+mn-cs"/>
              </a:rPr>
              <a:t>最近、若い人たちの間で増えていて、社会問題となっています。</a:t>
            </a:r>
          </a:p>
        </p:txBody>
      </p:sp>
      <p:sp>
        <p:nvSpPr>
          <p:cNvPr id="36" name="テキスト ボックス 35">
            <a:extLst>
              <a:ext uri="{FF2B5EF4-FFF2-40B4-BE49-F238E27FC236}">
                <a16:creationId xmlns:a16="http://schemas.microsoft.com/office/drawing/2014/main" id="{77A3395F-482C-CFDD-242C-C6FED3B0C795}"/>
              </a:ext>
            </a:extLst>
          </p:cNvPr>
          <p:cNvSpPr txBox="1"/>
          <p:nvPr/>
        </p:nvSpPr>
        <p:spPr>
          <a:xfrm>
            <a:off x="2006045" y="3360150"/>
            <a:ext cx="761747" cy="246221"/>
          </a:xfrm>
          <a:prstGeom prst="rect">
            <a:avLst/>
          </a:prstGeom>
          <a:noFill/>
        </p:spPr>
        <p:txBody>
          <a:bodyPr wrap="none" rtlCol="0">
            <a:spAutoFit/>
          </a:bodyPr>
          <a:lstStyle/>
          <a:p>
            <a:pPr algn="ctr"/>
            <a:r>
              <a:rPr kumimoji="1" lang="ja-JP" altLang="en-US" sz="1000" spc="-100" dirty="0">
                <a:latin typeface="+mj-ea"/>
                <a:ea typeface="+mj-ea"/>
              </a:rPr>
              <a:t>えいきょう</a:t>
            </a:r>
          </a:p>
        </p:txBody>
      </p:sp>
      <p:sp>
        <p:nvSpPr>
          <p:cNvPr id="37" name="テキスト ボックス 36">
            <a:extLst>
              <a:ext uri="{FF2B5EF4-FFF2-40B4-BE49-F238E27FC236}">
                <a16:creationId xmlns:a16="http://schemas.microsoft.com/office/drawing/2014/main" id="{C99E38B7-0F1B-D77B-5A50-D4456133C1AD}"/>
              </a:ext>
            </a:extLst>
          </p:cNvPr>
          <p:cNvSpPr txBox="1"/>
          <p:nvPr/>
        </p:nvSpPr>
        <p:spPr>
          <a:xfrm>
            <a:off x="2541247" y="4479864"/>
            <a:ext cx="441147" cy="246221"/>
          </a:xfrm>
          <a:prstGeom prst="rect">
            <a:avLst/>
          </a:prstGeom>
          <a:noFill/>
        </p:spPr>
        <p:txBody>
          <a:bodyPr wrap="none" rtlCol="0">
            <a:spAutoFit/>
          </a:bodyPr>
          <a:lstStyle/>
          <a:p>
            <a:pPr algn="ctr"/>
            <a:r>
              <a:rPr kumimoji="1" lang="ja-JP" altLang="en-US" sz="1000" dirty="0">
                <a:latin typeface="+mj-ea"/>
                <a:ea typeface="+mj-ea"/>
              </a:rPr>
              <a:t>なや</a:t>
            </a:r>
          </a:p>
        </p:txBody>
      </p:sp>
      <p:sp>
        <p:nvSpPr>
          <p:cNvPr id="38" name="テキスト ボックス 37">
            <a:extLst>
              <a:ext uri="{FF2B5EF4-FFF2-40B4-BE49-F238E27FC236}">
                <a16:creationId xmlns:a16="http://schemas.microsoft.com/office/drawing/2014/main" id="{6964533D-2856-AA5C-F77C-54D07E378756}"/>
              </a:ext>
            </a:extLst>
          </p:cNvPr>
          <p:cNvSpPr txBox="1"/>
          <p:nvPr/>
        </p:nvSpPr>
        <p:spPr>
          <a:xfrm>
            <a:off x="2417404" y="5723917"/>
            <a:ext cx="415498" cy="230832"/>
          </a:xfrm>
          <a:prstGeom prst="rect">
            <a:avLst/>
          </a:prstGeom>
          <a:noFill/>
        </p:spPr>
        <p:txBody>
          <a:bodyPr wrap="none" rtlCol="0">
            <a:spAutoFit/>
          </a:bodyPr>
          <a:lstStyle/>
          <a:p>
            <a:pPr algn="ctr"/>
            <a:r>
              <a:rPr kumimoji="1" lang="ja-JP" altLang="en-US" sz="900" dirty="0">
                <a:latin typeface="+mj-ea"/>
                <a:ea typeface="+mj-ea"/>
              </a:rPr>
              <a:t>なや</a:t>
            </a:r>
          </a:p>
        </p:txBody>
      </p:sp>
      <p:sp>
        <p:nvSpPr>
          <p:cNvPr id="39" name="テキスト ボックス 38">
            <a:extLst>
              <a:ext uri="{FF2B5EF4-FFF2-40B4-BE49-F238E27FC236}">
                <a16:creationId xmlns:a16="http://schemas.microsoft.com/office/drawing/2014/main" id="{0FCD1E62-FD3C-14FB-5BBB-ECE543240BE7}"/>
              </a:ext>
            </a:extLst>
          </p:cNvPr>
          <p:cNvSpPr txBox="1"/>
          <p:nvPr/>
        </p:nvSpPr>
        <p:spPr>
          <a:xfrm>
            <a:off x="4131747" y="5724966"/>
            <a:ext cx="646331" cy="230832"/>
          </a:xfrm>
          <a:prstGeom prst="rect">
            <a:avLst/>
          </a:prstGeom>
          <a:noFill/>
        </p:spPr>
        <p:txBody>
          <a:bodyPr wrap="none" rtlCol="0">
            <a:spAutoFit/>
          </a:bodyPr>
          <a:lstStyle/>
          <a:p>
            <a:pPr algn="ctr"/>
            <a:r>
              <a:rPr kumimoji="1" lang="ja-JP" altLang="en-US" sz="900" dirty="0">
                <a:latin typeface="+mj-ea"/>
                <a:ea typeface="+mj-ea"/>
              </a:rPr>
              <a:t>しんらい</a:t>
            </a:r>
          </a:p>
        </p:txBody>
      </p:sp>
      <p:sp>
        <p:nvSpPr>
          <p:cNvPr id="40" name="テキスト ボックス 39">
            <a:extLst>
              <a:ext uri="{FF2B5EF4-FFF2-40B4-BE49-F238E27FC236}">
                <a16:creationId xmlns:a16="http://schemas.microsoft.com/office/drawing/2014/main" id="{F3B65F0B-B8CB-0142-DD3E-B8E3415BC86C}"/>
              </a:ext>
            </a:extLst>
          </p:cNvPr>
          <p:cNvSpPr txBox="1"/>
          <p:nvPr/>
        </p:nvSpPr>
        <p:spPr>
          <a:xfrm>
            <a:off x="1889163" y="1769375"/>
            <a:ext cx="415498" cy="230832"/>
          </a:xfrm>
          <a:prstGeom prst="rect">
            <a:avLst/>
          </a:prstGeom>
          <a:noFill/>
        </p:spPr>
        <p:txBody>
          <a:bodyPr wrap="none" rtlCol="0">
            <a:spAutoFit/>
          </a:bodyPr>
          <a:lstStyle/>
          <a:p>
            <a:pPr algn="ctr"/>
            <a:r>
              <a:rPr kumimoji="1" lang="ja-JP" altLang="en-US" sz="900" dirty="0">
                <a:solidFill>
                  <a:srgbClr val="FF0000"/>
                </a:solidFill>
                <a:latin typeface="+mj-ea"/>
                <a:ea typeface="+mj-ea"/>
              </a:rPr>
              <a:t>わか</a:t>
            </a:r>
          </a:p>
        </p:txBody>
      </p:sp>
      <p:pic>
        <p:nvPicPr>
          <p:cNvPr id="4" name="図 3">
            <a:extLst>
              <a:ext uri="{FF2B5EF4-FFF2-40B4-BE49-F238E27FC236}">
                <a16:creationId xmlns:a16="http://schemas.microsoft.com/office/drawing/2014/main" id="{72C38406-64F9-A4C5-40F2-62E103B9B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9140" y="3353700"/>
            <a:ext cx="1051153" cy="1318921"/>
          </a:xfrm>
          <a:prstGeom prst="rect">
            <a:avLst/>
          </a:prstGeom>
        </p:spPr>
      </p:pic>
    </p:spTree>
    <p:extLst>
      <p:ext uri="{BB962C8B-B14F-4D97-AF65-F5344CB8AC3E}">
        <p14:creationId xmlns:p14="http://schemas.microsoft.com/office/powerpoint/2010/main" val="262367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FEC3-7605-76CF-FA98-875B8EAACAF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49C753-2565-AE99-2CC9-3A95B85FAFD2}"/>
              </a:ext>
            </a:extLst>
          </p:cNvPr>
          <p:cNvSpPr>
            <a:spLocks noGrp="1"/>
          </p:cNvSpPr>
          <p:nvPr>
            <p:ph type="sldNum" sz="quarter" idx="12"/>
          </p:nvPr>
        </p:nvSpPr>
        <p:spPr/>
        <p:txBody>
          <a:bodyPr/>
          <a:lstStyle/>
          <a:p>
            <a:fld id="{2906FD1F-B238-489A-B820-857598A48E65}" type="slidenum">
              <a:rPr kumimoji="1" lang="ja-JP" altLang="en-US" smtClean="0"/>
              <a:t>2</a:t>
            </a:fld>
            <a:endParaRPr kumimoji="1" lang="ja-JP" altLang="en-US"/>
          </a:p>
        </p:txBody>
      </p:sp>
      <p:sp>
        <p:nvSpPr>
          <p:cNvPr id="6" name="タイトル 5">
            <a:extLst>
              <a:ext uri="{FF2B5EF4-FFF2-40B4-BE49-F238E27FC236}">
                <a16:creationId xmlns:a16="http://schemas.microsoft.com/office/drawing/2014/main" id="{BBB4A676-D732-C250-E8C5-3D66FDF11426}"/>
              </a:ext>
            </a:extLst>
          </p:cNvPr>
          <p:cNvSpPr>
            <a:spLocks noGrp="1"/>
          </p:cNvSpPr>
          <p:nvPr>
            <p:ph type="title"/>
          </p:nvPr>
        </p:nvSpPr>
        <p:spPr/>
        <p:txBody>
          <a:bodyPr>
            <a:noAutofit/>
          </a:bodyPr>
          <a:lstStyle/>
          <a:p>
            <a:r>
              <a:rPr lang="ja-JP" altLang="en-US" dirty="0"/>
              <a:t>クイズに答えてみよう！</a:t>
            </a:r>
          </a:p>
        </p:txBody>
      </p:sp>
      <p:sp>
        <p:nvSpPr>
          <p:cNvPr id="8" name="テキスト ボックス 7">
            <a:extLst>
              <a:ext uri="{FF2B5EF4-FFF2-40B4-BE49-F238E27FC236}">
                <a16:creationId xmlns:a16="http://schemas.microsoft.com/office/drawing/2014/main" id="{FB7D723F-1B04-D1D2-3515-08C2E472FEBA}"/>
              </a:ext>
            </a:extLst>
          </p:cNvPr>
          <p:cNvSpPr txBox="1"/>
          <p:nvPr/>
        </p:nvSpPr>
        <p:spPr>
          <a:xfrm>
            <a:off x="2688641" y="1410832"/>
            <a:ext cx="3766717" cy="568643"/>
          </a:xfrm>
          <a:prstGeom prst="roundRect">
            <a:avLst>
              <a:gd name="adj" fmla="val 23952"/>
            </a:avLst>
          </a:prstGeom>
          <a:solidFill>
            <a:srgbClr val="FF6600"/>
          </a:solidFill>
          <a:effectLst>
            <a:outerShdw blurRad="50800" dist="38100" dir="2700000" algn="tl" rotWithShape="0">
              <a:prstClr val="black">
                <a:alpha val="40000"/>
              </a:prstClr>
            </a:outerShdw>
          </a:effectLst>
        </p:spPr>
        <p:txBody>
          <a:bodyPr wrap="square" lIns="72000" tIns="0" rIns="72000" bIns="0" rtlCol="0" anchor="ctr">
            <a:spAutoFit/>
          </a:bodyPr>
          <a:lstStyle/>
          <a:p>
            <a:pPr algn="ctr"/>
            <a:r>
              <a:rPr kumimoji="1" lang="ja-JP" altLang="en-US" sz="3200" b="1" dirty="0">
                <a:solidFill>
                  <a:schemeClr val="bg1"/>
                </a:solidFill>
              </a:rPr>
              <a:t>○かな？  </a:t>
            </a:r>
            <a:r>
              <a:rPr kumimoji="1" lang="en-US" altLang="ja-JP" sz="3200" b="1" dirty="0">
                <a:solidFill>
                  <a:schemeClr val="bg1"/>
                </a:solidFill>
              </a:rPr>
              <a:t>×</a:t>
            </a:r>
            <a:r>
              <a:rPr kumimoji="1" lang="ja-JP" altLang="en-US" sz="3200" b="1" dirty="0">
                <a:solidFill>
                  <a:schemeClr val="bg1"/>
                </a:solidFill>
              </a:rPr>
              <a:t>かな？</a:t>
            </a:r>
          </a:p>
        </p:txBody>
      </p:sp>
      <p:sp>
        <p:nvSpPr>
          <p:cNvPr id="9" name="四角形: 角を丸くする 8">
            <a:extLst>
              <a:ext uri="{FF2B5EF4-FFF2-40B4-BE49-F238E27FC236}">
                <a16:creationId xmlns:a16="http://schemas.microsoft.com/office/drawing/2014/main" id="{BF0238D6-CA3E-4F83-5D90-099954F788AF}"/>
              </a:ext>
            </a:extLst>
          </p:cNvPr>
          <p:cNvSpPr/>
          <p:nvPr/>
        </p:nvSpPr>
        <p:spPr>
          <a:xfrm>
            <a:off x="970962" y="3675309"/>
            <a:ext cx="7409468" cy="126820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8000" bIns="36000" rtlCol="0" anchor="ctr">
            <a:spAutoFit/>
          </a:bodyPr>
          <a:lstStyle/>
          <a:p>
            <a:pPr marL="715963" indent="-536575">
              <a:lnSpc>
                <a:spcPct val="120000"/>
              </a:lnSpc>
              <a:buFont typeface="+mj-ea"/>
              <a:buAutoNum type="circleNumDbPlain" startAt="2"/>
            </a:pPr>
            <a: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t>法律で禁止されている薬物を使用する</a:t>
            </a:r>
            <a:br>
              <a:rPr kumimoji="1" lang="en-US" altLang="ja-JP" sz="2800" b="1" i="0" u="none" strike="noStrike" kern="1200" cap="none" spc="0" normalizeH="0" baseline="0" noProof="0" dirty="0">
                <a:ln>
                  <a:noFill/>
                </a:ln>
                <a:solidFill>
                  <a:prstClr val="black"/>
                </a:solidFill>
                <a:effectLst/>
                <a:uLnTx/>
                <a:uFillTx/>
                <a:latin typeface="Arial"/>
                <a:ea typeface="游ゴシック"/>
                <a:cs typeface="+mn-cs"/>
              </a:rPr>
            </a:br>
            <a: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t>ことは、１回だけなら乱用と言わない</a:t>
            </a:r>
            <a:endParaRPr kumimoji="1" lang="ja-JP" altLang="en-US" sz="1400" dirty="0"/>
          </a:p>
        </p:txBody>
      </p:sp>
      <p:sp>
        <p:nvSpPr>
          <p:cNvPr id="10" name="四角形: 角を丸くする 9">
            <a:extLst>
              <a:ext uri="{FF2B5EF4-FFF2-40B4-BE49-F238E27FC236}">
                <a16:creationId xmlns:a16="http://schemas.microsoft.com/office/drawing/2014/main" id="{A12C9E37-A206-C785-13D8-04881346E1DA}"/>
              </a:ext>
            </a:extLst>
          </p:cNvPr>
          <p:cNvSpPr/>
          <p:nvPr/>
        </p:nvSpPr>
        <p:spPr>
          <a:xfrm>
            <a:off x="970962" y="5130973"/>
            <a:ext cx="7409468" cy="111432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8000" bIns="36000" rtlCol="0" anchor="ctr">
            <a:spAutoFit/>
          </a:bodyPr>
          <a:lstStyle/>
          <a:p>
            <a:pPr marL="715963" indent="-536575">
              <a:buFont typeface="+mj-ea"/>
              <a:buAutoNum type="circleNumDbPlain" startAt="3"/>
            </a:pPr>
            <a: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t>どんな薬物でも使用するのは個人の自由なので問題ない</a:t>
            </a:r>
            <a:endParaRPr kumimoji="1" lang="ja-JP" altLang="en-US" sz="1400" dirty="0"/>
          </a:p>
        </p:txBody>
      </p:sp>
      <p:sp>
        <p:nvSpPr>
          <p:cNvPr id="11" name="四角形: 角を丸くする 10">
            <a:extLst>
              <a:ext uri="{FF2B5EF4-FFF2-40B4-BE49-F238E27FC236}">
                <a16:creationId xmlns:a16="http://schemas.microsoft.com/office/drawing/2014/main" id="{BEF8F255-7384-8A81-73AD-9F25BC13E317}"/>
              </a:ext>
            </a:extLst>
          </p:cNvPr>
          <p:cNvSpPr/>
          <p:nvPr/>
        </p:nvSpPr>
        <p:spPr>
          <a:xfrm>
            <a:off x="970962" y="2388503"/>
            <a:ext cx="7409468" cy="111432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8000" bIns="36000" rtlCol="0" anchor="ctr">
            <a:spAutoFit/>
          </a:bodyPr>
          <a:lstStyle/>
          <a:p>
            <a:pPr marL="715963" indent="-536575">
              <a:buFont typeface="+mj-ea"/>
              <a:buAutoNum type="circleNumDbPlain"/>
            </a:pPr>
            <a:r>
              <a:rPr kumimoji="1" lang="ja-JP" altLang="en-US" sz="2800" b="1" dirty="0">
                <a:solidFill>
                  <a:prstClr val="black"/>
                </a:solidFill>
                <a:latin typeface="Arial"/>
                <a:ea typeface="游ゴシック"/>
              </a:rPr>
              <a:t>１</a:t>
            </a:r>
            <a: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t>回１錠飲むかぜ薬を早く治すために</a:t>
            </a:r>
            <a:b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br>
            <a:r>
              <a:rPr kumimoji="1" lang="ja-JP" altLang="en-US" sz="2800" b="1" i="0" u="none" strike="noStrike" kern="1200" cap="none" spc="0" normalizeH="0" baseline="0" noProof="0" dirty="0">
                <a:ln>
                  <a:noFill/>
                </a:ln>
                <a:solidFill>
                  <a:prstClr val="black"/>
                </a:solidFill>
                <a:effectLst/>
                <a:uLnTx/>
                <a:uFillTx/>
                <a:latin typeface="Arial"/>
                <a:ea typeface="游ゴシック"/>
                <a:cs typeface="+mn-cs"/>
              </a:rPr>
              <a:t>一度にたくさん飲んだ</a:t>
            </a:r>
            <a:endParaRPr kumimoji="1" lang="ja-JP" altLang="en-US" sz="1400" dirty="0"/>
          </a:p>
        </p:txBody>
      </p:sp>
      <p:pic>
        <p:nvPicPr>
          <p:cNvPr id="3" name="図 2" descr="図形, 四角形&#10;&#10;自動的に生成された説明">
            <a:extLst>
              <a:ext uri="{FF2B5EF4-FFF2-40B4-BE49-F238E27FC236}">
                <a16:creationId xmlns:a16="http://schemas.microsoft.com/office/drawing/2014/main" id="{33D1E006-649A-F7BA-60E4-DFBD93632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947" y="1320745"/>
            <a:ext cx="1789180" cy="1210058"/>
          </a:xfrm>
          <a:prstGeom prst="rect">
            <a:avLst/>
          </a:prstGeom>
        </p:spPr>
      </p:pic>
      <p:sp>
        <p:nvSpPr>
          <p:cNvPr id="2" name="テキスト ボックス 1">
            <a:extLst>
              <a:ext uri="{FF2B5EF4-FFF2-40B4-BE49-F238E27FC236}">
                <a16:creationId xmlns:a16="http://schemas.microsoft.com/office/drawing/2014/main" id="{4D6FBD1A-1E48-7C7A-7F1F-2DD6AFB1250D}"/>
              </a:ext>
            </a:extLst>
          </p:cNvPr>
          <p:cNvSpPr txBox="1"/>
          <p:nvPr/>
        </p:nvSpPr>
        <p:spPr>
          <a:xfrm>
            <a:off x="2755290" y="2375706"/>
            <a:ext cx="646331" cy="276999"/>
          </a:xfrm>
          <a:prstGeom prst="rect">
            <a:avLst/>
          </a:prstGeom>
          <a:noFill/>
        </p:spPr>
        <p:txBody>
          <a:bodyPr wrap="none" rtlCol="0">
            <a:spAutoFit/>
          </a:bodyPr>
          <a:lstStyle/>
          <a:p>
            <a:r>
              <a:rPr kumimoji="1" lang="ja-JP" altLang="en-US" sz="1200" dirty="0">
                <a:latin typeface="+mn-ea"/>
              </a:rPr>
              <a:t>じょう</a:t>
            </a:r>
          </a:p>
        </p:txBody>
      </p:sp>
      <p:grpSp>
        <p:nvGrpSpPr>
          <p:cNvPr id="12" name="グループ化 11">
            <a:extLst>
              <a:ext uri="{FF2B5EF4-FFF2-40B4-BE49-F238E27FC236}">
                <a16:creationId xmlns:a16="http://schemas.microsoft.com/office/drawing/2014/main" id="{6903ACD5-D10B-1C16-240C-803283EDFD70}"/>
              </a:ext>
            </a:extLst>
          </p:cNvPr>
          <p:cNvGrpSpPr/>
          <p:nvPr/>
        </p:nvGrpSpPr>
        <p:grpSpPr>
          <a:xfrm>
            <a:off x="2002659" y="518974"/>
            <a:ext cx="5505354" cy="598795"/>
            <a:chOff x="2002659" y="518974"/>
            <a:chExt cx="5505354" cy="598795"/>
          </a:xfrm>
        </p:grpSpPr>
        <p:sp>
          <p:nvSpPr>
            <p:cNvPr id="5" name="平行四辺形 4">
              <a:extLst>
                <a:ext uri="{FF2B5EF4-FFF2-40B4-BE49-F238E27FC236}">
                  <a16:creationId xmlns:a16="http://schemas.microsoft.com/office/drawing/2014/main" id="{6294AF7C-FC6B-FD29-C4DA-3D4BB03FD52C}"/>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暗い背景に白い文字がある&#10;&#10;中程度の精度で自動的に生成された説明">
              <a:extLst>
                <a:ext uri="{FF2B5EF4-FFF2-40B4-BE49-F238E27FC236}">
                  <a16:creationId xmlns:a16="http://schemas.microsoft.com/office/drawing/2014/main" id="{D8AFC726-A823-FAEE-DF96-DC6A603E9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3" name="テキスト ボックス 12">
            <a:extLst>
              <a:ext uri="{FF2B5EF4-FFF2-40B4-BE49-F238E27FC236}">
                <a16:creationId xmlns:a16="http://schemas.microsoft.com/office/drawing/2014/main" id="{8EA77738-E37F-FACE-CC1E-D80FB582F960}"/>
              </a:ext>
            </a:extLst>
          </p:cNvPr>
          <p:cNvSpPr txBox="1"/>
          <p:nvPr/>
        </p:nvSpPr>
        <p:spPr>
          <a:xfrm>
            <a:off x="5271120" y="4232775"/>
            <a:ext cx="954108" cy="276999"/>
          </a:xfrm>
          <a:prstGeom prst="rect">
            <a:avLst/>
          </a:prstGeom>
          <a:noFill/>
        </p:spPr>
        <p:txBody>
          <a:bodyPr wrap="none" rtlCol="0">
            <a:spAutoFit/>
          </a:bodyPr>
          <a:lstStyle/>
          <a:p>
            <a:pPr algn="ctr"/>
            <a:r>
              <a:rPr kumimoji="1" lang="ja-JP" altLang="en-US" sz="1200" spc="300" dirty="0">
                <a:latin typeface="+mj-ea"/>
                <a:ea typeface="+mj-ea"/>
              </a:rPr>
              <a:t>らんよう</a:t>
            </a:r>
          </a:p>
        </p:txBody>
      </p:sp>
    </p:spTree>
    <p:extLst>
      <p:ext uri="{BB962C8B-B14F-4D97-AF65-F5344CB8AC3E}">
        <p14:creationId xmlns:p14="http://schemas.microsoft.com/office/powerpoint/2010/main" val="23005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が含まれている画像&#10;&#10;自動的に生成された説明">
            <a:extLst>
              <a:ext uri="{FF2B5EF4-FFF2-40B4-BE49-F238E27FC236}">
                <a16:creationId xmlns:a16="http://schemas.microsoft.com/office/drawing/2014/main" id="{E481BD20-43D9-2C71-13CA-334B3ECFE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72" y="3488897"/>
            <a:ext cx="1094644" cy="2880814"/>
          </a:xfrm>
          <a:prstGeom prst="rect">
            <a:avLst/>
          </a:prstGeom>
        </p:spPr>
      </p:pic>
      <p:sp>
        <p:nvSpPr>
          <p:cNvPr id="2" name="スライド番号プレースホルダー 1">
            <a:extLst>
              <a:ext uri="{FF2B5EF4-FFF2-40B4-BE49-F238E27FC236}">
                <a16:creationId xmlns:a16="http://schemas.microsoft.com/office/drawing/2014/main" id="{9CC76549-9760-AB7F-4A50-6AAF0159A006}"/>
              </a:ext>
            </a:extLst>
          </p:cNvPr>
          <p:cNvSpPr>
            <a:spLocks noGrp="1"/>
          </p:cNvSpPr>
          <p:nvPr>
            <p:ph type="sldNum" sz="quarter" idx="12"/>
          </p:nvPr>
        </p:nvSpPr>
        <p:spPr/>
        <p:txBody>
          <a:bodyPr/>
          <a:lstStyle/>
          <a:p>
            <a:fld id="{2906FD1F-B238-489A-B820-857598A48E65}" type="slidenum">
              <a:rPr kumimoji="1" lang="ja-JP" altLang="en-US" smtClean="0"/>
              <a:t>3</a:t>
            </a:fld>
            <a:endParaRPr kumimoji="1" lang="ja-JP" altLang="en-US"/>
          </a:p>
        </p:txBody>
      </p:sp>
      <p:sp>
        <p:nvSpPr>
          <p:cNvPr id="3" name="タイトル 2">
            <a:extLst>
              <a:ext uri="{FF2B5EF4-FFF2-40B4-BE49-F238E27FC236}">
                <a16:creationId xmlns:a16="http://schemas.microsoft.com/office/drawing/2014/main" id="{0E0E15B9-E32B-45ED-98B9-A768E9A116F3}"/>
              </a:ext>
            </a:extLst>
          </p:cNvPr>
          <p:cNvSpPr>
            <a:spLocks noGrp="1"/>
          </p:cNvSpPr>
          <p:nvPr>
            <p:ph type="title"/>
          </p:nvPr>
        </p:nvSpPr>
        <p:spPr/>
        <p:txBody>
          <a:bodyPr/>
          <a:lstStyle/>
          <a:p>
            <a:r>
              <a:rPr kumimoji="1" lang="ja-JP" altLang="en-US" dirty="0"/>
              <a:t>「薬物乱用」って？</a:t>
            </a:r>
          </a:p>
        </p:txBody>
      </p:sp>
      <p:sp>
        <p:nvSpPr>
          <p:cNvPr id="4" name="テキスト ボックス 3">
            <a:extLst>
              <a:ext uri="{FF2B5EF4-FFF2-40B4-BE49-F238E27FC236}">
                <a16:creationId xmlns:a16="http://schemas.microsoft.com/office/drawing/2014/main" id="{BB0AD708-CC47-7331-4303-1A815C264CE5}"/>
              </a:ext>
            </a:extLst>
          </p:cNvPr>
          <p:cNvSpPr txBox="1"/>
          <p:nvPr/>
        </p:nvSpPr>
        <p:spPr>
          <a:xfrm>
            <a:off x="754008" y="1465009"/>
            <a:ext cx="8084264" cy="1802416"/>
          </a:xfrm>
          <a:prstGeom prst="rect">
            <a:avLst/>
          </a:prstGeom>
          <a:noFill/>
        </p:spPr>
        <p:txBody>
          <a:bodyPr wrap="none" rtlCol="0">
            <a:spAutoFit/>
          </a:bodyPr>
          <a:lstStyle/>
          <a:p>
            <a:pPr algn="ctr">
              <a:lnSpc>
                <a:spcPct val="130000"/>
              </a:lnSpc>
            </a:pPr>
            <a:r>
              <a:rPr kumimoji="1" lang="ja-JP" altLang="en-US" sz="2800" b="1" dirty="0"/>
              <a:t>法律で禁止されている薬物を使ったり、</a:t>
            </a:r>
          </a:p>
          <a:p>
            <a:pPr algn="ctr">
              <a:lnSpc>
                <a:spcPct val="130000"/>
              </a:lnSpc>
            </a:pPr>
            <a:r>
              <a:rPr kumimoji="1" lang="ja-JP" altLang="en-US" sz="2800" b="1" dirty="0"/>
              <a:t>病気を治す目的以外で薬を使ったりすることを、</a:t>
            </a:r>
          </a:p>
          <a:p>
            <a:pPr algn="ctr">
              <a:lnSpc>
                <a:spcPct val="130000"/>
              </a:lnSpc>
            </a:pPr>
            <a:r>
              <a:rPr kumimoji="1" lang="ja-JP" altLang="en-US" sz="2800" b="1" dirty="0"/>
              <a:t>「</a:t>
            </a:r>
            <a:r>
              <a:rPr kumimoji="1" lang="ja-JP" altLang="en-US" sz="3200" b="1" dirty="0">
                <a:solidFill>
                  <a:srgbClr val="FF0000"/>
                </a:solidFill>
              </a:rPr>
              <a:t>薬物乱用</a:t>
            </a:r>
            <a:r>
              <a:rPr kumimoji="1" lang="ja-JP" altLang="en-US" sz="2800" b="1" dirty="0"/>
              <a:t>」といいます。</a:t>
            </a:r>
          </a:p>
        </p:txBody>
      </p:sp>
      <p:sp>
        <p:nvSpPr>
          <p:cNvPr id="5" name="吹き出し: 角を丸めた四角形 4">
            <a:extLst>
              <a:ext uri="{FF2B5EF4-FFF2-40B4-BE49-F238E27FC236}">
                <a16:creationId xmlns:a16="http://schemas.microsoft.com/office/drawing/2014/main" id="{8FB4658C-9196-4BAF-CD81-E6978A231B18}"/>
              </a:ext>
            </a:extLst>
          </p:cNvPr>
          <p:cNvSpPr/>
          <p:nvPr/>
        </p:nvSpPr>
        <p:spPr>
          <a:xfrm>
            <a:off x="2496323" y="3544993"/>
            <a:ext cx="6176337" cy="1186380"/>
          </a:xfrm>
          <a:prstGeom prst="wedgeRoundRectCallout">
            <a:avLst>
              <a:gd name="adj1" fmla="val -58950"/>
              <a:gd name="adj2" fmla="val 50250"/>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t>１回の使用でも「乱用」といいます</a:t>
            </a:r>
          </a:p>
        </p:txBody>
      </p:sp>
      <p:sp>
        <p:nvSpPr>
          <p:cNvPr id="7" name="吹き出し: 角を丸めた四角形 6">
            <a:extLst>
              <a:ext uri="{FF2B5EF4-FFF2-40B4-BE49-F238E27FC236}">
                <a16:creationId xmlns:a16="http://schemas.microsoft.com/office/drawing/2014/main" id="{6AB6C2A2-4603-7450-8B62-E58852D9066B}"/>
              </a:ext>
            </a:extLst>
          </p:cNvPr>
          <p:cNvSpPr/>
          <p:nvPr/>
        </p:nvSpPr>
        <p:spPr>
          <a:xfrm>
            <a:off x="2496323" y="4889743"/>
            <a:ext cx="6176337" cy="1325564"/>
          </a:xfrm>
          <a:prstGeom prst="wedgeRoundRectCallout">
            <a:avLst>
              <a:gd name="adj1" fmla="val -59034"/>
              <a:gd name="adj2" fmla="val -37811"/>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t>薬を一度にたくさん飲むことも問題になっています</a:t>
            </a:r>
          </a:p>
        </p:txBody>
      </p:sp>
      <p:sp>
        <p:nvSpPr>
          <p:cNvPr id="6" name="テキスト ボックス 5">
            <a:extLst>
              <a:ext uri="{FF2B5EF4-FFF2-40B4-BE49-F238E27FC236}">
                <a16:creationId xmlns:a16="http://schemas.microsoft.com/office/drawing/2014/main" id="{A1FB291E-8164-3E36-0D3F-C6A36A2C6089}"/>
              </a:ext>
            </a:extLst>
          </p:cNvPr>
          <p:cNvSpPr txBox="1"/>
          <p:nvPr/>
        </p:nvSpPr>
        <p:spPr>
          <a:xfrm>
            <a:off x="3831194" y="343001"/>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8" name="テキスト ボックス 7">
            <a:extLst>
              <a:ext uri="{FF2B5EF4-FFF2-40B4-BE49-F238E27FC236}">
                <a16:creationId xmlns:a16="http://schemas.microsoft.com/office/drawing/2014/main" id="{55E54084-E985-6361-FFA4-D0A973F0E47E}"/>
              </a:ext>
            </a:extLst>
          </p:cNvPr>
          <p:cNvSpPr txBox="1"/>
          <p:nvPr/>
        </p:nvSpPr>
        <p:spPr>
          <a:xfrm>
            <a:off x="1489437" y="1397886"/>
            <a:ext cx="954107" cy="276999"/>
          </a:xfrm>
          <a:prstGeom prst="rect">
            <a:avLst/>
          </a:prstGeom>
          <a:noFill/>
        </p:spPr>
        <p:txBody>
          <a:bodyPr wrap="none" rtlCol="0">
            <a:spAutoFit/>
          </a:bodyPr>
          <a:lstStyle/>
          <a:p>
            <a:pPr algn="ctr"/>
            <a:r>
              <a:rPr kumimoji="1" lang="ja-JP" altLang="en-US" sz="1200" spc="300" dirty="0">
                <a:latin typeface="+mn-ea"/>
              </a:rPr>
              <a:t>ほうりつ</a:t>
            </a:r>
          </a:p>
        </p:txBody>
      </p:sp>
      <p:sp>
        <p:nvSpPr>
          <p:cNvPr id="10" name="テキスト ボックス 9">
            <a:extLst>
              <a:ext uri="{FF2B5EF4-FFF2-40B4-BE49-F238E27FC236}">
                <a16:creationId xmlns:a16="http://schemas.microsoft.com/office/drawing/2014/main" id="{32A4CF20-AF2A-11B2-30B5-0A58273F6018}"/>
              </a:ext>
            </a:extLst>
          </p:cNvPr>
          <p:cNvSpPr txBox="1"/>
          <p:nvPr/>
        </p:nvSpPr>
        <p:spPr>
          <a:xfrm>
            <a:off x="3653238" y="2532518"/>
            <a:ext cx="954107" cy="276999"/>
          </a:xfrm>
          <a:prstGeom prst="rect">
            <a:avLst/>
          </a:prstGeom>
          <a:noFill/>
        </p:spPr>
        <p:txBody>
          <a:bodyPr wrap="none" rtlCol="0">
            <a:spAutoFit/>
          </a:bodyPr>
          <a:lstStyle/>
          <a:p>
            <a:pPr algn="ctr"/>
            <a:r>
              <a:rPr kumimoji="1" lang="ja-JP" altLang="en-US" sz="1200" spc="300" dirty="0">
                <a:solidFill>
                  <a:srgbClr val="FF0000"/>
                </a:solidFill>
                <a:latin typeface="+mn-ea"/>
              </a:rPr>
              <a:t>らんよう</a:t>
            </a:r>
          </a:p>
        </p:txBody>
      </p:sp>
      <p:sp>
        <p:nvSpPr>
          <p:cNvPr id="11" name="テキスト ボックス 10">
            <a:extLst>
              <a:ext uri="{FF2B5EF4-FFF2-40B4-BE49-F238E27FC236}">
                <a16:creationId xmlns:a16="http://schemas.microsoft.com/office/drawing/2014/main" id="{0F94E9AE-D16E-F475-CA1D-268C971D80E4}"/>
              </a:ext>
            </a:extLst>
          </p:cNvPr>
          <p:cNvSpPr txBox="1"/>
          <p:nvPr/>
        </p:nvSpPr>
        <p:spPr>
          <a:xfrm>
            <a:off x="4925605" y="3750731"/>
            <a:ext cx="954107" cy="276999"/>
          </a:xfrm>
          <a:prstGeom prst="rect">
            <a:avLst/>
          </a:prstGeom>
          <a:noFill/>
        </p:spPr>
        <p:txBody>
          <a:bodyPr wrap="none" rtlCol="0">
            <a:spAutoFit/>
          </a:bodyPr>
          <a:lstStyle/>
          <a:p>
            <a:pPr algn="ctr"/>
            <a:r>
              <a:rPr kumimoji="1" lang="ja-JP" altLang="en-US" sz="1200" spc="300" dirty="0">
                <a:latin typeface="+mn-ea"/>
              </a:rPr>
              <a:t>らんよう</a:t>
            </a:r>
          </a:p>
        </p:txBody>
      </p:sp>
      <p:grpSp>
        <p:nvGrpSpPr>
          <p:cNvPr id="14" name="グループ化 13">
            <a:extLst>
              <a:ext uri="{FF2B5EF4-FFF2-40B4-BE49-F238E27FC236}">
                <a16:creationId xmlns:a16="http://schemas.microsoft.com/office/drawing/2014/main" id="{5F16BC10-10DE-8E25-B02D-7890FE79B3AC}"/>
              </a:ext>
            </a:extLst>
          </p:cNvPr>
          <p:cNvGrpSpPr/>
          <p:nvPr/>
        </p:nvGrpSpPr>
        <p:grpSpPr>
          <a:xfrm>
            <a:off x="2002659" y="518974"/>
            <a:ext cx="5505354" cy="598795"/>
            <a:chOff x="2002659" y="518974"/>
            <a:chExt cx="5505354" cy="598795"/>
          </a:xfrm>
        </p:grpSpPr>
        <p:sp>
          <p:nvSpPr>
            <p:cNvPr id="15" name="平行四辺形 14">
              <a:extLst>
                <a:ext uri="{FF2B5EF4-FFF2-40B4-BE49-F238E27FC236}">
                  <a16:creationId xmlns:a16="http://schemas.microsoft.com/office/drawing/2014/main" id="{96535871-9823-236B-97A3-4557E9F34F22}"/>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暗い背景に白い文字がある&#10;&#10;中程度の精度で自動的に生成された説明">
              <a:extLst>
                <a:ext uri="{FF2B5EF4-FFF2-40B4-BE49-F238E27FC236}">
                  <a16:creationId xmlns:a16="http://schemas.microsoft.com/office/drawing/2014/main" id="{3F837927-894D-0DD3-C0B4-02D194A10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Tree>
    <p:extLst>
      <p:ext uri="{BB962C8B-B14F-4D97-AF65-F5344CB8AC3E}">
        <p14:creationId xmlns:p14="http://schemas.microsoft.com/office/powerpoint/2010/main" val="164148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4252E06-6BA7-BC56-6246-25BBE9224829}"/>
              </a:ext>
            </a:extLst>
          </p:cNvPr>
          <p:cNvSpPr>
            <a:spLocks noGrp="1"/>
          </p:cNvSpPr>
          <p:nvPr>
            <p:ph type="sldNum" sz="quarter" idx="12"/>
          </p:nvPr>
        </p:nvSpPr>
        <p:spPr/>
        <p:txBody>
          <a:bodyPr/>
          <a:lstStyle/>
          <a:p>
            <a:fld id="{2906FD1F-B238-489A-B820-857598A48E65}" type="slidenum">
              <a:rPr kumimoji="1" lang="ja-JP" altLang="en-US" smtClean="0"/>
              <a:t>4</a:t>
            </a:fld>
            <a:endParaRPr kumimoji="1" lang="ja-JP" altLang="en-US"/>
          </a:p>
        </p:txBody>
      </p:sp>
      <p:sp>
        <p:nvSpPr>
          <p:cNvPr id="4" name="タイトル 3">
            <a:extLst>
              <a:ext uri="{FF2B5EF4-FFF2-40B4-BE49-F238E27FC236}">
                <a16:creationId xmlns:a16="http://schemas.microsoft.com/office/drawing/2014/main" id="{58466C29-140A-8AF5-68B5-A25E1BA70C14}"/>
              </a:ext>
            </a:extLst>
          </p:cNvPr>
          <p:cNvSpPr>
            <a:spLocks noGrp="1"/>
          </p:cNvSpPr>
          <p:nvPr>
            <p:ph type="title"/>
          </p:nvPr>
        </p:nvSpPr>
        <p:spPr/>
        <p:txBody>
          <a:bodyPr/>
          <a:lstStyle/>
          <a:p>
            <a:r>
              <a:rPr kumimoji="1" lang="ja-JP" altLang="en-US" sz="3600" b="1" i="0" u="none" strike="noStrike" kern="1200" cap="none" spc="400" normalizeH="0" baseline="0" noProof="0" dirty="0">
                <a:ln>
                  <a:noFill/>
                </a:ln>
                <a:solidFill>
                  <a:srgbClr val="FF0000"/>
                </a:solidFill>
                <a:effectLst>
                  <a:outerShdw blurRad="38100" dist="38100" dir="2700000" algn="tl">
                    <a:srgbClr val="000000">
                      <a:alpha val="43137"/>
                    </a:srgbClr>
                  </a:outerShdw>
                </a:effectLst>
                <a:uLnTx/>
                <a:uFillTx/>
                <a:latin typeface="Arial"/>
                <a:ea typeface="游ゴシック"/>
                <a:cs typeface="+mj-cs"/>
              </a:rPr>
              <a:t>今日の課題</a:t>
            </a:r>
            <a:endParaRPr lang="ja-JP" altLang="en-US" dirty="0"/>
          </a:p>
        </p:txBody>
      </p:sp>
      <p:sp>
        <p:nvSpPr>
          <p:cNvPr id="5" name="雲 4">
            <a:extLst>
              <a:ext uri="{FF2B5EF4-FFF2-40B4-BE49-F238E27FC236}">
                <a16:creationId xmlns:a16="http://schemas.microsoft.com/office/drawing/2014/main" id="{CE40BAA2-2950-9DE8-6F6C-B94968A369BF}"/>
              </a:ext>
            </a:extLst>
          </p:cNvPr>
          <p:cNvSpPr/>
          <p:nvPr/>
        </p:nvSpPr>
        <p:spPr>
          <a:xfrm>
            <a:off x="857528" y="1168924"/>
            <a:ext cx="7428943" cy="4722829"/>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 name="テキスト ボックス 5">
            <a:extLst>
              <a:ext uri="{FF2B5EF4-FFF2-40B4-BE49-F238E27FC236}">
                <a16:creationId xmlns:a16="http://schemas.microsoft.com/office/drawing/2014/main" id="{A72AD5B5-8124-C6E0-3BEF-153935EFDD6B}"/>
              </a:ext>
            </a:extLst>
          </p:cNvPr>
          <p:cNvSpPr txBox="1"/>
          <p:nvPr/>
        </p:nvSpPr>
        <p:spPr>
          <a:xfrm>
            <a:off x="1490790" y="1580247"/>
            <a:ext cx="6340197" cy="3857851"/>
          </a:xfrm>
          <a:prstGeom prst="rect">
            <a:avLst/>
          </a:prstGeom>
          <a:noFill/>
        </p:spPr>
        <p:txBody>
          <a:bodyPr wrap="none" rtlCol="0">
            <a:spAutoFit/>
          </a:bodyPr>
          <a:lstStyle/>
          <a:p>
            <a:pPr algn="ctr">
              <a:lnSpc>
                <a:spcPct val="130000"/>
              </a:lnSpc>
            </a:pPr>
            <a:r>
              <a:rPr kumimoji="1" lang="ja-JP" altLang="en-US" sz="4800" b="1" dirty="0"/>
              <a:t>薬物を乱用すると、</a:t>
            </a:r>
            <a:endParaRPr kumimoji="1" lang="en-US" altLang="ja-JP" sz="4800" b="1" dirty="0"/>
          </a:p>
          <a:p>
            <a:pPr algn="ctr">
              <a:lnSpc>
                <a:spcPct val="130000"/>
              </a:lnSpc>
            </a:pPr>
            <a:r>
              <a:rPr kumimoji="1" lang="ja-JP" altLang="en-US" sz="4800" b="1" dirty="0"/>
              <a:t>心や体への害を知り、</a:t>
            </a:r>
            <a:endParaRPr kumimoji="1" lang="en-US" altLang="ja-JP" sz="4800" b="1" dirty="0"/>
          </a:p>
          <a:p>
            <a:pPr algn="ctr">
              <a:lnSpc>
                <a:spcPct val="130000"/>
              </a:lnSpc>
            </a:pPr>
            <a:r>
              <a:rPr kumimoji="1" lang="ja-JP" altLang="en-US" sz="4800" b="1" dirty="0"/>
              <a:t>友達に説明できる</a:t>
            </a:r>
            <a:endParaRPr kumimoji="1" lang="en-US" altLang="ja-JP" sz="4800" b="1" dirty="0"/>
          </a:p>
          <a:p>
            <a:pPr algn="ctr">
              <a:lnSpc>
                <a:spcPct val="130000"/>
              </a:lnSpc>
            </a:pPr>
            <a:r>
              <a:rPr kumimoji="1" lang="ja-JP" altLang="en-US" sz="4800" b="1" dirty="0"/>
              <a:t>ようにしよう</a:t>
            </a:r>
          </a:p>
        </p:txBody>
      </p:sp>
      <p:pic>
        <p:nvPicPr>
          <p:cNvPr id="8" name="図 7">
            <a:extLst>
              <a:ext uri="{FF2B5EF4-FFF2-40B4-BE49-F238E27FC236}">
                <a16:creationId xmlns:a16="http://schemas.microsoft.com/office/drawing/2014/main" id="{9F332547-AE5E-C4DF-4483-BAD3D8D62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69" y="4336977"/>
            <a:ext cx="1625581" cy="2039677"/>
          </a:xfrm>
          <a:prstGeom prst="rect">
            <a:avLst/>
          </a:prstGeom>
        </p:spPr>
      </p:pic>
      <p:grpSp>
        <p:nvGrpSpPr>
          <p:cNvPr id="3" name="グループ化 2">
            <a:extLst>
              <a:ext uri="{FF2B5EF4-FFF2-40B4-BE49-F238E27FC236}">
                <a16:creationId xmlns:a16="http://schemas.microsoft.com/office/drawing/2014/main" id="{196EE8C3-3340-89CB-626E-5B5F67ED3C7F}"/>
              </a:ext>
            </a:extLst>
          </p:cNvPr>
          <p:cNvGrpSpPr/>
          <p:nvPr/>
        </p:nvGrpSpPr>
        <p:grpSpPr>
          <a:xfrm>
            <a:off x="1825101" y="416802"/>
            <a:ext cx="5756371" cy="673200"/>
            <a:chOff x="1825101" y="416802"/>
            <a:chExt cx="5756371" cy="673200"/>
          </a:xfrm>
        </p:grpSpPr>
        <p:sp>
          <p:nvSpPr>
            <p:cNvPr id="7" name="平行四辺形 6">
              <a:extLst>
                <a:ext uri="{FF2B5EF4-FFF2-40B4-BE49-F238E27FC236}">
                  <a16:creationId xmlns:a16="http://schemas.microsoft.com/office/drawing/2014/main" id="{AB821AD5-34AC-69A6-8DDC-A1AB20977E5D}"/>
                </a:ext>
              </a:extLst>
            </p:cNvPr>
            <p:cNvSpPr/>
            <p:nvPr userDrawn="1"/>
          </p:nvSpPr>
          <p:spPr>
            <a:xfrm flipH="1">
              <a:off x="1825101" y="975632"/>
              <a:ext cx="5325558" cy="97200"/>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38F94F3F-7062-07A7-F829-A38FC0304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3459" y="416802"/>
              <a:ext cx="568013" cy="673200"/>
            </a:xfrm>
            <a:prstGeom prst="rect">
              <a:avLst/>
            </a:prstGeom>
          </p:spPr>
        </p:pic>
      </p:grpSp>
      <p:sp>
        <p:nvSpPr>
          <p:cNvPr id="10" name="テキスト ボックス 9">
            <a:extLst>
              <a:ext uri="{FF2B5EF4-FFF2-40B4-BE49-F238E27FC236}">
                <a16:creationId xmlns:a16="http://schemas.microsoft.com/office/drawing/2014/main" id="{E8D666B4-2965-D8D0-46B1-89A7503006D8}"/>
              </a:ext>
            </a:extLst>
          </p:cNvPr>
          <p:cNvSpPr txBox="1"/>
          <p:nvPr/>
        </p:nvSpPr>
        <p:spPr>
          <a:xfrm>
            <a:off x="3703212" y="1574088"/>
            <a:ext cx="1415772" cy="307777"/>
          </a:xfrm>
          <a:prstGeom prst="rect">
            <a:avLst/>
          </a:prstGeom>
          <a:noFill/>
        </p:spPr>
        <p:txBody>
          <a:bodyPr wrap="none" rtlCol="0">
            <a:spAutoFit/>
          </a:bodyPr>
          <a:lstStyle/>
          <a:p>
            <a:pPr algn="ctr"/>
            <a:r>
              <a:rPr kumimoji="1" lang="ja-JP" altLang="en-US" sz="1400" spc="1000" dirty="0">
                <a:latin typeface="+mn-ea"/>
              </a:rPr>
              <a:t>らんよう</a:t>
            </a:r>
          </a:p>
        </p:txBody>
      </p:sp>
    </p:spTree>
    <p:extLst>
      <p:ext uri="{BB962C8B-B14F-4D97-AF65-F5344CB8AC3E}">
        <p14:creationId xmlns:p14="http://schemas.microsoft.com/office/powerpoint/2010/main" val="348741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1DADC4-59B7-3F10-AA12-D304C66AEC5B}"/>
              </a:ext>
            </a:extLst>
          </p:cNvPr>
          <p:cNvSpPr>
            <a:spLocks noGrp="1"/>
          </p:cNvSpPr>
          <p:nvPr>
            <p:ph type="sldNum" sz="quarter" idx="12"/>
          </p:nvPr>
        </p:nvSpPr>
        <p:spPr/>
        <p:txBody>
          <a:bodyPr/>
          <a:lstStyle/>
          <a:p>
            <a:fld id="{2906FD1F-B238-489A-B820-857598A48E65}"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BCAA9335-EC03-8D9C-2EE7-FFB2300A62C5}"/>
              </a:ext>
            </a:extLst>
          </p:cNvPr>
          <p:cNvSpPr txBox="1"/>
          <p:nvPr/>
        </p:nvSpPr>
        <p:spPr>
          <a:xfrm>
            <a:off x="993362" y="415881"/>
            <a:ext cx="7160935" cy="1561046"/>
          </a:xfrm>
          <a:prstGeom prst="rect">
            <a:avLst/>
          </a:prstGeom>
          <a:solidFill>
            <a:schemeClr val="bg1"/>
          </a:solidFill>
        </p:spPr>
        <p:txBody>
          <a:bodyPr wrap="none" tIns="180000" rtlCol="0">
            <a:spAutoFit/>
          </a:bodyPr>
          <a:lstStyle/>
          <a:p>
            <a:pPr algn="ctr">
              <a:lnSpc>
                <a:spcPct val="90000"/>
              </a:lnSpc>
            </a:pP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この中で</a:t>
            </a:r>
            <a:endParaRPr kumimoji="1" lang="en-US" altLang="ja-JP" sz="3200" b="1" dirty="0">
              <a:solidFill>
                <a:srgbClr val="0070C0"/>
              </a:solidFill>
              <a:effectLst>
                <a:outerShdw blurRad="50800" dist="38100" dir="2700000" algn="tl" rotWithShape="0">
                  <a:prstClr val="black">
                    <a:alpha val="40000"/>
                  </a:prstClr>
                </a:outerShdw>
              </a:effectLst>
              <a:latin typeface="+mj-ea"/>
              <a:ea typeface="+mj-ea"/>
            </a:endParaRPr>
          </a:p>
          <a:p>
            <a:pPr algn="ctr">
              <a:lnSpc>
                <a:spcPct val="90000"/>
              </a:lnSpc>
            </a:pP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知っている、または聞いたことのある</a:t>
            </a:r>
            <a:endParaRPr kumimoji="1" lang="en-US" altLang="ja-JP" sz="3200" b="1" dirty="0">
              <a:solidFill>
                <a:srgbClr val="0070C0"/>
              </a:solidFill>
              <a:effectLst>
                <a:outerShdw blurRad="50800" dist="38100" dir="2700000" algn="tl" rotWithShape="0">
                  <a:prstClr val="black">
                    <a:alpha val="40000"/>
                  </a:prstClr>
                </a:outerShdw>
              </a:effectLst>
              <a:latin typeface="+mj-ea"/>
              <a:ea typeface="+mj-ea"/>
            </a:endParaRPr>
          </a:p>
          <a:p>
            <a:pPr algn="ctr">
              <a:lnSpc>
                <a:spcPct val="90000"/>
              </a:lnSpc>
            </a:pP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薬物はあるかな？</a:t>
            </a:r>
          </a:p>
        </p:txBody>
      </p:sp>
      <p:grpSp>
        <p:nvGrpSpPr>
          <p:cNvPr id="3" name="グループ化 2">
            <a:extLst>
              <a:ext uri="{FF2B5EF4-FFF2-40B4-BE49-F238E27FC236}">
                <a16:creationId xmlns:a16="http://schemas.microsoft.com/office/drawing/2014/main" id="{6E5EDCF7-43DC-6B92-D08C-40E2D719E9BC}"/>
              </a:ext>
            </a:extLst>
          </p:cNvPr>
          <p:cNvGrpSpPr/>
          <p:nvPr/>
        </p:nvGrpSpPr>
        <p:grpSpPr>
          <a:xfrm>
            <a:off x="1088408" y="1305887"/>
            <a:ext cx="7345979" cy="674030"/>
            <a:chOff x="1088408" y="1305887"/>
            <a:chExt cx="7345979" cy="674030"/>
          </a:xfrm>
        </p:grpSpPr>
        <p:sp>
          <p:nvSpPr>
            <p:cNvPr id="6" name="平行四辺形 5">
              <a:extLst>
                <a:ext uri="{FF2B5EF4-FFF2-40B4-BE49-F238E27FC236}">
                  <a16:creationId xmlns:a16="http://schemas.microsoft.com/office/drawing/2014/main" id="{4B37EBBC-8E0C-A479-2B74-297F0C50DB58}"/>
                </a:ext>
              </a:extLst>
            </p:cNvPr>
            <p:cNvSpPr/>
            <p:nvPr/>
          </p:nvSpPr>
          <p:spPr>
            <a:xfrm flipH="1">
              <a:off x="1088408" y="1864717"/>
              <a:ext cx="691568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暗い背景に白い文字がある&#10;&#10;中程度の精度で自動的に生成された説明">
              <a:extLst>
                <a:ext uri="{FF2B5EF4-FFF2-40B4-BE49-F238E27FC236}">
                  <a16:creationId xmlns:a16="http://schemas.microsoft.com/office/drawing/2014/main" id="{DB3B39DF-6FA5-AB85-B05A-AF40E4665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889" y="1305887"/>
              <a:ext cx="567498" cy="672590"/>
            </a:xfrm>
            <a:prstGeom prst="rect">
              <a:avLst/>
            </a:prstGeom>
          </p:spPr>
        </p:pic>
      </p:grpSp>
      <p:sp>
        <p:nvSpPr>
          <p:cNvPr id="8" name="コンテンツ プレースホルダー 2">
            <a:extLst>
              <a:ext uri="{FF2B5EF4-FFF2-40B4-BE49-F238E27FC236}">
                <a16:creationId xmlns:a16="http://schemas.microsoft.com/office/drawing/2014/main" id="{10A9FB52-6BC3-165A-7D1D-7D2C7B7C6966}"/>
              </a:ext>
            </a:extLst>
          </p:cNvPr>
          <p:cNvSpPr txBox="1">
            <a:spLocks/>
          </p:cNvSpPr>
          <p:nvPr/>
        </p:nvSpPr>
        <p:spPr>
          <a:xfrm>
            <a:off x="1088409" y="2378747"/>
            <a:ext cx="3349382" cy="304262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41338" indent="-541338">
              <a:lnSpc>
                <a:spcPct val="150000"/>
              </a:lnSpc>
              <a:spcBef>
                <a:spcPts val="0"/>
              </a:spcBef>
              <a:buClr>
                <a:srgbClr val="0070C0"/>
              </a:buClr>
              <a:buFont typeface="Wingdings" panose="05000000000000000000" pitchFamily="2" charset="2"/>
              <a:buChar char="l"/>
            </a:pPr>
            <a:r>
              <a:rPr lang="ja-JP" altLang="en-US" sz="4400" b="1" dirty="0">
                <a:latin typeface="+mn-ea"/>
              </a:rPr>
              <a:t>シンナー</a:t>
            </a:r>
            <a:endParaRPr lang="en-US" altLang="ja-JP" sz="44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400" b="1" dirty="0">
                <a:latin typeface="+mn-ea"/>
              </a:rPr>
              <a:t>覚醒剤</a:t>
            </a:r>
            <a:endParaRPr lang="en-US" altLang="ja-JP" sz="44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400" b="1" dirty="0">
                <a:latin typeface="+mn-ea"/>
              </a:rPr>
              <a:t>コカイン</a:t>
            </a:r>
          </a:p>
        </p:txBody>
      </p:sp>
      <p:sp>
        <p:nvSpPr>
          <p:cNvPr id="9" name="コンテンツ プレースホルダー 2">
            <a:extLst>
              <a:ext uri="{FF2B5EF4-FFF2-40B4-BE49-F238E27FC236}">
                <a16:creationId xmlns:a16="http://schemas.microsoft.com/office/drawing/2014/main" id="{9AB32F60-029A-358E-FCE0-954A700C6683}"/>
              </a:ext>
            </a:extLst>
          </p:cNvPr>
          <p:cNvSpPr txBox="1">
            <a:spLocks/>
          </p:cNvSpPr>
          <p:nvPr/>
        </p:nvSpPr>
        <p:spPr>
          <a:xfrm>
            <a:off x="4996734" y="2380862"/>
            <a:ext cx="3349382" cy="304262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41338" indent="-541338">
              <a:lnSpc>
                <a:spcPct val="150000"/>
              </a:lnSpc>
              <a:spcBef>
                <a:spcPts val="0"/>
              </a:spcBef>
              <a:buClr>
                <a:srgbClr val="0070C0"/>
              </a:buClr>
              <a:buFont typeface="Wingdings" panose="05000000000000000000" pitchFamily="2" charset="2"/>
              <a:buChar char="l"/>
            </a:pPr>
            <a:r>
              <a:rPr lang="ja-JP" altLang="en-US" sz="4400" b="1" dirty="0">
                <a:latin typeface="+mn-ea"/>
              </a:rPr>
              <a:t>大麻</a:t>
            </a:r>
            <a:endParaRPr lang="en-US" altLang="ja-JP" sz="44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400" b="1" dirty="0">
                <a:latin typeface="+mn-ea"/>
              </a:rPr>
              <a:t>ヘロイン</a:t>
            </a:r>
            <a:endParaRPr lang="en-US" altLang="ja-JP" sz="44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en-US" altLang="ja-JP" sz="4400" b="1" dirty="0">
                <a:latin typeface="+mn-ea"/>
              </a:rPr>
              <a:t>MDMA</a:t>
            </a:r>
            <a:endParaRPr lang="ja-JP" altLang="en-US" sz="4400" b="1" dirty="0">
              <a:latin typeface="+mn-ea"/>
            </a:endParaRPr>
          </a:p>
        </p:txBody>
      </p:sp>
      <p:sp>
        <p:nvSpPr>
          <p:cNvPr id="4" name="テキスト ボックス 3">
            <a:extLst>
              <a:ext uri="{FF2B5EF4-FFF2-40B4-BE49-F238E27FC236}">
                <a16:creationId xmlns:a16="http://schemas.microsoft.com/office/drawing/2014/main" id="{1D6BC1FE-F89B-4BF7-3CE6-B5AF6592154B}"/>
              </a:ext>
            </a:extLst>
          </p:cNvPr>
          <p:cNvSpPr txBox="1"/>
          <p:nvPr/>
        </p:nvSpPr>
        <p:spPr>
          <a:xfrm>
            <a:off x="5698197" y="2438864"/>
            <a:ext cx="1107996" cy="307777"/>
          </a:xfrm>
          <a:prstGeom prst="rect">
            <a:avLst/>
          </a:prstGeom>
          <a:noFill/>
        </p:spPr>
        <p:txBody>
          <a:bodyPr wrap="none" rtlCol="0">
            <a:spAutoFit/>
          </a:bodyPr>
          <a:lstStyle/>
          <a:p>
            <a:pPr algn="ctr"/>
            <a:r>
              <a:rPr kumimoji="1" lang="ja-JP" altLang="en-US" sz="1400" spc="1000" dirty="0">
                <a:latin typeface="+mn-ea"/>
              </a:rPr>
              <a:t>たいま</a:t>
            </a:r>
          </a:p>
        </p:txBody>
      </p:sp>
      <p:sp>
        <p:nvSpPr>
          <p:cNvPr id="10" name="テキスト ボックス 9">
            <a:extLst>
              <a:ext uri="{FF2B5EF4-FFF2-40B4-BE49-F238E27FC236}">
                <a16:creationId xmlns:a16="http://schemas.microsoft.com/office/drawing/2014/main" id="{0126AAAB-07DF-0215-8B67-58166093B23C}"/>
              </a:ext>
            </a:extLst>
          </p:cNvPr>
          <p:cNvSpPr txBox="1"/>
          <p:nvPr/>
        </p:nvSpPr>
        <p:spPr>
          <a:xfrm>
            <a:off x="1670977" y="3463110"/>
            <a:ext cx="1877438" cy="307777"/>
          </a:xfrm>
          <a:prstGeom prst="rect">
            <a:avLst/>
          </a:prstGeom>
          <a:noFill/>
        </p:spPr>
        <p:txBody>
          <a:bodyPr wrap="none" rtlCol="0">
            <a:spAutoFit/>
          </a:bodyPr>
          <a:lstStyle/>
          <a:p>
            <a:pPr algn="ctr"/>
            <a:r>
              <a:rPr kumimoji="1" lang="ja-JP" altLang="en-US" sz="1400" spc="800" dirty="0">
                <a:latin typeface="+mn-ea"/>
              </a:rPr>
              <a:t>かくせいざい</a:t>
            </a:r>
          </a:p>
        </p:txBody>
      </p:sp>
    </p:spTree>
    <p:extLst>
      <p:ext uri="{BB962C8B-B14F-4D97-AF65-F5344CB8AC3E}">
        <p14:creationId xmlns:p14="http://schemas.microsoft.com/office/powerpoint/2010/main" val="149496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F024F1-862F-D041-9A11-8D200E590F30}"/>
              </a:ext>
            </a:extLst>
          </p:cNvPr>
          <p:cNvSpPr>
            <a:spLocks noGrp="1"/>
          </p:cNvSpPr>
          <p:nvPr>
            <p:ph type="sldNum" sz="quarter" idx="12"/>
          </p:nvPr>
        </p:nvSpPr>
        <p:spPr/>
        <p:txBody>
          <a:bodyPr/>
          <a:lstStyle/>
          <a:p>
            <a:fld id="{2906FD1F-B238-489A-B820-857598A48E65}" type="slidenum">
              <a:rPr kumimoji="1" lang="ja-JP" altLang="en-US" smtClean="0"/>
              <a:t>6</a:t>
            </a:fld>
            <a:endParaRPr kumimoji="1" lang="ja-JP" altLang="en-US"/>
          </a:p>
        </p:txBody>
      </p:sp>
      <p:sp>
        <p:nvSpPr>
          <p:cNvPr id="8" name="テキスト ボックス 7">
            <a:extLst>
              <a:ext uri="{FF2B5EF4-FFF2-40B4-BE49-F238E27FC236}">
                <a16:creationId xmlns:a16="http://schemas.microsoft.com/office/drawing/2014/main" id="{DF6654BF-9F60-3DDE-FE2B-6A71D7DC088B}"/>
              </a:ext>
            </a:extLst>
          </p:cNvPr>
          <p:cNvSpPr txBox="1"/>
          <p:nvPr/>
        </p:nvSpPr>
        <p:spPr>
          <a:xfrm>
            <a:off x="2023500" y="399981"/>
            <a:ext cx="5109091" cy="1212809"/>
          </a:xfrm>
          <a:prstGeom prst="rect">
            <a:avLst/>
          </a:prstGeom>
          <a:solidFill>
            <a:schemeClr val="bg1"/>
          </a:solidFill>
        </p:spPr>
        <p:txBody>
          <a:bodyPr wrap="none" tIns="180000" rtlCol="0" anchor="b">
            <a:spAutoFit/>
          </a:bodyPr>
          <a:lstStyle/>
          <a:p>
            <a:pPr algn="ct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グラフを見て</a:t>
            </a:r>
            <a:endParaRPr kumimoji="1" lang="en-US" altLang="ja-JP" sz="32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気が付くことはあるかな？</a:t>
            </a:r>
          </a:p>
        </p:txBody>
      </p:sp>
      <p:grpSp>
        <p:nvGrpSpPr>
          <p:cNvPr id="3" name="グループ化 2">
            <a:extLst>
              <a:ext uri="{FF2B5EF4-FFF2-40B4-BE49-F238E27FC236}">
                <a16:creationId xmlns:a16="http://schemas.microsoft.com/office/drawing/2014/main" id="{56512AB1-4A40-9345-39BE-59F78280FDF3}"/>
              </a:ext>
            </a:extLst>
          </p:cNvPr>
          <p:cNvGrpSpPr/>
          <p:nvPr/>
        </p:nvGrpSpPr>
        <p:grpSpPr>
          <a:xfrm>
            <a:off x="1639446" y="957071"/>
            <a:ext cx="6274125" cy="674030"/>
            <a:chOff x="1639446" y="957071"/>
            <a:chExt cx="6274125" cy="674030"/>
          </a:xfrm>
        </p:grpSpPr>
        <p:sp>
          <p:nvSpPr>
            <p:cNvPr id="9" name="平行四辺形 8">
              <a:extLst>
                <a:ext uri="{FF2B5EF4-FFF2-40B4-BE49-F238E27FC236}">
                  <a16:creationId xmlns:a16="http://schemas.microsoft.com/office/drawing/2014/main" id="{13CD444B-F390-C1F3-641C-10A74C173882}"/>
                </a:ext>
              </a:extLst>
            </p:cNvPr>
            <p:cNvSpPr/>
            <p:nvPr/>
          </p:nvSpPr>
          <p:spPr>
            <a:xfrm flipH="1">
              <a:off x="1639446" y="1515901"/>
              <a:ext cx="5843826"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暗い背景に白い文字がある&#10;&#10;中程度の精度で自動的に生成された説明">
              <a:extLst>
                <a:ext uri="{FF2B5EF4-FFF2-40B4-BE49-F238E27FC236}">
                  <a16:creationId xmlns:a16="http://schemas.microsoft.com/office/drawing/2014/main" id="{87F5954A-F438-94EC-EE53-0419B8802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073" y="957071"/>
              <a:ext cx="567498" cy="672590"/>
            </a:xfrm>
            <a:prstGeom prst="rect">
              <a:avLst/>
            </a:prstGeom>
          </p:spPr>
        </p:pic>
      </p:grpSp>
      <p:sp>
        <p:nvSpPr>
          <p:cNvPr id="11" name="コンテンツ プレースホルダー 2">
            <a:extLst>
              <a:ext uri="{FF2B5EF4-FFF2-40B4-BE49-F238E27FC236}">
                <a16:creationId xmlns:a16="http://schemas.microsoft.com/office/drawing/2014/main" id="{A66B94BA-E7CC-EDF5-5245-CA56E76DBB79}"/>
              </a:ext>
            </a:extLst>
          </p:cNvPr>
          <p:cNvSpPr txBox="1">
            <a:spLocks/>
          </p:cNvSpPr>
          <p:nvPr/>
        </p:nvSpPr>
        <p:spPr>
          <a:xfrm>
            <a:off x="1425168" y="6277308"/>
            <a:ext cx="7114448" cy="259751"/>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800" dirty="0"/>
              <a:t>「「第六次薬物乱用防止五か年戦略」フォローアップ」（厚生労働省）（</a:t>
            </a:r>
            <a:r>
              <a:rPr lang="en-US" altLang="ja-JP" sz="800" dirty="0"/>
              <a:t>https://www.mhlw.go.jp/content/11126000/001279247.pdf</a:t>
            </a:r>
            <a:r>
              <a:rPr lang="ja-JP" altLang="en-US" sz="800" dirty="0"/>
              <a:t>）をもとに作成</a:t>
            </a:r>
          </a:p>
        </p:txBody>
      </p:sp>
      <p:graphicFrame>
        <p:nvGraphicFramePr>
          <p:cNvPr id="12" name="グラフ 11">
            <a:extLst>
              <a:ext uri="{FF2B5EF4-FFF2-40B4-BE49-F238E27FC236}">
                <a16:creationId xmlns:a16="http://schemas.microsoft.com/office/drawing/2014/main" id="{BCE2507F-C6CA-9CA1-779B-C19E49F0417A}"/>
              </a:ext>
            </a:extLst>
          </p:cNvPr>
          <p:cNvGraphicFramePr/>
          <p:nvPr>
            <p:extLst>
              <p:ext uri="{D42A27DB-BD31-4B8C-83A1-F6EECF244321}">
                <p14:modId xmlns:p14="http://schemas.microsoft.com/office/powerpoint/2010/main" val="1236246046"/>
              </p:ext>
            </p:extLst>
          </p:nvPr>
        </p:nvGraphicFramePr>
        <p:xfrm>
          <a:off x="683948" y="1688625"/>
          <a:ext cx="8054700" cy="445937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BD5D09E0-CB4E-196B-6E40-2AD5DA6D0B16}"/>
              </a:ext>
            </a:extLst>
          </p:cNvPr>
          <p:cNvSpPr txBox="1"/>
          <p:nvPr/>
        </p:nvSpPr>
        <p:spPr>
          <a:xfrm>
            <a:off x="1913494" y="1781818"/>
            <a:ext cx="761747" cy="276999"/>
          </a:xfrm>
          <a:prstGeom prst="rect">
            <a:avLst/>
          </a:prstGeom>
          <a:noFill/>
        </p:spPr>
        <p:txBody>
          <a:bodyPr wrap="none" rtlCol="0">
            <a:spAutoFit/>
          </a:bodyPr>
          <a:lstStyle/>
          <a:p>
            <a:pPr algn="ctr"/>
            <a:r>
              <a:rPr kumimoji="1" lang="ja-JP" altLang="en-US" sz="1200" spc="300" dirty="0">
                <a:latin typeface="+mn-ea"/>
              </a:rPr>
              <a:t>たいま</a:t>
            </a:r>
          </a:p>
        </p:txBody>
      </p:sp>
      <p:sp>
        <p:nvSpPr>
          <p:cNvPr id="5" name="テキスト ボックス 4">
            <a:extLst>
              <a:ext uri="{FF2B5EF4-FFF2-40B4-BE49-F238E27FC236}">
                <a16:creationId xmlns:a16="http://schemas.microsoft.com/office/drawing/2014/main" id="{1B912DE5-A810-DAF4-126B-CD59677DBE82}"/>
              </a:ext>
            </a:extLst>
          </p:cNvPr>
          <p:cNvSpPr txBox="1"/>
          <p:nvPr/>
        </p:nvSpPr>
        <p:spPr>
          <a:xfrm>
            <a:off x="4604445" y="1781818"/>
            <a:ext cx="569388" cy="276999"/>
          </a:xfrm>
          <a:prstGeom prst="rect">
            <a:avLst/>
          </a:prstGeom>
          <a:noFill/>
        </p:spPr>
        <p:txBody>
          <a:bodyPr wrap="none" rtlCol="0">
            <a:spAutoFit/>
          </a:bodyPr>
          <a:lstStyle/>
          <a:p>
            <a:pPr algn="ctr"/>
            <a:r>
              <a:rPr kumimoji="1" lang="ja-JP" altLang="en-US" sz="1200" spc="300" dirty="0">
                <a:latin typeface="+mn-ea"/>
              </a:rPr>
              <a:t>さい</a:t>
            </a:r>
          </a:p>
        </p:txBody>
      </p:sp>
    </p:spTree>
    <p:extLst>
      <p:ext uri="{BB962C8B-B14F-4D97-AF65-F5344CB8AC3E}">
        <p14:creationId xmlns:p14="http://schemas.microsoft.com/office/powerpoint/2010/main" val="325406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318A-5120-7DCA-7F78-EFEA8141BC3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BC8F75-D905-7E62-FFF1-DE9B8108ADF2}"/>
              </a:ext>
            </a:extLst>
          </p:cNvPr>
          <p:cNvSpPr>
            <a:spLocks noGrp="1"/>
          </p:cNvSpPr>
          <p:nvPr>
            <p:ph type="sldNum" sz="quarter" idx="12"/>
          </p:nvPr>
        </p:nvSpPr>
        <p:spPr/>
        <p:txBody>
          <a:bodyPr/>
          <a:lstStyle/>
          <a:p>
            <a:fld id="{2906FD1F-B238-489A-B820-857598A48E65}"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F92EE9E9-873B-ED05-A501-E865D6E3EE68}"/>
              </a:ext>
            </a:extLst>
          </p:cNvPr>
          <p:cNvSpPr txBox="1"/>
          <p:nvPr/>
        </p:nvSpPr>
        <p:spPr>
          <a:xfrm>
            <a:off x="2023500" y="399981"/>
            <a:ext cx="5109091" cy="1212809"/>
          </a:xfrm>
          <a:prstGeom prst="rect">
            <a:avLst/>
          </a:prstGeom>
          <a:solidFill>
            <a:schemeClr val="bg1"/>
          </a:solidFill>
        </p:spPr>
        <p:txBody>
          <a:bodyPr wrap="none" tIns="180000" rtlCol="0" anchor="b">
            <a:spAutoFit/>
          </a:bodyPr>
          <a:lstStyle/>
          <a:p>
            <a:pPr algn="ct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グラフを見て</a:t>
            </a:r>
            <a:endParaRPr kumimoji="1" lang="en-US" altLang="ja-JP" sz="32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200" b="1" dirty="0">
                <a:solidFill>
                  <a:srgbClr val="0070C0"/>
                </a:solidFill>
                <a:effectLst>
                  <a:outerShdw blurRad="50800" dist="38100" dir="2700000" algn="tl" rotWithShape="0">
                    <a:prstClr val="black">
                      <a:alpha val="40000"/>
                    </a:prstClr>
                  </a:outerShdw>
                </a:effectLst>
                <a:latin typeface="+mj-ea"/>
                <a:ea typeface="+mj-ea"/>
              </a:rPr>
              <a:t>気が付くことはあるかな？</a:t>
            </a:r>
          </a:p>
        </p:txBody>
      </p:sp>
      <p:grpSp>
        <p:nvGrpSpPr>
          <p:cNvPr id="3" name="グループ化 2">
            <a:extLst>
              <a:ext uri="{FF2B5EF4-FFF2-40B4-BE49-F238E27FC236}">
                <a16:creationId xmlns:a16="http://schemas.microsoft.com/office/drawing/2014/main" id="{AEB553E6-B77A-C832-7819-0DDDC6582618}"/>
              </a:ext>
            </a:extLst>
          </p:cNvPr>
          <p:cNvGrpSpPr/>
          <p:nvPr/>
        </p:nvGrpSpPr>
        <p:grpSpPr>
          <a:xfrm>
            <a:off x="1639446" y="957071"/>
            <a:ext cx="6274125" cy="674515"/>
            <a:chOff x="1639446" y="957071"/>
            <a:chExt cx="6274125" cy="674515"/>
          </a:xfrm>
        </p:grpSpPr>
        <p:sp>
          <p:nvSpPr>
            <p:cNvPr id="9" name="平行四辺形 8">
              <a:extLst>
                <a:ext uri="{FF2B5EF4-FFF2-40B4-BE49-F238E27FC236}">
                  <a16:creationId xmlns:a16="http://schemas.microsoft.com/office/drawing/2014/main" id="{137F677A-2543-B7D3-9C4F-01019197AA6C}"/>
                </a:ext>
              </a:extLst>
            </p:cNvPr>
            <p:cNvSpPr/>
            <p:nvPr/>
          </p:nvSpPr>
          <p:spPr>
            <a:xfrm flipH="1">
              <a:off x="1639446" y="1515901"/>
              <a:ext cx="5843826"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暗い背景に白い文字がある&#10;&#10;中程度の精度で自動的に生成された説明">
              <a:extLst>
                <a:ext uri="{FF2B5EF4-FFF2-40B4-BE49-F238E27FC236}">
                  <a16:creationId xmlns:a16="http://schemas.microsoft.com/office/drawing/2014/main" id="{C4C58509-16EE-9034-A5F6-ABB494C8E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073" y="957071"/>
              <a:ext cx="567498" cy="672590"/>
            </a:xfrm>
            <a:prstGeom prst="rect">
              <a:avLst/>
            </a:prstGeom>
          </p:spPr>
        </p:pic>
      </p:grpSp>
      <p:graphicFrame>
        <p:nvGraphicFramePr>
          <p:cNvPr id="12" name="グラフ 11">
            <a:extLst>
              <a:ext uri="{FF2B5EF4-FFF2-40B4-BE49-F238E27FC236}">
                <a16:creationId xmlns:a16="http://schemas.microsoft.com/office/drawing/2014/main" id="{3B9E9FD6-303A-50B2-B4A5-B2C40FF663C0}"/>
              </a:ext>
            </a:extLst>
          </p:cNvPr>
          <p:cNvGraphicFramePr/>
          <p:nvPr/>
        </p:nvGraphicFramePr>
        <p:xfrm>
          <a:off x="683948" y="1688625"/>
          <a:ext cx="8054700" cy="4459374"/>
        </p:xfrm>
        <a:graphic>
          <a:graphicData uri="http://schemas.openxmlformats.org/drawingml/2006/chart">
            <c:chart xmlns:c="http://schemas.openxmlformats.org/drawingml/2006/chart" xmlns:r="http://schemas.openxmlformats.org/officeDocument/2006/relationships" r:id="rId3"/>
          </a:graphicData>
        </a:graphic>
      </p:graphicFrame>
      <p:sp>
        <p:nvSpPr>
          <p:cNvPr id="4" name="吹き出し: 角を丸めた四角形 3">
            <a:extLst>
              <a:ext uri="{FF2B5EF4-FFF2-40B4-BE49-F238E27FC236}">
                <a16:creationId xmlns:a16="http://schemas.microsoft.com/office/drawing/2014/main" id="{66D938A2-96DD-C09A-FAB0-B2E24AFA9549}"/>
              </a:ext>
            </a:extLst>
          </p:cNvPr>
          <p:cNvSpPr/>
          <p:nvPr/>
        </p:nvSpPr>
        <p:spPr>
          <a:xfrm>
            <a:off x="1199878" y="2540757"/>
            <a:ext cx="3013903" cy="888243"/>
          </a:xfrm>
          <a:prstGeom prst="wedgeRoundRectCallout">
            <a:avLst>
              <a:gd name="adj1" fmla="val 73808"/>
              <a:gd name="adj2" fmla="val 55591"/>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b="1" dirty="0">
                <a:solidFill>
                  <a:srgbClr val="FF0000"/>
                </a:solidFill>
              </a:rPr>
              <a:t>どんどん増えている</a:t>
            </a:r>
          </a:p>
        </p:txBody>
      </p:sp>
      <p:sp>
        <p:nvSpPr>
          <p:cNvPr id="5" name="テキスト ボックス 4">
            <a:extLst>
              <a:ext uri="{FF2B5EF4-FFF2-40B4-BE49-F238E27FC236}">
                <a16:creationId xmlns:a16="http://schemas.microsoft.com/office/drawing/2014/main" id="{05BDEAB7-AA26-721C-C7FB-EB97962CF5F1}"/>
              </a:ext>
            </a:extLst>
          </p:cNvPr>
          <p:cNvSpPr txBox="1"/>
          <p:nvPr/>
        </p:nvSpPr>
        <p:spPr>
          <a:xfrm>
            <a:off x="1913494" y="1781818"/>
            <a:ext cx="761747" cy="276999"/>
          </a:xfrm>
          <a:prstGeom prst="rect">
            <a:avLst/>
          </a:prstGeom>
          <a:noFill/>
        </p:spPr>
        <p:txBody>
          <a:bodyPr wrap="none" rtlCol="0">
            <a:spAutoFit/>
          </a:bodyPr>
          <a:lstStyle/>
          <a:p>
            <a:pPr algn="ctr"/>
            <a:r>
              <a:rPr kumimoji="1" lang="ja-JP" altLang="en-US" sz="1200" spc="300" dirty="0">
                <a:latin typeface="+mn-ea"/>
              </a:rPr>
              <a:t>たいま</a:t>
            </a:r>
          </a:p>
        </p:txBody>
      </p:sp>
      <p:sp>
        <p:nvSpPr>
          <p:cNvPr id="6" name="テキスト ボックス 5">
            <a:extLst>
              <a:ext uri="{FF2B5EF4-FFF2-40B4-BE49-F238E27FC236}">
                <a16:creationId xmlns:a16="http://schemas.microsoft.com/office/drawing/2014/main" id="{B3F54A48-E7AF-7A54-AD1F-13316DCBD043}"/>
              </a:ext>
            </a:extLst>
          </p:cNvPr>
          <p:cNvSpPr txBox="1"/>
          <p:nvPr/>
        </p:nvSpPr>
        <p:spPr>
          <a:xfrm>
            <a:off x="4604445" y="1781818"/>
            <a:ext cx="569388" cy="276999"/>
          </a:xfrm>
          <a:prstGeom prst="rect">
            <a:avLst/>
          </a:prstGeom>
          <a:noFill/>
        </p:spPr>
        <p:txBody>
          <a:bodyPr wrap="none" rtlCol="0">
            <a:spAutoFit/>
          </a:bodyPr>
          <a:lstStyle/>
          <a:p>
            <a:pPr algn="ctr"/>
            <a:r>
              <a:rPr kumimoji="1" lang="ja-JP" altLang="en-US" sz="1200" spc="300" dirty="0">
                <a:latin typeface="+mn-ea"/>
              </a:rPr>
              <a:t>さい</a:t>
            </a:r>
          </a:p>
        </p:txBody>
      </p:sp>
      <p:sp>
        <p:nvSpPr>
          <p:cNvPr id="7" name="コンテンツ プレースホルダー 2">
            <a:extLst>
              <a:ext uri="{FF2B5EF4-FFF2-40B4-BE49-F238E27FC236}">
                <a16:creationId xmlns:a16="http://schemas.microsoft.com/office/drawing/2014/main" id="{69DCA2E8-3492-B9BA-0DA9-39A2E3B3BF8D}"/>
              </a:ext>
            </a:extLst>
          </p:cNvPr>
          <p:cNvSpPr txBox="1">
            <a:spLocks/>
          </p:cNvSpPr>
          <p:nvPr/>
        </p:nvSpPr>
        <p:spPr>
          <a:xfrm>
            <a:off x="1425168" y="6277308"/>
            <a:ext cx="7114448" cy="259751"/>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800" dirty="0"/>
              <a:t>「「第六次薬物乱用防止五か年戦略」フォローアップ」（厚生労働省）（</a:t>
            </a:r>
            <a:r>
              <a:rPr lang="en-US" altLang="ja-JP" sz="800" dirty="0"/>
              <a:t>https://www.mhlw.go.jp/content/11126000/001279247.pdf</a:t>
            </a:r>
            <a:r>
              <a:rPr lang="ja-JP" altLang="en-US" sz="800" dirty="0"/>
              <a:t>）をもとに作成</a:t>
            </a:r>
          </a:p>
        </p:txBody>
      </p:sp>
    </p:spTree>
    <p:extLst>
      <p:ext uri="{BB962C8B-B14F-4D97-AF65-F5344CB8AC3E}">
        <p14:creationId xmlns:p14="http://schemas.microsoft.com/office/powerpoint/2010/main" val="120107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2F7F-328B-CD43-B342-70C43A8410D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96416E-9909-68D1-7E8F-F98E5B1A93C1}"/>
              </a:ext>
            </a:extLst>
          </p:cNvPr>
          <p:cNvSpPr>
            <a:spLocks noGrp="1"/>
          </p:cNvSpPr>
          <p:nvPr>
            <p:ph type="sldNum" sz="quarter" idx="12"/>
          </p:nvPr>
        </p:nvSpPr>
        <p:spPr/>
        <p:txBody>
          <a:bodyPr/>
          <a:lstStyle/>
          <a:p>
            <a:fld id="{2906FD1F-B238-489A-B820-857598A48E65}" type="slidenum">
              <a:rPr kumimoji="1" lang="ja-JP" altLang="en-US" smtClean="0"/>
              <a:t>8</a:t>
            </a:fld>
            <a:endParaRPr kumimoji="1" lang="ja-JP" altLang="en-US"/>
          </a:p>
        </p:txBody>
      </p:sp>
      <p:sp>
        <p:nvSpPr>
          <p:cNvPr id="4" name="タイトル 3">
            <a:extLst>
              <a:ext uri="{FF2B5EF4-FFF2-40B4-BE49-F238E27FC236}">
                <a16:creationId xmlns:a16="http://schemas.microsoft.com/office/drawing/2014/main" id="{4BE2B897-FBFE-63A8-6146-B91DFB6EFA35}"/>
              </a:ext>
            </a:extLst>
          </p:cNvPr>
          <p:cNvSpPr>
            <a:spLocks noGrp="1"/>
          </p:cNvSpPr>
          <p:nvPr>
            <p:ph type="title"/>
          </p:nvPr>
        </p:nvSpPr>
        <p:spPr/>
        <p:txBody>
          <a:bodyPr/>
          <a:lstStyle/>
          <a:p>
            <a:r>
              <a:rPr kumimoji="1" lang="ja-JP" altLang="en-US" spc="400" dirty="0">
                <a:solidFill>
                  <a:srgbClr val="FF0000"/>
                </a:solidFill>
              </a:rPr>
              <a:t>薬物乱用の害</a:t>
            </a:r>
            <a:endParaRPr lang="ja-JP" altLang="en-US" dirty="0"/>
          </a:p>
        </p:txBody>
      </p:sp>
      <p:sp>
        <p:nvSpPr>
          <p:cNvPr id="3" name="雲 2">
            <a:extLst>
              <a:ext uri="{FF2B5EF4-FFF2-40B4-BE49-F238E27FC236}">
                <a16:creationId xmlns:a16="http://schemas.microsoft.com/office/drawing/2014/main" id="{07C36021-D5ED-1A9E-2C25-F9D2AF10C042}"/>
              </a:ext>
            </a:extLst>
          </p:cNvPr>
          <p:cNvSpPr/>
          <p:nvPr/>
        </p:nvSpPr>
        <p:spPr>
          <a:xfrm rot="156452">
            <a:off x="776509" y="1306885"/>
            <a:ext cx="7889122" cy="4485637"/>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CAFE1AC-5C0F-EDA5-4B78-CB9B52C587FA}"/>
              </a:ext>
            </a:extLst>
          </p:cNvPr>
          <p:cNvSpPr txBox="1"/>
          <p:nvPr/>
        </p:nvSpPr>
        <p:spPr>
          <a:xfrm>
            <a:off x="1824157" y="1685708"/>
            <a:ext cx="5724644" cy="2897588"/>
          </a:xfrm>
          <a:prstGeom prst="rect">
            <a:avLst/>
          </a:prstGeom>
          <a:noFill/>
        </p:spPr>
        <p:txBody>
          <a:bodyPr wrap="none" rtlCol="0">
            <a:spAutoFit/>
          </a:bodyPr>
          <a:lstStyle/>
          <a:p>
            <a:pPr algn="ctr">
              <a:lnSpc>
                <a:spcPct val="130000"/>
              </a:lnSpc>
            </a:pPr>
            <a:r>
              <a:rPr kumimoji="1" lang="ja-JP" altLang="en-US" sz="4800" b="1" dirty="0"/>
              <a:t>薬物を乱用すると</a:t>
            </a:r>
            <a:endParaRPr kumimoji="1" lang="en-US" altLang="ja-JP" sz="4800" b="1" dirty="0"/>
          </a:p>
          <a:p>
            <a:pPr algn="ctr">
              <a:lnSpc>
                <a:spcPct val="130000"/>
              </a:lnSpc>
            </a:pPr>
            <a:r>
              <a:rPr kumimoji="1" lang="ja-JP" altLang="en-US" sz="4800" b="1" dirty="0"/>
              <a:t>心や体にどんな害が</a:t>
            </a:r>
            <a:endParaRPr kumimoji="1" lang="en-US" altLang="ja-JP" sz="4800" b="1" dirty="0"/>
          </a:p>
          <a:p>
            <a:pPr algn="ctr">
              <a:lnSpc>
                <a:spcPct val="130000"/>
              </a:lnSpc>
            </a:pPr>
            <a:r>
              <a:rPr kumimoji="1" lang="ja-JP" altLang="en-US" sz="4800" b="1" dirty="0"/>
              <a:t>あるのでしょうか？</a:t>
            </a:r>
          </a:p>
        </p:txBody>
      </p:sp>
      <p:pic>
        <p:nvPicPr>
          <p:cNvPr id="5" name="図 4">
            <a:extLst>
              <a:ext uri="{FF2B5EF4-FFF2-40B4-BE49-F238E27FC236}">
                <a16:creationId xmlns:a16="http://schemas.microsoft.com/office/drawing/2014/main" id="{62F604AB-5FC1-8577-DFA2-2F6721724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550" y="4453198"/>
            <a:ext cx="1625581" cy="2039677"/>
          </a:xfrm>
          <a:prstGeom prst="rect">
            <a:avLst/>
          </a:prstGeom>
        </p:spPr>
      </p:pic>
      <p:grpSp>
        <p:nvGrpSpPr>
          <p:cNvPr id="6" name="グループ化 5">
            <a:extLst>
              <a:ext uri="{FF2B5EF4-FFF2-40B4-BE49-F238E27FC236}">
                <a16:creationId xmlns:a16="http://schemas.microsoft.com/office/drawing/2014/main" id="{060B8434-6C75-D329-5899-27EC8CEAD440}"/>
              </a:ext>
            </a:extLst>
          </p:cNvPr>
          <p:cNvGrpSpPr/>
          <p:nvPr/>
        </p:nvGrpSpPr>
        <p:grpSpPr>
          <a:xfrm>
            <a:off x="1825101" y="416802"/>
            <a:ext cx="5756371" cy="674515"/>
            <a:chOff x="1825101" y="416802"/>
            <a:chExt cx="5756371" cy="674515"/>
          </a:xfrm>
        </p:grpSpPr>
        <p:sp>
          <p:nvSpPr>
            <p:cNvPr id="7" name="平行四辺形 6">
              <a:extLst>
                <a:ext uri="{FF2B5EF4-FFF2-40B4-BE49-F238E27FC236}">
                  <a16:creationId xmlns:a16="http://schemas.microsoft.com/office/drawing/2014/main" id="{8A74AC28-91BF-2823-6D67-B21D9953C159}"/>
                </a:ext>
              </a:extLst>
            </p:cNvPr>
            <p:cNvSpPr/>
            <p:nvPr userDrawn="1"/>
          </p:nvSpPr>
          <p:spPr>
            <a:xfrm flipH="1">
              <a:off x="1825101" y="975632"/>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11DC0EF9-59BF-B617-A0E3-0E575D42A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3459" y="416802"/>
              <a:ext cx="568013" cy="673200"/>
            </a:xfrm>
            <a:prstGeom prst="rect">
              <a:avLst/>
            </a:prstGeom>
          </p:spPr>
        </p:pic>
      </p:grpSp>
      <p:sp>
        <p:nvSpPr>
          <p:cNvPr id="10" name="テキスト ボックス 9">
            <a:extLst>
              <a:ext uri="{FF2B5EF4-FFF2-40B4-BE49-F238E27FC236}">
                <a16:creationId xmlns:a16="http://schemas.microsoft.com/office/drawing/2014/main" id="{C97F9007-382C-C005-0EB4-B227F2849EF2}"/>
              </a:ext>
            </a:extLst>
          </p:cNvPr>
          <p:cNvSpPr txBox="1"/>
          <p:nvPr/>
        </p:nvSpPr>
        <p:spPr>
          <a:xfrm>
            <a:off x="4029562" y="347369"/>
            <a:ext cx="1056700" cy="276999"/>
          </a:xfrm>
          <a:prstGeom prst="rect">
            <a:avLst/>
          </a:prstGeom>
          <a:noFill/>
        </p:spPr>
        <p:txBody>
          <a:bodyPr wrap="none" rtlCol="0">
            <a:spAutoFit/>
          </a:bodyPr>
          <a:lstStyle/>
          <a:p>
            <a:pPr algn="ctr"/>
            <a:r>
              <a:rPr kumimoji="1" lang="ja-JP" altLang="en-US" sz="1200" spc="500" dirty="0">
                <a:solidFill>
                  <a:srgbClr val="FF0000"/>
                </a:solidFill>
                <a:latin typeface="+mj-ea"/>
                <a:ea typeface="+mj-ea"/>
              </a:rPr>
              <a:t>らんよう</a:t>
            </a:r>
          </a:p>
        </p:txBody>
      </p:sp>
      <p:sp>
        <p:nvSpPr>
          <p:cNvPr id="11" name="テキスト ボックス 10">
            <a:extLst>
              <a:ext uri="{FF2B5EF4-FFF2-40B4-BE49-F238E27FC236}">
                <a16:creationId xmlns:a16="http://schemas.microsoft.com/office/drawing/2014/main" id="{BE1C9AD8-E72F-3D07-745A-533286965166}"/>
              </a:ext>
            </a:extLst>
          </p:cNvPr>
          <p:cNvSpPr txBox="1"/>
          <p:nvPr/>
        </p:nvSpPr>
        <p:spPr>
          <a:xfrm>
            <a:off x="4004456" y="1685235"/>
            <a:ext cx="1415772" cy="307777"/>
          </a:xfrm>
          <a:prstGeom prst="rect">
            <a:avLst/>
          </a:prstGeom>
          <a:noFill/>
        </p:spPr>
        <p:txBody>
          <a:bodyPr wrap="none" rtlCol="0">
            <a:spAutoFit/>
          </a:bodyPr>
          <a:lstStyle/>
          <a:p>
            <a:pPr algn="ctr"/>
            <a:r>
              <a:rPr kumimoji="1" lang="ja-JP" altLang="en-US" sz="1400" spc="1000" dirty="0">
                <a:latin typeface="+mn-ea"/>
              </a:rPr>
              <a:t>らんよう</a:t>
            </a:r>
          </a:p>
        </p:txBody>
      </p:sp>
    </p:spTree>
    <p:extLst>
      <p:ext uri="{BB962C8B-B14F-4D97-AF65-F5344CB8AC3E}">
        <p14:creationId xmlns:p14="http://schemas.microsoft.com/office/powerpoint/2010/main" val="396324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6531D6D-D3CD-6DA2-C7D8-B52FAC17DBE7}"/>
              </a:ext>
            </a:extLst>
          </p:cNvPr>
          <p:cNvSpPr>
            <a:spLocks noGrp="1"/>
          </p:cNvSpPr>
          <p:nvPr>
            <p:ph type="sldNum" sz="quarter" idx="12"/>
          </p:nvPr>
        </p:nvSpPr>
        <p:spPr/>
        <p:txBody>
          <a:bodyPr/>
          <a:lstStyle/>
          <a:p>
            <a:fld id="{2906FD1F-B238-489A-B820-857598A48E65}" type="slidenum">
              <a:rPr kumimoji="1" lang="ja-JP" altLang="en-US" smtClean="0"/>
              <a:t>9</a:t>
            </a:fld>
            <a:endParaRPr kumimoji="1" lang="ja-JP" altLang="en-US"/>
          </a:p>
        </p:txBody>
      </p:sp>
      <p:sp>
        <p:nvSpPr>
          <p:cNvPr id="4" name="タイトル 3">
            <a:extLst>
              <a:ext uri="{FF2B5EF4-FFF2-40B4-BE49-F238E27FC236}">
                <a16:creationId xmlns:a16="http://schemas.microsoft.com/office/drawing/2014/main" id="{B0B215E5-C44C-09D4-4523-534D1E7D2DC5}"/>
              </a:ext>
            </a:extLst>
          </p:cNvPr>
          <p:cNvSpPr>
            <a:spLocks noGrp="1"/>
          </p:cNvSpPr>
          <p:nvPr>
            <p:ph type="title"/>
          </p:nvPr>
        </p:nvSpPr>
        <p:spPr/>
        <p:txBody>
          <a:bodyPr/>
          <a:lstStyle/>
          <a:p>
            <a:r>
              <a:rPr lang="ja-JP" altLang="en-US" dirty="0"/>
              <a:t>薬物乱用の害</a:t>
            </a:r>
          </a:p>
        </p:txBody>
      </p:sp>
      <p:sp>
        <p:nvSpPr>
          <p:cNvPr id="5" name="四角形: 角を丸くする 4">
            <a:extLst>
              <a:ext uri="{FF2B5EF4-FFF2-40B4-BE49-F238E27FC236}">
                <a16:creationId xmlns:a16="http://schemas.microsoft.com/office/drawing/2014/main" id="{506FDE20-1582-DECC-E092-3A8047287618}"/>
              </a:ext>
            </a:extLst>
          </p:cNvPr>
          <p:cNvSpPr/>
          <p:nvPr/>
        </p:nvSpPr>
        <p:spPr>
          <a:xfrm>
            <a:off x="867161" y="3288629"/>
            <a:ext cx="3240000" cy="540000"/>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四角形: 角を丸くする 5">
            <a:extLst>
              <a:ext uri="{FF2B5EF4-FFF2-40B4-BE49-F238E27FC236}">
                <a16:creationId xmlns:a16="http://schemas.microsoft.com/office/drawing/2014/main" id="{9DB7F1DE-344F-D626-8D78-EBAB8628ABD8}"/>
              </a:ext>
            </a:extLst>
          </p:cNvPr>
          <p:cNvSpPr/>
          <p:nvPr/>
        </p:nvSpPr>
        <p:spPr>
          <a:xfrm>
            <a:off x="867161" y="1267374"/>
            <a:ext cx="3240000" cy="512466"/>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四角形: 角を丸くする 7">
            <a:extLst>
              <a:ext uri="{FF2B5EF4-FFF2-40B4-BE49-F238E27FC236}">
                <a16:creationId xmlns:a16="http://schemas.microsoft.com/office/drawing/2014/main" id="{B96DC109-3B26-3208-0B3D-70087E8FA181}"/>
              </a:ext>
            </a:extLst>
          </p:cNvPr>
          <p:cNvSpPr/>
          <p:nvPr/>
        </p:nvSpPr>
        <p:spPr>
          <a:xfrm>
            <a:off x="882643" y="5409947"/>
            <a:ext cx="7722568" cy="87340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8000" bIns="0" rtlCol="0" anchor="ctr"/>
          <a:lstStyle/>
          <a:p>
            <a:pPr marL="176212"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cs typeface="+mn-cs"/>
              </a:rPr>
              <a:t>他にも、覚醒剤、ヘロインなど様々な薬物があり、</a:t>
            </a:r>
            <a:br>
              <a:rPr kumimoji="1" lang="en-US" altLang="ja-JP" sz="2000" b="1" i="0" u="none" strike="noStrike" kern="1200" cap="none" spc="0" normalizeH="0" baseline="0" noProof="0" dirty="0">
                <a:ln>
                  <a:noFill/>
                </a:ln>
                <a:solidFill>
                  <a:srgbClr val="FF0000"/>
                </a:solidFill>
                <a:effectLst/>
                <a:uLnTx/>
                <a:uFillTx/>
                <a:cs typeface="+mn-cs"/>
              </a:rPr>
            </a:br>
            <a:r>
              <a:rPr kumimoji="1" lang="ja-JP" altLang="en-US" sz="2000" b="1" i="0" u="none" strike="noStrike" kern="1200" cap="none" spc="0" normalizeH="0" baseline="0" noProof="0" dirty="0">
                <a:ln>
                  <a:noFill/>
                </a:ln>
                <a:solidFill>
                  <a:srgbClr val="FF0000"/>
                </a:solidFill>
                <a:effectLst/>
                <a:uLnTx/>
                <a:uFillTx/>
                <a:cs typeface="+mn-cs"/>
              </a:rPr>
              <a:t>１回の乱用でも死に至ることがあります</a:t>
            </a:r>
            <a:endParaRPr kumimoji="1" lang="ja-JP" altLang="en-US" sz="1100" b="0" i="0" u="none" strike="noStrike" kern="1200" cap="none" spc="0" normalizeH="0" baseline="0" noProof="0" dirty="0">
              <a:ln>
                <a:noFill/>
              </a:ln>
              <a:solidFill>
                <a:srgbClr val="FF0000"/>
              </a:solidFill>
              <a:effectLst/>
              <a:uLnTx/>
              <a:uFillTx/>
              <a:cs typeface="+mn-cs"/>
            </a:endParaRPr>
          </a:p>
        </p:txBody>
      </p:sp>
      <p:pic>
        <p:nvPicPr>
          <p:cNvPr id="18" name="図 17" descr="ロゴ&#10;&#10;自動的に生成された説明">
            <a:extLst>
              <a:ext uri="{FF2B5EF4-FFF2-40B4-BE49-F238E27FC236}">
                <a16:creationId xmlns:a16="http://schemas.microsoft.com/office/drawing/2014/main" id="{34337D35-5B96-3EE1-16C0-8C84FC376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181" y="2000634"/>
            <a:ext cx="1083566" cy="995174"/>
          </a:xfrm>
          <a:prstGeom prst="rect">
            <a:avLst/>
          </a:prstGeom>
        </p:spPr>
      </p:pic>
      <p:pic>
        <p:nvPicPr>
          <p:cNvPr id="20" name="図 19">
            <a:extLst>
              <a:ext uri="{FF2B5EF4-FFF2-40B4-BE49-F238E27FC236}">
                <a16:creationId xmlns:a16="http://schemas.microsoft.com/office/drawing/2014/main" id="{1360B03A-0D35-13D2-A44F-39725E40D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356" y="3320864"/>
            <a:ext cx="1027681" cy="1238086"/>
          </a:xfrm>
          <a:prstGeom prst="rect">
            <a:avLst/>
          </a:prstGeom>
        </p:spPr>
      </p:pic>
      <p:pic>
        <p:nvPicPr>
          <p:cNvPr id="22" name="図 21" descr="食品, 部屋 が含まれている画像&#10;&#10;自動的に生成された説明">
            <a:extLst>
              <a:ext uri="{FF2B5EF4-FFF2-40B4-BE49-F238E27FC236}">
                <a16:creationId xmlns:a16="http://schemas.microsoft.com/office/drawing/2014/main" id="{2A65EDED-016E-A9EA-6E39-0E4D87337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127" y="3982139"/>
            <a:ext cx="1350231" cy="1026936"/>
          </a:xfrm>
          <a:prstGeom prst="rect">
            <a:avLst/>
          </a:prstGeom>
        </p:spPr>
      </p:pic>
      <p:grpSp>
        <p:nvGrpSpPr>
          <p:cNvPr id="10" name="グループ化 9">
            <a:extLst>
              <a:ext uri="{FF2B5EF4-FFF2-40B4-BE49-F238E27FC236}">
                <a16:creationId xmlns:a16="http://schemas.microsoft.com/office/drawing/2014/main" id="{89066265-535E-E8F7-D09B-7A81AF4F0618}"/>
              </a:ext>
            </a:extLst>
          </p:cNvPr>
          <p:cNvGrpSpPr/>
          <p:nvPr/>
        </p:nvGrpSpPr>
        <p:grpSpPr>
          <a:xfrm>
            <a:off x="2002659" y="518974"/>
            <a:ext cx="5505354" cy="598795"/>
            <a:chOff x="2002659" y="518974"/>
            <a:chExt cx="5505354" cy="598795"/>
          </a:xfrm>
        </p:grpSpPr>
        <p:sp>
          <p:nvSpPr>
            <p:cNvPr id="11" name="平行四辺形 10">
              <a:extLst>
                <a:ext uri="{FF2B5EF4-FFF2-40B4-BE49-F238E27FC236}">
                  <a16:creationId xmlns:a16="http://schemas.microsoft.com/office/drawing/2014/main" id="{284D53FB-4848-12BF-2F50-DBE80C9152E0}"/>
                </a:ext>
              </a:extLst>
            </p:cNvPr>
            <p:cNvSpPr/>
            <p:nvPr/>
          </p:nvSpPr>
          <p:spPr>
            <a:xfrm flipH="1">
              <a:off x="2002659" y="1002569"/>
              <a:ext cx="5148000" cy="115200"/>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暗い背景に白い文字がある&#10;&#10;中程度の精度で自動的に生成された説明">
              <a:extLst>
                <a:ext uri="{FF2B5EF4-FFF2-40B4-BE49-F238E27FC236}">
                  <a16:creationId xmlns:a16="http://schemas.microsoft.com/office/drawing/2014/main" id="{D2A325D3-3B55-CBA4-E30E-ACF677D002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7887" y="518974"/>
              <a:ext cx="480126" cy="569038"/>
            </a:xfrm>
            <a:prstGeom prst="rect">
              <a:avLst/>
            </a:prstGeom>
          </p:spPr>
        </p:pic>
      </p:grpSp>
      <p:sp>
        <p:nvSpPr>
          <p:cNvPr id="13" name="テキスト ボックス 12">
            <a:extLst>
              <a:ext uri="{FF2B5EF4-FFF2-40B4-BE49-F238E27FC236}">
                <a16:creationId xmlns:a16="http://schemas.microsoft.com/office/drawing/2014/main" id="{6115B2CD-8856-4532-4200-9FEFC59F3F38}"/>
              </a:ext>
            </a:extLst>
          </p:cNvPr>
          <p:cNvSpPr txBox="1"/>
          <p:nvPr/>
        </p:nvSpPr>
        <p:spPr>
          <a:xfrm>
            <a:off x="1611884" y="2265573"/>
            <a:ext cx="441146" cy="246221"/>
          </a:xfrm>
          <a:prstGeom prst="rect">
            <a:avLst/>
          </a:prstGeom>
          <a:noFill/>
        </p:spPr>
        <p:txBody>
          <a:bodyPr wrap="none" rtlCol="0">
            <a:spAutoFit/>
          </a:bodyPr>
          <a:lstStyle/>
          <a:p>
            <a:pPr algn="ctr"/>
            <a:r>
              <a:rPr kumimoji="1" lang="ja-JP" altLang="en-US" sz="1000" dirty="0">
                <a:latin typeface="+mn-ea"/>
              </a:rPr>
              <a:t>のう</a:t>
            </a:r>
          </a:p>
        </p:txBody>
      </p:sp>
      <p:sp>
        <p:nvSpPr>
          <p:cNvPr id="15" name="テキスト ボックス 14">
            <a:extLst>
              <a:ext uri="{FF2B5EF4-FFF2-40B4-BE49-F238E27FC236}">
                <a16:creationId xmlns:a16="http://schemas.microsoft.com/office/drawing/2014/main" id="{84A0EA0E-2A0B-3A5C-2E2A-8243059F860C}"/>
              </a:ext>
            </a:extLst>
          </p:cNvPr>
          <p:cNvSpPr txBox="1"/>
          <p:nvPr/>
        </p:nvSpPr>
        <p:spPr>
          <a:xfrm>
            <a:off x="2101068" y="2265809"/>
            <a:ext cx="441146" cy="246221"/>
          </a:xfrm>
          <a:prstGeom prst="rect">
            <a:avLst/>
          </a:prstGeom>
          <a:noFill/>
        </p:spPr>
        <p:txBody>
          <a:bodyPr wrap="none" rtlCol="0">
            <a:spAutoFit/>
          </a:bodyPr>
          <a:lstStyle/>
          <a:p>
            <a:pPr algn="ctr"/>
            <a:r>
              <a:rPr kumimoji="1" lang="ja-JP" altLang="en-US" sz="1000" dirty="0">
                <a:latin typeface="+mn-ea"/>
              </a:rPr>
              <a:t>ちぢ</a:t>
            </a:r>
          </a:p>
        </p:txBody>
      </p:sp>
      <p:sp>
        <p:nvSpPr>
          <p:cNvPr id="16" name="テキスト ボックス 15">
            <a:extLst>
              <a:ext uri="{FF2B5EF4-FFF2-40B4-BE49-F238E27FC236}">
                <a16:creationId xmlns:a16="http://schemas.microsoft.com/office/drawing/2014/main" id="{0D8E8D45-9203-3E32-321C-BD6DC3999687}"/>
              </a:ext>
            </a:extLst>
          </p:cNvPr>
          <p:cNvSpPr txBox="1"/>
          <p:nvPr/>
        </p:nvSpPr>
        <p:spPr>
          <a:xfrm>
            <a:off x="2937956" y="2265572"/>
            <a:ext cx="569387" cy="246221"/>
          </a:xfrm>
          <a:prstGeom prst="rect">
            <a:avLst/>
          </a:prstGeom>
          <a:noFill/>
        </p:spPr>
        <p:txBody>
          <a:bodyPr wrap="none" rtlCol="0">
            <a:spAutoFit/>
          </a:bodyPr>
          <a:lstStyle/>
          <a:p>
            <a:pPr algn="ctr"/>
            <a:r>
              <a:rPr kumimoji="1" lang="ja-JP" altLang="en-US" sz="1000" dirty="0">
                <a:latin typeface="+mn-ea"/>
              </a:rPr>
              <a:t>きおく</a:t>
            </a:r>
          </a:p>
        </p:txBody>
      </p:sp>
      <p:sp>
        <p:nvSpPr>
          <p:cNvPr id="19" name="テキスト ボックス 18">
            <a:extLst>
              <a:ext uri="{FF2B5EF4-FFF2-40B4-BE49-F238E27FC236}">
                <a16:creationId xmlns:a16="http://schemas.microsoft.com/office/drawing/2014/main" id="{EE3B115B-1D51-14C5-A4F7-F2A63CBFDCD5}"/>
              </a:ext>
            </a:extLst>
          </p:cNvPr>
          <p:cNvSpPr txBox="1"/>
          <p:nvPr/>
        </p:nvSpPr>
        <p:spPr>
          <a:xfrm>
            <a:off x="2695465" y="3851193"/>
            <a:ext cx="569387" cy="246221"/>
          </a:xfrm>
          <a:prstGeom prst="rect">
            <a:avLst/>
          </a:prstGeom>
          <a:noFill/>
        </p:spPr>
        <p:txBody>
          <a:bodyPr wrap="none" rtlCol="0">
            <a:spAutoFit/>
          </a:bodyPr>
          <a:lstStyle/>
          <a:p>
            <a:pPr algn="ctr"/>
            <a:r>
              <a:rPr kumimoji="1" lang="ja-JP" altLang="en-US" sz="1000" dirty="0">
                <a:latin typeface="+mn-ea"/>
              </a:rPr>
              <a:t>きおく</a:t>
            </a:r>
          </a:p>
        </p:txBody>
      </p:sp>
      <p:sp>
        <p:nvSpPr>
          <p:cNvPr id="21" name="テキスト ボックス 20">
            <a:extLst>
              <a:ext uri="{FF2B5EF4-FFF2-40B4-BE49-F238E27FC236}">
                <a16:creationId xmlns:a16="http://schemas.microsoft.com/office/drawing/2014/main" id="{D5B02851-1DF7-8588-C1DB-45040DE329A3}"/>
              </a:ext>
            </a:extLst>
          </p:cNvPr>
          <p:cNvSpPr txBox="1"/>
          <p:nvPr/>
        </p:nvSpPr>
        <p:spPr>
          <a:xfrm>
            <a:off x="3382280" y="3838525"/>
            <a:ext cx="697627" cy="246221"/>
          </a:xfrm>
          <a:prstGeom prst="rect">
            <a:avLst/>
          </a:prstGeom>
          <a:noFill/>
        </p:spPr>
        <p:txBody>
          <a:bodyPr wrap="none" rtlCol="0">
            <a:spAutoFit/>
          </a:bodyPr>
          <a:lstStyle/>
          <a:p>
            <a:pPr algn="ctr"/>
            <a:r>
              <a:rPr kumimoji="1" lang="ja-JP" altLang="en-US" sz="1000" spc="-200" dirty="0">
                <a:latin typeface="+mn-ea"/>
              </a:rPr>
              <a:t>しょうがい</a:t>
            </a:r>
          </a:p>
        </p:txBody>
      </p:sp>
      <p:sp>
        <p:nvSpPr>
          <p:cNvPr id="23" name="テキスト ボックス 22">
            <a:extLst>
              <a:ext uri="{FF2B5EF4-FFF2-40B4-BE49-F238E27FC236}">
                <a16:creationId xmlns:a16="http://schemas.microsoft.com/office/drawing/2014/main" id="{1405DA7D-476D-0ED4-15D0-23795F2DB465}"/>
              </a:ext>
            </a:extLst>
          </p:cNvPr>
          <p:cNvSpPr txBox="1"/>
          <p:nvPr/>
        </p:nvSpPr>
        <p:spPr>
          <a:xfrm>
            <a:off x="1611500" y="4313691"/>
            <a:ext cx="697627" cy="246221"/>
          </a:xfrm>
          <a:prstGeom prst="rect">
            <a:avLst/>
          </a:prstGeom>
          <a:noFill/>
        </p:spPr>
        <p:txBody>
          <a:bodyPr wrap="none" rtlCol="0">
            <a:spAutoFit/>
          </a:bodyPr>
          <a:lstStyle/>
          <a:p>
            <a:pPr algn="ctr"/>
            <a:r>
              <a:rPr kumimoji="1" lang="ja-JP" altLang="en-US" sz="1000" dirty="0">
                <a:latin typeface="+mn-ea"/>
              </a:rPr>
              <a:t>げんかく</a:t>
            </a:r>
          </a:p>
        </p:txBody>
      </p:sp>
      <p:sp>
        <p:nvSpPr>
          <p:cNvPr id="24" name="テキスト ボックス 23">
            <a:extLst>
              <a:ext uri="{FF2B5EF4-FFF2-40B4-BE49-F238E27FC236}">
                <a16:creationId xmlns:a16="http://schemas.microsoft.com/office/drawing/2014/main" id="{AECFFAD8-DD94-C75B-B4FE-41FC9664E466}"/>
              </a:ext>
            </a:extLst>
          </p:cNvPr>
          <p:cNvSpPr txBox="1"/>
          <p:nvPr/>
        </p:nvSpPr>
        <p:spPr>
          <a:xfrm>
            <a:off x="2353795" y="4313690"/>
            <a:ext cx="697627" cy="246221"/>
          </a:xfrm>
          <a:prstGeom prst="rect">
            <a:avLst/>
          </a:prstGeom>
          <a:noFill/>
        </p:spPr>
        <p:txBody>
          <a:bodyPr wrap="none" rtlCol="0">
            <a:spAutoFit/>
          </a:bodyPr>
          <a:lstStyle/>
          <a:p>
            <a:pPr algn="ctr"/>
            <a:r>
              <a:rPr kumimoji="1" lang="ja-JP" altLang="en-US" sz="1000" dirty="0">
                <a:latin typeface="+mn-ea"/>
              </a:rPr>
              <a:t>もうそう</a:t>
            </a:r>
          </a:p>
        </p:txBody>
      </p:sp>
      <p:sp>
        <p:nvSpPr>
          <p:cNvPr id="25" name="テキスト ボックス 24">
            <a:extLst>
              <a:ext uri="{FF2B5EF4-FFF2-40B4-BE49-F238E27FC236}">
                <a16:creationId xmlns:a16="http://schemas.microsoft.com/office/drawing/2014/main" id="{905B5DAC-5BE4-3563-9842-FA975BC8AB6D}"/>
              </a:ext>
            </a:extLst>
          </p:cNvPr>
          <p:cNvSpPr txBox="1"/>
          <p:nvPr/>
        </p:nvSpPr>
        <p:spPr>
          <a:xfrm>
            <a:off x="5158958" y="4785245"/>
            <a:ext cx="697627" cy="246221"/>
          </a:xfrm>
          <a:prstGeom prst="rect">
            <a:avLst/>
          </a:prstGeom>
          <a:noFill/>
        </p:spPr>
        <p:txBody>
          <a:bodyPr wrap="none" rtlCol="0">
            <a:spAutoFit/>
          </a:bodyPr>
          <a:lstStyle/>
          <a:p>
            <a:pPr algn="ctr"/>
            <a:r>
              <a:rPr kumimoji="1" lang="ja-JP" altLang="en-US" sz="1000" spc="-200" dirty="0">
                <a:latin typeface="+mn-ea"/>
              </a:rPr>
              <a:t>えいきょう</a:t>
            </a:r>
          </a:p>
        </p:txBody>
      </p:sp>
      <p:sp>
        <p:nvSpPr>
          <p:cNvPr id="26" name="テキスト ボックス 25">
            <a:extLst>
              <a:ext uri="{FF2B5EF4-FFF2-40B4-BE49-F238E27FC236}">
                <a16:creationId xmlns:a16="http://schemas.microsoft.com/office/drawing/2014/main" id="{45BE304C-568D-2694-7110-993E689DA386}"/>
              </a:ext>
            </a:extLst>
          </p:cNvPr>
          <p:cNvSpPr txBox="1"/>
          <p:nvPr/>
        </p:nvSpPr>
        <p:spPr>
          <a:xfrm>
            <a:off x="3645572" y="4803039"/>
            <a:ext cx="441146" cy="246221"/>
          </a:xfrm>
          <a:prstGeom prst="rect">
            <a:avLst/>
          </a:prstGeom>
          <a:noFill/>
        </p:spPr>
        <p:txBody>
          <a:bodyPr wrap="none" rtlCol="0">
            <a:spAutoFit/>
          </a:bodyPr>
          <a:lstStyle/>
          <a:p>
            <a:pPr algn="ctr"/>
            <a:r>
              <a:rPr kumimoji="1" lang="ja-JP" altLang="en-US" sz="1000" dirty="0">
                <a:latin typeface="+mn-ea"/>
              </a:rPr>
              <a:t>わか</a:t>
            </a:r>
          </a:p>
        </p:txBody>
      </p:sp>
      <p:sp>
        <p:nvSpPr>
          <p:cNvPr id="27" name="テキスト ボックス 26">
            <a:extLst>
              <a:ext uri="{FF2B5EF4-FFF2-40B4-BE49-F238E27FC236}">
                <a16:creationId xmlns:a16="http://schemas.microsoft.com/office/drawing/2014/main" id="{7582EA3E-6654-278A-06D5-BB94D808245C}"/>
              </a:ext>
            </a:extLst>
          </p:cNvPr>
          <p:cNvSpPr txBox="1"/>
          <p:nvPr/>
        </p:nvSpPr>
        <p:spPr>
          <a:xfrm>
            <a:off x="2864633" y="5411745"/>
            <a:ext cx="954107" cy="246221"/>
          </a:xfrm>
          <a:prstGeom prst="rect">
            <a:avLst/>
          </a:prstGeom>
          <a:noFill/>
        </p:spPr>
        <p:txBody>
          <a:bodyPr wrap="none" rtlCol="0">
            <a:spAutoFit/>
          </a:bodyPr>
          <a:lstStyle/>
          <a:p>
            <a:pPr algn="ctr"/>
            <a:r>
              <a:rPr kumimoji="1" lang="ja-JP" altLang="en-US" sz="1000" dirty="0">
                <a:solidFill>
                  <a:srgbClr val="FF0000"/>
                </a:solidFill>
                <a:latin typeface="+mn-ea"/>
              </a:rPr>
              <a:t>かくせいざい</a:t>
            </a:r>
          </a:p>
        </p:txBody>
      </p:sp>
      <p:sp>
        <p:nvSpPr>
          <p:cNvPr id="28" name="テキスト ボックス 27">
            <a:extLst>
              <a:ext uri="{FF2B5EF4-FFF2-40B4-BE49-F238E27FC236}">
                <a16:creationId xmlns:a16="http://schemas.microsoft.com/office/drawing/2014/main" id="{5B6F080A-D6EB-B186-1765-06B2CFE2FA28}"/>
              </a:ext>
            </a:extLst>
          </p:cNvPr>
          <p:cNvSpPr txBox="1"/>
          <p:nvPr/>
        </p:nvSpPr>
        <p:spPr>
          <a:xfrm>
            <a:off x="3229675" y="5802011"/>
            <a:ext cx="697627" cy="246221"/>
          </a:xfrm>
          <a:prstGeom prst="rect">
            <a:avLst/>
          </a:prstGeom>
          <a:noFill/>
        </p:spPr>
        <p:txBody>
          <a:bodyPr wrap="none" rtlCol="0">
            <a:spAutoFit/>
          </a:bodyPr>
          <a:lstStyle/>
          <a:p>
            <a:pPr algn="ctr"/>
            <a:r>
              <a:rPr kumimoji="1" lang="ja-JP" altLang="en-US" sz="1000" dirty="0">
                <a:solidFill>
                  <a:srgbClr val="FF0000"/>
                </a:solidFill>
                <a:latin typeface="+mn-ea"/>
              </a:rPr>
              <a:t>らんよう</a:t>
            </a:r>
          </a:p>
        </p:txBody>
      </p:sp>
      <p:sp>
        <p:nvSpPr>
          <p:cNvPr id="29" name="テキスト ボックス 28">
            <a:extLst>
              <a:ext uri="{FF2B5EF4-FFF2-40B4-BE49-F238E27FC236}">
                <a16:creationId xmlns:a16="http://schemas.microsoft.com/office/drawing/2014/main" id="{34C84E09-C4B9-AEFD-3676-53D5C257671A}"/>
              </a:ext>
            </a:extLst>
          </p:cNvPr>
          <p:cNvSpPr txBox="1"/>
          <p:nvPr/>
        </p:nvSpPr>
        <p:spPr>
          <a:xfrm>
            <a:off x="4735798" y="5803582"/>
            <a:ext cx="441146" cy="246221"/>
          </a:xfrm>
          <a:prstGeom prst="rect">
            <a:avLst/>
          </a:prstGeom>
          <a:noFill/>
        </p:spPr>
        <p:txBody>
          <a:bodyPr wrap="none" rtlCol="0">
            <a:spAutoFit/>
          </a:bodyPr>
          <a:lstStyle/>
          <a:p>
            <a:pPr algn="ctr"/>
            <a:r>
              <a:rPr kumimoji="1" lang="ja-JP" altLang="en-US" sz="1000" dirty="0">
                <a:solidFill>
                  <a:srgbClr val="FF0000"/>
                </a:solidFill>
                <a:latin typeface="+mn-ea"/>
              </a:rPr>
              <a:t>いた</a:t>
            </a:r>
          </a:p>
        </p:txBody>
      </p:sp>
      <p:sp>
        <p:nvSpPr>
          <p:cNvPr id="30" name="テキスト ボックス 29">
            <a:extLst>
              <a:ext uri="{FF2B5EF4-FFF2-40B4-BE49-F238E27FC236}">
                <a16:creationId xmlns:a16="http://schemas.microsoft.com/office/drawing/2014/main" id="{F8061545-A9BB-7783-9CE1-8DED2DE7ECC4}"/>
              </a:ext>
            </a:extLst>
          </p:cNvPr>
          <p:cNvSpPr txBox="1"/>
          <p:nvPr/>
        </p:nvSpPr>
        <p:spPr>
          <a:xfrm>
            <a:off x="4029562" y="347369"/>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pic>
        <p:nvPicPr>
          <p:cNvPr id="3" name="図 2" descr="ロゴ&#10;&#10;低い精度で自動的に生成された説明">
            <a:extLst>
              <a:ext uri="{FF2B5EF4-FFF2-40B4-BE49-F238E27FC236}">
                <a16:creationId xmlns:a16="http://schemas.microsoft.com/office/drawing/2014/main" id="{74FD25D1-74E5-405E-B702-4D6CD4622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5662" y="1710234"/>
            <a:ext cx="920726" cy="681376"/>
          </a:xfrm>
          <a:prstGeom prst="rect">
            <a:avLst/>
          </a:prstGeom>
        </p:spPr>
      </p:pic>
      <p:sp>
        <p:nvSpPr>
          <p:cNvPr id="9" name="テキスト ボックス 8">
            <a:extLst>
              <a:ext uri="{FF2B5EF4-FFF2-40B4-BE49-F238E27FC236}">
                <a16:creationId xmlns:a16="http://schemas.microsoft.com/office/drawing/2014/main" id="{F8D82A69-56B5-5F03-3D41-F23ED0472220}"/>
              </a:ext>
            </a:extLst>
          </p:cNvPr>
          <p:cNvSpPr txBox="1"/>
          <p:nvPr/>
        </p:nvSpPr>
        <p:spPr>
          <a:xfrm>
            <a:off x="4627656" y="4803305"/>
            <a:ext cx="492443" cy="246221"/>
          </a:xfrm>
          <a:prstGeom prst="rect">
            <a:avLst/>
          </a:prstGeom>
          <a:noFill/>
        </p:spPr>
        <p:txBody>
          <a:bodyPr wrap="none" rtlCol="0">
            <a:spAutoFit/>
          </a:bodyPr>
          <a:lstStyle/>
          <a:p>
            <a:pPr algn="ctr"/>
            <a:r>
              <a:rPr kumimoji="1" lang="ja-JP" altLang="en-US" sz="1000" spc="200" dirty="0">
                <a:latin typeface="+mj-ea"/>
                <a:ea typeface="+mj-ea"/>
              </a:rPr>
              <a:t>のう</a:t>
            </a:r>
          </a:p>
        </p:txBody>
      </p:sp>
      <p:sp>
        <p:nvSpPr>
          <p:cNvPr id="14" name="テキスト ボックス 13">
            <a:extLst>
              <a:ext uri="{FF2B5EF4-FFF2-40B4-BE49-F238E27FC236}">
                <a16:creationId xmlns:a16="http://schemas.microsoft.com/office/drawing/2014/main" id="{7CBE1929-794E-28D6-7BA4-132098B0144E}"/>
              </a:ext>
            </a:extLst>
          </p:cNvPr>
          <p:cNvSpPr txBox="1"/>
          <p:nvPr/>
        </p:nvSpPr>
        <p:spPr>
          <a:xfrm>
            <a:off x="944831" y="3246423"/>
            <a:ext cx="723275" cy="276999"/>
          </a:xfrm>
          <a:prstGeom prst="rect">
            <a:avLst/>
          </a:prstGeom>
          <a:noFill/>
        </p:spPr>
        <p:txBody>
          <a:bodyPr wrap="none" rtlCol="0">
            <a:spAutoFit/>
          </a:bodyPr>
          <a:lstStyle/>
          <a:p>
            <a:pPr algn="ctr"/>
            <a:r>
              <a:rPr kumimoji="1" lang="ja-JP" altLang="en-US" sz="1200" spc="200" dirty="0">
                <a:solidFill>
                  <a:srgbClr val="0070C0"/>
                </a:solidFill>
                <a:latin typeface="+mj-ea"/>
                <a:ea typeface="+mj-ea"/>
              </a:rPr>
              <a:t>たいま</a:t>
            </a:r>
          </a:p>
        </p:txBody>
      </p:sp>
      <p:sp>
        <p:nvSpPr>
          <p:cNvPr id="17" name="テキスト ボックス 16">
            <a:extLst>
              <a:ext uri="{FF2B5EF4-FFF2-40B4-BE49-F238E27FC236}">
                <a16:creationId xmlns:a16="http://schemas.microsoft.com/office/drawing/2014/main" id="{918EEB5D-D6F4-2214-CB73-6E99A3D23121}"/>
              </a:ext>
            </a:extLst>
          </p:cNvPr>
          <p:cNvSpPr txBox="1"/>
          <p:nvPr/>
        </p:nvSpPr>
        <p:spPr>
          <a:xfrm>
            <a:off x="2492728" y="1219822"/>
            <a:ext cx="364203" cy="276999"/>
          </a:xfrm>
          <a:prstGeom prst="rect">
            <a:avLst/>
          </a:prstGeom>
          <a:noFill/>
        </p:spPr>
        <p:txBody>
          <a:bodyPr wrap="none" rtlCol="0">
            <a:spAutoFit/>
          </a:bodyPr>
          <a:lstStyle/>
          <a:p>
            <a:pPr algn="ctr"/>
            <a:r>
              <a:rPr kumimoji="1" lang="ja-JP" altLang="en-US" sz="1200" spc="200" dirty="0">
                <a:solidFill>
                  <a:srgbClr val="0070C0"/>
                </a:solidFill>
                <a:latin typeface="+mj-ea"/>
                <a:ea typeface="+mj-ea"/>
              </a:rPr>
              <a:t>す</a:t>
            </a:r>
          </a:p>
        </p:txBody>
      </p:sp>
      <p:sp>
        <p:nvSpPr>
          <p:cNvPr id="7" name="テキスト ボックス 6">
            <a:extLst>
              <a:ext uri="{FF2B5EF4-FFF2-40B4-BE49-F238E27FC236}">
                <a16:creationId xmlns:a16="http://schemas.microsoft.com/office/drawing/2014/main" id="{42B9F3C4-71FE-E03F-1B61-5EAFC8C8ED8D}"/>
              </a:ext>
            </a:extLst>
          </p:cNvPr>
          <p:cNvSpPr txBox="1"/>
          <p:nvPr/>
        </p:nvSpPr>
        <p:spPr>
          <a:xfrm>
            <a:off x="882642" y="1194163"/>
            <a:ext cx="6803786" cy="4174284"/>
          </a:xfrm>
          <a:prstGeom prst="rect">
            <a:avLst/>
          </a:prstGeom>
          <a:noFill/>
        </p:spPr>
        <p:txBody>
          <a:bodyPr wrap="none" rtlCol="0">
            <a:spAutoFit/>
          </a:bodyPr>
          <a:lstStyle/>
          <a:p>
            <a:pPr>
              <a:lnSpc>
                <a:spcPct val="160000"/>
              </a:lnSpc>
            </a:pPr>
            <a:r>
              <a:rPr kumimoji="1" lang="ja-JP" altLang="en-US" sz="2400" b="1" dirty="0">
                <a:solidFill>
                  <a:srgbClr val="0070C0"/>
                </a:solidFill>
              </a:rPr>
              <a:t>シンナーを吸うと･･･</a:t>
            </a:r>
          </a:p>
          <a:p>
            <a:pPr marL="712788" indent="-361950">
              <a:lnSpc>
                <a:spcPct val="160000"/>
              </a:lnSpc>
              <a:buClr>
                <a:srgbClr val="0070C0"/>
              </a:buClr>
              <a:buFont typeface="Wingdings" panose="05000000000000000000" pitchFamily="2" charset="2"/>
              <a:buChar char="l"/>
            </a:pPr>
            <a:r>
              <a:rPr kumimoji="1" lang="ja-JP" altLang="en-US" sz="2000" b="1" dirty="0"/>
              <a:t>歯がとけてボロボロになる</a:t>
            </a:r>
          </a:p>
          <a:p>
            <a:pPr marL="712788" indent="-361950">
              <a:lnSpc>
                <a:spcPct val="160000"/>
              </a:lnSpc>
              <a:buClr>
                <a:srgbClr val="0070C0"/>
              </a:buClr>
              <a:buFont typeface="Wingdings" panose="05000000000000000000" pitchFamily="2" charset="2"/>
              <a:buChar char="l"/>
            </a:pPr>
            <a:r>
              <a:rPr kumimoji="1" lang="ja-JP" altLang="en-US" sz="2000" b="1" dirty="0"/>
              <a:t>脳が縮んで記憶したり考えたりする力が低下する</a:t>
            </a:r>
            <a:endParaRPr kumimoji="1" lang="en-US" altLang="ja-JP" sz="2000" b="1" dirty="0"/>
          </a:p>
          <a:p>
            <a:pPr marL="712788" indent="-361950">
              <a:lnSpc>
                <a:spcPct val="160000"/>
              </a:lnSpc>
              <a:buClr>
                <a:srgbClr val="0070C0"/>
              </a:buClr>
              <a:buFont typeface="Wingdings" panose="05000000000000000000" pitchFamily="2" charset="2"/>
              <a:buChar char="l"/>
            </a:pPr>
            <a:r>
              <a:rPr kumimoji="1" lang="ja-JP" altLang="en-US" sz="2000" b="1" dirty="0"/>
              <a:t>やる気が出なくなる</a:t>
            </a:r>
            <a:endParaRPr kumimoji="1" lang="en-US" altLang="ja-JP" sz="2000" b="1" dirty="0"/>
          </a:p>
          <a:p>
            <a:pPr>
              <a:lnSpc>
                <a:spcPct val="160000"/>
              </a:lnSpc>
            </a:pPr>
            <a:r>
              <a:rPr kumimoji="1" lang="ja-JP" altLang="en-US" sz="2400" b="1" dirty="0">
                <a:solidFill>
                  <a:srgbClr val="0070C0"/>
                </a:solidFill>
              </a:rPr>
              <a:t>大麻を使用すると･･･</a:t>
            </a:r>
          </a:p>
          <a:p>
            <a:pPr marL="712788" indent="-366713">
              <a:lnSpc>
                <a:spcPct val="160000"/>
              </a:lnSpc>
              <a:buClr>
                <a:srgbClr val="0070C0"/>
              </a:buClr>
              <a:buFont typeface="Wingdings" panose="05000000000000000000" pitchFamily="2" charset="2"/>
              <a:buChar char="l"/>
            </a:pPr>
            <a:r>
              <a:rPr kumimoji="1" lang="ja-JP" altLang="en-US" sz="2000" b="1" dirty="0"/>
              <a:t>うつ病や記憶の障害を引き起こす</a:t>
            </a:r>
          </a:p>
          <a:p>
            <a:pPr marL="712788" indent="-366713">
              <a:lnSpc>
                <a:spcPct val="160000"/>
              </a:lnSpc>
              <a:buClr>
                <a:srgbClr val="0070C0"/>
              </a:buClr>
              <a:buFont typeface="Wingdings" panose="05000000000000000000" pitchFamily="2" charset="2"/>
              <a:buChar char="l"/>
            </a:pPr>
            <a:r>
              <a:rPr kumimoji="1" lang="ja-JP" altLang="en-US" sz="2000" b="1" dirty="0"/>
              <a:t>幻覚や妄想が起こることがある</a:t>
            </a:r>
          </a:p>
          <a:p>
            <a:pPr marL="712788" indent="-366713">
              <a:lnSpc>
                <a:spcPct val="160000"/>
              </a:lnSpc>
              <a:buClr>
                <a:srgbClr val="0070C0"/>
              </a:buClr>
              <a:buFont typeface="Wingdings" panose="05000000000000000000" pitchFamily="2" charset="2"/>
              <a:buChar char="l"/>
            </a:pPr>
            <a:r>
              <a:rPr kumimoji="1" lang="ja-JP" altLang="en-US" sz="2000" b="1" dirty="0"/>
              <a:t>特に成長期にある若い人の脳に影響が大きい</a:t>
            </a:r>
          </a:p>
        </p:txBody>
      </p:sp>
    </p:spTree>
    <p:extLst>
      <p:ext uri="{BB962C8B-B14F-4D97-AF65-F5344CB8AC3E}">
        <p14:creationId xmlns:p14="http://schemas.microsoft.com/office/powerpoint/2010/main" val="2395094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7">
      <a:majorFont>
        <a:latin typeface="Arial"/>
        <a:ea typeface="游ゴシック"/>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1086</Words>
  <Application>Microsoft Office PowerPoint</Application>
  <PresentationFormat>画面に合わせる (4:3)</PresentationFormat>
  <Paragraphs>231</Paragraphs>
  <Slides>18</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Arial</vt:lpstr>
      <vt:lpstr>Wingdings</vt:lpstr>
      <vt:lpstr>Office テーマ</vt:lpstr>
      <vt:lpstr>薬物乱用の害と健康</vt:lpstr>
      <vt:lpstr>クイズに答えてみよう！</vt:lpstr>
      <vt:lpstr>「薬物乱用」って？</vt:lpstr>
      <vt:lpstr>今日の課題</vt:lpstr>
      <vt:lpstr>PowerPoint プレゼンテーション</vt:lpstr>
      <vt:lpstr>PowerPoint プレゼンテーション</vt:lpstr>
      <vt:lpstr>PowerPoint プレゼンテーション</vt:lpstr>
      <vt:lpstr>薬物乱用の害</vt:lpstr>
      <vt:lpstr>薬物乱用の害</vt:lpstr>
      <vt:lpstr>薬物乱用の害</vt:lpstr>
      <vt:lpstr>薬物乱用の害</vt:lpstr>
      <vt:lpstr>調べてみよう</vt:lpstr>
      <vt:lpstr>薬物乱用の悪循環</vt:lpstr>
      <vt:lpstr>薬物乱用者の症状や問題行動</vt:lpstr>
      <vt:lpstr>今日のまとめ</vt:lpstr>
      <vt:lpstr>考えてみよう／話し合ってみよう</vt:lpstr>
      <vt:lpstr>PowerPoint プレゼンテーション</vt:lpstr>
      <vt:lpstr>発展（オーバードーズ）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鈴木貴晃</cp:lastModifiedBy>
  <cp:revision>2</cp:revision>
  <dcterms:created xsi:type="dcterms:W3CDTF">2025-02-14T10:12:53Z</dcterms:created>
  <dcterms:modified xsi:type="dcterms:W3CDTF">2025-03-03T04:43:45Z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2025-02-14T10:13:09Z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62b902e5-4b24-4423-b624-87e2953ea9a7</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