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56" r:id="rId2"/>
    <p:sldId id="316" r:id="rId3"/>
    <p:sldId id="318" r:id="rId4"/>
    <p:sldId id="317" r:id="rId5"/>
    <p:sldId id="275" r:id="rId6"/>
    <p:sldId id="319" r:id="rId7"/>
    <p:sldId id="320" r:id="rId8"/>
    <p:sldId id="258" r:id="rId9"/>
    <p:sldId id="326" r:id="rId10"/>
    <p:sldId id="294" r:id="rId11"/>
    <p:sldId id="322" r:id="rId12"/>
    <p:sldId id="323" r:id="rId13"/>
    <p:sldId id="324" r:id="rId14"/>
    <p:sldId id="32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476" userDrawn="1">
          <p15:clr>
            <a:srgbClr val="A4A3A4"/>
          </p15:clr>
        </p15:guide>
        <p15:guide id="4" pos="53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933FF"/>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94660"/>
  </p:normalViewPr>
  <p:slideViewPr>
    <p:cSldViewPr snapToGrid="0" showGuides="1">
      <p:cViewPr varScale="1">
        <p:scale>
          <a:sx n="79" d="100"/>
          <a:sy n="79" d="100"/>
        </p:scale>
        <p:origin x="1416" y="67"/>
      </p:cViewPr>
      <p:guideLst>
        <p:guide orient="horz" pos="2160"/>
        <p:guide pos="2880"/>
        <p:guide pos="476"/>
        <p:guide pos="5375"/>
      </p:guideLst>
    </p:cSldViewPr>
  </p:slideViewPr>
  <p:notesTextViewPr>
    <p:cViewPr>
      <p:scale>
        <a:sx n="1" d="1"/>
        <a:sy n="1" d="1"/>
      </p:scale>
      <p:origin x="0" y="0"/>
    </p:cViewPr>
  </p:notesTextViewPr>
  <p:notesViewPr>
    <p:cSldViewPr snapToGrid="0" showGuides="1">
      <p:cViewPr varScale="1">
        <p:scale>
          <a:sx n="82" d="100"/>
          <a:sy n="82" d="100"/>
        </p:scale>
        <p:origin x="27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ini\Desktop\R6&#34220;&#20081;&#12473;&#12521;&#12452;&#12489;&#36039;&#26009;&#38598;\250207&#34220;&#20081;&#12473;&#12521;&#12452;&#12489;\&#24066;&#36009;&#34220;&#20870;&#12464;&#12521;&#12501;&#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3"/>
          <c:tx>
            <c:strRef>
              <c:f>加工!$F$2</c:f>
              <c:strCache>
                <c:ptCount val="1"/>
                <c:pt idx="0">
                  <c:v>％</c:v>
                </c:pt>
              </c:strCache>
            </c:strRef>
          </c:tx>
          <c:dPt>
            <c:idx val="0"/>
            <c:bubble3D val="0"/>
            <c:spPr>
              <a:solidFill>
                <a:srgbClr val="FF6699"/>
              </a:solidFill>
              <a:ln w="19050">
                <a:solidFill>
                  <a:schemeClr val="lt1"/>
                </a:solidFill>
              </a:ln>
              <a:effectLst/>
            </c:spPr>
            <c:extLst>
              <c:ext xmlns:c16="http://schemas.microsoft.com/office/drawing/2014/chart" uri="{C3380CC4-5D6E-409C-BE32-E72D297353CC}">
                <c16:uniqueId val="{00000001-5A48-4CE1-8993-69BF1AFCBA2A}"/>
              </c:ext>
            </c:extLst>
          </c:dPt>
          <c:dPt>
            <c:idx val="1"/>
            <c:bubble3D val="0"/>
            <c:spPr>
              <a:solidFill>
                <a:srgbClr val="3399FF"/>
              </a:solidFill>
              <a:ln w="19050">
                <a:solidFill>
                  <a:schemeClr val="lt1"/>
                </a:solidFill>
              </a:ln>
              <a:effectLst/>
            </c:spPr>
            <c:extLst>
              <c:ext xmlns:c16="http://schemas.microsoft.com/office/drawing/2014/chart" uri="{C3380CC4-5D6E-409C-BE32-E72D297353CC}">
                <c16:uniqueId val="{00000003-5A48-4CE1-8993-69BF1AFCBA2A}"/>
              </c:ext>
            </c:extLst>
          </c:dPt>
          <c:dPt>
            <c:idx val="2"/>
            <c:bubble3D val="0"/>
            <c:spPr>
              <a:solidFill>
                <a:srgbClr val="FE80F8"/>
              </a:solidFill>
              <a:ln w="19050">
                <a:solidFill>
                  <a:schemeClr val="lt1"/>
                </a:solidFill>
              </a:ln>
              <a:effectLst/>
            </c:spPr>
            <c:extLst>
              <c:ext xmlns:c16="http://schemas.microsoft.com/office/drawing/2014/chart" uri="{C3380CC4-5D6E-409C-BE32-E72D297353CC}">
                <c16:uniqueId val="{00000005-5A48-4CE1-8993-69BF1AFCBA2A}"/>
              </c:ext>
            </c:extLst>
          </c:dPt>
          <c:dPt>
            <c:idx val="3"/>
            <c:bubble3D val="0"/>
            <c:spPr>
              <a:solidFill>
                <a:srgbClr val="66FF99"/>
              </a:solidFill>
              <a:ln w="19050">
                <a:solidFill>
                  <a:schemeClr val="lt1"/>
                </a:solidFill>
              </a:ln>
              <a:effectLst/>
            </c:spPr>
            <c:extLst>
              <c:ext xmlns:c16="http://schemas.microsoft.com/office/drawing/2014/chart" uri="{C3380CC4-5D6E-409C-BE32-E72D297353CC}">
                <c16:uniqueId val="{00000007-5A48-4CE1-8993-69BF1AFCBA2A}"/>
              </c:ext>
            </c:extLst>
          </c:dPt>
          <c:dPt>
            <c:idx val="4"/>
            <c:bubble3D val="0"/>
            <c:spPr>
              <a:solidFill>
                <a:srgbClr val="E97132"/>
              </a:solidFill>
              <a:ln w="19050">
                <a:solidFill>
                  <a:schemeClr val="lt1"/>
                </a:solidFill>
              </a:ln>
              <a:effectLst/>
            </c:spPr>
            <c:extLst>
              <c:ext xmlns:c16="http://schemas.microsoft.com/office/drawing/2014/chart" uri="{C3380CC4-5D6E-409C-BE32-E72D297353CC}">
                <c16:uniqueId val="{00000009-5A48-4CE1-8993-69BF1AFCBA2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48-4CE1-8993-69BF1AFCBA2A}"/>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D-5A48-4CE1-8993-69BF1AFCBA2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A48-4CE1-8993-69BF1AFCBA2A}"/>
              </c:ext>
            </c:extLst>
          </c:dPt>
          <c:dLbls>
            <c:dLbl>
              <c:idx val="0"/>
              <c:layout>
                <c:manualLayout>
                  <c:x val="4.7510057358257522E-2"/>
                  <c:y val="3.3661050748544703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452090270070294"/>
                      <c:h val="0.1877715704531347"/>
                    </c:manualLayout>
                  </c15:layout>
                </c:ext>
                <c:ext xmlns:c16="http://schemas.microsoft.com/office/drawing/2014/chart" uri="{C3380CC4-5D6E-409C-BE32-E72D297353CC}">
                  <c16:uniqueId val="{00000001-5A48-4CE1-8993-69BF1AFCBA2A}"/>
                </c:ext>
              </c:extLst>
            </c:dLbl>
            <c:dLbl>
              <c:idx val="1"/>
              <c:layout>
                <c:manualLayout>
                  <c:x val="0.11583615172409775"/>
                  <c:y val="-9.41961514587212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A48-4CE1-8993-69BF1AFCBA2A}"/>
                </c:ext>
              </c:extLst>
            </c:dLbl>
            <c:dLbl>
              <c:idx val="2"/>
              <c:layout>
                <c:manualLayout>
                  <c:x val="-3.073142940417382E-2"/>
                  <c:y val="3.94909513995679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A48-4CE1-8993-69BF1AFCBA2A}"/>
                </c:ext>
              </c:extLst>
            </c:dLbl>
            <c:dLbl>
              <c:idx val="3"/>
              <c:layout>
                <c:manualLayout>
                  <c:x val="-6.1965127133947369E-2"/>
                  <c:y val="9.67125926065618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A48-4CE1-8993-69BF1AFCBA2A}"/>
                </c:ext>
              </c:extLst>
            </c:dLbl>
            <c:dLbl>
              <c:idx val="4"/>
              <c:layout>
                <c:manualLayout>
                  <c:x val="-5.7532167524564422E-2"/>
                  <c:y val="0.1153689936802592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A48-4CE1-8993-69BF1AFCBA2A}"/>
                </c:ext>
              </c:extLst>
            </c:dLbl>
            <c:dLbl>
              <c:idx val="5"/>
              <c:layout>
                <c:manualLayout>
                  <c:x val="-5.4212374624321776E-2"/>
                  <c:y val="2.1674988326171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A48-4CE1-8993-69BF1AFCBA2A}"/>
                </c:ext>
              </c:extLst>
            </c:dLbl>
            <c:dLbl>
              <c:idx val="6"/>
              <c:layout>
                <c:manualLayout>
                  <c:x val="5.0157292459932688E-2"/>
                  <c:y val="7.7586591846151543E-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4462279432909023"/>
                      <c:h val="0.1483931947069943"/>
                    </c:manualLayout>
                  </c15:layout>
                </c:ext>
                <c:ext xmlns:c16="http://schemas.microsoft.com/office/drawing/2014/chart" uri="{C3380CC4-5D6E-409C-BE32-E72D297353CC}">
                  <c16:uniqueId val="{0000000D-5A48-4CE1-8993-69BF1AFCB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加工!$B$3:$B$9</c:f>
              <c:strCache>
                <c:ptCount val="7"/>
                <c:pt idx="0">
                  <c:v>睡眠薬・抗不安薬</c:v>
                </c:pt>
                <c:pt idx="1">
                  <c:v>覚醒剤</c:v>
                </c:pt>
                <c:pt idx="2">
                  <c:v>市販薬</c:v>
                </c:pt>
                <c:pt idx="3">
                  <c:v>大麻</c:v>
                </c:pt>
                <c:pt idx="4">
                  <c:v>多剤</c:v>
                </c:pt>
                <c:pt idx="5">
                  <c:v>有機溶剤</c:v>
                </c:pt>
                <c:pt idx="6">
                  <c:v>その他</c:v>
                </c:pt>
              </c:strCache>
            </c:strRef>
          </c:cat>
          <c:val>
            <c:numRef>
              <c:f>加工!$F$3:$F$9</c:f>
              <c:numCache>
                <c:formatCode>0.0%</c:formatCode>
                <c:ptCount val="7"/>
                <c:pt idx="0">
                  <c:v>0.28699999999999998</c:v>
                </c:pt>
                <c:pt idx="1">
                  <c:v>0.28199999999999997</c:v>
                </c:pt>
                <c:pt idx="2">
                  <c:v>0.2</c:v>
                </c:pt>
                <c:pt idx="3">
                  <c:v>7.8E-2</c:v>
                </c:pt>
                <c:pt idx="4">
                  <c:v>5.7999999999999996E-2</c:v>
                </c:pt>
                <c:pt idx="5">
                  <c:v>3.2000000000000001E-2</c:v>
                </c:pt>
                <c:pt idx="6">
                  <c:v>6.5000000000000002E-2</c:v>
                </c:pt>
              </c:numCache>
            </c:numRef>
          </c:val>
          <c:extLst>
            <c:ext xmlns:c16="http://schemas.microsoft.com/office/drawing/2014/chart" uri="{C3380CC4-5D6E-409C-BE32-E72D297353CC}">
              <c16:uniqueId val="{00000010-5A48-4CE1-8993-69BF1AFCBA2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加工!$C$2</c15:sqref>
                        </c15:formulaRef>
                      </c:ext>
                    </c:extLst>
                    <c:strCache>
                      <c:ptCount val="1"/>
                      <c:pt idx="0">
                        <c:v>患者数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5A48-4CE1-8993-69BF1AFCBA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5A48-4CE1-8993-69BF1AFCBA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5A48-4CE1-8993-69BF1AFCBA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5A48-4CE1-8993-69BF1AFCBA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5A48-4CE1-8993-69BF1AFCBA2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5A48-4CE1-8993-69BF1AFCBA2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5A48-4CE1-8993-69BF1AFCBA2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5A48-4CE1-8993-69BF1AFCBA2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c:ext uri="{02D57815-91ED-43cb-92C2-25804820EDAC}">
                        <c15:formulaRef>
                          <c15:sqref>加工!$C$3:$C$9</c15:sqref>
                        </c15:formulaRef>
                      </c:ext>
                    </c:extLst>
                    <c:numCache>
                      <c:formatCode>General</c:formatCode>
                      <c:ptCount val="7"/>
                      <c:pt idx="0">
                        <c:v>297</c:v>
                      </c:pt>
                      <c:pt idx="1">
                        <c:v>292</c:v>
                      </c:pt>
                      <c:pt idx="2">
                        <c:v>207</c:v>
                      </c:pt>
                      <c:pt idx="3">
                        <c:v>81</c:v>
                      </c:pt>
                      <c:pt idx="4">
                        <c:v>60</c:v>
                      </c:pt>
                      <c:pt idx="5">
                        <c:v>33</c:v>
                      </c:pt>
                      <c:pt idx="6">
                        <c:v>63</c:v>
                      </c:pt>
                    </c:numCache>
                  </c:numRef>
                </c:val>
                <c:extLst>
                  <c:ext xmlns:c16="http://schemas.microsoft.com/office/drawing/2014/chart" uri="{C3380CC4-5D6E-409C-BE32-E72D297353CC}">
                    <c16:uniqueId val="{00000021-5A48-4CE1-8993-69BF1AFCBA2A}"/>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加工!$D$2</c15:sqref>
                        </c15:formulaRef>
                      </c:ext>
                    </c:extLst>
                    <c:strCache>
                      <c:ptCount val="1"/>
                      <c:pt idx="0">
                        <c:v>％</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3-5A48-4CE1-8993-69BF1AFCBA2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5-5A48-4CE1-8993-69BF1AFCBA2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7-5A48-4CE1-8993-69BF1AFCBA2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9-5A48-4CE1-8993-69BF1AFCBA2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B-5A48-4CE1-8993-69BF1AFCBA2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D-5A48-4CE1-8993-69BF1AFCBA2A}"/>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F-5A48-4CE1-8993-69BF1AFCBA2A}"/>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1-5A48-4CE1-8993-69BF1AFCBA2A}"/>
                    </c:ext>
                  </c:extLst>
                </c:dPt>
                <c:cat>
                  <c:strRef>
                    <c:extLst xmlns:c15="http://schemas.microsoft.com/office/drawing/2012/chart">
                      <c:ext xmlns:c15="http://schemas.microsoft.com/office/drawing/2012/char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xmlns:c15="http://schemas.microsoft.com/office/drawing/2012/chart">
                      <c:ext xmlns:c15="http://schemas.microsoft.com/office/drawing/2012/chart" uri="{02D57815-91ED-43cb-92C2-25804820EDAC}">
                        <c15:formulaRef>
                          <c15:sqref>加工!$D$3:$D$9</c15:sqref>
                        </c15:formulaRef>
                      </c:ext>
                    </c:extLst>
                    <c:numCache>
                      <c:formatCode>0.0_ </c:formatCode>
                      <c:ptCount val="7"/>
                      <c:pt idx="0">
                        <c:v>28.7</c:v>
                      </c:pt>
                      <c:pt idx="1">
                        <c:v>28.2</c:v>
                      </c:pt>
                      <c:pt idx="2">
                        <c:v>20</c:v>
                      </c:pt>
                      <c:pt idx="3">
                        <c:v>7.8</c:v>
                      </c:pt>
                      <c:pt idx="4">
                        <c:v>5.8</c:v>
                      </c:pt>
                      <c:pt idx="5">
                        <c:v>3.2</c:v>
                      </c:pt>
                      <c:pt idx="6">
                        <c:v>6.5</c:v>
                      </c:pt>
                    </c:numCache>
                  </c:numRef>
                </c:val>
                <c:extLst xmlns:c15="http://schemas.microsoft.com/office/drawing/2012/chart">
                  <c:ext xmlns:c16="http://schemas.microsoft.com/office/drawing/2014/chart" uri="{C3380CC4-5D6E-409C-BE32-E72D297353CC}">
                    <c16:uniqueId val="{00000032-5A48-4CE1-8993-69BF1AFCBA2A}"/>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加工!$E$2</c15:sqref>
                        </c15:formulaRef>
                      </c:ext>
                    </c:extLst>
                    <c:strCache>
                      <c:ptCount val="1"/>
                      <c:pt idx="0">
                        <c:v>％</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4-5A48-4CE1-8993-69BF1AFCBA2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6-5A48-4CE1-8993-69BF1AFCBA2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8-5A48-4CE1-8993-69BF1AFCBA2A}"/>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A-5A48-4CE1-8993-69BF1AFCBA2A}"/>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C-5A48-4CE1-8993-69BF1AFCBA2A}"/>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E-5A48-4CE1-8993-69BF1AFCBA2A}"/>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0-5A48-4CE1-8993-69BF1AFCBA2A}"/>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2-5A48-4CE1-8993-69BF1AFCBA2A}"/>
                    </c:ext>
                  </c:extLst>
                </c:dPt>
                <c:cat>
                  <c:strRef>
                    <c:extLst xmlns:c15="http://schemas.microsoft.com/office/drawing/2012/chart">
                      <c:ext xmlns:c15="http://schemas.microsoft.com/office/drawing/2012/char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xmlns:c15="http://schemas.microsoft.com/office/drawing/2012/chart">
                      <c:ext xmlns:c15="http://schemas.microsoft.com/office/drawing/2012/chart" uri="{02D57815-91ED-43cb-92C2-25804820EDAC}">
                        <c15:formulaRef>
                          <c15:sqref>加工!$E$3:$E$9</c15:sqref>
                        </c15:formulaRef>
                      </c:ext>
                    </c:extLst>
                    <c:numCache>
                      <c:formatCode>0%</c:formatCode>
                      <c:ptCount val="7"/>
                      <c:pt idx="0">
                        <c:v>28.7</c:v>
                      </c:pt>
                      <c:pt idx="1">
                        <c:v>28.2</c:v>
                      </c:pt>
                      <c:pt idx="2">
                        <c:v>20</c:v>
                      </c:pt>
                      <c:pt idx="3">
                        <c:v>7.8</c:v>
                      </c:pt>
                      <c:pt idx="4">
                        <c:v>5.8</c:v>
                      </c:pt>
                      <c:pt idx="5">
                        <c:v>3.2</c:v>
                      </c:pt>
                    </c:numCache>
                  </c:numRef>
                </c:val>
                <c:extLst xmlns:c15="http://schemas.microsoft.com/office/drawing/2012/chart">
                  <c:ext xmlns:c16="http://schemas.microsoft.com/office/drawing/2014/chart" uri="{C3380CC4-5D6E-409C-BE32-E72D297353CC}">
                    <c16:uniqueId val="{00000043-5A48-4CE1-8993-69BF1AFCBA2A}"/>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69975813976973"/>
          <c:y val="2.0630489911684258E-2"/>
          <c:w val="0.79043512881735911"/>
          <c:h val="0.8801185821086418"/>
        </c:manualLayout>
      </c:layout>
      <c:barChart>
        <c:barDir val="col"/>
        <c:grouping val="percentStacked"/>
        <c:varyColors val="0"/>
        <c:ser>
          <c:idx val="0"/>
          <c:order val="0"/>
          <c:tx>
            <c:strRef>
              <c:f>Sheet1!$B$1</c:f>
              <c:strCache>
                <c:ptCount val="1"/>
                <c:pt idx="0">
                  <c:v>覚醒剤</c:v>
                </c:pt>
              </c:strCache>
            </c:strRef>
          </c:tx>
          <c:spPr>
            <a:solidFill>
              <a:srgbClr val="3399FF"/>
            </a:solidFill>
            <a:ln>
              <a:noFill/>
            </a:ln>
            <a:effectLst/>
          </c:spPr>
          <c:invertIfNegative val="0"/>
          <c:dLbls>
            <c:dLbl>
              <c:idx val="1"/>
              <c:spPr>
                <a:noFill/>
                <a:ln>
                  <a:solidFill>
                    <a:srgbClr val="3399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186D-47D4-B090-74A1BAA1AA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Sheet1!$B$2:$B$5</c:f>
              <c:numCache>
                <c:formatCode>General</c:formatCode>
                <c:ptCount val="4"/>
                <c:pt idx="0">
                  <c:v>16.7</c:v>
                </c:pt>
                <c:pt idx="1">
                  <c:v>14.7</c:v>
                </c:pt>
                <c:pt idx="2">
                  <c:v>7.7</c:v>
                </c:pt>
                <c:pt idx="3">
                  <c:v>4.3</c:v>
                </c:pt>
              </c:numCache>
            </c:numRef>
          </c:val>
          <c:extLst>
            <c:ext xmlns:c16="http://schemas.microsoft.com/office/drawing/2014/chart" uri="{C3380CC4-5D6E-409C-BE32-E72D297353CC}">
              <c16:uniqueId val="{00000001-186D-47D4-B090-74A1BAA1AA71}"/>
            </c:ext>
          </c:extLst>
        </c:ser>
        <c:ser>
          <c:idx val="1"/>
          <c:order val="1"/>
          <c:tx>
            <c:strRef>
              <c:f>Sheet1!$C$1</c:f>
              <c:strCache>
                <c:ptCount val="1"/>
                <c:pt idx="0">
                  <c:v>大麻</c:v>
                </c:pt>
              </c:strCache>
            </c:strRef>
          </c:tx>
          <c:spPr>
            <a:solidFill>
              <a:srgbClr val="66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Sheet1!$C$2:$C$5</c:f>
              <c:numCache>
                <c:formatCode>General</c:formatCode>
                <c:ptCount val="4"/>
                <c:pt idx="0">
                  <c:v>16.7</c:v>
                </c:pt>
                <c:pt idx="1">
                  <c:v>20.6</c:v>
                </c:pt>
                <c:pt idx="2">
                  <c:v>7.7</c:v>
                </c:pt>
                <c:pt idx="3">
                  <c:v>10.9</c:v>
                </c:pt>
              </c:numCache>
            </c:numRef>
          </c:val>
          <c:extLst>
            <c:ext xmlns:c16="http://schemas.microsoft.com/office/drawing/2014/chart" uri="{C3380CC4-5D6E-409C-BE32-E72D297353CC}">
              <c16:uniqueId val="{00000002-186D-47D4-B090-74A1BAA1AA71}"/>
            </c:ext>
          </c:extLst>
        </c:ser>
        <c:ser>
          <c:idx val="2"/>
          <c:order val="2"/>
          <c:tx>
            <c:strRef>
              <c:f>Sheet1!$D$1</c:f>
              <c:strCache>
                <c:ptCount val="1"/>
                <c:pt idx="0">
                  <c:v>危険ドラッグ</c:v>
                </c:pt>
              </c:strCache>
            </c:strRef>
          </c:tx>
          <c:spPr>
            <a:solidFill>
              <a:srgbClr val="FFFF66"/>
            </a:solidFill>
            <a:ln>
              <a:noFill/>
            </a:ln>
            <a:effectLst/>
          </c:spPr>
          <c:invertIfNegative val="0"/>
          <c:dLbls>
            <c:dLbl>
              <c:idx val="1"/>
              <c:layout>
                <c:manualLayout>
                  <c:x val="0"/>
                  <c:y val="8.5841203236821685E-3"/>
                </c:manualLayout>
              </c:layout>
              <c:spPr>
                <a:noFill/>
                <a:ln>
                  <a:noFill/>
                </a:ln>
                <a:effectLst/>
              </c:spPr>
              <c:txPr>
                <a:bodyPr rot="0" spcFirstLastPara="1" vertOverflow="overflow" horzOverflow="overflow" vert="horz" wrap="none" lIns="36000" tIns="18000" rIns="36000" bIns="1800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186D-47D4-B090-74A1BAA1AA71}"/>
                </c:ext>
              </c:extLst>
            </c:dLbl>
            <c:dLbl>
              <c:idx val="3"/>
              <c:layout>
                <c:manualLayout>
                  <c:x val="0"/>
                  <c:y val="2.86137344122738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6D-47D4-B090-74A1BAA1AA71}"/>
                </c:ext>
              </c:extLst>
            </c:dLbl>
            <c:spPr>
              <a:noFill/>
              <a:ln>
                <a:noFill/>
              </a:ln>
              <a:effectLst/>
            </c:spPr>
            <c:txPr>
              <a:bodyPr rot="0" spcFirstLastPara="1" vertOverflow="overflow" horzOverflow="overflow" vert="horz" wrap="none" lIns="36000" tIns="19050" rIns="360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Sheet1!$D$2:$D$5</c:f>
              <c:numCache>
                <c:formatCode>General</c:formatCode>
                <c:ptCount val="4"/>
                <c:pt idx="0">
                  <c:v>16.7</c:v>
                </c:pt>
                <c:pt idx="1">
                  <c:v>0</c:v>
                </c:pt>
                <c:pt idx="2">
                  <c:v>0</c:v>
                </c:pt>
                <c:pt idx="3">
                  <c:v>0</c:v>
                </c:pt>
              </c:numCache>
            </c:numRef>
          </c:val>
          <c:extLst>
            <c:ext xmlns:c16="http://schemas.microsoft.com/office/drawing/2014/chart" uri="{C3380CC4-5D6E-409C-BE32-E72D297353CC}">
              <c16:uniqueId val="{00000005-186D-47D4-B090-74A1BAA1AA71}"/>
            </c:ext>
          </c:extLst>
        </c:ser>
        <c:ser>
          <c:idx val="3"/>
          <c:order val="3"/>
          <c:tx>
            <c:strRef>
              <c:f>Sheet1!$E$1</c:f>
              <c:strCache>
                <c:ptCount val="1"/>
                <c:pt idx="0">
                  <c:v>睡眠薬・抗不安薬</c:v>
                </c:pt>
              </c:strCache>
            </c:strRef>
          </c:tx>
          <c:spPr>
            <a:solidFill>
              <a:srgbClr val="FF6699"/>
            </a:solidFill>
            <a:ln>
              <a:noFill/>
            </a:ln>
            <a:effectLst/>
          </c:spPr>
          <c:invertIfNegative val="0"/>
          <c:dLbls>
            <c:spPr>
              <a:noFill/>
              <a:ln>
                <a:noFill/>
              </a:ln>
              <a:effectLst/>
            </c:spPr>
            <c:txPr>
              <a:bodyPr rot="0" spcFirstLastPara="1" vertOverflow="ellipsis" horzOverflow="clip" vert="horz" wrap="none" lIns="38100" tIns="19050" rIns="381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Sheet1!$E$2:$E$5</c:f>
              <c:numCache>
                <c:formatCode>General</c:formatCode>
                <c:ptCount val="4"/>
                <c:pt idx="0">
                  <c:v>16.7</c:v>
                </c:pt>
                <c:pt idx="1">
                  <c:v>5.9</c:v>
                </c:pt>
                <c:pt idx="2">
                  <c:v>12.8</c:v>
                </c:pt>
                <c:pt idx="3">
                  <c:v>6.5</c:v>
                </c:pt>
              </c:numCache>
            </c:numRef>
          </c:val>
          <c:extLst>
            <c:ext xmlns:c16="http://schemas.microsoft.com/office/drawing/2014/chart" uri="{C3380CC4-5D6E-409C-BE32-E72D297353CC}">
              <c16:uniqueId val="{00000006-186D-47D4-B090-74A1BAA1AA71}"/>
            </c:ext>
          </c:extLst>
        </c:ser>
        <c:ser>
          <c:idx val="4"/>
          <c:order val="4"/>
          <c:tx>
            <c:strRef>
              <c:f>Sheet1!$F$1</c:f>
              <c:strCache>
                <c:ptCount val="1"/>
                <c:pt idx="0">
                  <c:v>市販薬</c:v>
                </c:pt>
              </c:strCache>
            </c:strRef>
          </c:tx>
          <c:spPr>
            <a:solidFill>
              <a:srgbClr val="FE80F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Sheet1!$F$2:$F$5</c:f>
              <c:numCache>
                <c:formatCode>General</c:formatCode>
                <c:ptCount val="4"/>
                <c:pt idx="0">
                  <c:v>25</c:v>
                </c:pt>
                <c:pt idx="1">
                  <c:v>41.2</c:v>
                </c:pt>
                <c:pt idx="2">
                  <c:v>56.4</c:v>
                </c:pt>
                <c:pt idx="3">
                  <c:v>65.2</c:v>
                </c:pt>
              </c:numCache>
            </c:numRef>
          </c:val>
          <c:extLst>
            <c:ext xmlns:c16="http://schemas.microsoft.com/office/drawing/2014/chart" uri="{C3380CC4-5D6E-409C-BE32-E72D297353CC}">
              <c16:uniqueId val="{00000007-186D-47D4-B090-74A1BAA1AA71}"/>
            </c:ext>
          </c:extLst>
        </c:ser>
        <c:ser>
          <c:idx val="5"/>
          <c:order val="5"/>
          <c:tx>
            <c:strRef>
              <c:f>Sheet1!$G$1</c:f>
              <c:strCache>
                <c:ptCount val="1"/>
                <c:pt idx="0">
                  <c:v>その他</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Sheet1!$G$2:$G$5</c:f>
              <c:numCache>
                <c:formatCode>General</c:formatCode>
                <c:ptCount val="4"/>
                <c:pt idx="0">
                  <c:v>8.3000000000000007</c:v>
                </c:pt>
                <c:pt idx="1">
                  <c:v>17.600000000000001</c:v>
                </c:pt>
                <c:pt idx="2">
                  <c:v>15.4</c:v>
                </c:pt>
                <c:pt idx="3">
                  <c:v>13.1</c:v>
                </c:pt>
              </c:numCache>
            </c:numRef>
          </c:val>
          <c:extLst>
            <c:ext xmlns:c16="http://schemas.microsoft.com/office/drawing/2014/chart" uri="{C3380CC4-5D6E-409C-BE32-E72D297353CC}">
              <c16:uniqueId val="{00000008-186D-47D4-B090-74A1BAA1AA71}"/>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482646480"/>
        <c:axId val="482646840"/>
      </c:barChart>
      <c:catAx>
        <c:axId val="48264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6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482646840"/>
        <c:crosses val="autoZero"/>
        <c:auto val="1"/>
        <c:lblAlgn val="ctr"/>
        <c:lblOffset val="100"/>
        <c:noMultiLvlLbl val="0"/>
      </c:catAx>
      <c:valAx>
        <c:axId val="482646840"/>
        <c:scaling>
          <c:orientation val="minMax"/>
        </c:scaling>
        <c:delete val="1"/>
        <c:axPos val="l"/>
        <c:numFmt formatCode="0%" sourceLinked="1"/>
        <c:majorTickMark val="none"/>
        <c:minorTickMark val="none"/>
        <c:tickLblPos val="nextTo"/>
        <c:crossAx val="482646480"/>
        <c:crosses val="autoZero"/>
        <c:crossBetween val="between"/>
      </c:valAx>
      <c:spPr>
        <a:noFill/>
        <a:ln>
          <a:noFill/>
        </a:ln>
        <a:effectLst/>
      </c:spPr>
    </c:plotArea>
    <c:legend>
      <c:legendPos val="r"/>
      <c:layout>
        <c:manualLayout>
          <c:xMode val="edge"/>
          <c:yMode val="edge"/>
          <c:x val="0"/>
          <c:y val="0.1362626021630729"/>
          <c:w val="0.23679231903143197"/>
          <c:h val="0.523739044320195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市販薬(乱用目的）</c:v>
                </c:pt>
                <c:pt idx="1">
                  <c:v>危険ドラッグ</c:v>
                </c:pt>
                <c:pt idx="2">
                  <c:v>コカイン</c:v>
                </c:pt>
                <c:pt idx="3">
                  <c:v>MDMA</c:v>
                </c:pt>
                <c:pt idx="4">
                  <c:v>覚醒剤</c:v>
                </c:pt>
                <c:pt idx="5">
                  <c:v>有機溶剤</c:v>
                </c:pt>
                <c:pt idx="6">
                  <c:v>大麻</c:v>
                </c:pt>
              </c:strCache>
            </c:strRef>
          </c:cat>
          <c:val>
            <c:numRef>
              <c:f>Sheet1!$B$2:$B$8</c:f>
              <c:numCache>
                <c:formatCode>0.00_);[Red]\(0.00\)</c:formatCode>
                <c:ptCount val="7"/>
                <c:pt idx="0">
                  <c:v>1.57</c:v>
                </c:pt>
                <c:pt idx="1">
                  <c:v>7.0000000000000007E-2</c:v>
                </c:pt>
                <c:pt idx="2">
                  <c:v>7.0000000000000007E-2</c:v>
                </c:pt>
                <c:pt idx="3">
                  <c:v>0.08</c:v>
                </c:pt>
                <c:pt idx="4">
                  <c:v>7.0000000000000007E-2</c:v>
                </c:pt>
                <c:pt idx="5">
                  <c:v>0.1</c:v>
                </c:pt>
                <c:pt idx="6">
                  <c:v>0.16</c:v>
                </c:pt>
              </c:numCache>
            </c:numRef>
          </c:val>
          <c:extLst>
            <c:ext xmlns:c16="http://schemas.microsoft.com/office/drawing/2014/chart" uri="{C3380CC4-5D6E-409C-BE32-E72D297353CC}">
              <c16:uniqueId val="{00000000-7D1F-474F-BF60-18C17DC1395A}"/>
            </c:ext>
          </c:extLst>
        </c:ser>
        <c:dLbls>
          <c:dLblPos val="outEnd"/>
          <c:showLegendKey val="0"/>
          <c:showVal val="1"/>
          <c:showCatName val="0"/>
          <c:showSerName val="0"/>
          <c:showPercent val="0"/>
          <c:showBubbleSize val="0"/>
        </c:dLbls>
        <c:gapWidth val="80"/>
        <c:axId val="378922200"/>
        <c:axId val="378927960"/>
      </c:barChart>
      <c:catAx>
        <c:axId val="378922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378927960"/>
        <c:crosses val="autoZero"/>
        <c:auto val="1"/>
        <c:lblAlgn val="ctr"/>
        <c:lblOffset val="100"/>
        <c:noMultiLvlLbl val="0"/>
      </c:catAx>
      <c:valAx>
        <c:axId val="378927960"/>
        <c:scaling>
          <c:orientation val="minMax"/>
        </c:scaling>
        <c:delete val="0"/>
        <c:axPos val="b"/>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378922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0B43B-02CA-4987-BACC-65BB4D436B29}" type="datetimeFigureOut">
              <a:rPr kumimoji="1" lang="ja-JP" altLang="en-US" smtClean="0"/>
              <a:t>2025/2/14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428466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20350-147C-4A2B-9890-C4BFA8F2824E}" type="slidenum">
              <a:rPr kumimoji="1" lang="ja-JP" altLang="en-US" smtClean="0"/>
              <a:t>‹#›</a:t>
            </a:fld>
            <a:endParaRPr kumimoji="1" lang="ja-JP" altLang="en-US"/>
          </a:p>
        </p:txBody>
      </p:sp>
    </p:spTree>
    <p:extLst>
      <p:ext uri="{BB962C8B-B14F-4D97-AF65-F5344CB8AC3E}">
        <p14:creationId xmlns:p14="http://schemas.microsoft.com/office/powerpoint/2010/main" val="1209571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a:t>
            </a:fld>
            <a:endParaRPr kumimoji="1" lang="ja-JP" altLang="en-US"/>
          </a:p>
        </p:txBody>
      </p:sp>
    </p:spTree>
    <p:extLst>
      <p:ext uri="{BB962C8B-B14F-4D97-AF65-F5344CB8AC3E}">
        <p14:creationId xmlns:p14="http://schemas.microsoft.com/office/powerpoint/2010/main" val="199730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5</a:t>
            </a:fld>
            <a:endParaRPr kumimoji="1" lang="ja-JP" altLang="en-US"/>
          </a:p>
        </p:txBody>
      </p:sp>
    </p:spTree>
    <p:extLst>
      <p:ext uri="{BB962C8B-B14F-4D97-AF65-F5344CB8AC3E}">
        <p14:creationId xmlns:p14="http://schemas.microsoft.com/office/powerpoint/2010/main" val="174778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8</a:t>
            </a:fld>
            <a:endParaRPr kumimoji="1" lang="ja-JP" altLang="en-US"/>
          </a:p>
        </p:txBody>
      </p:sp>
    </p:spTree>
    <p:extLst>
      <p:ext uri="{BB962C8B-B14F-4D97-AF65-F5344CB8AC3E}">
        <p14:creationId xmlns:p14="http://schemas.microsoft.com/office/powerpoint/2010/main" val="162121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10</a:t>
            </a:fld>
            <a:endParaRPr kumimoji="1" lang="ja-JP" altLang="en-US"/>
          </a:p>
        </p:txBody>
      </p:sp>
    </p:spTree>
    <p:extLst>
      <p:ext uri="{BB962C8B-B14F-4D97-AF65-F5344CB8AC3E}">
        <p14:creationId xmlns:p14="http://schemas.microsoft.com/office/powerpoint/2010/main" val="340776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47EB-C644-159C-A30D-E1DB9DB95E4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20BF69-CFCB-6CB9-1936-CC15599968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2C6FBE-77AB-533F-CBAF-BBA86503EB5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94465E3-A54F-5A69-47EB-BA32C8141F78}"/>
              </a:ext>
            </a:extLst>
          </p:cNvPr>
          <p:cNvSpPr>
            <a:spLocks noGrp="1"/>
          </p:cNvSpPr>
          <p:nvPr>
            <p:ph type="sldNum" sz="quarter" idx="5"/>
          </p:nvPr>
        </p:nvSpPr>
        <p:spPr/>
        <p:txBody>
          <a:bodyPr/>
          <a:lstStyle/>
          <a:p>
            <a:fld id="{B5720350-147C-4A2B-9890-C4BFA8F2824E}" type="slidenum">
              <a:rPr kumimoji="1" lang="ja-JP" altLang="en-US" smtClean="0"/>
              <a:t>12</a:t>
            </a:fld>
            <a:endParaRPr kumimoji="1" lang="ja-JP" altLang="en-US"/>
          </a:p>
        </p:txBody>
      </p:sp>
    </p:spTree>
    <p:extLst>
      <p:ext uri="{BB962C8B-B14F-4D97-AF65-F5344CB8AC3E}">
        <p14:creationId xmlns:p14="http://schemas.microsoft.com/office/powerpoint/2010/main" val="129669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35C8EAE-7728-468F-A5AB-2F8B52E296E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lang="ja-JP" altLang="en-US" smtClean="0"/>
              <a:pPr/>
              <a:t>‹#›</a:t>
            </a:fld>
            <a:endParaRPr lang="ja-JP" altLang="en-US"/>
          </a:p>
        </p:txBody>
      </p:sp>
    </p:spTree>
    <p:extLst>
      <p:ext uri="{BB962C8B-B14F-4D97-AF65-F5344CB8AC3E}">
        <p14:creationId xmlns:p14="http://schemas.microsoft.com/office/powerpoint/2010/main" val="12867155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青2行タイトル">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622056" y="315357"/>
            <a:ext cx="7899888" cy="985215"/>
          </a:xfrm>
        </p:spPr>
        <p:txBody>
          <a:bodyPr anchor="b">
            <a:normAutofit/>
          </a:bodyPr>
          <a:lstStyle>
            <a:lvl1pPr algn="ctr">
              <a:lnSpc>
                <a:spcPct val="100000"/>
              </a:lnSpc>
              <a:defRPr sz="2400" b="1">
                <a:solidFill>
                  <a:srgbClr val="0070C0"/>
                </a:solidFill>
                <a:effectLst>
                  <a:outerShdw blurRad="38100" dist="38100" dir="2700000" algn="tl">
                    <a:srgbClr val="000000">
                      <a:alpha val="43137"/>
                    </a:srgbClr>
                  </a:outerShdw>
                </a:effectLst>
                <a:latin typeface="+mj-lt"/>
                <a:ea typeface="+mj-ea"/>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5503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5BC1D-8226-44D2-8EA0-99F6CC7BE0C7}" type="datetime1">
              <a:rPr kumimoji="1" lang="ja-JP" altLang="en-US" smtClean="0"/>
              <a:t>2025/2/14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30602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9F0B25-F1D4-41D2-985E-E05EE7555CF8}"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552622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C3EFD2-4D4C-454A-8890-9554E5EFE186}"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7466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9CBDCD-82AA-4567-A31B-CCF9FB4A31A3}"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99613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41373-9ED3-4A32-AEE0-3F80FBFEB81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265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F29FC9-6DFE-448E-AF7B-A24D266A27DD}"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6081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gradFill>
          <a:gsLst>
            <a:gs pos="6000">
              <a:schemeClr val="bg1"/>
            </a:gs>
            <a:gs pos="50000">
              <a:schemeClr val="bg1">
                <a:lumMod val="95000"/>
              </a:schemeClr>
            </a:gs>
            <a:gs pos="87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3E1E3D-8266-7C7B-403F-EA56B809AB61}"/>
              </a:ext>
            </a:extLst>
          </p:cNvPr>
          <p:cNvSpPr>
            <a:spLocks noGrp="1"/>
          </p:cNvSpPr>
          <p:nvPr>
            <p:ph type="dt" sz="half" idx="10"/>
          </p:nvPr>
        </p:nvSpPr>
        <p:spPr/>
        <p:txBody>
          <a:bodyPr/>
          <a:lstStyle/>
          <a:p>
            <a:fld id="{A13B5172-2DC7-4EC2-A8C8-19F54EB45375}" type="datetime1">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812BD32D-288D-F283-8518-73BF3262CF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73B5B6-759E-28B2-E6DC-90AFF689AC3E}"/>
              </a:ext>
            </a:extLst>
          </p:cNvPr>
          <p:cNvSpPr>
            <a:spLocks noGrp="1"/>
          </p:cNvSpPr>
          <p:nvPr>
            <p:ph type="sldNum" sz="quarter" idx="12"/>
          </p:nvPr>
        </p:nvSpPr>
        <p:spPr/>
        <p:txBody>
          <a:bodyPr/>
          <a:lstStyle>
            <a:lvl1pPr>
              <a:defRPr sz="1400" b="1">
                <a:solidFill>
                  <a:schemeClr val="tx1">
                    <a:lumMod val="65000"/>
                    <a:lumOff val="35000"/>
                  </a:schemeClr>
                </a:solidFill>
              </a:defRPr>
            </a:lvl1pPr>
          </a:lstStyle>
          <a:p>
            <a:fld id="{2906FD1F-B238-489A-B820-857598A48E65}" type="slidenum">
              <a:rPr lang="ja-JP" altLang="en-US" smtClean="0"/>
              <a:pPr/>
              <a:t>‹#›</a:t>
            </a:fld>
            <a:endParaRPr lang="ja-JP" altLang="en-US" dirty="0"/>
          </a:p>
        </p:txBody>
      </p:sp>
      <p:sp>
        <p:nvSpPr>
          <p:cNvPr id="18" name="四角形: 上の 2 つの角を丸める 17">
            <a:extLst>
              <a:ext uri="{FF2B5EF4-FFF2-40B4-BE49-F238E27FC236}">
                <a16:creationId xmlns:a16="http://schemas.microsoft.com/office/drawing/2014/main" id="{B85A31A4-5014-0C8B-0059-C3D4CE24BB3F}"/>
              </a:ext>
            </a:extLst>
          </p:cNvPr>
          <p:cNvSpPr/>
          <p:nvPr userDrawn="1"/>
        </p:nvSpPr>
        <p:spPr>
          <a:xfrm rot="5400000">
            <a:off x="1575361" y="-653733"/>
            <a:ext cx="6213396" cy="85370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上の 2 つの角を丸める 18">
            <a:extLst>
              <a:ext uri="{FF2B5EF4-FFF2-40B4-BE49-F238E27FC236}">
                <a16:creationId xmlns:a16="http://schemas.microsoft.com/office/drawing/2014/main" id="{A5A071F7-BE97-3F4F-C959-ADA5A9C45186}"/>
              </a:ext>
            </a:extLst>
          </p:cNvPr>
          <p:cNvSpPr/>
          <p:nvPr userDrawn="1"/>
        </p:nvSpPr>
        <p:spPr>
          <a:xfrm rot="5400000">
            <a:off x="1517557" y="-727305"/>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上の 2 つの角を丸める 20">
            <a:extLst>
              <a:ext uri="{FF2B5EF4-FFF2-40B4-BE49-F238E27FC236}">
                <a16:creationId xmlns:a16="http://schemas.microsoft.com/office/drawing/2014/main" id="{1F5BC244-BD11-E50F-EF8B-EF85AAF536FA}"/>
              </a:ext>
            </a:extLst>
          </p:cNvPr>
          <p:cNvSpPr/>
          <p:nvPr userDrawn="1"/>
        </p:nvSpPr>
        <p:spPr>
          <a:xfrm rot="5400000">
            <a:off x="1466214" y="-790369"/>
            <a:ext cx="6213395" cy="8537027"/>
          </a:xfrm>
          <a:prstGeom prst="round2SameRect">
            <a:avLst>
              <a:gd name="adj1" fmla="val 6977"/>
              <a:gd name="adj2" fmla="val 0"/>
            </a:avLst>
          </a:prstGeom>
          <a:blipFill>
            <a:blip r:embed="rId2"/>
            <a:tile tx="0" ty="0" sx="100000" sy="100000" flip="none" algn="tl"/>
          </a:blip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3D72A8CA-2466-0E8B-E04A-7D35F1657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14" y="641401"/>
            <a:ext cx="561908" cy="5686562"/>
          </a:xfrm>
          <a:prstGeom prst="rect">
            <a:avLst/>
          </a:prstGeom>
        </p:spPr>
      </p:pic>
      <p:grpSp>
        <p:nvGrpSpPr>
          <p:cNvPr id="15" name="グループ化 14">
            <a:extLst>
              <a:ext uri="{FF2B5EF4-FFF2-40B4-BE49-F238E27FC236}">
                <a16:creationId xmlns:a16="http://schemas.microsoft.com/office/drawing/2014/main" id="{84AF05B8-F973-BD36-E4DE-E1BB2EA45ADA}"/>
              </a:ext>
            </a:extLst>
          </p:cNvPr>
          <p:cNvGrpSpPr/>
          <p:nvPr userDrawn="1"/>
        </p:nvGrpSpPr>
        <p:grpSpPr>
          <a:xfrm>
            <a:off x="977705" y="2677356"/>
            <a:ext cx="7207470" cy="1560278"/>
            <a:chOff x="1458761" y="2677356"/>
            <a:chExt cx="8629744" cy="1560278"/>
          </a:xfrm>
        </p:grpSpPr>
        <p:sp>
          <p:nvSpPr>
            <p:cNvPr id="16" name="フローチャート: データ 15">
              <a:extLst>
                <a:ext uri="{FF2B5EF4-FFF2-40B4-BE49-F238E27FC236}">
                  <a16:creationId xmlns:a16="http://schemas.microsoft.com/office/drawing/2014/main" id="{3BBD6F43-2F78-6665-7502-A3166B28130F}"/>
                </a:ext>
              </a:extLst>
            </p:cNvPr>
            <p:cNvSpPr/>
            <p:nvPr userDrawn="1"/>
          </p:nvSpPr>
          <p:spPr>
            <a:xfrm rot="16200000" flipV="1">
              <a:off x="5006249" y="-325516"/>
              <a:ext cx="1015662" cy="8110637"/>
            </a:xfrm>
            <a:prstGeom prst="flowChartInputOutpu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データ 16">
              <a:extLst>
                <a:ext uri="{FF2B5EF4-FFF2-40B4-BE49-F238E27FC236}">
                  <a16:creationId xmlns:a16="http://schemas.microsoft.com/office/drawing/2014/main" id="{196B9695-2BDE-496F-E82B-AC6E85E74A3D}"/>
                </a:ext>
              </a:extLst>
            </p:cNvPr>
            <p:cNvSpPr/>
            <p:nvPr userDrawn="1"/>
          </p:nvSpPr>
          <p:spPr>
            <a:xfrm rot="16200000" flipV="1">
              <a:off x="5525356" y="-870132"/>
              <a:ext cx="1015662" cy="8110637"/>
            </a:xfrm>
            <a:prstGeom prst="flowChartInputOutpu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17D1D0C-F134-B0E5-DFD9-5EE833BD47DC}"/>
              </a:ext>
            </a:extLst>
          </p:cNvPr>
          <p:cNvSpPr>
            <a:spLocks noGrp="1"/>
          </p:cNvSpPr>
          <p:nvPr>
            <p:ph type="ctrTitle"/>
          </p:nvPr>
        </p:nvSpPr>
        <p:spPr>
          <a:xfrm>
            <a:off x="1525745" y="3028830"/>
            <a:ext cx="6092982" cy="1011165"/>
          </a:xfrm>
        </p:spPr>
        <p:txBody>
          <a:bodyPr anchor="ctr">
            <a:noAutofit/>
          </a:bodyPr>
          <a:lstStyle>
            <a:lvl1pPr algn="ctr">
              <a:defRPr sz="4800" b="1">
                <a:solidFill>
                  <a:schemeClr val="tx1"/>
                </a:solidFill>
                <a:effectLst>
                  <a:outerShdw blurRad="38100" dist="38100" dir="2700000" algn="tl">
                    <a:srgbClr val="000000">
                      <a:alpha val="43137"/>
                    </a:srgbClr>
                  </a:outerShdw>
                </a:effectLst>
                <a:latin typeface="+mj-lt"/>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8244087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21E93C-C3AE-42DC-85DD-46E5F31C62B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65119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A54CE1-6ABF-4A44-A34D-AB0C732076FF}"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0668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A4ABC9-00A1-418C-9977-DE899CC52C6B}" type="datetime1">
              <a:rPr kumimoji="1" lang="ja-JP" altLang="en-US" smtClean="0"/>
              <a:t>2025/2/14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20641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青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userDrawn="1">
            <p:ph type="ftr" sz="quarter" idx="11"/>
          </p:nvPr>
        </p:nvSpPr>
        <p:spPr/>
        <p:txBody>
          <a:bodyPr/>
          <a:lstStyle/>
          <a:p>
            <a:endParaRPr kumimoji="1" lang="ja-JP" altLang="en-US"/>
          </a:p>
        </p:txBody>
      </p:sp>
      <p:sp>
        <p:nvSpPr>
          <p:cNvPr id="5" name="Slide Number Placeholder 4"/>
          <p:cNvSpPr>
            <a:spLocks noGrp="1"/>
          </p:cNvSpPr>
          <p:nvPr userDrawn="1">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userDrawn="1">
            <p:ph type="title"/>
          </p:nvPr>
        </p:nvSpPr>
        <p:spPr>
          <a:xfrm>
            <a:off x="622056" y="324147"/>
            <a:ext cx="7899888" cy="985215"/>
          </a:xfrm>
        </p:spPr>
        <p:txBody>
          <a:bodyPr>
            <a:normAutofit/>
          </a:bodyPr>
          <a:lstStyle>
            <a:lvl1pPr algn="ctr">
              <a:defRPr sz="3600" b="1">
                <a:solidFill>
                  <a:srgbClr val="0070C0"/>
                </a:solidFill>
                <a:effectLst>
                  <a:outerShdw blurRad="38100" dist="38100" dir="2700000" algn="tl">
                    <a:srgbClr val="000000">
                      <a:alpha val="43137"/>
                    </a:srgbClr>
                  </a:outerShdw>
                </a:effectLst>
                <a:latin typeface="+mj-lt"/>
                <a:ea typeface="+mj-ea"/>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7427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赤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622056" y="324147"/>
            <a:ext cx="7899888" cy="985215"/>
          </a:xfrm>
        </p:spPr>
        <p:txBody>
          <a:bodyPr>
            <a:normAutofit/>
          </a:bodyPr>
          <a:lstStyle>
            <a:lvl1pPr algn="ctr">
              <a:defRPr sz="3600" b="1">
                <a:solidFill>
                  <a:srgbClr val="FF0000"/>
                </a:solidFill>
                <a:effectLst>
                  <a:outerShdw blurRad="38100" dist="38100" dir="2700000" algn="tl">
                    <a:srgbClr val="000000">
                      <a:alpha val="43137"/>
                    </a:srgbClr>
                  </a:outerShdw>
                </a:effectLst>
                <a:latin typeface="+mj-lt"/>
                <a:ea typeface="+mj-ea"/>
              </a:defRPr>
            </a:lvl1pPr>
          </a:lstStyle>
          <a:p>
            <a:r>
              <a:rPr lang="ja-JP" altLang="en-US" dirty="0"/>
              <a:t>マスター タイトルの書式設定</a:t>
            </a:r>
            <a:endParaRPr lang="en-US" dirty="0"/>
          </a:p>
        </p:txBody>
      </p:sp>
      <p:grpSp>
        <p:nvGrpSpPr>
          <p:cNvPr id="10" name="グループ化 9">
            <a:extLst>
              <a:ext uri="{FF2B5EF4-FFF2-40B4-BE49-F238E27FC236}">
                <a16:creationId xmlns:a16="http://schemas.microsoft.com/office/drawing/2014/main" id="{6A8A7E11-2DFD-F866-0EB5-F9A6DD4D926D}"/>
              </a:ext>
            </a:extLst>
          </p:cNvPr>
          <p:cNvGrpSpPr/>
          <p:nvPr userDrawn="1"/>
        </p:nvGrpSpPr>
        <p:grpSpPr>
          <a:xfrm>
            <a:off x="1825101" y="416802"/>
            <a:ext cx="5756371" cy="674515"/>
            <a:chOff x="1825101" y="416802"/>
            <a:chExt cx="5756371" cy="674515"/>
          </a:xfrm>
        </p:grpSpPr>
        <p:sp>
          <p:nvSpPr>
            <p:cNvPr id="6" name="平行四辺形 5">
              <a:extLst>
                <a:ext uri="{FF2B5EF4-FFF2-40B4-BE49-F238E27FC236}">
                  <a16:creationId xmlns:a16="http://schemas.microsoft.com/office/drawing/2014/main" id="{1A971434-AFE1-0466-A099-19CBA336D97C}"/>
                </a:ext>
              </a:extLst>
            </p:cNvPr>
            <p:cNvSpPr/>
            <p:nvPr userDrawn="1"/>
          </p:nvSpPr>
          <p:spPr>
            <a:xfrm flipH="1">
              <a:off x="1825101" y="975632"/>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3BB96915-F9F2-D7C2-D239-937E00936F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3459" y="416802"/>
              <a:ext cx="568013" cy="673200"/>
            </a:xfrm>
            <a:prstGeom prst="rect">
              <a:avLst/>
            </a:prstGeom>
          </p:spPr>
        </p:pic>
      </p:grpSp>
    </p:spTree>
    <p:extLst>
      <p:ext uri="{BB962C8B-B14F-4D97-AF65-F5344CB8AC3E}">
        <p14:creationId xmlns:p14="http://schemas.microsoft.com/office/powerpoint/2010/main" val="14117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なし">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7899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C8EAE-7728-468F-A5AB-2F8B52E296EA}" type="datetime1">
              <a:rPr kumimoji="1" lang="ja-JP" altLang="en-US" smtClean="0"/>
              <a:t>2025/2/14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033435" y="6492875"/>
            <a:ext cx="2057400" cy="365125"/>
          </a:xfrm>
          <a:prstGeom prst="rect">
            <a:avLst/>
          </a:prstGeom>
        </p:spPr>
        <p:txBody>
          <a:bodyPr vert="horz" lIns="91440" tIns="45720" rIns="91440" bIns="45720" rtlCol="0" anchor="ctr"/>
          <a:lstStyle>
            <a:lvl1pPr algn="r">
              <a:defRPr sz="1400" b="1">
                <a:solidFill>
                  <a:schemeClr val="tx1">
                    <a:lumMod val="65000"/>
                    <a:lumOff val="35000"/>
                  </a:schemeClr>
                </a:solidFill>
              </a:defRPr>
            </a:lvl1pPr>
          </a:lstStyle>
          <a:p>
            <a:fld id="{2906FD1F-B238-489A-B820-857598A48E65}" type="slidenum">
              <a:rPr lang="ja-JP" altLang="en-US" smtClean="0"/>
              <a:pPr/>
              <a:t>‹#›</a:t>
            </a:fld>
            <a:endParaRPr lang="ja-JP" altLang="en-US"/>
          </a:p>
        </p:txBody>
      </p:sp>
      <p:sp>
        <p:nvSpPr>
          <p:cNvPr id="7" name="四角形: 上の 2 つの角を丸める 6">
            <a:extLst>
              <a:ext uri="{FF2B5EF4-FFF2-40B4-BE49-F238E27FC236}">
                <a16:creationId xmlns:a16="http://schemas.microsoft.com/office/drawing/2014/main" id="{79E55510-2810-5D9F-4CAD-3A6F71E80C34}"/>
              </a:ext>
            </a:extLst>
          </p:cNvPr>
          <p:cNvSpPr/>
          <p:nvPr userDrawn="1"/>
        </p:nvSpPr>
        <p:spPr>
          <a:xfrm rot="5400000">
            <a:off x="1575361" y="-653733"/>
            <a:ext cx="6213396" cy="85370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上の 2 つの角を丸める 7">
            <a:extLst>
              <a:ext uri="{FF2B5EF4-FFF2-40B4-BE49-F238E27FC236}">
                <a16:creationId xmlns:a16="http://schemas.microsoft.com/office/drawing/2014/main" id="{9F26D9E9-716B-6262-432E-95107AE2C11F}"/>
              </a:ext>
            </a:extLst>
          </p:cNvPr>
          <p:cNvSpPr/>
          <p:nvPr userDrawn="1"/>
        </p:nvSpPr>
        <p:spPr>
          <a:xfrm rot="5400000">
            <a:off x="1517557" y="-727305"/>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上の 2 つの角を丸める 9">
            <a:extLst>
              <a:ext uri="{FF2B5EF4-FFF2-40B4-BE49-F238E27FC236}">
                <a16:creationId xmlns:a16="http://schemas.microsoft.com/office/drawing/2014/main" id="{EB11E02C-CA76-8641-C822-70AB9CCEC6D3}"/>
              </a:ext>
            </a:extLst>
          </p:cNvPr>
          <p:cNvSpPr/>
          <p:nvPr userDrawn="1"/>
        </p:nvSpPr>
        <p:spPr>
          <a:xfrm rot="5400000">
            <a:off x="1466214" y="-790369"/>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823CC9C-1606-3C1A-1074-A59BF5C6E8A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0814" y="641401"/>
            <a:ext cx="561908" cy="5686562"/>
          </a:xfrm>
          <a:prstGeom prst="rect">
            <a:avLst/>
          </a:prstGeom>
        </p:spPr>
      </p:pic>
    </p:spTree>
    <p:extLst>
      <p:ext uri="{BB962C8B-B14F-4D97-AF65-F5344CB8AC3E}">
        <p14:creationId xmlns:p14="http://schemas.microsoft.com/office/powerpoint/2010/main" val="214289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74" r:id="rId9"/>
    <p:sldLayoutId id="2147483675" r:id="rId10"/>
    <p:sldLayoutId id="2147483667"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5D56C4-1B1B-FB20-585F-B007DC70FF78}"/>
              </a:ext>
            </a:extLst>
          </p:cNvPr>
          <p:cNvSpPr>
            <a:spLocks noGrp="1"/>
          </p:cNvSpPr>
          <p:nvPr>
            <p:ph type="ctrTitle"/>
          </p:nvPr>
        </p:nvSpPr>
        <p:spPr>
          <a:xfrm>
            <a:off x="1315092" y="2934560"/>
            <a:ext cx="6524089" cy="1011165"/>
          </a:xfrm>
        </p:spPr>
        <p:txBody>
          <a:bodyPr/>
          <a:lstStyle/>
          <a:p>
            <a:r>
              <a:rPr lang="ja-JP" altLang="en-US" sz="2400" dirty="0"/>
              <a:t>モジュール４</a:t>
            </a:r>
            <a:br>
              <a:rPr lang="en-US" altLang="ja-JP" sz="4000" dirty="0"/>
            </a:br>
            <a:r>
              <a:rPr lang="ja-JP" altLang="en-US" sz="4000" dirty="0"/>
              <a:t>市販薬乱用の害</a:t>
            </a:r>
          </a:p>
        </p:txBody>
      </p:sp>
      <p:sp>
        <p:nvSpPr>
          <p:cNvPr id="5" name="スライド番号プレースホルダー 4">
            <a:extLst>
              <a:ext uri="{FF2B5EF4-FFF2-40B4-BE49-F238E27FC236}">
                <a16:creationId xmlns:a16="http://schemas.microsoft.com/office/drawing/2014/main" id="{ACD4CD9D-9B4D-806D-7C6F-F8DAD5A46853}"/>
              </a:ext>
            </a:extLst>
          </p:cNvPr>
          <p:cNvSpPr>
            <a:spLocks noGrp="1"/>
          </p:cNvSpPr>
          <p:nvPr>
            <p:ph type="sldNum" sz="quarter" idx="12"/>
          </p:nvPr>
        </p:nvSpPr>
        <p:spPr/>
        <p:txBody>
          <a:bodyPr/>
          <a:lstStyle/>
          <a:p>
            <a:fld id="{2906FD1F-B238-489A-B820-857598A48E65}" type="slidenum">
              <a:rPr lang="ja-JP" altLang="en-US" smtClean="0"/>
              <a:pPr/>
              <a:t>1</a:t>
            </a:fld>
            <a:endParaRPr lang="ja-JP" altLang="en-US" dirty="0"/>
          </a:p>
        </p:txBody>
      </p:sp>
    </p:spTree>
    <p:extLst>
      <p:ext uri="{BB962C8B-B14F-4D97-AF65-F5344CB8AC3E}">
        <p14:creationId xmlns:p14="http://schemas.microsoft.com/office/powerpoint/2010/main" val="4879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AEA2-56FE-AEC4-0E43-B46A0D3E304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75A47C1-3AAA-721A-CC1D-3D5399732112}"/>
              </a:ext>
            </a:extLst>
          </p:cNvPr>
          <p:cNvSpPr>
            <a:spLocks noGrp="1"/>
          </p:cNvSpPr>
          <p:nvPr>
            <p:ph type="sldNum" sz="quarter" idx="12"/>
          </p:nvPr>
        </p:nvSpPr>
        <p:spPr/>
        <p:txBody>
          <a:bodyPr/>
          <a:lstStyle/>
          <a:p>
            <a:fld id="{2906FD1F-B238-489A-B820-857598A48E65}" type="slidenum">
              <a:rPr kumimoji="1" lang="ja-JP" altLang="en-US" smtClean="0"/>
              <a:t>10</a:t>
            </a:fld>
            <a:endParaRPr kumimoji="1" lang="ja-JP" altLang="en-US"/>
          </a:p>
        </p:txBody>
      </p:sp>
      <p:sp>
        <p:nvSpPr>
          <p:cNvPr id="2" name="雲 1">
            <a:extLst>
              <a:ext uri="{FF2B5EF4-FFF2-40B4-BE49-F238E27FC236}">
                <a16:creationId xmlns:a16="http://schemas.microsoft.com/office/drawing/2014/main" id="{554AA41F-85B4-EBD3-0BCA-68EB50014C4C}"/>
              </a:ext>
            </a:extLst>
          </p:cNvPr>
          <p:cNvSpPr/>
          <p:nvPr/>
        </p:nvSpPr>
        <p:spPr>
          <a:xfrm>
            <a:off x="835536" y="1157537"/>
            <a:ext cx="7480318" cy="4542926"/>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テキスト ボックス 2">
            <a:extLst>
              <a:ext uri="{FF2B5EF4-FFF2-40B4-BE49-F238E27FC236}">
                <a16:creationId xmlns:a16="http://schemas.microsoft.com/office/drawing/2014/main" id="{FEBE9778-309B-655C-0A4A-EDEA6513100B}"/>
              </a:ext>
            </a:extLst>
          </p:cNvPr>
          <p:cNvSpPr txBox="1"/>
          <p:nvPr/>
        </p:nvSpPr>
        <p:spPr>
          <a:xfrm>
            <a:off x="2019668" y="2193047"/>
            <a:ext cx="5109091" cy="2694456"/>
          </a:xfrm>
          <a:prstGeom prst="rect">
            <a:avLst/>
          </a:prstGeom>
          <a:noFill/>
        </p:spPr>
        <p:txBody>
          <a:bodyPr wrap="none" rtlCol="0">
            <a:spAutoFit/>
          </a:bodyPr>
          <a:lstStyle/>
          <a:p>
            <a:pPr algn="ctr">
              <a:lnSpc>
                <a:spcPct val="120000"/>
              </a:lnSpc>
            </a:pPr>
            <a:r>
              <a:rPr lang="ja-JP" altLang="en-US" sz="4800" b="1" dirty="0">
                <a:solidFill>
                  <a:srgbClr val="FF0000"/>
                </a:solidFill>
                <a:cs typeface="MS PGothic"/>
                <a:sym typeface="MS PGothic"/>
              </a:rPr>
              <a:t>市販薬の過量服薬</a:t>
            </a:r>
            <a:br>
              <a:rPr lang="ja-JP" altLang="en-US" sz="4800" b="1" dirty="0">
                <a:cs typeface="MS PGothic"/>
                <a:sym typeface="MS PGothic"/>
              </a:rPr>
            </a:br>
            <a:r>
              <a:rPr lang="en-US" altLang="ja-JP" sz="4800" b="1" dirty="0">
                <a:cs typeface="MS PGothic"/>
                <a:sym typeface="MS PGothic"/>
              </a:rPr>
              <a:t>(</a:t>
            </a:r>
            <a:r>
              <a:rPr lang="ja-JP" altLang="en-US" sz="4800" b="1" dirty="0">
                <a:cs typeface="MS PGothic"/>
                <a:sym typeface="MS PGothic"/>
              </a:rPr>
              <a:t>オーバードーズ</a:t>
            </a:r>
            <a:r>
              <a:rPr lang="en-US" altLang="ja-JP" sz="4800" b="1" dirty="0">
                <a:cs typeface="MS PGothic"/>
                <a:sym typeface="MS PGothic"/>
              </a:rPr>
              <a:t>)</a:t>
            </a:r>
            <a:br>
              <a:rPr lang="en-US" altLang="ja-JP" sz="4800" b="1" dirty="0">
                <a:cs typeface="MS PGothic"/>
                <a:sym typeface="MS PGothic"/>
              </a:rPr>
            </a:br>
            <a:r>
              <a:rPr lang="ja-JP" altLang="en-US" sz="4800" b="1" dirty="0">
                <a:cs typeface="MS PGothic"/>
                <a:sym typeface="MS PGothic"/>
              </a:rPr>
              <a:t>の</a:t>
            </a:r>
            <a:r>
              <a:rPr lang="ja-JP" altLang="en-US" sz="4800" b="1" dirty="0">
                <a:solidFill>
                  <a:srgbClr val="0070C0"/>
                </a:solidFill>
                <a:cs typeface="MS PGothic"/>
                <a:sym typeface="MS PGothic"/>
              </a:rPr>
              <a:t>きっかけ</a:t>
            </a:r>
            <a:r>
              <a:rPr lang="ja-JP" altLang="en-US" sz="4800" b="1" dirty="0">
                <a:cs typeface="MS PGothic"/>
                <a:sym typeface="MS PGothic"/>
              </a:rPr>
              <a:t>は？</a:t>
            </a:r>
          </a:p>
        </p:txBody>
      </p:sp>
    </p:spTree>
    <p:extLst>
      <p:ext uri="{BB962C8B-B14F-4D97-AF65-F5344CB8AC3E}">
        <p14:creationId xmlns:p14="http://schemas.microsoft.com/office/powerpoint/2010/main" val="200424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54FFCA02-C75D-6EE9-AD3F-6B69E5728120}"/>
              </a:ext>
            </a:extLst>
          </p:cNvPr>
          <p:cNvGrpSpPr/>
          <p:nvPr/>
        </p:nvGrpSpPr>
        <p:grpSpPr>
          <a:xfrm>
            <a:off x="3615989" y="4099707"/>
            <a:ext cx="2216183" cy="2049584"/>
            <a:chOff x="2859769" y="1971859"/>
            <a:chExt cx="3934656" cy="3638873"/>
          </a:xfrm>
        </p:grpSpPr>
        <p:sp>
          <p:nvSpPr>
            <p:cNvPr id="50" name="雲 49">
              <a:extLst>
                <a:ext uri="{FF2B5EF4-FFF2-40B4-BE49-F238E27FC236}">
                  <a16:creationId xmlns:a16="http://schemas.microsoft.com/office/drawing/2014/main" id="{AA1FEC3C-67BA-8A11-D8B2-394810D54147}"/>
                </a:ext>
              </a:extLst>
            </p:cNvPr>
            <p:cNvSpPr/>
            <p:nvPr/>
          </p:nvSpPr>
          <p:spPr>
            <a:xfrm>
              <a:off x="2859769" y="1971859"/>
              <a:ext cx="3934656" cy="3638873"/>
            </a:xfrm>
            <a:prstGeom prst="cloud">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13174075-F6EA-1EE2-FC6B-726B74D35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31" y="2763418"/>
              <a:ext cx="3064918" cy="2561979"/>
            </a:xfrm>
            <a:prstGeom prst="rect">
              <a:avLst/>
            </a:prstGeom>
          </p:spPr>
        </p:pic>
      </p:grpSp>
      <p:sp>
        <p:nvSpPr>
          <p:cNvPr id="2" name="スライド番号プレースホルダー 1">
            <a:extLst>
              <a:ext uri="{FF2B5EF4-FFF2-40B4-BE49-F238E27FC236}">
                <a16:creationId xmlns:a16="http://schemas.microsoft.com/office/drawing/2014/main" id="{84B7873B-AEFA-DDE0-7303-D0110ED33288}"/>
              </a:ext>
            </a:extLst>
          </p:cNvPr>
          <p:cNvSpPr>
            <a:spLocks noGrp="1"/>
          </p:cNvSpPr>
          <p:nvPr>
            <p:ph type="sldNum" sz="quarter" idx="12"/>
          </p:nvPr>
        </p:nvSpPr>
        <p:spPr/>
        <p:txBody>
          <a:bodyPr/>
          <a:lstStyle/>
          <a:p>
            <a:fld id="{2906FD1F-B238-489A-B820-857598A48E65}" type="slidenum">
              <a:rPr kumimoji="1" lang="ja-JP" altLang="en-US" smtClean="0"/>
              <a:t>11</a:t>
            </a:fld>
            <a:endParaRPr kumimoji="1" lang="ja-JP" altLang="en-US"/>
          </a:p>
        </p:txBody>
      </p:sp>
      <p:sp>
        <p:nvSpPr>
          <p:cNvPr id="3" name="タイトル 2">
            <a:extLst>
              <a:ext uri="{FF2B5EF4-FFF2-40B4-BE49-F238E27FC236}">
                <a16:creationId xmlns:a16="http://schemas.microsoft.com/office/drawing/2014/main" id="{DAECDA5E-8394-873A-D6F9-E01799C91075}"/>
              </a:ext>
            </a:extLst>
          </p:cNvPr>
          <p:cNvSpPr>
            <a:spLocks noGrp="1"/>
          </p:cNvSpPr>
          <p:nvPr>
            <p:ph type="title"/>
          </p:nvPr>
        </p:nvSpPr>
        <p:spPr/>
        <p:txBody>
          <a:bodyPr/>
          <a:lstStyle/>
          <a:p>
            <a:r>
              <a:rPr lang="ja-JP" altLang="en-US" dirty="0"/>
              <a:t>様々なきっかけ</a:t>
            </a:r>
          </a:p>
        </p:txBody>
      </p:sp>
      <p:grpSp>
        <p:nvGrpSpPr>
          <p:cNvPr id="4" name="グループ化 3">
            <a:extLst>
              <a:ext uri="{FF2B5EF4-FFF2-40B4-BE49-F238E27FC236}">
                <a16:creationId xmlns:a16="http://schemas.microsoft.com/office/drawing/2014/main" id="{5E13A26B-3751-0347-46C7-65279547F345}"/>
              </a:ext>
            </a:extLst>
          </p:cNvPr>
          <p:cNvGrpSpPr/>
          <p:nvPr/>
        </p:nvGrpSpPr>
        <p:grpSpPr>
          <a:xfrm>
            <a:off x="2706217" y="5113804"/>
            <a:ext cx="1215919" cy="649936"/>
            <a:chOff x="4924810" y="2020208"/>
            <a:chExt cx="1141596" cy="775464"/>
          </a:xfrm>
        </p:grpSpPr>
        <p:sp>
          <p:nvSpPr>
            <p:cNvPr id="5" name="矢印: 右 4">
              <a:extLst>
                <a:ext uri="{FF2B5EF4-FFF2-40B4-BE49-F238E27FC236}">
                  <a16:creationId xmlns:a16="http://schemas.microsoft.com/office/drawing/2014/main" id="{C73049EB-8ED9-0DA2-8E1C-DD414DF1BBEB}"/>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稲妻 5">
              <a:extLst>
                <a:ext uri="{FF2B5EF4-FFF2-40B4-BE49-F238E27FC236}">
                  <a16:creationId xmlns:a16="http://schemas.microsoft.com/office/drawing/2014/main" id="{04730E34-A3BE-D62C-F12E-18745FBA4A39}"/>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稲妻 6">
              <a:extLst>
                <a:ext uri="{FF2B5EF4-FFF2-40B4-BE49-F238E27FC236}">
                  <a16:creationId xmlns:a16="http://schemas.microsoft.com/office/drawing/2014/main" id="{7F69B4C6-3C79-1B83-08CF-F3A5351993B4}"/>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稲妻 7">
              <a:extLst>
                <a:ext uri="{FF2B5EF4-FFF2-40B4-BE49-F238E27FC236}">
                  <a16:creationId xmlns:a16="http://schemas.microsoft.com/office/drawing/2014/main" id="{DD7DA956-F413-32D4-4584-9D5E473D93D8}"/>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稲妻 8">
              <a:extLst>
                <a:ext uri="{FF2B5EF4-FFF2-40B4-BE49-F238E27FC236}">
                  <a16:creationId xmlns:a16="http://schemas.microsoft.com/office/drawing/2014/main" id="{69C1DF54-1B4C-8B99-B7BA-B7AD9700AC55}"/>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10" name="グループ化 9">
            <a:extLst>
              <a:ext uri="{FF2B5EF4-FFF2-40B4-BE49-F238E27FC236}">
                <a16:creationId xmlns:a16="http://schemas.microsoft.com/office/drawing/2014/main" id="{0B640803-EA8C-AA03-9DA2-8E8F4169BBAB}"/>
              </a:ext>
            </a:extLst>
          </p:cNvPr>
          <p:cNvGrpSpPr/>
          <p:nvPr/>
        </p:nvGrpSpPr>
        <p:grpSpPr>
          <a:xfrm rot="1513485">
            <a:off x="2899115" y="4118603"/>
            <a:ext cx="1215919" cy="649936"/>
            <a:chOff x="4924810" y="2020208"/>
            <a:chExt cx="1141596" cy="775464"/>
          </a:xfrm>
        </p:grpSpPr>
        <p:sp>
          <p:nvSpPr>
            <p:cNvPr id="11" name="矢印: 右 10">
              <a:extLst>
                <a:ext uri="{FF2B5EF4-FFF2-40B4-BE49-F238E27FC236}">
                  <a16:creationId xmlns:a16="http://schemas.microsoft.com/office/drawing/2014/main" id="{95299653-1AC4-79D5-8312-17E06A2DDB0E}"/>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稲妻 11">
              <a:extLst>
                <a:ext uri="{FF2B5EF4-FFF2-40B4-BE49-F238E27FC236}">
                  <a16:creationId xmlns:a16="http://schemas.microsoft.com/office/drawing/2014/main" id="{26C40045-EAFD-2E57-FA90-91278F4B7672}"/>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 name="稲妻 12">
              <a:extLst>
                <a:ext uri="{FF2B5EF4-FFF2-40B4-BE49-F238E27FC236}">
                  <a16:creationId xmlns:a16="http://schemas.microsoft.com/office/drawing/2014/main" id="{2DA8A732-FCA1-F909-09EF-9A08D8A06335}"/>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稲妻 13">
              <a:extLst>
                <a:ext uri="{FF2B5EF4-FFF2-40B4-BE49-F238E27FC236}">
                  <a16:creationId xmlns:a16="http://schemas.microsoft.com/office/drawing/2014/main" id="{0D252401-E8F8-1FCC-C098-5BA62460D0DD}"/>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稲妻 14">
              <a:extLst>
                <a:ext uri="{FF2B5EF4-FFF2-40B4-BE49-F238E27FC236}">
                  <a16:creationId xmlns:a16="http://schemas.microsoft.com/office/drawing/2014/main" id="{1B8CB3A9-181D-B1ED-5745-98692F3FE35B}"/>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16" name="グループ化 15">
            <a:extLst>
              <a:ext uri="{FF2B5EF4-FFF2-40B4-BE49-F238E27FC236}">
                <a16:creationId xmlns:a16="http://schemas.microsoft.com/office/drawing/2014/main" id="{95ACA350-D727-E2B7-BB1F-A4BA7C1C4EB1}"/>
              </a:ext>
            </a:extLst>
          </p:cNvPr>
          <p:cNvGrpSpPr/>
          <p:nvPr/>
        </p:nvGrpSpPr>
        <p:grpSpPr>
          <a:xfrm rot="3354750">
            <a:off x="3552809" y="3391581"/>
            <a:ext cx="1215919" cy="649936"/>
            <a:chOff x="4924810" y="2020208"/>
            <a:chExt cx="1141596" cy="775464"/>
          </a:xfrm>
        </p:grpSpPr>
        <p:sp>
          <p:nvSpPr>
            <p:cNvPr id="17" name="矢印: 右 16">
              <a:extLst>
                <a:ext uri="{FF2B5EF4-FFF2-40B4-BE49-F238E27FC236}">
                  <a16:creationId xmlns:a16="http://schemas.microsoft.com/office/drawing/2014/main" id="{CE002F30-984C-5A21-2057-129BF8E5B3E8}"/>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稲妻 17">
              <a:extLst>
                <a:ext uri="{FF2B5EF4-FFF2-40B4-BE49-F238E27FC236}">
                  <a16:creationId xmlns:a16="http://schemas.microsoft.com/office/drawing/2014/main" id="{FD61677B-B588-6250-30D5-3D4203064EF2}"/>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稲妻 18">
              <a:extLst>
                <a:ext uri="{FF2B5EF4-FFF2-40B4-BE49-F238E27FC236}">
                  <a16:creationId xmlns:a16="http://schemas.microsoft.com/office/drawing/2014/main" id="{C82A0F26-9A03-723E-6832-2189721A21EA}"/>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稲妻 19">
              <a:extLst>
                <a:ext uri="{FF2B5EF4-FFF2-40B4-BE49-F238E27FC236}">
                  <a16:creationId xmlns:a16="http://schemas.microsoft.com/office/drawing/2014/main" id="{EBF380C2-53B9-C59E-01A9-F3D89562C914}"/>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稲妻 20">
              <a:extLst>
                <a:ext uri="{FF2B5EF4-FFF2-40B4-BE49-F238E27FC236}">
                  <a16:creationId xmlns:a16="http://schemas.microsoft.com/office/drawing/2014/main" id="{937AE37B-32E5-2C7E-3FE3-3F7CE910F712}"/>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22" name="グループ化 21">
            <a:extLst>
              <a:ext uri="{FF2B5EF4-FFF2-40B4-BE49-F238E27FC236}">
                <a16:creationId xmlns:a16="http://schemas.microsoft.com/office/drawing/2014/main" id="{913835B9-268F-CB63-BF20-2018648C62CC}"/>
              </a:ext>
            </a:extLst>
          </p:cNvPr>
          <p:cNvGrpSpPr/>
          <p:nvPr/>
        </p:nvGrpSpPr>
        <p:grpSpPr>
          <a:xfrm flipH="1">
            <a:off x="5614548" y="5037560"/>
            <a:ext cx="1215919" cy="649936"/>
            <a:chOff x="4924810" y="2020208"/>
            <a:chExt cx="1141596" cy="775464"/>
          </a:xfrm>
        </p:grpSpPr>
        <p:sp>
          <p:nvSpPr>
            <p:cNvPr id="23" name="矢印: 右 22">
              <a:extLst>
                <a:ext uri="{FF2B5EF4-FFF2-40B4-BE49-F238E27FC236}">
                  <a16:creationId xmlns:a16="http://schemas.microsoft.com/office/drawing/2014/main" id="{48632A8B-CECC-22B0-3D63-EA1017C30CF4}"/>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稲妻 23">
              <a:extLst>
                <a:ext uri="{FF2B5EF4-FFF2-40B4-BE49-F238E27FC236}">
                  <a16:creationId xmlns:a16="http://schemas.microsoft.com/office/drawing/2014/main" id="{109222D7-4FA3-9EEE-7B9D-F0E8A2AEFB4F}"/>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稲妻 24">
              <a:extLst>
                <a:ext uri="{FF2B5EF4-FFF2-40B4-BE49-F238E27FC236}">
                  <a16:creationId xmlns:a16="http://schemas.microsoft.com/office/drawing/2014/main" id="{F3AFD7F2-ACFA-A302-DC74-FA2CFF206994}"/>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稲妻 25">
              <a:extLst>
                <a:ext uri="{FF2B5EF4-FFF2-40B4-BE49-F238E27FC236}">
                  <a16:creationId xmlns:a16="http://schemas.microsoft.com/office/drawing/2014/main" id="{F227680F-4E51-92A2-056F-8FFE2FA56F90}"/>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稲妻 26">
              <a:extLst>
                <a:ext uri="{FF2B5EF4-FFF2-40B4-BE49-F238E27FC236}">
                  <a16:creationId xmlns:a16="http://schemas.microsoft.com/office/drawing/2014/main" id="{A6F57963-3FFA-B5DB-8484-F4AB0DEA0504}"/>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28" name="グループ化 27">
            <a:extLst>
              <a:ext uri="{FF2B5EF4-FFF2-40B4-BE49-F238E27FC236}">
                <a16:creationId xmlns:a16="http://schemas.microsoft.com/office/drawing/2014/main" id="{3970FE91-72C5-FD7E-F106-643FA025C252}"/>
              </a:ext>
            </a:extLst>
          </p:cNvPr>
          <p:cNvGrpSpPr/>
          <p:nvPr/>
        </p:nvGrpSpPr>
        <p:grpSpPr>
          <a:xfrm rot="20086515" flipH="1">
            <a:off x="5401216" y="4077214"/>
            <a:ext cx="1215919" cy="649936"/>
            <a:chOff x="4924810" y="2020208"/>
            <a:chExt cx="1141596" cy="775464"/>
          </a:xfrm>
        </p:grpSpPr>
        <p:sp>
          <p:nvSpPr>
            <p:cNvPr id="29" name="矢印: 右 28">
              <a:extLst>
                <a:ext uri="{FF2B5EF4-FFF2-40B4-BE49-F238E27FC236}">
                  <a16:creationId xmlns:a16="http://schemas.microsoft.com/office/drawing/2014/main" id="{7E2EE24E-CF73-1F2A-02E2-426D7A559CB9}"/>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稲妻 29">
              <a:extLst>
                <a:ext uri="{FF2B5EF4-FFF2-40B4-BE49-F238E27FC236}">
                  <a16:creationId xmlns:a16="http://schemas.microsoft.com/office/drawing/2014/main" id="{AB5CA482-FDB0-D2A4-932B-C193923C3402}"/>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稲妻 30">
              <a:extLst>
                <a:ext uri="{FF2B5EF4-FFF2-40B4-BE49-F238E27FC236}">
                  <a16:creationId xmlns:a16="http://schemas.microsoft.com/office/drawing/2014/main" id="{A56B49CF-8B71-6C01-E58B-F06DD35BF01F}"/>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稲妻 31">
              <a:extLst>
                <a:ext uri="{FF2B5EF4-FFF2-40B4-BE49-F238E27FC236}">
                  <a16:creationId xmlns:a16="http://schemas.microsoft.com/office/drawing/2014/main" id="{010F6C03-184F-5E48-8020-9C3B9DBCC99B}"/>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稲妻 32">
              <a:extLst>
                <a:ext uri="{FF2B5EF4-FFF2-40B4-BE49-F238E27FC236}">
                  <a16:creationId xmlns:a16="http://schemas.microsoft.com/office/drawing/2014/main" id="{C3F62FBD-B8AF-FA2D-52D9-030567D9C12D}"/>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35" name="Google Shape;133;g2f57866ec08_0_0">
            <a:extLst>
              <a:ext uri="{FF2B5EF4-FFF2-40B4-BE49-F238E27FC236}">
                <a16:creationId xmlns:a16="http://schemas.microsoft.com/office/drawing/2014/main" id="{94D9EE6E-EEE8-6204-E687-9BB07092270D}"/>
              </a:ext>
            </a:extLst>
          </p:cNvPr>
          <p:cNvSpPr txBox="1"/>
          <p:nvPr/>
        </p:nvSpPr>
        <p:spPr>
          <a:xfrm>
            <a:off x="1455355" y="5134282"/>
            <a:ext cx="1683631" cy="68100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ja" sz="1400" b="1" dirty="0">
                <a:cs typeface="MS PGothic"/>
                <a:sym typeface="MS PGothic"/>
              </a:rPr>
              <a:t>やってみたい</a:t>
            </a:r>
            <a:endParaRPr lang="en-US" altLang="ja" sz="1400" b="1" dirty="0">
              <a:cs typeface="MS PGothic"/>
              <a:sym typeface="MS PGothic"/>
            </a:endParaRPr>
          </a:p>
          <a:p>
            <a:pPr marL="0" lvl="0" indent="0" algn="ctr" rtl="0">
              <a:spcBef>
                <a:spcPts val="0"/>
              </a:spcBef>
              <a:spcAft>
                <a:spcPts val="0"/>
              </a:spcAft>
              <a:buNone/>
            </a:pPr>
            <a:r>
              <a:rPr lang="ja" sz="1400" b="1" dirty="0">
                <a:cs typeface="MS PGothic"/>
                <a:sym typeface="MS PGothic"/>
              </a:rPr>
              <a:t>という好奇心から</a:t>
            </a:r>
            <a:endParaRPr sz="1400" b="1" dirty="0">
              <a:cs typeface="MS PGothic"/>
              <a:sym typeface="MS PGothic"/>
            </a:endParaRPr>
          </a:p>
        </p:txBody>
      </p:sp>
      <p:sp>
        <p:nvSpPr>
          <p:cNvPr id="36" name="Google Shape;135;g2f57866ec08_0_0">
            <a:extLst>
              <a:ext uri="{FF2B5EF4-FFF2-40B4-BE49-F238E27FC236}">
                <a16:creationId xmlns:a16="http://schemas.microsoft.com/office/drawing/2014/main" id="{A8D70DBA-2D74-D0B7-F76B-770BA163AA2E}"/>
              </a:ext>
            </a:extLst>
          </p:cNvPr>
          <p:cNvSpPr txBox="1"/>
          <p:nvPr/>
        </p:nvSpPr>
        <p:spPr>
          <a:xfrm>
            <a:off x="1275809" y="3759269"/>
            <a:ext cx="2090230" cy="7491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r" rtl="0">
              <a:spcBef>
                <a:spcPts val="0"/>
              </a:spcBef>
              <a:spcAft>
                <a:spcPts val="0"/>
              </a:spcAft>
              <a:buNone/>
            </a:pPr>
            <a:r>
              <a:rPr lang="ja-JP" altLang="en-US" sz="1600" b="1" dirty="0">
                <a:cs typeface="MS PGothic"/>
                <a:sym typeface="MS PGothic"/>
              </a:rPr>
              <a:t>悩みやストレスから</a:t>
            </a:r>
          </a:p>
          <a:p>
            <a:pPr marL="0" lvl="0" indent="0" algn="r" rtl="0">
              <a:spcBef>
                <a:spcPts val="0"/>
              </a:spcBef>
              <a:spcAft>
                <a:spcPts val="0"/>
              </a:spcAft>
              <a:buNone/>
            </a:pPr>
            <a:r>
              <a:rPr lang="ja-JP" altLang="en-US" sz="1600" b="1" dirty="0">
                <a:cs typeface="MS PGothic"/>
                <a:sym typeface="MS PGothic"/>
              </a:rPr>
              <a:t>逃れたくて</a:t>
            </a:r>
          </a:p>
        </p:txBody>
      </p:sp>
      <p:sp>
        <p:nvSpPr>
          <p:cNvPr id="37" name="Google Shape;137;g2f57866ec08_0_0">
            <a:extLst>
              <a:ext uri="{FF2B5EF4-FFF2-40B4-BE49-F238E27FC236}">
                <a16:creationId xmlns:a16="http://schemas.microsoft.com/office/drawing/2014/main" id="{9767139C-2F41-4764-1236-7972C206B3E7}"/>
              </a:ext>
            </a:extLst>
          </p:cNvPr>
          <p:cNvSpPr txBox="1"/>
          <p:nvPr/>
        </p:nvSpPr>
        <p:spPr>
          <a:xfrm>
            <a:off x="1904706" y="2563386"/>
            <a:ext cx="2301368" cy="7491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ja-JP" altLang="en-US" sz="1600" b="1" dirty="0">
                <a:cs typeface="MS PGothic"/>
                <a:sym typeface="MS PGothic"/>
              </a:rPr>
              <a:t>日常生活の葛藤、</a:t>
            </a:r>
          </a:p>
          <a:p>
            <a:pPr marL="0" lvl="0" indent="0" algn="ctr" rtl="0">
              <a:spcBef>
                <a:spcPts val="0"/>
              </a:spcBef>
              <a:spcAft>
                <a:spcPts val="0"/>
              </a:spcAft>
              <a:buNone/>
            </a:pPr>
            <a:r>
              <a:rPr lang="ja-JP" altLang="en-US" sz="1600" b="1" dirty="0">
                <a:cs typeface="MS PGothic"/>
                <a:sym typeface="MS PGothic"/>
              </a:rPr>
              <a:t>苦しみ、イライラから</a:t>
            </a:r>
          </a:p>
        </p:txBody>
      </p:sp>
      <p:sp>
        <p:nvSpPr>
          <p:cNvPr id="41" name="Google Shape;135;g2f57866ec08_0_0">
            <a:extLst>
              <a:ext uri="{FF2B5EF4-FFF2-40B4-BE49-F238E27FC236}">
                <a16:creationId xmlns:a16="http://schemas.microsoft.com/office/drawing/2014/main" id="{B592F1EB-1755-C080-5142-3A3B6666181B}"/>
              </a:ext>
            </a:extLst>
          </p:cNvPr>
          <p:cNvSpPr txBox="1"/>
          <p:nvPr/>
        </p:nvSpPr>
        <p:spPr>
          <a:xfrm>
            <a:off x="5974201" y="3600323"/>
            <a:ext cx="2215593" cy="7491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en-US" altLang="ja-JP" sz="1600" b="1" dirty="0">
                <a:solidFill>
                  <a:schemeClr val="dk1"/>
                </a:solidFill>
                <a:latin typeface="+mn-ea"/>
                <a:cs typeface="MS PGothic"/>
                <a:sym typeface="MS PGothic"/>
              </a:rPr>
              <a:t>SNS/</a:t>
            </a:r>
            <a:r>
              <a:rPr lang="ja-JP" altLang="en-US" sz="1600" b="1" dirty="0">
                <a:solidFill>
                  <a:schemeClr val="dk1"/>
                </a:solidFill>
                <a:latin typeface="+mn-ea"/>
                <a:cs typeface="MS PGothic"/>
                <a:sym typeface="MS PGothic"/>
              </a:rPr>
              <a:t>インターネット</a:t>
            </a:r>
            <a:br>
              <a:rPr lang="en-US" altLang="ja-JP" sz="1600" b="1" dirty="0">
                <a:solidFill>
                  <a:schemeClr val="dk1"/>
                </a:solidFill>
                <a:latin typeface="+mn-ea"/>
                <a:cs typeface="MS PGothic"/>
                <a:sym typeface="MS PGothic"/>
              </a:rPr>
            </a:br>
            <a:r>
              <a:rPr lang="ja-JP" altLang="en-US" sz="1600" b="1" dirty="0">
                <a:solidFill>
                  <a:schemeClr val="dk1"/>
                </a:solidFill>
                <a:latin typeface="+mn-ea"/>
                <a:cs typeface="MS PGothic"/>
                <a:sym typeface="MS PGothic"/>
              </a:rPr>
              <a:t>のサイトなど</a:t>
            </a:r>
          </a:p>
        </p:txBody>
      </p:sp>
      <p:sp>
        <p:nvSpPr>
          <p:cNvPr id="42" name="Google Shape;139;g2f57866ec08_0_0">
            <a:extLst>
              <a:ext uri="{FF2B5EF4-FFF2-40B4-BE49-F238E27FC236}">
                <a16:creationId xmlns:a16="http://schemas.microsoft.com/office/drawing/2014/main" id="{20EAFB2D-2681-FAA8-28E2-C3FE89FED2CC}"/>
              </a:ext>
            </a:extLst>
          </p:cNvPr>
          <p:cNvSpPr txBox="1"/>
          <p:nvPr/>
        </p:nvSpPr>
        <p:spPr>
          <a:xfrm>
            <a:off x="6459809" y="5037560"/>
            <a:ext cx="1683631" cy="7491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rtl="0">
              <a:spcBef>
                <a:spcPts val="0"/>
              </a:spcBef>
              <a:spcAft>
                <a:spcPts val="0"/>
              </a:spcAft>
              <a:buNone/>
            </a:pPr>
            <a:r>
              <a:rPr lang="ja-JP" altLang="en-US" sz="1600" b="1" dirty="0">
                <a:solidFill>
                  <a:schemeClr val="dk1"/>
                </a:solidFill>
                <a:latin typeface="+mn-ea"/>
                <a:cs typeface="MS PGothic"/>
                <a:sym typeface="MS PGothic"/>
              </a:rPr>
              <a:t>先輩や友達から</a:t>
            </a:r>
          </a:p>
          <a:p>
            <a:pPr marL="0" lvl="0" indent="0" rtl="0">
              <a:spcBef>
                <a:spcPts val="0"/>
              </a:spcBef>
              <a:spcAft>
                <a:spcPts val="0"/>
              </a:spcAft>
              <a:buNone/>
            </a:pPr>
            <a:r>
              <a:rPr lang="ja-JP" altLang="en-US" sz="1600" b="1" dirty="0">
                <a:solidFill>
                  <a:schemeClr val="dk1"/>
                </a:solidFill>
                <a:latin typeface="+mn-ea"/>
                <a:cs typeface="MS PGothic"/>
                <a:sym typeface="MS PGothic"/>
              </a:rPr>
              <a:t>の情報</a:t>
            </a:r>
          </a:p>
        </p:txBody>
      </p:sp>
      <p:sp>
        <p:nvSpPr>
          <p:cNvPr id="45" name="Google Shape;131;g2f57866ec08_0_0">
            <a:extLst>
              <a:ext uri="{FF2B5EF4-FFF2-40B4-BE49-F238E27FC236}">
                <a16:creationId xmlns:a16="http://schemas.microsoft.com/office/drawing/2014/main" id="{28D183A1-7320-F670-1AFB-AA563A6D8326}"/>
              </a:ext>
            </a:extLst>
          </p:cNvPr>
          <p:cNvSpPr txBox="1">
            <a:spLocks/>
          </p:cNvSpPr>
          <p:nvPr/>
        </p:nvSpPr>
        <p:spPr>
          <a:xfrm>
            <a:off x="818536" y="1185194"/>
            <a:ext cx="3775362" cy="800189"/>
          </a:xfrm>
          <a:prstGeom prst="rect">
            <a:avLst/>
          </a:prstGeom>
          <a:noFill/>
          <a:ln w="19050">
            <a:noFill/>
          </a:ln>
        </p:spPr>
        <p:txBody>
          <a:bodyPr spcFirstLastPara="1" wrap="non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ja-JP" altLang="en-US" sz="2000" b="1" u="sng" dirty="0">
                <a:solidFill>
                  <a:srgbClr val="0070C0"/>
                </a:solidFill>
                <a:latin typeface="+mn-ea"/>
                <a:ea typeface="+mn-ea"/>
                <a:cs typeface="MS PGothic"/>
                <a:sym typeface="MS PGothic"/>
              </a:rPr>
              <a:t>悩みやストレス、興味本位など</a:t>
            </a:r>
            <a:br>
              <a:rPr lang="en-US" altLang="ja-JP" sz="2000" b="1" u="sng" dirty="0">
                <a:solidFill>
                  <a:srgbClr val="0070C0"/>
                </a:solidFill>
                <a:latin typeface="+mn-ea"/>
                <a:ea typeface="+mn-ea"/>
                <a:cs typeface="MS PGothic"/>
                <a:sym typeface="MS PGothic"/>
              </a:rPr>
            </a:br>
            <a:r>
              <a:rPr lang="ja-JP" altLang="en-US" sz="2000" b="1" u="sng" dirty="0">
                <a:solidFill>
                  <a:srgbClr val="0070C0"/>
                </a:solidFill>
                <a:latin typeface="+mn-ea"/>
                <a:ea typeface="+mn-ea"/>
                <a:cs typeface="MS PGothic"/>
                <a:sym typeface="MS PGothic"/>
              </a:rPr>
              <a:t>心理的要因</a:t>
            </a:r>
          </a:p>
        </p:txBody>
      </p:sp>
      <p:sp>
        <p:nvSpPr>
          <p:cNvPr id="46" name="Google Shape;131;g2f57866ec08_0_0">
            <a:extLst>
              <a:ext uri="{FF2B5EF4-FFF2-40B4-BE49-F238E27FC236}">
                <a16:creationId xmlns:a16="http://schemas.microsoft.com/office/drawing/2014/main" id="{3148F4E7-5C6F-3F9B-2526-46C590957ED0}"/>
              </a:ext>
            </a:extLst>
          </p:cNvPr>
          <p:cNvSpPr txBox="1">
            <a:spLocks/>
          </p:cNvSpPr>
          <p:nvPr/>
        </p:nvSpPr>
        <p:spPr>
          <a:xfrm>
            <a:off x="5844732" y="1196311"/>
            <a:ext cx="2260525" cy="800189"/>
          </a:xfrm>
          <a:prstGeom prst="rect">
            <a:avLst/>
          </a:prstGeom>
          <a:noFill/>
          <a:ln w="19050">
            <a:noFill/>
          </a:ln>
        </p:spPr>
        <p:txBody>
          <a:bodyPr spcFirstLastPara="1" wrap="non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altLang="ja-JP" sz="2000" b="1" u="sng" dirty="0">
                <a:solidFill>
                  <a:srgbClr val="0070C0"/>
                </a:solidFill>
                <a:latin typeface="+mn-ea"/>
                <a:ea typeface="+mn-ea"/>
                <a:cs typeface="MS PGothic"/>
                <a:sym typeface="MS PGothic"/>
              </a:rPr>
              <a:t>SNS</a:t>
            </a:r>
            <a:r>
              <a:rPr lang="ja-JP" altLang="en-US" sz="2000" b="1" u="sng" dirty="0">
                <a:solidFill>
                  <a:srgbClr val="0070C0"/>
                </a:solidFill>
                <a:latin typeface="+mn-ea"/>
                <a:ea typeface="+mn-ea"/>
                <a:cs typeface="MS PGothic"/>
                <a:sym typeface="MS PGothic"/>
              </a:rPr>
              <a:t>や友人からの</a:t>
            </a:r>
            <a:br>
              <a:rPr lang="en-US" altLang="ja-JP" sz="2000" b="1" u="sng" dirty="0">
                <a:solidFill>
                  <a:srgbClr val="0070C0"/>
                </a:solidFill>
                <a:latin typeface="+mn-ea"/>
                <a:ea typeface="+mn-ea"/>
                <a:cs typeface="MS PGothic"/>
                <a:sym typeface="MS PGothic"/>
              </a:rPr>
            </a:br>
            <a:r>
              <a:rPr lang="ja-JP" altLang="en-US" sz="2000" b="1" u="sng" dirty="0">
                <a:solidFill>
                  <a:srgbClr val="0070C0"/>
                </a:solidFill>
                <a:latin typeface="+mn-ea"/>
                <a:ea typeface="+mn-ea"/>
                <a:cs typeface="MS PGothic"/>
                <a:sym typeface="MS PGothic"/>
              </a:rPr>
              <a:t>不確かな情報</a:t>
            </a:r>
          </a:p>
        </p:txBody>
      </p:sp>
      <p:sp>
        <p:nvSpPr>
          <p:cNvPr id="47" name="Google Shape;177;g2f5c2623e9e_2_0">
            <a:extLst>
              <a:ext uri="{FF2B5EF4-FFF2-40B4-BE49-F238E27FC236}">
                <a16:creationId xmlns:a16="http://schemas.microsoft.com/office/drawing/2014/main" id="{F245C411-646B-249F-2317-7FA7439B1353}"/>
              </a:ext>
            </a:extLst>
          </p:cNvPr>
          <p:cNvSpPr/>
          <p:nvPr/>
        </p:nvSpPr>
        <p:spPr>
          <a:xfrm>
            <a:off x="5498609" y="2271022"/>
            <a:ext cx="1597809" cy="843599"/>
          </a:xfrm>
          <a:prstGeom prst="cloudCallout">
            <a:avLst>
              <a:gd name="adj1" fmla="val -21578"/>
              <a:gd name="adj2" fmla="val 77248"/>
            </a:avLst>
          </a:prstGeom>
          <a:solidFill>
            <a:schemeClr val="accent2">
              <a:lumMod val="20000"/>
              <a:lumOff val="80000"/>
            </a:schemeClr>
          </a:solid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none" lIns="0" tIns="91425" rIns="0" bIns="91425" anchor="ctr" anchorCtr="0">
            <a:noAutofit/>
          </a:bodyPr>
          <a:lstStyle/>
          <a:p>
            <a:pPr marL="0" lvl="0" indent="0" algn="ctr" rtl="0">
              <a:spcBef>
                <a:spcPts val="0"/>
              </a:spcBef>
              <a:spcAft>
                <a:spcPts val="0"/>
              </a:spcAft>
              <a:buNone/>
            </a:pPr>
            <a:r>
              <a:rPr lang="en-US" altLang="ja-JP" sz="1200" b="1" dirty="0">
                <a:latin typeface="+mn-ea"/>
                <a:cs typeface="MS PGothic"/>
                <a:sym typeface="MS PGothic"/>
              </a:rPr>
              <a:t>『</a:t>
            </a:r>
            <a:r>
              <a:rPr lang="ja-JP" altLang="en-US" sz="1200" b="1" dirty="0">
                <a:latin typeface="+mn-ea"/>
                <a:cs typeface="MS PGothic"/>
                <a:sym typeface="MS PGothic"/>
              </a:rPr>
              <a:t>フワフワして</a:t>
            </a:r>
            <a:br>
              <a:rPr lang="ja-JP" altLang="en-US" sz="1200" b="1" dirty="0">
                <a:latin typeface="+mn-ea"/>
                <a:cs typeface="MS PGothic"/>
                <a:sym typeface="MS PGothic"/>
              </a:rPr>
            </a:br>
            <a:r>
              <a:rPr lang="ja-JP" altLang="en-US" sz="1200" b="1" dirty="0">
                <a:latin typeface="+mn-ea"/>
                <a:cs typeface="MS PGothic"/>
                <a:sym typeface="MS PGothic"/>
              </a:rPr>
              <a:t>　気持ちよくなる</a:t>
            </a:r>
            <a:r>
              <a:rPr lang="en-US" altLang="ja-JP" sz="1200" b="1" dirty="0">
                <a:latin typeface="+mn-ea"/>
                <a:cs typeface="MS PGothic"/>
                <a:sym typeface="MS PGothic"/>
              </a:rPr>
              <a:t>』</a:t>
            </a:r>
            <a:endParaRPr lang="ja-JP" altLang="en-US" sz="1200" b="1" dirty="0">
              <a:latin typeface="+mn-ea"/>
              <a:cs typeface="MS PGothic"/>
              <a:sym typeface="MS PGothic"/>
            </a:endParaRPr>
          </a:p>
        </p:txBody>
      </p:sp>
      <p:sp>
        <p:nvSpPr>
          <p:cNvPr id="48" name="Google Shape;177;g2f5c2623e9e_2_0">
            <a:extLst>
              <a:ext uri="{FF2B5EF4-FFF2-40B4-BE49-F238E27FC236}">
                <a16:creationId xmlns:a16="http://schemas.microsoft.com/office/drawing/2014/main" id="{4CC82242-A8EF-ABDA-AC68-70DF31744599}"/>
              </a:ext>
            </a:extLst>
          </p:cNvPr>
          <p:cNvSpPr/>
          <p:nvPr/>
        </p:nvSpPr>
        <p:spPr>
          <a:xfrm>
            <a:off x="7301624" y="2271022"/>
            <a:ext cx="1220320" cy="820075"/>
          </a:xfrm>
          <a:prstGeom prst="cloudCallout">
            <a:avLst>
              <a:gd name="adj1" fmla="val -21578"/>
              <a:gd name="adj2" fmla="val 77248"/>
            </a:avLst>
          </a:prstGeom>
          <a:solidFill>
            <a:schemeClr val="accent2">
              <a:lumMod val="20000"/>
              <a:lumOff val="80000"/>
            </a:schemeClr>
          </a:solid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none" lIns="36000" tIns="91425" rIns="0" bIns="91425" anchor="ctr" anchorCtr="0">
            <a:noAutofit/>
          </a:bodyPr>
          <a:lstStyle/>
          <a:p>
            <a:pPr marL="0" lvl="0" indent="0" algn="ctr" rtl="0">
              <a:spcBef>
                <a:spcPts val="0"/>
              </a:spcBef>
              <a:spcAft>
                <a:spcPts val="0"/>
              </a:spcAft>
              <a:buNone/>
            </a:pPr>
            <a:r>
              <a:rPr lang="en-US" altLang="ja-JP" sz="1200" b="1" dirty="0">
                <a:latin typeface="+mn-ea"/>
                <a:cs typeface="MS PGothic"/>
                <a:sym typeface="MS PGothic"/>
              </a:rPr>
              <a:t>『</a:t>
            </a:r>
            <a:r>
              <a:rPr lang="ja-JP" altLang="en-US" sz="1200" b="1" dirty="0">
                <a:latin typeface="+mn-ea"/>
                <a:cs typeface="MS PGothic"/>
                <a:sym typeface="MS PGothic"/>
              </a:rPr>
              <a:t>多幸感が</a:t>
            </a:r>
            <a:br>
              <a:rPr lang="ja-JP" altLang="en-US" sz="1200" b="1" dirty="0">
                <a:latin typeface="+mn-ea"/>
                <a:cs typeface="MS PGothic"/>
                <a:sym typeface="MS PGothic"/>
              </a:rPr>
            </a:br>
            <a:r>
              <a:rPr lang="ja-JP" altLang="en-US" sz="1200" b="1" dirty="0">
                <a:latin typeface="+mn-ea"/>
                <a:cs typeface="MS PGothic"/>
                <a:sym typeface="MS PGothic"/>
              </a:rPr>
              <a:t>　得られる</a:t>
            </a:r>
            <a:r>
              <a:rPr lang="en-US" altLang="ja-JP" sz="1200" b="1" dirty="0">
                <a:latin typeface="+mn-ea"/>
                <a:cs typeface="MS PGothic"/>
                <a:sym typeface="MS PGothic"/>
              </a:rPr>
              <a:t>』</a:t>
            </a:r>
            <a:endParaRPr lang="ja-JP" altLang="en-US" sz="1200" b="1" dirty="0">
              <a:latin typeface="+mn-ea"/>
              <a:cs typeface="MS PGothic"/>
              <a:sym typeface="MS PGothic"/>
            </a:endParaRPr>
          </a:p>
        </p:txBody>
      </p:sp>
      <p:pic>
        <p:nvPicPr>
          <p:cNvPr id="52" name="図 51">
            <a:extLst>
              <a:ext uri="{FF2B5EF4-FFF2-40B4-BE49-F238E27FC236}">
                <a16:creationId xmlns:a16="http://schemas.microsoft.com/office/drawing/2014/main" id="{AAE270C1-84CA-087F-BD8A-16D5DD79B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61" y="5505478"/>
            <a:ext cx="847710" cy="933193"/>
          </a:xfrm>
          <a:prstGeom prst="rect">
            <a:avLst/>
          </a:prstGeom>
        </p:spPr>
      </p:pic>
      <p:pic>
        <p:nvPicPr>
          <p:cNvPr id="53" name="図 52" descr="部屋 が含まれている画像&#10;&#10;自動的に生成された説明">
            <a:extLst>
              <a:ext uri="{FF2B5EF4-FFF2-40B4-BE49-F238E27FC236}">
                <a16:creationId xmlns:a16="http://schemas.microsoft.com/office/drawing/2014/main" id="{863FEE1B-4BD3-1B1B-7716-44F82D331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227" y="2540256"/>
            <a:ext cx="842012" cy="930345"/>
          </a:xfrm>
          <a:prstGeom prst="rect">
            <a:avLst/>
          </a:prstGeom>
        </p:spPr>
      </p:pic>
      <p:pic>
        <p:nvPicPr>
          <p:cNvPr id="54" name="図 53" descr="部屋 が含まれている画像&#10;&#10;自動的に生成された説明">
            <a:extLst>
              <a:ext uri="{FF2B5EF4-FFF2-40B4-BE49-F238E27FC236}">
                <a16:creationId xmlns:a16="http://schemas.microsoft.com/office/drawing/2014/main" id="{CC01EC34-7163-A83F-A27D-0D9394C89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31" y="4109154"/>
            <a:ext cx="1121808" cy="930345"/>
          </a:xfrm>
          <a:prstGeom prst="rect">
            <a:avLst/>
          </a:prstGeom>
        </p:spPr>
      </p:pic>
      <p:pic>
        <p:nvPicPr>
          <p:cNvPr id="55" name="図 54" descr="男性の顔の絵&#10;&#10;低い精度で自動的に生成された説明">
            <a:extLst>
              <a:ext uri="{FF2B5EF4-FFF2-40B4-BE49-F238E27FC236}">
                <a16:creationId xmlns:a16="http://schemas.microsoft.com/office/drawing/2014/main" id="{6BB8FB58-226A-D5EE-F137-B3B8AE8E50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399" y="5429234"/>
            <a:ext cx="872424" cy="787382"/>
          </a:xfrm>
          <a:prstGeom prst="rect">
            <a:avLst/>
          </a:prstGeom>
        </p:spPr>
      </p:pic>
      <p:pic>
        <p:nvPicPr>
          <p:cNvPr id="56" name="図 55">
            <a:extLst>
              <a:ext uri="{FF2B5EF4-FFF2-40B4-BE49-F238E27FC236}">
                <a16:creationId xmlns:a16="http://schemas.microsoft.com/office/drawing/2014/main" id="{7A1AF9A0-CA95-7D4E-166C-9997ADB21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75" y="3991413"/>
            <a:ext cx="614348" cy="851515"/>
          </a:xfrm>
          <a:prstGeom prst="rect">
            <a:avLst/>
          </a:prstGeom>
        </p:spPr>
      </p:pic>
      <p:grpSp>
        <p:nvGrpSpPr>
          <p:cNvPr id="34" name="グループ化 33">
            <a:extLst>
              <a:ext uri="{FF2B5EF4-FFF2-40B4-BE49-F238E27FC236}">
                <a16:creationId xmlns:a16="http://schemas.microsoft.com/office/drawing/2014/main" id="{72896591-674E-DCDA-9B99-0B205CFB68E0}"/>
              </a:ext>
            </a:extLst>
          </p:cNvPr>
          <p:cNvGrpSpPr/>
          <p:nvPr/>
        </p:nvGrpSpPr>
        <p:grpSpPr>
          <a:xfrm>
            <a:off x="1825101" y="413092"/>
            <a:ext cx="5759296" cy="678225"/>
            <a:chOff x="1825101" y="413092"/>
            <a:chExt cx="5759296" cy="678225"/>
          </a:xfrm>
        </p:grpSpPr>
        <p:sp>
          <p:nvSpPr>
            <p:cNvPr id="38" name="平行四辺形 37">
              <a:extLst>
                <a:ext uri="{FF2B5EF4-FFF2-40B4-BE49-F238E27FC236}">
                  <a16:creationId xmlns:a16="http://schemas.microsoft.com/office/drawing/2014/main" id="{4E7F1742-EAC9-3BFA-E6D1-D6E91652CC4B}"/>
                </a:ext>
              </a:extLst>
            </p:cNvPr>
            <p:cNvSpPr/>
            <p:nvPr userDrawn="1"/>
          </p:nvSpPr>
          <p:spPr>
            <a:xfrm flipH="1">
              <a:off x="1825101" y="975632"/>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descr="暗い背景に白い文字がある&#10;&#10;中程度の精度で自動的に生成された説明">
              <a:extLst>
                <a:ext uri="{FF2B5EF4-FFF2-40B4-BE49-F238E27FC236}">
                  <a16:creationId xmlns:a16="http://schemas.microsoft.com/office/drawing/2014/main" id="{78C0BCE1-BB19-DF61-58B5-29F20449284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Tree>
    <p:extLst>
      <p:ext uri="{BB962C8B-B14F-4D97-AF65-F5344CB8AC3E}">
        <p14:creationId xmlns:p14="http://schemas.microsoft.com/office/powerpoint/2010/main" val="229255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B17C-4983-E6B7-B7C4-ED1B46D700D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00F3AE3-CB97-8E74-8438-4B09845B3FD0}"/>
              </a:ext>
            </a:extLst>
          </p:cNvPr>
          <p:cNvSpPr>
            <a:spLocks noGrp="1"/>
          </p:cNvSpPr>
          <p:nvPr>
            <p:ph type="sldNum" sz="quarter" idx="12"/>
          </p:nvPr>
        </p:nvSpPr>
        <p:spPr/>
        <p:txBody>
          <a:bodyPr/>
          <a:lstStyle/>
          <a:p>
            <a:fld id="{2906FD1F-B238-489A-B820-857598A48E65}" type="slidenum">
              <a:rPr kumimoji="1" lang="ja-JP" altLang="en-US" smtClean="0"/>
              <a:t>12</a:t>
            </a:fld>
            <a:endParaRPr kumimoji="1" lang="ja-JP" altLang="en-US"/>
          </a:p>
        </p:txBody>
      </p:sp>
      <p:sp>
        <p:nvSpPr>
          <p:cNvPr id="2" name="雲 1">
            <a:extLst>
              <a:ext uri="{FF2B5EF4-FFF2-40B4-BE49-F238E27FC236}">
                <a16:creationId xmlns:a16="http://schemas.microsoft.com/office/drawing/2014/main" id="{B70C27AB-803E-61D2-8389-F6BC2D07F569}"/>
              </a:ext>
            </a:extLst>
          </p:cNvPr>
          <p:cNvSpPr/>
          <p:nvPr/>
        </p:nvSpPr>
        <p:spPr>
          <a:xfrm>
            <a:off x="835536" y="1157537"/>
            <a:ext cx="7480318" cy="4542926"/>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テキスト ボックス 2">
            <a:extLst>
              <a:ext uri="{FF2B5EF4-FFF2-40B4-BE49-F238E27FC236}">
                <a16:creationId xmlns:a16="http://schemas.microsoft.com/office/drawing/2014/main" id="{C918D7B9-16E7-A0E0-B892-289CFAF292E8}"/>
              </a:ext>
            </a:extLst>
          </p:cNvPr>
          <p:cNvSpPr txBox="1"/>
          <p:nvPr/>
        </p:nvSpPr>
        <p:spPr>
          <a:xfrm>
            <a:off x="2019668" y="2193047"/>
            <a:ext cx="5109091" cy="2701445"/>
          </a:xfrm>
          <a:prstGeom prst="rect">
            <a:avLst/>
          </a:prstGeom>
          <a:noFill/>
        </p:spPr>
        <p:txBody>
          <a:bodyPr wrap="none" rtlCol="0">
            <a:spAutoFit/>
          </a:bodyPr>
          <a:lstStyle/>
          <a:p>
            <a:pPr algn="ctr">
              <a:lnSpc>
                <a:spcPct val="120000"/>
              </a:lnSpc>
            </a:pPr>
            <a:r>
              <a:rPr lang="ja-JP" altLang="en-US" sz="4800" b="1" dirty="0">
                <a:solidFill>
                  <a:srgbClr val="FF0000"/>
                </a:solidFill>
                <a:cs typeface="MS PGothic"/>
                <a:sym typeface="MS PGothic"/>
              </a:rPr>
              <a:t>市販薬の過量服薬</a:t>
            </a:r>
            <a:br>
              <a:rPr lang="ja-JP" altLang="en-US" sz="4800" b="1" dirty="0">
                <a:cs typeface="MS PGothic"/>
                <a:sym typeface="MS PGothic"/>
              </a:rPr>
            </a:br>
            <a:r>
              <a:rPr lang="en-US" altLang="ja-JP" sz="4800" b="1" dirty="0">
                <a:cs typeface="MS PGothic"/>
                <a:sym typeface="MS PGothic"/>
              </a:rPr>
              <a:t>(</a:t>
            </a:r>
            <a:r>
              <a:rPr lang="ja-JP" altLang="en-US" sz="4800" b="1" dirty="0">
                <a:cs typeface="MS PGothic"/>
                <a:sym typeface="MS PGothic"/>
              </a:rPr>
              <a:t>オーバードーズ</a:t>
            </a:r>
            <a:r>
              <a:rPr lang="en-US" altLang="ja-JP" sz="4800" b="1" dirty="0">
                <a:cs typeface="MS PGothic"/>
                <a:sym typeface="MS PGothic"/>
              </a:rPr>
              <a:t>)</a:t>
            </a:r>
            <a:br>
              <a:rPr lang="en-US" altLang="ja-JP" sz="4800" b="1" dirty="0">
                <a:cs typeface="MS PGothic"/>
                <a:sym typeface="MS PGothic"/>
              </a:rPr>
            </a:br>
            <a:r>
              <a:rPr lang="ja-JP" altLang="en-US" sz="4800" b="1" dirty="0">
                <a:cs typeface="MS PGothic"/>
                <a:sym typeface="MS PGothic"/>
              </a:rPr>
              <a:t>の</a:t>
            </a:r>
            <a:r>
              <a:rPr lang="ja-JP" altLang="en-US" sz="4800" b="1" dirty="0">
                <a:solidFill>
                  <a:srgbClr val="0070C0"/>
                </a:solidFill>
                <a:cs typeface="MS PGothic"/>
                <a:sym typeface="MS PGothic"/>
              </a:rPr>
              <a:t>未然防止</a:t>
            </a:r>
            <a:endParaRPr lang="ja-JP" altLang="en-US" sz="4800" b="1" dirty="0">
              <a:cs typeface="MS PGothic"/>
              <a:sym typeface="MS PGothic"/>
            </a:endParaRPr>
          </a:p>
        </p:txBody>
      </p:sp>
    </p:spTree>
    <p:extLst>
      <p:ext uri="{BB962C8B-B14F-4D97-AF65-F5344CB8AC3E}">
        <p14:creationId xmlns:p14="http://schemas.microsoft.com/office/powerpoint/2010/main" val="396200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8AA6D0-4FE4-257B-71DB-1397D6CE1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114" y="1258479"/>
            <a:ext cx="1161724" cy="1757312"/>
          </a:xfrm>
          <a:prstGeom prst="rect">
            <a:avLst/>
          </a:prstGeom>
        </p:spPr>
      </p:pic>
      <p:sp>
        <p:nvSpPr>
          <p:cNvPr id="2" name="スライド番号プレースホルダー 1">
            <a:extLst>
              <a:ext uri="{FF2B5EF4-FFF2-40B4-BE49-F238E27FC236}">
                <a16:creationId xmlns:a16="http://schemas.microsoft.com/office/drawing/2014/main" id="{1E279651-B7B2-636C-0BE2-EE3810CCD862}"/>
              </a:ext>
            </a:extLst>
          </p:cNvPr>
          <p:cNvSpPr>
            <a:spLocks noGrp="1"/>
          </p:cNvSpPr>
          <p:nvPr>
            <p:ph type="sldNum" sz="quarter" idx="12"/>
          </p:nvPr>
        </p:nvSpPr>
        <p:spPr/>
        <p:txBody>
          <a:bodyPr/>
          <a:lstStyle/>
          <a:p>
            <a:fld id="{2906FD1F-B238-489A-B820-857598A48E65}" type="slidenum">
              <a:rPr kumimoji="1" lang="ja-JP" altLang="en-US" smtClean="0"/>
              <a:t>13</a:t>
            </a:fld>
            <a:endParaRPr kumimoji="1" lang="ja-JP" altLang="en-US"/>
          </a:p>
        </p:txBody>
      </p:sp>
      <p:sp>
        <p:nvSpPr>
          <p:cNvPr id="3" name="タイトル 2">
            <a:extLst>
              <a:ext uri="{FF2B5EF4-FFF2-40B4-BE49-F238E27FC236}">
                <a16:creationId xmlns:a16="http://schemas.microsoft.com/office/drawing/2014/main" id="{61509BB0-74E5-FB0B-EFA6-73B74B89259D}"/>
              </a:ext>
            </a:extLst>
          </p:cNvPr>
          <p:cNvSpPr>
            <a:spLocks noGrp="1"/>
          </p:cNvSpPr>
          <p:nvPr>
            <p:ph type="title"/>
          </p:nvPr>
        </p:nvSpPr>
        <p:spPr/>
        <p:txBody>
          <a:bodyPr>
            <a:normAutofit/>
          </a:bodyPr>
          <a:lstStyle/>
          <a:p>
            <a:r>
              <a:rPr lang="ja-JP" altLang="en-US" sz="3200" dirty="0"/>
              <a:t>どのような防止対策があるかな</a:t>
            </a:r>
          </a:p>
        </p:txBody>
      </p:sp>
      <p:sp>
        <p:nvSpPr>
          <p:cNvPr id="6" name="Google Shape;211;p7">
            <a:extLst>
              <a:ext uri="{FF2B5EF4-FFF2-40B4-BE49-F238E27FC236}">
                <a16:creationId xmlns:a16="http://schemas.microsoft.com/office/drawing/2014/main" id="{6547BC70-89D8-7970-F13D-3170DCC460D3}"/>
              </a:ext>
            </a:extLst>
          </p:cNvPr>
          <p:cNvSpPr/>
          <p:nvPr/>
        </p:nvSpPr>
        <p:spPr>
          <a:xfrm>
            <a:off x="755650" y="1516367"/>
            <a:ext cx="6475359" cy="1614261"/>
          </a:xfrm>
          <a:prstGeom prst="wedgeRoundRectCallout">
            <a:avLst>
              <a:gd name="adj1" fmla="val 58325"/>
              <a:gd name="adj2" fmla="val 20433"/>
              <a:gd name="adj3" fmla="val 16667"/>
            </a:avLst>
          </a:prstGeom>
          <a:solidFill>
            <a:schemeClr val="accent2">
              <a:lumMod val="20000"/>
              <a:lumOff val="80000"/>
            </a:schemeClr>
          </a:solidFill>
          <a:ln w="9525"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400" b="1" dirty="0">
                <a:latin typeface="+mn-ea"/>
                <a:cs typeface="MS PGothic"/>
                <a:sym typeface="MS PGothic"/>
              </a:rPr>
              <a:t>オーバードーズではない方法で</a:t>
            </a:r>
            <a:br>
              <a:rPr lang="en-US" altLang="ja-JP" sz="2400" b="1" dirty="0">
                <a:latin typeface="+mn-ea"/>
                <a:cs typeface="MS PGothic"/>
                <a:sym typeface="MS PGothic"/>
              </a:rPr>
            </a:br>
            <a:r>
              <a:rPr lang="ja-JP" altLang="en-US" sz="2400" b="1" dirty="0">
                <a:latin typeface="+mn-ea"/>
                <a:cs typeface="MS PGothic"/>
                <a:sym typeface="MS PGothic"/>
              </a:rPr>
              <a:t>「悩み」や「孤独感」「生きづらさ」などを</a:t>
            </a:r>
            <a:br>
              <a:rPr lang="en-US" altLang="ja-JP" sz="2400" b="1" dirty="0">
                <a:latin typeface="+mn-ea"/>
                <a:cs typeface="MS PGothic"/>
                <a:sym typeface="MS PGothic"/>
              </a:rPr>
            </a:br>
            <a:r>
              <a:rPr lang="ja-JP" altLang="en-US" sz="2400" b="1" dirty="0">
                <a:latin typeface="+mn-ea"/>
                <a:cs typeface="MS PGothic"/>
                <a:sym typeface="MS PGothic"/>
              </a:rPr>
              <a:t>和らげる方法があったらいいと思います。</a:t>
            </a:r>
          </a:p>
        </p:txBody>
      </p:sp>
      <p:sp>
        <p:nvSpPr>
          <p:cNvPr id="7" name="Google Shape;213;p7">
            <a:extLst>
              <a:ext uri="{FF2B5EF4-FFF2-40B4-BE49-F238E27FC236}">
                <a16:creationId xmlns:a16="http://schemas.microsoft.com/office/drawing/2014/main" id="{D6FC558D-B089-C1B8-6E21-5797809277D9}"/>
              </a:ext>
            </a:extLst>
          </p:cNvPr>
          <p:cNvSpPr/>
          <p:nvPr/>
        </p:nvSpPr>
        <p:spPr>
          <a:xfrm>
            <a:off x="2644588" y="3442445"/>
            <a:ext cx="5873409" cy="2949505"/>
          </a:xfrm>
          <a:prstGeom prst="wedgeRoundRectCallout">
            <a:avLst>
              <a:gd name="adj1" fmla="val -61151"/>
              <a:gd name="adj2" fmla="val -8595"/>
              <a:gd name="adj3" fmla="val 16667"/>
            </a:avLst>
          </a:prstGeom>
          <a:solidFill>
            <a:schemeClr val="tx2">
              <a:lumMod val="10000"/>
              <a:lumOff val="90000"/>
            </a:schemeClr>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36000" tIns="45700" rIns="36000" bIns="45700" anchor="ctr" anchorCtr="0">
            <a:noAutofit/>
          </a:bodyPr>
          <a:lstStyle/>
          <a:p>
            <a:pPr marL="0" lvl="0" indent="0" algn="l" rtl="0">
              <a:spcBef>
                <a:spcPts val="0"/>
              </a:spcBef>
              <a:spcAft>
                <a:spcPts val="0"/>
              </a:spcAft>
              <a:buNone/>
            </a:pPr>
            <a:r>
              <a:rPr lang="ja-JP" altLang="en-US" sz="2400" b="1" dirty="0">
                <a:solidFill>
                  <a:srgbClr val="FF0000"/>
                </a:solidFill>
                <a:latin typeface="+mn-ea"/>
                <a:cs typeface="MS PGothic"/>
                <a:sym typeface="MS PGothic"/>
              </a:rPr>
              <a:t>信頼できる身近な人</a:t>
            </a:r>
            <a:r>
              <a:rPr lang="ja-JP" altLang="en-US" sz="2400" b="1" dirty="0">
                <a:solidFill>
                  <a:schemeClr val="dk1"/>
                </a:solidFill>
                <a:latin typeface="+mn-ea"/>
                <a:cs typeface="MS PGothic"/>
                <a:sym typeface="MS PGothic"/>
              </a:rPr>
              <a:t>や</a:t>
            </a:r>
            <a:r>
              <a:rPr lang="ja-JP" altLang="en-US" sz="2400" b="1" dirty="0">
                <a:solidFill>
                  <a:srgbClr val="FF0000"/>
                </a:solidFill>
                <a:latin typeface="+mn-ea"/>
                <a:cs typeface="MS PGothic"/>
                <a:sym typeface="MS PGothic"/>
              </a:rPr>
              <a:t>養護教諭など</a:t>
            </a:r>
            <a:r>
              <a:rPr lang="ja-JP" altLang="en-US" sz="2400" b="1" dirty="0">
                <a:solidFill>
                  <a:schemeClr val="dk1"/>
                </a:solidFill>
                <a:latin typeface="+mn-ea"/>
                <a:cs typeface="MS PGothic"/>
                <a:sym typeface="MS PGothic"/>
              </a:rPr>
              <a:t>に相談するといいですよ。身近な人に相談できない時は、多くの</a:t>
            </a:r>
            <a:r>
              <a:rPr lang="ja-JP" altLang="en-US" sz="2400" b="1" dirty="0">
                <a:solidFill>
                  <a:srgbClr val="FF0000"/>
                </a:solidFill>
                <a:latin typeface="+mn-ea"/>
                <a:cs typeface="MS PGothic"/>
                <a:sym typeface="MS PGothic"/>
              </a:rPr>
              <a:t>相談機関</a:t>
            </a:r>
            <a:r>
              <a:rPr lang="ja-JP" altLang="en-US" sz="2400" b="1" dirty="0">
                <a:solidFill>
                  <a:schemeClr val="dk1"/>
                </a:solidFill>
                <a:latin typeface="+mn-ea"/>
                <a:cs typeface="MS PGothic"/>
                <a:sym typeface="MS PGothic"/>
              </a:rPr>
              <a:t>があるよ。</a:t>
            </a:r>
            <a:br>
              <a:rPr lang="ja-JP" altLang="en-US" sz="2400" b="1" dirty="0">
                <a:solidFill>
                  <a:schemeClr val="dk1"/>
                </a:solidFill>
                <a:latin typeface="+mn-ea"/>
                <a:cs typeface="MS PGothic"/>
                <a:sym typeface="MS PGothic"/>
              </a:rPr>
            </a:br>
            <a:r>
              <a:rPr lang="ja-JP" altLang="en-US" sz="2400" b="1" dirty="0">
                <a:solidFill>
                  <a:schemeClr val="dk1"/>
                </a:solidFill>
                <a:latin typeface="+mn-ea"/>
                <a:cs typeface="MS PGothic"/>
                <a:sym typeface="MS PGothic"/>
              </a:rPr>
              <a:t>安心して話せる相談先を見つけられるといいね。</a:t>
            </a:r>
            <a:br>
              <a:rPr lang="ja-JP" altLang="en-US" sz="2400" b="1" dirty="0">
                <a:solidFill>
                  <a:schemeClr val="dk1"/>
                </a:solidFill>
                <a:latin typeface="+mn-ea"/>
                <a:cs typeface="MS PGothic"/>
                <a:sym typeface="MS PGothic"/>
              </a:rPr>
            </a:br>
            <a:r>
              <a:rPr lang="ja-JP" altLang="en-US" sz="2400" b="1" dirty="0">
                <a:solidFill>
                  <a:schemeClr val="dk1"/>
                </a:solidFill>
                <a:latin typeface="+mn-ea"/>
                <a:cs typeface="MS PGothic"/>
                <a:sym typeface="MS PGothic"/>
              </a:rPr>
              <a:t>オーバードーズの</a:t>
            </a:r>
            <a:r>
              <a:rPr lang="ja-JP" altLang="en-US" sz="2400" b="1" dirty="0">
                <a:solidFill>
                  <a:srgbClr val="FF0000"/>
                </a:solidFill>
                <a:latin typeface="+mn-ea"/>
                <a:cs typeface="MS PGothic"/>
                <a:sym typeface="MS PGothic"/>
              </a:rPr>
              <a:t>危険性を理解</a:t>
            </a:r>
            <a:r>
              <a:rPr lang="ja-JP" altLang="en-US" sz="2400" b="1" dirty="0">
                <a:solidFill>
                  <a:schemeClr val="dk1"/>
                </a:solidFill>
                <a:latin typeface="+mn-ea"/>
                <a:cs typeface="MS PGothic"/>
                <a:sym typeface="MS PGothic"/>
              </a:rPr>
              <a:t>しておくことも大切だよ！他にもあるかな？</a:t>
            </a:r>
          </a:p>
        </p:txBody>
      </p:sp>
      <p:pic>
        <p:nvPicPr>
          <p:cNvPr id="4" name="図 3" descr="挿絵 が含まれている画像&#10;&#10;自動的に生成された説明">
            <a:extLst>
              <a:ext uri="{FF2B5EF4-FFF2-40B4-BE49-F238E27FC236}">
                <a16:creationId xmlns:a16="http://schemas.microsoft.com/office/drawing/2014/main" id="{5F5FCDED-E840-2093-BB30-93C7151647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935" y="3906277"/>
            <a:ext cx="1129438" cy="1897547"/>
          </a:xfrm>
          <a:prstGeom prst="rect">
            <a:avLst/>
          </a:prstGeom>
        </p:spPr>
      </p:pic>
      <p:grpSp>
        <p:nvGrpSpPr>
          <p:cNvPr id="5" name="グループ化 4">
            <a:extLst>
              <a:ext uri="{FF2B5EF4-FFF2-40B4-BE49-F238E27FC236}">
                <a16:creationId xmlns:a16="http://schemas.microsoft.com/office/drawing/2014/main" id="{416AB82F-6BE9-C392-ED6F-D03E6614FE13}"/>
              </a:ext>
            </a:extLst>
          </p:cNvPr>
          <p:cNvGrpSpPr/>
          <p:nvPr/>
        </p:nvGrpSpPr>
        <p:grpSpPr>
          <a:xfrm>
            <a:off x="1710520" y="413092"/>
            <a:ext cx="6191512" cy="678225"/>
            <a:chOff x="1710520" y="413092"/>
            <a:chExt cx="6191512" cy="678225"/>
          </a:xfrm>
        </p:grpSpPr>
        <p:sp>
          <p:nvSpPr>
            <p:cNvPr id="8" name="平行四辺形 7">
              <a:extLst>
                <a:ext uri="{FF2B5EF4-FFF2-40B4-BE49-F238E27FC236}">
                  <a16:creationId xmlns:a16="http://schemas.microsoft.com/office/drawing/2014/main" id="{F43192CB-4E69-6384-DD7F-B51396CB91CC}"/>
                </a:ext>
              </a:extLst>
            </p:cNvPr>
            <p:cNvSpPr/>
            <p:nvPr userDrawn="1"/>
          </p:nvSpPr>
          <p:spPr>
            <a:xfrm flipH="1">
              <a:off x="1710520" y="975632"/>
              <a:ext cx="573660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暗い背景に白い文字がある&#10;&#10;中程度の精度で自動的に生成された説明">
              <a:extLst>
                <a:ext uri="{FF2B5EF4-FFF2-40B4-BE49-F238E27FC236}">
                  <a16:creationId xmlns:a16="http://schemas.microsoft.com/office/drawing/2014/main" id="{D34C57FB-48C1-9D27-B071-23BBC794C8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33232" y="413092"/>
              <a:ext cx="568800" cy="674133"/>
            </a:xfrm>
            <a:prstGeom prst="rect">
              <a:avLst/>
            </a:prstGeom>
          </p:spPr>
        </p:pic>
      </p:grpSp>
    </p:spTree>
    <p:extLst>
      <p:ext uri="{BB962C8B-B14F-4D97-AF65-F5344CB8AC3E}">
        <p14:creationId xmlns:p14="http://schemas.microsoft.com/office/powerpoint/2010/main" val="369755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BBC8-20C2-78FF-8EA3-06B5078E9142}"/>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8731010A-64CF-C6FA-2A01-BA9CA1C62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114" y="1258479"/>
            <a:ext cx="1161724" cy="1757312"/>
          </a:xfrm>
          <a:prstGeom prst="rect">
            <a:avLst/>
          </a:prstGeom>
        </p:spPr>
      </p:pic>
      <p:pic>
        <p:nvPicPr>
          <p:cNvPr id="9" name="図 8" descr="挿絵 が含まれている画像&#10;&#10;自動的に生成された説明">
            <a:extLst>
              <a:ext uri="{FF2B5EF4-FFF2-40B4-BE49-F238E27FC236}">
                <a16:creationId xmlns:a16="http://schemas.microsoft.com/office/drawing/2014/main" id="{D069B82C-2C0D-DCB1-5DA3-E6DB6A9533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480" y="3906277"/>
            <a:ext cx="1129438" cy="1897547"/>
          </a:xfrm>
          <a:prstGeom prst="rect">
            <a:avLst/>
          </a:prstGeom>
        </p:spPr>
      </p:pic>
      <p:sp>
        <p:nvSpPr>
          <p:cNvPr id="2" name="スライド番号プレースホルダー 1">
            <a:extLst>
              <a:ext uri="{FF2B5EF4-FFF2-40B4-BE49-F238E27FC236}">
                <a16:creationId xmlns:a16="http://schemas.microsoft.com/office/drawing/2014/main" id="{36ABD39A-CA0F-9E4E-5BF5-02310F329D0C}"/>
              </a:ext>
            </a:extLst>
          </p:cNvPr>
          <p:cNvSpPr>
            <a:spLocks noGrp="1"/>
          </p:cNvSpPr>
          <p:nvPr>
            <p:ph type="sldNum" sz="quarter" idx="12"/>
          </p:nvPr>
        </p:nvSpPr>
        <p:spPr/>
        <p:txBody>
          <a:bodyPr/>
          <a:lstStyle/>
          <a:p>
            <a:fld id="{2906FD1F-B238-489A-B820-857598A48E65}" type="slidenum">
              <a:rPr kumimoji="1" lang="ja-JP" altLang="en-US" smtClean="0"/>
              <a:t>14</a:t>
            </a:fld>
            <a:endParaRPr kumimoji="1" lang="ja-JP" altLang="en-US"/>
          </a:p>
        </p:txBody>
      </p:sp>
      <p:sp>
        <p:nvSpPr>
          <p:cNvPr id="6" name="Google Shape;211;p7">
            <a:extLst>
              <a:ext uri="{FF2B5EF4-FFF2-40B4-BE49-F238E27FC236}">
                <a16:creationId xmlns:a16="http://schemas.microsoft.com/office/drawing/2014/main" id="{DC92086C-F5D5-6818-2581-9CDEABB7FB8E}"/>
              </a:ext>
            </a:extLst>
          </p:cNvPr>
          <p:cNvSpPr/>
          <p:nvPr/>
        </p:nvSpPr>
        <p:spPr>
          <a:xfrm>
            <a:off x="755650" y="1516368"/>
            <a:ext cx="6475359" cy="1305002"/>
          </a:xfrm>
          <a:prstGeom prst="wedgeRoundRectCallout">
            <a:avLst>
              <a:gd name="adj1" fmla="val 58325"/>
              <a:gd name="adj2" fmla="val 20433"/>
              <a:gd name="adj3" fmla="val 16667"/>
            </a:avLst>
          </a:prstGeom>
          <a:solidFill>
            <a:schemeClr val="accent2">
              <a:lumMod val="20000"/>
              <a:lumOff val="80000"/>
            </a:schemeClr>
          </a:solidFill>
          <a:ln w="9525"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400" b="1" dirty="0">
                <a:latin typeface="+mn-ea"/>
                <a:cs typeface="MS PGothic"/>
                <a:sym typeface="MS PGothic"/>
              </a:rPr>
              <a:t>学校で、医薬品の正しい使い方について</a:t>
            </a:r>
            <a:br>
              <a:rPr lang="ja-JP" altLang="en-US" sz="2400" b="1" dirty="0">
                <a:latin typeface="+mn-ea"/>
                <a:cs typeface="MS PGothic"/>
                <a:sym typeface="MS PGothic"/>
              </a:rPr>
            </a:br>
            <a:r>
              <a:rPr lang="ja-JP" altLang="en-US" sz="2400" b="1" dirty="0">
                <a:latin typeface="+mn-ea"/>
                <a:cs typeface="MS PGothic"/>
                <a:sym typeface="MS PGothic"/>
              </a:rPr>
              <a:t>学びました。</a:t>
            </a:r>
          </a:p>
        </p:txBody>
      </p:sp>
      <p:sp>
        <p:nvSpPr>
          <p:cNvPr id="7" name="Google Shape;213;p7">
            <a:extLst>
              <a:ext uri="{FF2B5EF4-FFF2-40B4-BE49-F238E27FC236}">
                <a16:creationId xmlns:a16="http://schemas.microsoft.com/office/drawing/2014/main" id="{B1A72CA8-033E-7E35-6F30-C81285DDC462}"/>
              </a:ext>
            </a:extLst>
          </p:cNvPr>
          <p:cNvSpPr/>
          <p:nvPr/>
        </p:nvSpPr>
        <p:spPr>
          <a:xfrm>
            <a:off x="2705493" y="3259404"/>
            <a:ext cx="5812504" cy="2972063"/>
          </a:xfrm>
          <a:prstGeom prst="wedgeRoundRectCallout">
            <a:avLst>
              <a:gd name="adj1" fmla="val -61151"/>
              <a:gd name="adj2" fmla="val -8595"/>
              <a:gd name="adj3" fmla="val 16667"/>
            </a:avLst>
          </a:prstGeom>
          <a:solidFill>
            <a:schemeClr val="tx2">
              <a:lumMod val="10000"/>
              <a:lumOff val="90000"/>
            </a:schemeClr>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400" b="1" dirty="0">
                <a:solidFill>
                  <a:srgbClr val="FF0000"/>
                </a:solidFill>
                <a:cs typeface="MS PGothic"/>
                <a:sym typeface="MS PGothic"/>
              </a:rPr>
              <a:t>「医薬品医療機器等法」</a:t>
            </a:r>
            <a:r>
              <a:rPr lang="ja-JP" altLang="en-US" sz="2400" b="1" dirty="0">
                <a:cs typeface="MS PGothic"/>
                <a:sym typeface="MS PGothic"/>
              </a:rPr>
              <a:t>という法律で、</a:t>
            </a:r>
            <a:br>
              <a:rPr lang="en-US" altLang="ja-JP" sz="2400" b="1" dirty="0">
                <a:cs typeface="MS PGothic"/>
                <a:sym typeface="MS PGothic"/>
              </a:rPr>
            </a:br>
            <a:r>
              <a:rPr lang="ja-JP" altLang="en-US" sz="2400" b="1" dirty="0">
                <a:cs typeface="MS PGothic"/>
                <a:sym typeface="MS PGothic"/>
              </a:rPr>
              <a:t>国民は「医薬品を適切に使用するとともに、有効性と安全性に関する知識と理解を深めるように努めなければならない」と定められているよ！</a:t>
            </a:r>
            <a:br>
              <a:rPr lang="en-US" altLang="ja-JP" sz="2400" b="1" dirty="0">
                <a:cs typeface="MS PGothic"/>
                <a:sym typeface="MS PGothic"/>
              </a:rPr>
            </a:br>
            <a:r>
              <a:rPr lang="ja-JP" altLang="en-US" sz="2400" b="1" dirty="0">
                <a:cs typeface="MS PGothic"/>
                <a:sym typeface="MS PGothic"/>
              </a:rPr>
              <a:t>市販薬の販売でも、</a:t>
            </a:r>
            <a:r>
              <a:rPr lang="ja-JP" altLang="en-US" sz="2400" b="1" dirty="0">
                <a:solidFill>
                  <a:srgbClr val="FF0000"/>
                </a:solidFill>
                <a:cs typeface="MS PGothic"/>
                <a:sym typeface="MS PGothic"/>
              </a:rPr>
              <a:t>購入者の年齢</a:t>
            </a:r>
            <a:r>
              <a:rPr lang="ja-JP" altLang="en-US" sz="2400" b="1" dirty="0">
                <a:cs typeface="MS PGothic"/>
                <a:sym typeface="MS PGothic"/>
              </a:rPr>
              <a:t>や</a:t>
            </a:r>
            <a:r>
              <a:rPr lang="ja-JP" altLang="en-US" sz="2400" b="1" dirty="0">
                <a:solidFill>
                  <a:srgbClr val="FF0000"/>
                </a:solidFill>
                <a:cs typeface="MS PGothic"/>
                <a:sym typeface="MS PGothic"/>
              </a:rPr>
              <a:t>使用目的</a:t>
            </a:r>
            <a:r>
              <a:rPr lang="ja-JP" altLang="en-US" sz="2400" b="1" dirty="0">
                <a:cs typeface="MS PGothic"/>
                <a:sym typeface="MS PGothic"/>
              </a:rPr>
              <a:t>を確認することがあるんだよ。</a:t>
            </a:r>
          </a:p>
        </p:txBody>
      </p:sp>
      <p:sp>
        <p:nvSpPr>
          <p:cNvPr id="12" name="タイトル 11">
            <a:extLst>
              <a:ext uri="{FF2B5EF4-FFF2-40B4-BE49-F238E27FC236}">
                <a16:creationId xmlns:a16="http://schemas.microsoft.com/office/drawing/2014/main" id="{C948F694-E248-23A9-A610-400037EEC5BB}"/>
              </a:ext>
            </a:extLst>
          </p:cNvPr>
          <p:cNvSpPr>
            <a:spLocks noGrp="1"/>
          </p:cNvSpPr>
          <p:nvPr>
            <p:ph type="title"/>
          </p:nvPr>
        </p:nvSpPr>
        <p:spPr/>
        <p:txBody>
          <a:bodyPr>
            <a:normAutofit/>
          </a:bodyPr>
          <a:lstStyle/>
          <a:p>
            <a:r>
              <a:rPr lang="ja-JP" altLang="en-US" sz="3200" dirty="0"/>
              <a:t>どのような防止対策があるかな</a:t>
            </a:r>
          </a:p>
        </p:txBody>
      </p:sp>
      <p:grpSp>
        <p:nvGrpSpPr>
          <p:cNvPr id="14" name="グループ化 13">
            <a:extLst>
              <a:ext uri="{FF2B5EF4-FFF2-40B4-BE49-F238E27FC236}">
                <a16:creationId xmlns:a16="http://schemas.microsoft.com/office/drawing/2014/main" id="{A60E849D-507B-B28C-B914-3DBCFFC016AA}"/>
              </a:ext>
            </a:extLst>
          </p:cNvPr>
          <p:cNvGrpSpPr/>
          <p:nvPr/>
        </p:nvGrpSpPr>
        <p:grpSpPr>
          <a:xfrm>
            <a:off x="1710520" y="413092"/>
            <a:ext cx="6191512" cy="678225"/>
            <a:chOff x="1710520" y="413092"/>
            <a:chExt cx="6191512" cy="678225"/>
          </a:xfrm>
        </p:grpSpPr>
        <p:sp>
          <p:nvSpPr>
            <p:cNvPr id="15" name="平行四辺形 14">
              <a:extLst>
                <a:ext uri="{FF2B5EF4-FFF2-40B4-BE49-F238E27FC236}">
                  <a16:creationId xmlns:a16="http://schemas.microsoft.com/office/drawing/2014/main" id="{2DF7922D-B6CF-18CD-9420-D4530E465C5F}"/>
                </a:ext>
              </a:extLst>
            </p:cNvPr>
            <p:cNvSpPr/>
            <p:nvPr userDrawn="1"/>
          </p:nvSpPr>
          <p:spPr>
            <a:xfrm flipH="1">
              <a:off x="1710520" y="975632"/>
              <a:ext cx="573660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暗い背景に白い文字がある&#10;&#10;中程度の精度で自動的に生成された説明">
              <a:extLst>
                <a:ext uri="{FF2B5EF4-FFF2-40B4-BE49-F238E27FC236}">
                  <a16:creationId xmlns:a16="http://schemas.microsoft.com/office/drawing/2014/main" id="{91BEE08A-D0A8-219B-85FD-45E5184BF0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33232" y="413092"/>
              <a:ext cx="568800" cy="674133"/>
            </a:xfrm>
            <a:prstGeom prst="rect">
              <a:avLst/>
            </a:prstGeom>
          </p:spPr>
        </p:pic>
      </p:grpSp>
    </p:spTree>
    <p:extLst>
      <p:ext uri="{BB962C8B-B14F-4D97-AF65-F5344CB8AC3E}">
        <p14:creationId xmlns:p14="http://schemas.microsoft.com/office/powerpoint/2010/main" val="297528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A222CD-2EB4-F6C8-EA51-A37F72A936F4}"/>
              </a:ext>
            </a:extLst>
          </p:cNvPr>
          <p:cNvSpPr>
            <a:spLocks noGrp="1"/>
          </p:cNvSpPr>
          <p:nvPr>
            <p:ph type="sldNum" sz="quarter" idx="12"/>
          </p:nvPr>
        </p:nvSpPr>
        <p:spPr/>
        <p:txBody>
          <a:bodyPr/>
          <a:lstStyle/>
          <a:p>
            <a:fld id="{2906FD1F-B238-489A-B820-857598A48E65}" type="slidenum">
              <a:rPr kumimoji="1" lang="ja-JP" altLang="en-US" smtClean="0"/>
              <a:t>2</a:t>
            </a:fld>
            <a:endParaRPr kumimoji="1" lang="ja-JP" altLang="en-US"/>
          </a:p>
        </p:txBody>
      </p:sp>
      <p:sp>
        <p:nvSpPr>
          <p:cNvPr id="4" name="タイトル 3">
            <a:extLst>
              <a:ext uri="{FF2B5EF4-FFF2-40B4-BE49-F238E27FC236}">
                <a16:creationId xmlns:a16="http://schemas.microsoft.com/office/drawing/2014/main" id="{7354019D-D422-2145-18CE-86AC338AF08F}"/>
              </a:ext>
            </a:extLst>
          </p:cNvPr>
          <p:cNvSpPr>
            <a:spLocks noGrp="1"/>
          </p:cNvSpPr>
          <p:nvPr>
            <p:ph type="title"/>
          </p:nvPr>
        </p:nvSpPr>
        <p:spPr/>
        <p:txBody>
          <a:bodyPr>
            <a:normAutofit/>
          </a:bodyPr>
          <a:lstStyle/>
          <a:p>
            <a:r>
              <a:rPr lang="ja-JP" altLang="en-US" sz="1600" dirty="0"/>
              <a:t>薬物乱用が原因で、全国の精神科を受診した人の調査</a:t>
            </a:r>
            <a:br>
              <a:rPr lang="ja-JP" altLang="en-US" sz="1600" dirty="0"/>
            </a:br>
            <a:r>
              <a:rPr lang="ja-JP" altLang="en-US" sz="2800" dirty="0"/>
              <a:t>薬物依存者が乱用する主な薬物</a:t>
            </a:r>
            <a:endParaRPr lang="ja-JP" altLang="en-US" dirty="0"/>
          </a:p>
        </p:txBody>
      </p:sp>
      <p:sp>
        <p:nvSpPr>
          <p:cNvPr id="5" name="テキスト ボックス 4">
            <a:extLst>
              <a:ext uri="{FF2B5EF4-FFF2-40B4-BE49-F238E27FC236}">
                <a16:creationId xmlns:a16="http://schemas.microsoft.com/office/drawing/2014/main" id="{091B1EDF-0664-C885-D512-5569AEEDA60B}"/>
              </a:ext>
            </a:extLst>
          </p:cNvPr>
          <p:cNvSpPr txBox="1"/>
          <p:nvPr/>
        </p:nvSpPr>
        <p:spPr>
          <a:xfrm>
            <a:off x="1213075" y="2027610"/>
            <a:ext cx="5804794" cy="3636637"/>
          </a:xfrm>
          <a:prstGeom prst="rect">
            <a:avLst/>
          </a:prstGeom>
          <a:noFill/>
        </p:spPr>
        <p:txBody>
          <a:bodyPr wrap="none" rtlCol="0">
            <a:spAutoFit/>
          </a:bodyPr>
          <a:lstStyle/>
          <a:p>
            <a:pPr marL="536575" indent="-536575">
              <a:lnSpc>
                <a:spcPct val="130000"/>
              </a:lnSpc>
              <a:buClr>
                <a:srgbClr val="0070C0"/>
              </a:buClr>
              <a:buFont typeface="+mj-ea"/>
              <a:buAutoNum type="circleNumDbPlain"/>
            </a:pPr>
            <a:r>
              <a:rPr kumimoji="1" lang="ja-JP" altLang="en-US" sz="3600" b="1" dirty="0"/>
              <a:t>覚醒剤</a:t>
            </a:r>
          </a:p>
          <a:p>
            <a:pPr marL="536575" indent="-536575">
              <a:lnSpc>
                <a:spcPct val="130000"/>
              </a:lnSpc>
              <a:buClr>
                <a:srgbClr val="0070C0"/>
              </a:buClr>
              <a:buFont typeface="+mj-ea"/>
              <a:buAutoNum type="circleNumDbPlain"/>
            </a:pPr>
            <a:r>
              <a:rPr kumimoji="1" lang="ja-JP" altLang="en-US" sz="3600" b="1" dirty="0"/>
              <a:t>大麻</a:t>
            </a:r>
          </a:p>
          <a:p>
            <a:pPr marL="536575" indent="-536575">
              <a:lnSpc>
                <a:spcPct val="130000"/>
              </a:lnSpc>
              <a:buClr>
                <a:srgbClr val="0070C0"/>
              </a:buClr>
              <a:buFont typeface="+mj-ea"/>
              <a:buAutoNum type="circleNumDbPlain"/>
            </a:pPr>
            <a:r>
              <a:rPr kumimoji="1" lang="ja-JP" altLang="en-US" sz="3600" b="1" dirty="0"/>
              <a:t>有機溶剤</a:t>
            </a:r>
          </a:p>
          <a:p>
            <a:pPr marL="536575" indent="-536575">
              <a:lnSpc>
                <a:spcPct val="130000"/>
              </a:lnSpc>
              <a:buClr>
                <a:srgbClr val="0070C0"/>
              </a:buClr>
              <a:buFont typeface="+mj-ea"/>
              <a:buAutoNum type="circleNumDbPlain"/>
            </a:pPr>
            <a:r>
              <a:rPr kumimoji="1" lang="ja-JP" altLang="en-US" sz="3600" b="1" dirty="0"/>
              <a:t>睡眠薬・抗不安薬</a:t>
            </a:r>
          </a:p>
          <a:p>
            <a:pPr marL="536575" indent="-536575">
              <a:lnSpc>
                <a:spcPct val="130000"/>
              </a:lnSpc>
              <a:buClr>
                <a:srgbClr val="0070C0"/>
              </a:buClr>
              <a:buFont typeface="+mj-ea"/>
              <a:buAutoNum type="circleNumDbPlain"/>
            </a:pPr>
            <a:r>
              <a:rPr kumimoji="1" lang="ja-JP" altLang="en-US" sz="3600" b="1" dirty="0"/>
              <a:t>市販薬</a:t>
            </a:r>
            <a:r>
              <a:rPr kumimoji="1" lang="zh-CN" altLang="en-US" sz="3600" b="1" dirty="0"/>
              <a:t>（一般用医薬品）</a:t>
            </a:r>
            <a:endParaRPr kumimoji="1" lang="ja-JP" altLang="en-US" sz="3600" b="1" dirty="0"/>
          </a:p>
        </p:txBody>
      </p:sp>
      <p:sp>
        <p:nvSpPr>
          <p:cNvPr id="6" name="テキスト ボックス 5">
            <a:extLst>
              <a:ext uri="{FF2B5EF4-FFF2-40B4-BE49-F238E27FC236}">
                <a16:creationId xmlns:a16="http://schemas.microsoft.com/office/drawing/2014/main" id="{3D1D9368-12AB-4F0F-F357-1ACFD1252E23}"/>
              </a:ext>
            </a:extLst>
          </p:cNvPr>
          <p:cNvSpPr txBox="1"/>
          <p:nvPr/>
        </p:nvSpPr>
        <p:spPr>
          <a:xfrm>
            <a:off x="4986892" y="2066405"/>
            <a:ext cx="3535052" cy="1830318"/>
          </a:xfrm>
          <a:prstGeom prst="roundRect">
            <a:avLst>
              <a:gd name="adj" fmla="val 23952"/>
            </a:avLst>
          </a:prstGeom>
          <a:solidFill>
            <a:srgbClr val="FF6600"/>
          </a:solidFill>
          <a:effectLst>
            <a:outerShdw blurRad="50800" dist="38100" dir="2700000" algn="tl" rotWithShape="0">
              <a:prstClr val="black">
                <a:alpha val="40000"/>
              </a:prstClr>
            </a:outerShdw>
          </a:effectLst>
        </p:spPr>
        <p:txBody>
          <a:bodyPr wrap="square" lIns="72000" tIns="0" rIns="72000" bIns="0" rtlCol="0" anchor="ctr">
            <a:spAutoFit/>
          </a:bodyPr>
          <a:lstStyle/>
          <a:p>
            <a:pPr algn="ctr"/>
            <a:r>
              <a:rPr kumimoji="1" lang="ja-JP" altLang="en-US" sz="3200" b="1" dirty="0">
                <a:solidFill>
                  <a:schemeClr val="bg1"/>
                </a:solidFill>
                <a:latin typeface="+mn-ea"/>
              </a:rPr>
              <a:t>１番多いのは</a:t>
            </a:r>
            <a:br>
              <a:rPr kumimoji="1" lang="ja-JP" altLang="en-US" sz="3200" b="1" dirty="0">
                <a:solidFill>
                  <a:schemeClr val="bg1"/>
                </a:solidFill>
                <a:latin typeface="+mn-ea"/>
              </a:rPr>
            </a:br>
            <a:r>
              <a:rPr kumimoji="1" lang="ja-JP" altLang="en-US" sz="3200" b="1" dirty="0">
                <a:solidFill>
                  <a:schemeClr val="bg1"/>
                </a:solidFill>
                <a:latin typeface="+mn-ea"/>
              </a:rPr>
              <a:t>どれだろう？</a:t>
            </a:r>
            <a:endParaRPr kumimoji="1" lang="en-US" altLang="ja-JP" sz="3200" b="1" dirty="0">
              <a:solidFill>
                <a:schemeClr val="bg1"/>
              </a:solidFill>
              <a:latin typeface="+mn-ea"/>
            </a:endParaRPr>
          </a:p>
          <a:p>
            <a:pPr algn="ctr">
              <a:spcBef>
                <a:spcPts val="1800"/>
              </a:spcBef>
            </a:pPr>
            <a:r>
              <a:rPr kumimoji="1" lang="ja-JP" altLang="en-US" sz="2400" b="1" dirty="0">
                <a:latin typeface="+mn-ea"/>
              </a:rPr>
              <a:t>２番目、３番目は？</a:t>
            </a:r>
            <a:endParaRPr kumimoji="1" lang="ja-JP" altLang="en-US" sz="3200" b="1" dirty="0">
              <a:solidFill>
                <a:schemeClr val="bg1"/>
              </a:solidFill>
              <a:latin typeface="+mn-ea"/>
            </a:endParaRPr>
          </a:p>
        </p:txBody>
      </p:sp>
      <p:grpSp>
        <p:nvGrpSpPr>
          <p:cNvPr id="3" name="グループ化 2">
            <a:extLst>
              <a:ext uri="{FF2B5EF4-FFF2-40B4-BE49-F238E27FC236}">
                <a16:creationId xmlns:a16="http://schemas.microsoft.com/office/drawing/2014/main" id="{51869910-389F-7CE2-F99B-0C0D6E328477}"/>
              </a:ext>
            </a:extLst>
          </p:cNvPr>
          <p:cNvGrpSpPr/>
          <p:nvPr/>
        </p:nvGrpSpPr>
        <p:grpSpPr>
          <a:xfrm>
            <a:off x="1342711" y="678601"/>
            <a:ext cx="6902968" cy="678225"/>
            <a:chOff x="681429" y="413092"/>
            <a:chExt cx="6902968" cy="678225"/>
          </a:xfrm>
        </p:grpSpPr>
        <p:sp>
          <p:nvSpPr>
            <p:cNvPr id="7" name="平行四辺形 6">
              <a:extLst>
                <a:ext uri="{FF2B5EF4-FFF2-40B4-BE49-F238E27FC236}">
                  <a16:creationId xmlns:a16="http://schemas.microsoft.com/office/drawing/2014/main" id="{7AB5B15C-0915-DD6C-AD7A-FDAB938DC619}"/>
                </a:ext>
              </a:extLst>
            </p:cNvPr>
            <p:cNvSpPr/>
            <p:nvPr userDrawn="1"/>
          </p:nvSpPr>
          <p:spPr>
            <a:xfrm flipH="1">
              <a:off x="681429" y="975632"/>
              <a:ext cx="6469230"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6BBB38DC-6731-BD0F-DCC2-52ADDE1D3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
        <p:nvSpPr>
          <p:cNvPr id="9" name="正方形/長方形 8">
            <a:extLst>
              <a:ext uri="{FF2B5EF4-FFF2-40B4-BE49-F238E27FC236}">
                <a16:creationId xmlns:a16="http://schemas.microsoft.com/office/drawing/2014/main" id="{64D20209-66BC-5BE7-8F43-167C16E2B181}"/>
              </a:ext>
            </a:extLst>
          </p:cNvPr>
          <p:cNvSpPr/>
          <p:nvPr/>
        </p:nvSpPr>
        <p:spPr>
          <a:xfrm>
            <a:off x="1846950" y="1945060"/>
            <a:ext cx="1415772"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spc="400" dirty="0">
                <a:solidFill>
                  <a:schemeClr val="tx1"/>
                </a:solidFill>
              </a:rPr>
              <a:t>かくせいざい</a:t>
            </a:r>
            <a:endParaRPr kumimoji="1" lang="ja-JP" altLang="en-US" sz="1200" dirty="0">
              <a:solidFill>
                <a:schemeClr val="tx1"/>
              </a:solidFill>
            </a:endParaRPr>
          </a:p>
        </p:txBody>
      </p:sp>
    </p:spTree>
    <p:extLst>
      <p:ext uri="{BB962C8B-B14F-4D97-AF65-F5344CB8AC3E}">
        <p14:creationId xmlns:p14="http://schemas.microsoft.com/office/powerpoint/2010/main" val="395312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CF5F4-4120-CDF4-B02C-6986B749FB5D}"/>
            </a:ext>
          </a:extLst>
        </p:cNvPr>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86CE7CB7-2BF6-6AA2-7E9C-BFD5EB6BB9CF}"/>
              </a:ext>
            </a:extLst>
          </p:cNvPr>
          <p:cNvGraphicFramePr>
            <a:graphicFrameLocks/>
          </p:cNvGraphicFramePr>
          <p:nvPr>
            <p:extLst>
              <p:ext uri="{D42A27DB-BD31-4B8C-83A1-F6EECF244321}">
                <p14:modId xmlns:p14="http://schemas.microsoft.com/office/powerpoint/2010/main" val="1252597277"/>
              </p:ext>
            </p:extLst>
          </p:nvPr>
        </p:nvGraphicFramePr>
        <p:xfrm>
          <a:off x="946312" y="1508853"/>
          <a:ext cx="7575632" cy="4878434"/>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a:extLst>
              <a:ext uri="{FF2B5EF4-FFF2-40B4-BE49-F238E27FC236}">
                <a16:creationId xmlns:a16="http://schemas.microsoft.com/office/drawing/2014/main" id="{458BD833-78B8-4A43-5EE0-5537D907ADB4}"/>
              </a:ext>
            </a:extLst>
          </p:cNvPr>
          <p:cNvSpPr>
            <a:spLocks noGrp="1"/>
          </p:cNvSpPr>
          <p:nvPr>
            <p:ph type="sldNum" sz="quarter" idx="12"/>
          </p:nvPr>
        </p:nvSpPr>
        <p:spPr/>
        <p:txBody>
          <a:bodyPr/>
          <a:lstStyle/>
          <a:p>
            <a:fld id="{2906FD1F-B238-489A-B820-857598A48E65}" type="slidenum">
              <a:rPr kumimoji="1" lang="ja-JP" altLang="en-US" smtClean="0"/>
              <a:t>3</a:t>
            </a:fld>
            <a:endParaRPr kumimoji="1" lang="ja-JP" altLang="en-US"/>
          </a:p>
        </p:txBody>
      </p:sp>
      <p:sp>
        <p:nvSpPr>
          <p:cNvPr id="4" name="タイトル 3">
            <a:extLst>
              <a:ext uri="{FF2B5EF4-FFF2-40B4-BE49-F238E27FC236}">
                <a16:creationId xmlns:a16="http://schemas.microsoft.com/office/drawing/2014/main" id="{DB81732D-BF98-5BB3-A41A-1B60B8C8B676}"/>
              </a:ext>
            </a:extLst>
          </p:cNvPr>
          <p:cNvSpPr>
            <a:spLocks noGrp="1"/>
          </p:cNvSpPr>
          <p:nvPr>
            <p:ph type="title"/>
          </p:nvPr>
        </p:nvSpPr>
        <p:spPr/>
        <p:txBody>
          <a:bodyPr>
            <a:normAutofit/>
          </a:bodyPr>
          <a:lstStyle/>
          <a:p>
            <a:r>
              <a:rPr lang="ja-JP" altLang="en-US" sz="1600" dirty="0"/>
              <a:t>薬物乱用が原因で、全国の精神科を受診した人の調査</a:t>
            </a:r>
            <a:br>
              <a:rPr lang="ja-JP" altLang="en-US" sz="1600" dirty="0"/>
            </a:br>
            <a:r>
              <a:rPr lang="ja-JP" altLang="en-US" sz="2800" dirty="0"/>
              <a:t>薬物依存者が乱用する主な薬物</a:t>
            </a:r>
            <a:endParaRPr lang="ja-JP" altLang="en-US" dirty="0"/>
          </a:p>
        </p:txBody>
      </p:sp>
      <p:sp>
        <p:nvSpPr>
          <p:cNvPr id="5" name="コンテンツ プレースホルダー 2">
            <a:extLst>
              <a:ext uri="{FF2B5EF4-FFF2-40B4-BE49-F238E27FC236}">
                <a16:creationId xmlns:a16="http://schemas.microsoft.com/office/drawing/2014/main" id="{EBBDB29A-C4D9-AE2A-F9B5-51AA041EFC6A}"/>
              </a:ext>
            </a:extLst>
          </p:cNvPr>
          <p:cNvSpPr txBox="1">
            <a:spLocks/>
          </p:cNvSpPr>
          <p:nvPr/>
        </p:nvSpPr>
        <p:spPr>
          <a:xfrm>
            <a:off x="1859191" y="6202621"/>
            <a:ext cx="6673622" cy="369332"/>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900" dirty="0"/>
              <a:t>出典：全国の精神科医療施設における薬物関連精神疾患の実態調査</a:t>
            </a:r>
            <a:r>
              <a:rPr lang="en-US" altLang="ja-JP" sz="900" dirty="0"/>
              <a:t>2022</a:t>
            </a:r>
            <a:r>
              <a:rPr lang="ja-JP" altLang="en-US" sz="900" dirty="0"/>
              <a:t>（国立精神・神経医療研究センター精神保健研究所）</a:t>
            </a:r>
            <a:br>
              <a:rPr lang="en-US" altLang="ja-JP" sz="900" dirty="0"/>
            </a:br>
            <a:r>
              <a:rPr lang="ja-JP" altLang="en-US" sz="900" dirty="0"/>
              <a:t>（</a:t>
            </a:r>
            <a:r>
              <a:rPr lang="en-US" altLang="ja-JP" sz="900" dirty="0"/>
              <a:t>https://www.ncnp.go.jp/nimh/yakubutsu/report/pdf/J_NMHS_2022.pdf</a:t>
            </a:r>
            <a:r>
              <a:rPr lang="ja-JP" altLang="en-US" sz="900" dirty="0"/>
              <a:t>）</a:t>
            </a:r>
          </a:p>
        </p:txBody>
      </p:sp>
      <p:grpSp>
        <p:nvGrpSpPr>
          <p:cNvPr id="6" name="グループ化 5">
            <a:extLst>
              <a:ext uri="{FF2B5EF4-FFF2-40B4-BE49-F238E27FC236}">
                <a16:creationId xmlns:a16="http://schemas.microsoft.com/office/drawing/2014/main" id="{957D87F5-FFC9-187D-ABAA-B10CC32FFD1E}"/>
              </a:ext>
            </a:extLst>
          </p:cNvPr>
          <p:cNvGrpSpPr/>
          <p:nvPr/>
        </p:nvGrpSpPr>
        <p:grpSpPr>
          <a:xfrm>
            <a:off x="1342711" y="678601"/>
            <a:ext cx="6902968" cy="678225"/>
            <a:chOff x="681429" y="413092"/>
            <a:chExt cx="6902968" cy="678225"/>
          </a:xfrm>
        </p:grpSpPr>
        <p:sp>
          <p:nvSpPr>
            <p:cNvPr id="7" name="平行四辺形 6">
              <a:extLst>
                <a:ext uri="{FF2B5EF4-FFF2-40B4-BE49-F238E27FC236}">
                  <a16:creationId xmlns:a16="http://schemas.microsoft.com/office/drawing/2014/main" id="{1B1A25ED-6B76-20C9-E7EE-F74F995A8683}"/>
                </a:ext>
              </a:extLst>
            </p:cNvPr>
            <p:cNvSpPr/>
            <p:nvPr userDrawn="1"/>
          </p:nvSpPr>
          <p:spPr>
            <a:xfrm flipH="1">
              <a:off x="681429" y="975632"/>
              <a:ext cx="6469230"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333DE3F5-A8B0-3133-69F0-FA2B7EC87E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
        <p:nvSpPr>
          <p:cNvPr id="9" name="正方形/長方形 8">
            <a:extLst>
              <a:ext uri="{FF2B5EF4-FFF2-40B4-BE49-F238E27FC236}">
                <a16:creationId xmlns:a16="http://schemas.microsoft.com/office/drawing/2014/main" id="{EF08BC78-EF2A-1489-7B7C-4AB2A04A482F}"/>
              </a:ext>
            </a:extLst>
          </p:cNvPr>
          <p:cNvSpPr/>
          <p:nvPr/>
        </p:nvSpPr>
        <p:spPr>
          <a:xfrm>
            <a:off x="6488248" y="5118315"/>
            <a:ext cx="877163"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a:solidFill>
                  <a:schemeClr val="tx1"/>
                </a:solidFill>
              </a:rPr>
              <a:t>かくせいざい</a:t>
            </a:r>
          </a:p>
        </p:txBody>
      </p:sp>
    </p:spTree>
    <p:extLst>
      <p:ext uri="{BB962C8B-B14F-4D97-AF65-F5344CB8AC3E}">
        <p14:creationId xmlns:p14="http://schemas.microsoft.com/office/powerpoint/2010/main" val="25488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4105-1AD3-62EA-2963-48C59796553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3AEB02-2F0A-5B73-86E5-A844DDF6B820}"/>
              </a:ext>
            </a:extLst>
          </p:cNvPr>
          <p:cNvSpPr>
            <a:spLocks noGrp="1"/>
          </p:cNvSpPr>
          <p:nvPr>
            <p:ph type="sldNum" sz="quarter" idx="12"/>
          </p:nvPr>
        </p:nvSpPr>
        <p:spPr/>
        <p:txBody>
          <a:bodyPr/>
          <a:lstStyle/>
          <a:p>
            <a:fld id="{2906FD1F-B238-489A-B820-857598A48E65}" type="slidenum">
              <a:rPr kumimoji="1" lang="ja-JP" altLang="en-US" smtClean="0"/>
              <a:t>4</a:t>
            </a:fld>
            <a:endParaRPr kumimoji="1" lang="ja-JP" altLang="en-US"/>
          </a:p>
        </p:txBody>
      </p:sp>
      <p:sp>
        <p:nvSpPr>
          <p:cNvPr id="4" name="タイトル 3">
            <a:extLst>
              <a:ext uri="{FF2B5EF4-FFF2-40B4-BE49-F238E27FC236}">
                <a16:creationId xmlns:a16="http://schemas.microsoft.com/office/drawing/2014/main" id="{21F155F3-69D5-FF84-CFEC-B75AFD72B5E5}"/>
              </a:ext>
            </a:extLst>
          </p:cNvPr>
          <p:cNvSpPr>
            <a:spLocks noGrp="1"/>
          </p:cNvSpPr>
          <p:nvPr>
            <p:ph type="title"/>
          </p:nvPr>
        </p:nvSpPr>
        <p:spPr/>
        <p:txBody>
          <a:bodyPr>
            <a:normAutofit/>
          </a:bodyPr>
          <a:lstStyle/>
          <a:p>
            <a:pPr>
              <a:lnSpc>
                <a:spcPct val="100000"/>
              </a:lnSpc>
            </a:pPr>
            <a:r>
              <a:rPr lang="ja-JP" altLang="en-US" sz="1600" dirty="0"/>
              <a:t>薬物乱用が原因で、全国の精神科を受診した人の調査</a:t>
            </a:r>
            <a:br>
              <a:rPr lang="ja-JP" altLang="en-US" dirty="0"/>
            </a:br>
            <a:r>
              <a:rPr lang="en-US" altLang="ja-JP" sz="2400" dirty="0"/>
              <a:t>10</a:t>
            </a:r>
            <a:r>
              <a:rPr lang="ja-JP" altLang="en-US" sz="2400" dirty="0"/>
              <a:t>代の薬物依存患者が乱用する主な薬物の推移</a:t>
            </a:r>
            <a:endParaRPr lang="ja-JP" altLang="en-US" dirty="0"/>
          </a:p>
        </p:txBody>
      </p:sp>
      <p:graphicFrame>
        <p:nvGraphicFramePr>
          <p:cNvPr id="3" name="グラフ 2">
            <a:extLst>
              <a:ext uri="{FF2B5EF4-FFF2-40B4-BE49-F238E27FC236}">
                <a16:creationId xmlns:a16="http://schemas.microsoft.com/office/drawing/2014/main" id="{D3B99007-B0FF-B08F-70F1-02D6872D050A}"/>
              </a:ext>
            </a:extLst>
          </p:cNvPr>
          <p:cNvGraphicFramePr/>
          <p:nvPr>
            <p:extLst>
              <p:ext uri="{D42A27DB-BD31-4B8C-83A1-F6EECF244321}">
                <p14:modId xmlns:p14="http://schemas.microsoft.com/office/powerpoint/2010/main" val="2206543136"/>
              </p:ext>
            </p:extLst>
          </p:nvPr>
        </p:nvGraphicFramePr>
        <p:xfrm>
          <a:off x="792165" y="1522169"/>
          <a:ext cx="7022656" cy="471148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5D9322EC-F102-2F08-CCA7-CB8101262760}"/>
              </a:ext>
            </a:extLst>
          </p:cNvPr>
          <p:cNvSpPr txBox="1"/>
          <p:nvPr/>
        </p:nvSpPr>
        <p:spPr>
          <a:xfrm>
            <a:off x="6872140" y="3575296"/>
            <a:ext cx="1649804" cy="1121790"/>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90000"/>
              </a:lnSpc>
            </a:pPr>
            <a:r>
              <a:rPr kumimoji="1" lang="zh-TW" altLang="en-US" sz="2000" b="1" dirty="0">
                <a:solidFill>
                  <a:srgbClr val="FF0000"/>
                </a:solidFill>
              </a:rPr>
              <a:t>「市販薬」</a:t>
            </a:r>
            <a:br>
              <a:rPr kumimoji="1" lang="en-US" altLang="zh-TW" sz="2000" b="1" dirty="0">
                <a:solidFill>
                  <a:srgbClr val="FF0000"/>
                </a:solidFill>
              </a:rPr>
            </a:br>
            <a:r>
              <a:rPr kumimoji="1" lang="zh-TW" altLang="en-US" sz="2000" b="1" dirty="0">
                <a:solidFill>
                  <a:srgbClr val="FF0000"/>
                </a:solidFill>
              </a:rPr>
              <a:t>年々拡大</a:t>
            </a:r>
          </a:p>
        </p:txBody>
      </p:sp>
      <p:sp>
        <p:nvSpPr>
          <p:cNvPr id="6" name="コンテンツ プレースホルダー 2">
            <a:extLst>
              <a:ext uri="{FF2B5EF4-FFF2-40B4-BE49-F238E27FC236}">
                <a16:creationId xmlns:a16="http://schemas.microsoft.com/office/drawing/2014/main" id="{29713825-CFBD-E748-CD7E-6AC8A20A3171}"/>
              </a:ext>
            </a:extLst>
          </p:cNvPr>
          <p:cNvSpPr txBox="1">
            <a:spLocks/>
          </p:cNvSpPr>
          <p:nvPr/>
        </p:nvSpPr>
        <p:spPr>
          <a:xfrm>
            <a:off x="1859191" y="6202621"/>
            <a:ext cx="6673622" cy="369332"/>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900" dirty="0"/>
              <a:t>出典：全国の精神科医療施設における薬物関連精神疾患の実態調査</a:t>
            </a:r>
            <a:r>
              <a:rPr lang="en-US" altLang="ja-JP" sz="900" dirty="0"/>
              <a:t>2022</a:t>
            </a:r>
            <a:r>
              <a:rPr lang="ja-JP" altLang="en-US" sz="900" dirty="0"/>
              <a:t>（国立精神・神経医療研究センター精神保健研究所）</a:t>
            </a:r>
            <a:br>
              <a:rPr lang="en-US" altLang="ja-JP" sz="900" dirty="0"/>
            </a:br>
            <a:r>
              <a:rPr lang="ja-JP" altLang="en-US" sz="900" dirty="0"/>
              <a:t>（</a:t>
            </a:r>
            <a:r>
              <a:rPr lang="en-US" altLang="ja-JP" sz="900" dirty="0"/>
              <a:t>https://www.ncnp.go.jp/nimh/yakubutsu/report/pdf/J_NMHS_2022.pdf</a:t>
            </a:r>
            <a:r>
              <a:rPr lang="ja-JP" altLang="en-US" sz="900" dirty="0"/>
              <a:t>）</a:t>
            </a:r>
          </a:p>
        </p:txBody>
      </p:sp>
      <p:grpSp>
        <p:nvGrpSpPr>
          <p:cNvPr id="7" name="グループ化 6">
            <a:extLst>
              <a:ext uri="{FF2B5EF4-FFF2-40B4-BE49-F238E27FC236}">
                <a16:creationId xmlns:a16="http://schemas.microsoft.com/office/drawing/2014/main" id="{F3C6B526-486F-DE27-C800-B3C6960AFE8F}"/>
              </a:ext>
            </a:extLst>
          </p:cNvPr>
          <p:cNvGrpSpPr/>
          <p:nvPr/>
        </p:nvGrpSpPr>
        <p:grpSpPr>
          <a:xfrm>
            <a:off x="1342711" y="678601"/>
            <a:ext cx="6902968" cy="678225"/>
            <a:chOff x="681429" y="413092"/>
            <a:chExt cx="6902968" cy="678225"/>
          </a:xfrm>
        </p:grpSpPr>
        <p:sp>
          <p:nvSpPr>
            <p:cNvPr id="8" name="平行四辺形 7">
              <a:extLst>
                <a:ext uri="{FF2B5EF4-FFF2-40B4-BE49-F238E27FC236}">
                  <a16:creationId xmlns:a16="http://schemas.microsoft.com/office/drawing/2014/main" id="{0F9DE3D9-DAE5-0752-3C5E-791C07B6C8E3}"/>
                </a:ext>
              </a:extLst>
            </p:cNvPr>
            <p:cNvSpPr/>
            <p:nvPr userDrawn="1"/>
          </p:nvSpPr>
          <p:spPr>
            <a:xfrm flipH="1">
              <a:off x="681429" y="975632"/>
              <a:ext cx="6469230"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3AA8F53B-0D95-815C-EE6A-8A20B30E5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
        <p:nvSpPr>
          <p:cNvPr id="10" name="正方形/長方形 9">
            <a:extLst>
              <a:ext uri="{FF2B5EF4-FFF2-40B4-BE49-F238E27FC236}">
                <a16:creationId xmlns:a16="http://schemas.microsoft.com/office/drawing/2014/main" id="{C82F723A-3535-6A8C-AF39-600187362904}"/>
              </a:ext>
            </a:extLst>
          </p:cNvPr>
          <p:cNvSpPr/>
          <p:nvPr/>
        </p:nvSpPr>
        <p:spPr>
          <a:xfrm>
            <a:off x="2201702" y="1445660"/>
            <a:ext cx="278923"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1400" dirty="0">
                <a:solidFill>
                  <a:schemeClr val="tx1"/>
                </a:solidFill>
              </a:rPr>
              <a:t>(%)</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92355211-3B26-B6E3-D692-DF89F5B56F9E}"/>
              </a:ext>
            </a:extLst>
          </p:cNvPr>
          <p:cNvSpPr/>
          <p:nvPr/>
        </p:nvSpPr>
        <p:spPr>
          <a:xfrm>
            <a:off x="920649" y="4155608"/>
            <a:ext cx="723275"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800" spc="-100" dirty="0">
                <a:solidFill>
                  <a:schemeClr val="tx1"/>
                </a:solidFill>
              </a:rPr>
              <a:t>かくせいざい</a:t>
            </a:r>
          </a:p>
        </p:txBody>
      </p:sp>
    </p:spTree>
    <p:extLst>
      <p:ext uri="{BB962C8B-B14F-4D97-AF65-F5344CB8AC3E}">
        <p14:creationId xmlns:p14="http://schemas.microsoft.com/office/powerpoint/2010/main" val="296003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2787BB-7E89-05B5-5FDE-1E155F4C3306}"/>
              </a:ext>
            </a:extLst>
          </p:cNvPr>
          <p:cNvSpPr>
            <a:spLocks noGrp="1"/>
          </p:cNvSpPr>
          <p:nvPr>
            <p:ph type="sldNum" sz="quarter" idx="12"/>
          </p:nvPr>
        </p:nvSpPr>
        <p:spPr/>
        <p:txBody>
          <a:bodyPr/>
          <a:lstStyle/>
          <a:p>
            <a:fld id="{2906FD1F-B238-489A-B820-857598A48E65}" type="slidenum">
              <a:rPr kumimoji="1" lang="ja-JP" altLang="en-US" smtClean="0"/>
              <a:t>5</a:t>
            </a:fld>
            <a:endParaRPr kumimoji="1" lang="ja-JP" altLang="en-US"/>
          </a:p>
        </p:txBody>
      </p:sp>
      <p:sp>
        <p:nvSpPr>
          <p:cNvPr id="3" name="タイトル 2">
            <a:extLst>
              <a:ext uri="{FF2B5EF4-FFF2-40B4-BE49-F238E27FC236}">
                <a16:creationId xmlns:a16="http://schemas.microsoft.com/office/drawing/2014/main" id="{381E1E5A-A5DC-9836-E082-D456C484EA19}"/>
              </a:ext>
            </a:extLst>
          </p:cNvPr>
          <p:cNvSpPr>
            <a:spLocks noGrp="1"/>
          </p:cNvSpPr>
          <p:nvPr>
            <p:ph type="title"/>
          </p:nvPr>
        </p:nvSpPr>
        <p:spPr>
          <a:xfrm>
            <a:off x="735290" y="324147"/>
            <a:ext cx="7786653" cy="985215"/>
          </a:xfrm>
        </p:spPr>
        <p:txBody>
          <a:bodyPr>
            <a:normAutofit/>
          </a:bodyPr>
          <a:lstStyle/>
          <a:p>
            <a:r>
              <a:rPr lang="ja-JP" altLang="en-US" sz="3200" b="1" dirty="0">
                <a:latin typeface="+mn-ea"/>
                <a:ea typeface="+mn-ea"/>
                <a:cs typeface="MS PGothic"/>
                <a:sym typeface="MS PGothic"/>
              </a:rPr>
              <a:t>では、高校生は？</a:t>
            </a:r>
            <a:endParaRPr lang="ja-JP" altLang="en-US" sz="3200" dirty="0">
              <a:latin typeface="+mn-ea"/>
              <a:ea typeface="+mn-ea"/>
            </a:endParaRPr>
          </a:p>
        </p:txBody>
      </p:sp>
      <p:sp>
        <p:nvSpPr>
          <p:cNvPr id="8" name="Google Shape;133;g2f57866ec08_0_0">
            <a:extLst>
              <a:ext uri="{FF2B5EF4-FFF2-40B4-BE49-F238E27FC236}">
                <a16:creationId xmlns:a16="http://schemas.microsoft.com/office/drawing/2014/main" id="{5C056B3F-B84C-4A7D-634A-6FA2C83A6C1F}"/>
              </a:ext>
            </a:extLst>
          </p:cNvPr>
          <p:cNvSpPr txBox="1"/>
          <p:nvPr/>
        </p:nvSpPr>
        <p:spPr>
          <a:xfrm>
            <a:off x="3365369" y="1557338"/>
            <a:ext cx="5156574" cy="4335307"/>
          </a:xfrm>
          <a:prstGeom prst="roundRect">
            <a:avLst>
              <a:gd name="adj" fmla="val 8840"/>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91425" rIns="91425" bIns="72000" anchor="t" anchorCtr="0">
            <a:spAutoFit/>
          </a:bodyPr>
          <a:lstStyle/>
          <a:p>
            <a:pPr marL="1436688" lvl="0" indent="-1436688" rtl="0">
              <a:spcAft>
                <a:spcPts val="2400"/>
              </a:spcAft>
              <a:buNone/>
            </a:pPr>
            <a:r>
              <a:rPr lang="ja-JP" altLang="en-US" sz="2000" b="1" dirty="0">
                <a:solidFill>
                  <a:schemeClr val="dk1"/>
                </a:solidFill>
                <a:cs typeface="MS PGothic"/>
                <a:sym typeface="MS PGothic"/>
              </a:rPr>
              <a:t>目   的</a:t>
            </a:r>
            <a:r>
              <a:rPr lang="en-US" altLang="ja-JP" sz="2000" b="1" dirty="0">
                <a:solidFill>
                  <a:schemeClr val="dk1"/>
                </a:solidFill>
                <a:cs typeface="MS PGothic"/>
                <a:sym typeface="MS PGothic"/>
              </a:rPr>
              <a:t>	</a:t>
            </a:r>
            <a:r>
              <a:rPr lang="ja-JP" altLang="en-US" sz="2000" b="1" dirty="0">
                <a:solidFill>
                  <a:schemeClr val="dk1"/>
                </a:solidFill>
                <a:cs typeface="MS PGothic"/>
                <a:sym typeface="MS PGothic"/>
              </a:rPr>
              <a:t>全国の高校生における飲酒・喫煙を含めた薬物使用および生活に関する実態を把握すること</a:t>
            </a:r>
            <a:endParaRPr lang="en-US" altLang="ja-JP" sz="2000" b="1" dirty="0">
              <a:solidFill>
                <a:schemeClr val="dk1"/>
              </a:solidFill>
              <a:cs typeface="MS PGothic"/>
              <a:sym typeface="MS PGothic"/>
            </a:endParaRPr>
          </a:p>
          <a:p>
            <a:pPr marL="1436688" indent="-1436688">
              <a:spcAft>
                <a:spcPts val="2400"/>
              </a:spcAft>
            </a:pPr>
            <a:r>
              <a:rPr lang="ja-JP" altLang="en-US" sz="2000" b="1" dirty="0"/>
              <a:t>対   象</a:t>
            </a:r>
            <a:r>
              <a:rPr lang="en-US" altLang="ja-JP" sz="2000" b="1" dirty="0">
                <a:solidFill>
                  <a:schemeClr val="dk1"/>
                </a:solidFill>
                <a:sym typeface="MS PGothic"/>
              </a:rPr>
              <a:t>	</a:t>
            </a:r>
            <a:r>
              <a:rPr lang="ja-JP" altLang="en-US" sz="2000" b="1" dirty="0"/>
              <a:t>全国の全日制高校</a:t>
            </a:r>
            <a:r>
              <a:rPr lang="en-US" altLang="ja-JP" sz="2000" b="1" dirty="0"/>
              <a:t>202</a:t>
            </a:r>
            <a:r>
              <a:rPr lang="ja-JP" altLang="en-US" sz="2000" b="1" dirty="0"/>
              <a:t>校</a:t>
            </a:r>
            <a:br>
              <a:rPr kumimoji="1" lang="en-US" altLang="ja-JP" sz="2000" b="1" dirty="0"/>
            </a:br>
            <a:r>
              <a:rPr lang="ja-JP" altLang="en-US" dirty="0"/>
              <a:t>（全国からランダムに選出）</a:t>
            </a:r>
            <a:endParaRPr lang="en-US" altLang="ja-JP" sz="2000" dirty="0">
              <a:solidFill>
                <a:schemeClr val="dk1"/>
              </a:solidFill>
              <a:sym typeface="MS PGothic"/>
            </a:endParaRPr>
          </a:p>
          <a:p>
            <a:pPr marL="1436688" indent="-1436688">
              <a:spcAft>
                <a:spcPts val="2400"/>
              </a:spcAft>
            </a:pPr>
            <a:r>
              <a:rPr kumimoji="1" lang="ja-JP" altLang="en-US" sz="2000" b="1" dirty="0"/>
              <a:t>調査方法</a:t>
            </a:r>
            <a:r>
              <a:rPr kumimoji="1" lang="en-US" altLang="ja-JP" sz="2000" b="1" dirty="0"/>
              <a:t>	</a:t>
            </a:r>
            <a:r>
              <a:rPr lang="ja-JP" altLang="en-US" sz="2000" b="1" dirty="0"/>
              <a:t>無記名のアンケート</a:t>
            </a:r>
            <a:endParaRPr kumimoji="1" lang="en-US" altLang="ja-JP" sz="2000" b="1" dirty="0"/>
          </a:p>
          <a:p>
            <a:pPr marL="1436688" indent="-1436688">
              <a:spcAft>
                <a:spcPts val="2400"/>
              </a:spcAft>
            </a:pPr>
            <a:r>
              <a:rPr lang="ja-JP" altLang="en-US" sz="2000" b="1" dirty="0"/>
              <a:t>調査期間</a:t>
            </a:r>
            <a:r>
              <a:rPr kumimoji="1" lang="en-US" altLang="ja-JP" sz="2000" b="1" dirty="0"/>
              <a:t>	</a:t>
            </a:r>
            <a:r>
              <a:rPr lang="en-US" altLang="ja-JP" sz="2000" b="1" dirty="0"/>
              <a:t>2021</a:t>
            </a:r>
            <a:r>
              <a:rPr lang="ja-JP" altLang="en-US" sz="2000" b="1" dirty="0"/>
              <a:t>年</a:t>
            </a:r>
            <a:r>
              <a:rPr lang="en-US" altLang="ja-JP" sz="2000" b="1" dirty="0"/>
              <a:t>9</a:t>
            </a:r>
            <a:r>
              <a:rPr lang="ja-JP" altLang="en-US" sz="2000" b="1" dirty="0"/>
              <a:t>月～</a:t>
            </a:r>
            <a:r>
              <a:rPr lang="en-US" altLang="ja-JP" sz="2000" b="1" dirty="0"/>
              <a:t>2022</a:t>
            </a:r>
            <a:r>
              <a:rPr lang="ja-JP" altLang="en-US" sz="2000" b="1" dirty="0"/>
              <a:t>年</a:t>
            </a:r>
            <a:r>
              <a:rPr lang="en-US" altLang="ja-JP" sz="2000" b="1" dirty="0"/>
              <a:t>3</a:t>
            </a:r>
            <a:r>
              <a:rPr lang="ja-JP" altLang="en-US" sz="2000" b="1" dirty="0"/>
              <a:t>月末</a:t>
            </a:r>
            <a:endParaRPr kumimoji="1" lang="ja-JP" altLang="en-US" sz="2000" b="1" dirty="0"/>
          </a:p>
          <a:p>
            <a:pPr marL="1436688" indent="-1436688"/>
            <a:r>
              <a:rPr lang="ja-JP" altLang="en-US" sz="2000" b="1" dirty="0"/>
              <a:t>有効回答</a:t>
            </a:r>
            <a:r>
              <a:rPr kumimoji="1" lang="en-US" altLang="ja-JP" sz="2000" b="1" dirty="0"/>
              <a:t>	</a:t>
            </a:r>
            <a:r>
              <a:rPr lang="ja-JP" altLang="en-US" sz="2000" b="1" dirty="0"/>
              <a:t>計</a:t>
            </a:r>
            <a:r>
              <a:rPr lang="en-US" altLang="ja-JP" sz="2000" b="1" dirty="0"/>
              <a:t>80</a:t>
            </a:r>
            <a:r>
              <a:rPr lang="ja-JP" altLang="en-US" sz="2000" b="1" dirty="0"/>
              <a:t>校 の 高校生</a:t>
            </a:r>
            <a:r>
              <a:rPr lang="en-US" altLang="ja-JP" sz="2000" b="1" dirty="0"/>
              <a:t>44,613</a:t>
            </a:r>
            <a:r>
              <a:rPr lang="ja-JP" altLang="en-US" sz="2000" b="1" dirty="0"/>
              <a:t>名</a:t>
            </a:r>
            <a:endParaRPr kumimoji="1" lang="ja-JP" altLang="en-US" sz="2000" b="1" dirty="0"/>
          </a:p>
        </p:txBody>
      </p:sp>
      <p:pic>
        <p:nvPicPr>
          <p:cNvPr id="9" name="図 8">
            <a:extLst>
              <a:ext uri="{FF2B5EF4-FFF2-40B4-BE49-F238E27FC236}">
                <a16:creationId xmlns:a16="http://schemas.microsoft.com/office/drawing/2014/main" id="{E21D4C6C-8D06-325F-2010-7646B206534E}"/>
              </a:ext>
            </a:extLst>
          </p:cNvPr>
          <p:cNvPicPr>
            <a:picLocks noChangeAspect="1"/>
          </p:cNvPicPr>
          <p:nvPr/>
        </p:nvPicPr>
        <p:blipFill rotWithShape="1">
          <a:blip r:embed="rId3"/>
          <a:srcRect l="36429" t="24750" r="37976" b="11092"/>
          <a:stretch/>
        </p:blipFill>
        <p:spPr>
          <a:xfrm>
            <a:off x="755651" y="1557338"/>
            <a:ext cx="2259518" cy="3184344"/>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4" name="グループ化 3">
            <a:extLst>
              <a:ext uri="{FF2B5EF4-FFF2-40B4-BE49-F238E27FC236}">
                <a16:creationId xmlns:a16="http://schemas.microsoft.com/office/drawing/2014/main" id="{75EC8821-A49F-5612-728A-2268BB8C7694}"/>
              </a:ext>
            </a:extLst>
          </p:cNvPr>
          <p:cNvGrpSpPr/>
          <p:nvPr/>
        </p:nvGrpSpPr>
        <p:grpSpPr>
          <a:xfrm>
            <a:off x="1825101" y="413092"/>
            <a:ext cx="5759296" cy="678225"/>
            <a:chOff x="1825101" y="413092"/>
            <a:chExt cx="5759296" cy="678225"/>
          </a:xfrm>
        </p:grpSpPr>
        <p:sp>
          <p:nvSpPr>
            <p:cNvPr id="5" name="平行四辺形 4">
              <a:extLst>
                <a:ext uri="{FF2B5EF4-FFF2-40B4-BE49-F238E27FC236}">
                  <a16:creationId xmlns:a16="http://schemas.microsoft.com/office/drawing/2014/main" id="{7B06F931-9B9F-20B0-96B1-DBA3758A9AB7}"/>
                </a:ext>
              </a:extLst>
            </p:cNvPr>
            <p:cNvSpPr/>
            <p:nvPr userDrawn="1"/>
          </p:nvSpPr>
          <p:spPr>
            <a:xfrm flipH="1">
              <a:off x="1825101" y="975632"/>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BBC5AF19-6A8F-64DA-CAB5-C87030C669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Tree>
    <p:extLst>
      <p:ext uri="{BB962C8B-B14F-4D97-AF65-F5344CB8AC3E}">
        <p14:creationId xmlns:p14="http://schemas.microsoft.com/office/powerpoint/2010/main" val="178439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FE11E7-A5EE-17CA-C95D-99C7FE7778C8}"/>
              </a:ext>
            </a:extLst>
          </p:cNvPr>
          <p:cNvSpPr>
            <a:spLocks noGrp="1"/>
          </p:cNvSpPr>
          <p:nvPr>
            <p:ph type="sldNum" sz="quarter" idx="12"/>
          </p:nvPr>
        </p:nvSpPr>
        <p:spPr/>
        <p:txBody>
          <a:bodyPr/>
          <a:lstStyle/>
          <a:p>
            <a:fld id="{2906FD1F-B238-489A-B820-857598A48E65}" type="slidenum">
              <a:rPr kumimoji="1" lang="ja-JP" altLang="en-US" smtClean="0"/>
              <a:t>6</a:t>
            </a:fld>
            <a:endParaRPr kumimoji="1" lang="ja-JP" altLang="en-US"/>
          </a:p>
        </p:txBody>
      </p:sp>
      <p:sp>
        <p:nvSpPr>
          <p:cNvPr id="4" name="タイトル 3">
            <a:extLst>
              <a:ext uri="{FF2B5EF4-FFF2-40B4-BE49-F238E27FC236}">
                <a16:creationId xmlns:a16="http://schemas.microsoft.com/office/drawing/2014/main" id="{E99BDED2-9533-B59B-A08A-D8CBE1B3BC9A}"/>
              </a:ext>
            </a:extLst>
          </p:cNvPr>
          <p:cNvSpPr>
            <a:spLocks noGrp="1"/>
          </p:cNvSpPr>
          <p:nvPr>
            <p:ph type="title"/>
          </p:nvPr>
        </p:nvSpPr>
        <p:spPr/>
        <p:txBody>
          <a:bodyPr/>
          <a:lstStyle/>
          <a:p>
            <a:r>
              <a:rPr lang="ja-JP" altLang="en-US" dirty="0"/>
              <a:t>この１年間に、使用したことがありますか？</a:t>
            </a:r>
          </a:p>
        </p:txBody>
      </p:sp>
      <p:pic>
        <p:nvPicPr>
          <p:cNvPr id="5" name="図 4">
            <a:extLst>
              <a:ext uri="{FF2B5EF4-FFF2-40B4-BE49-F238E27FC236}">
                <a16:creationId xmlns:a16="http://schemas.microsoft.com/office/drawing/2014/main" id="{91499784-DC57-79A3-B3AC-B5AA03C73D9C}"/>
              </a:ext>
            </a:extLst>
          </p:cNvPr>
          <p:cNvPicPr>
            <a:picLocks noChangeAspect="1"/>
          </p:cNvPicPr>
          <p:nvPr/>
        </p:nvPicPr>
        <p:blipFill rotWithShape="1">
          <a:blip r:embed="rId2"/>
          <a:srcRect l="36429" t="24750" r="37976" b="11092"/>
          <a:stretch/>
        </p:blipFill>
        <p:spPr>
          <a:xfrm>
            <a:off x="755650" y="1448414"/>
            <a:ext cx="944894" cy="1331642"/>
          </a:xfrm>
          <a:prstGeom prst="rect">
            <a:avLst/>
          </a:prstGeom>
          <a:ln>
            <a:solidFill>
              <a:schemeClr val="bg1">
                <a:lumMod val="50000"/>
              </a:schemeClr>
            </a:solidFill>
          </a:ln>
          <a:effectLst>
            <a:outerShdw blurRad="50800" dist="38100" dir="2700000" algn="tl" rotWithShape="0">
              <a:prstClr val="black">
                <a:alpha val="40000"/>
              </a:prstClr>
            </a:outerShdw>
          </a:effectLst>
        </p:spPr>
      </p:pic>
      <p:graphicFrame>
        <p:nvGraphicFramePr>
          <p:cNvPr id="6" name="グラフ 5">
            <a:extLst>
              <a:ext uri="{FF2B5EF4-FFF2-40B4-BE49-F238E27FC236}">
                <a16:creationId xmlns:a16="http://schemas.microsoft.com/office/drawing/2014/main" id="{803B1D8F-50F1-6124-31D8-020B6F40B03F}"/>
              </a:ext>
            </a:extLst>
          </p:cNvPr>
          <p:cNvGraphicFramePr/>
          <p:nvPr>
            <p:extLst>
              <p:ext uri="{D42A27DB-BD31-4B8C-83A1-F6EECF244321}">
                <p14:modId xmlns:p14="http://schemas.microsoft.com/office/powerpoint/2010/main" val="1040425186"/>
              </p:ext>
            </p:extLst>
          </p:nvPr>
        </p:nvGraphicFramePr>
        <p:xfrm>
          <a:off x="785794" y="1666483"/>
          <a:ext cx="7747019" cy="428970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コネクタ: カギ線 6">
            <a:extLst>
              <a:ext uri="{FF2B5EF4-FFF2-40B4-BE49-F238E27FC236}">
                <a16:creationId xmlns:a16="http://schemas.microsoft.com/office/drawing/2014/main" id="{080F0AB4-9079-E8D9-F4FD-E3CBA23D3EDD}"/>
              </a:ext>
            </a:extLst>
          </p:cNvPr>
          <p:cNvCxnSpPr>
            <a:cxnSpLocks/>
          </p:cNvCxnSpPr>
          <p:nvPr/>
        </p:nvCxnSpPr>
        <p:spPr>
          <a:xfrm>
            <a:off x="4225125" y="2011077"/>
            <a:ext cx="3296354" cy="3096632"/>
          </a:xfrm>
          <a:prstGeom prst="bentConnector3">
            <a:avLst>
              <a:gd name="adj1" fmla="val 100062"/>
            </a:avLst>
          </a:prstGeom>
          <a:ln w="57150">
            <a:solidFill>
              <a:srgbClr val="FFC000"/>
            </a:solidFill>
            <a:prstDash val="solid"/>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3426C25E-FA88-9AD8-4022-D54CA5C112A1}"/>
              </a:ext>
            </a:extLst>
          </p:cNvPr>
          <p:cNvSpPr/>
          <p:nvPr/>
        </p:nvSpPr>
        <p:spPr>
          <a:xfrm>
            <a:off x="6524390" y="2476707"/>
            <a:ext cx="1980000" cy="1980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違法薬物で</a:t>
            </a:r>
            <a:endParaRPr kumimoji="1" lang="en-US" altLang="ja-JP" b="1" dirty="0"/>
          </a:p>
          <a:p>
            <a:pPr algn="ctr"/>
            <a:r>
              <a:rPr kumimoji="1" lang="ja-JP" altLang="en-US" b="1" dirty="0"/>
              <a:t>最多の大麻の</a:t>
            </a:r>
            <a:br>
              <a:rPr kumimoji="1" lang="en-US" altLang="ja-JP" sz="1600" b="1" dirty="0"/>
            </a:br>
            <a:r>
              <a:rPr kumimoji="1" lang="ja-JP" altLang="en-US" b="1" dirty="0"/>
              <a:t>約</a:t>
            </a:r>
            <a:r>
              <a:rPr kumimoji="1" lang="en-US" altLang="ja-JP" sz="4000" b="1" dirty="0"/>
              <a:t>10</a:t>
            </a:r>
            <a:r>
              <a:rPr kumimoji="1" lang="ja-JP" altLang="en-US" b="1" dirty="0"/>
              <a:t>倍</a:t>
            </a:r>
            <a:endParaRPr kumimoji="1" lang="ja-JP" altLang="en-US" sz="1050" b="1" dirty="0"/>
          </a:p>
        </p:txBody>
      </p:sp>
      <p:sp>
        <p:nvSpPr>
          <p:cNvPr id="9" name="四角形: 角を丸くする 8">
            <a:extLst>
              <a:ext uri="{FF2B5EF4-FFF2-40B4-BE49-F238E27FC236}">
                <a16:creationId xmlns:a16="http://schemas.microsoft.com/office/drawing/2014/main" id="{E3ACE7DE-3AE2-A95C-2825-467604880F79}"/>
              </a:ext>
            </a:extLst>
          </p:cNvPr>
          <p:cNvSpPr/>
          <p:nvPr/>
        </p:nvSpPr>
        <p:spPr>
          <a:xfrm>
            <a:off x="755649" y="5070976"/>
            <a:ext cx="2091245" cy="443810"/>
          </a:xfrm>
          <a:prstGeom prst="roundRect">
            <a:avLst/>
          </a:prstGeom>
          <a:noFill/>
          <a:ln w="57150">
            <a:solidFill>
              <a:srgbClr val="E3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10" name="四角形: 角を丸くする 9">
            <a:extLst>
              <a:ext uri="{FF2B5EF4-FFF2-40B4-BE49-F238E27FC236}">
                <a16:creationId xmlns:a16="http://schemas.microsoft.com/office/drawing/2014/main" id="{628FEBC0-A9B3-E43F-9B0E-FD34AE76A6C8}"/>
              </a:ext>
            </a:extLst>
          </p:cNvPr>
          <p:cNvSpPr/>
          <p:nvPr/>
        </p:nvSpPr>
        <p:spPr>
          <a:xfrm>
            <a:off x="2225598" y="1845426"/>
            <a:ext cx="621297" cy="443810"/>
          </a:xfrm>
          <a:prstGeom prst="roundRect">
            <a:avLst/>
          </a:prstGeom>
          <a:noFill/>
          <a:ln w="57150">
            <a:solidFill>
              <a:srgbClr val="E3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14" name="コンテンツ プレースホルダー 2">
            <a:extLst>
              <a:ext uri="{FF2B5EF4-FFF2-40B4-BE49-F238E27FC236}">
                <a16:creationId xmlns:a16="http://schemas.microsoft.com/office/drawing/2014/main" id="{0182400F-6F4A-9E18-A870-5C421BC3077F}"/>
              </a:ext>
            </a:extLst>
          </p:cNvPr>
          <p:cNvSpPr txBox="1">
            <a:spLocks/>
          </p:cNvSpPr>
          <p:nvPr/>
        </p:nvSpPr>
        <p:spPr>
          <a:xfrm>
            <a:off x="2667104" y="6202621"/>
            <a:ext cx="5865709" cy="369332"/>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900" dirty="0"/>
              <a:t>出典：薬物使用と生活に関する全国高校生調査（</a:t>
            </a:r>
            <a:r>
              <a:rPr lang="en-US" altLang="ja-JP" sz="900" dirty="0"/>
              <a:t>2021</a:t>
            </a:r>
            <a:r>
              <a:rPr lang="ja-JP" altLang="en-US" sz="900" dirty="0"/>
              <a:t>）（国立精神・神経医療研究センター精神保健研究所）</a:t>
            </a:r>
            <a:br>
              <a:rPr lang="en-US" altLang="ja-JP" sz="900" dirty="0"/>
            </a:br>
            <a:r>
              <a:rPr lang="ja-JP" altLang="en-US" sz="900" dirty="0"/>
              <a:t>（</a:t>
            </a:r>
            <a:r>
              <a:rPr lang="en-US" altLang="ja-JP" sz="900" dirty="0"/>
              <a:t>https://www.ncnp.go.jp/nimh/yakubutsu/report/pdf/highschool2021_ver2.pdf</a:t>
            </a:r>
            <a:r>
              <a:rPr lang="ja-JP" altLang="en-US" sz="900" dirty="0"/>
              <a:t>）</a:t>
            </a:r>
          </a:p>
        </p:txBody>
      </p:sp>
      <p:grpSp>
        <p:nvGrpSpPr>
          <p:cNvPr id="3" name="グループ化 2">
            <a:extLst>
              <a:ext uri="{FF2B5EF4-FFF2-40B4-BE49-F238E27FC236}">
                <a16:creationId xmlns:a16="http://schemas.microsoft.com/office/drawing/2014/main" id="{09B3742C-0679-5FE2-0F09-B9CAE775CD47}"/>
              </a:ext>
            </a:extLst>
          </p:cNvPr>
          <p:cNvGrpSpPr/>
          <p:nvPr/>
        </p:nvGrpSpPr>
        <p:grpSpPr>
          <a:xfrm>
            <a:off x="1342711" y="678601"/>
            <a:ext cx="6902968" cy="678225"/>
            <a:chOff x="681429" y="413092"/>
            <a:chExt cx="6902968" cy="678225"/>
          </a:xfrm>
        </p:grpSpPr>
        <p:sp>
          <p:nvSpPr>
            <p:cNvPr id="11" name="平行四辺形 10">
              <a:extLst>
                <a:ext uri="{FF2B5EF4-FFF2-40B4-BE49-F238E27FC236}">
                  <a16:creationId xmlns:a16="http://schemas.microsoft.com/office/drawing/2014/main" id="{35305167-3501-4225-1136-A10A5509FEE0}"/>
                </a:ext>
              </a:extLst>
            </p:cNvPr>
            <p:cNvSpPr/>
            <p:nvPr userDrawn="1"/>
          </p:nvSpPr>
          <p:spPr>
            <a:xfrm flipH="1">
              <a:off x="681429" y="975632"/>
              <a:ext cx="6469230"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暗い背景に白い文字がある&#10;&#10;中程度の精度で自動的に生成された説明">
              <a:extLst>
                <a:ext uri="{FF2B5EF4-FFF2-40B4-BE49-F238E27FC236}">
                  <a16:creationId xmlns:a16="http://schemas.microsoft.com/office/drawing/2014/main" id="{0797AE98-9459-941B-6E21-ECB87C23B8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
        <p:nvSpPr>
          <p:cNvPr id="13" name="テキスト ボックス 12">
            <a:extLst>
              <a:ext uri="{FF2B5EF4-FFF2-40B4-BE49-F238E27FC236}">
                <a16:creationId xmlns:a16="http://schemas.microsoft.com/office/drawing/2014/main" id="{CA19FBF1-F409-BB69-E6D2-BB4E707AC0EC}"/>
              </a:ext>
            </a:extLst>
          </p:cNvPr>
          <p:cNvSpPr txBox="1"/>
          <p:nvPr/>
        </p:nvSpPr>
        <p:spPr>
          <a:xfrm>
            <a:off x="8331163" y="5620077"/>
            <a:ext cx="463588" cy="307777"/>
          </a:xfrm>
          <a:prstGeom prst="rect">
            <a:avLst/>
          </a:prstGeom>
          <a:noFill/>
        </p:spPr>
        <p:txBody>
          <a:bodyPr wrap="none" rtlCol="0">
            <a:spAutoFit/>
          </a:bodyPr>
          <a:lstStyle/>
          <a:p>
            <a:r>
              <a:rPr kumimoji="1" lang="en-US" altLang="ja-JP" sz="1400" dirty="0"/>
              <a:t>(%)</a:t>
            </a:r>
            <a:endParaRPr kumimoji="1" lang="ja-JP" altLang="en-US" sz="1400" dirty="0"/>
          </a:p>
        </p:txBody>
      </p:sp>
      <p:sp>
        <p:nvSpPr>
          <p:cNvPr id="15" name="正方形/長方形 14">
            <a:extLst>
              <a:ext uri="{FF2B5EF4-FFF2-40B4-BE49-F238E27FC236}">
                <a16:creationId xmlns:a16="http://schemas.microsoft.com/office/drawing/2014/main" id="{F06E64E6-6891-4008-97B1-E2DCCA2A9B94}"/>
              </a:ext>
            </a:extLst>
          </p:cNvPr>
          <p:cNvSpPr/>
          <p:nvPr/>
        </p:nvSpPr>
        <p:spPr>
          <a:xfrm>
            <a:off x="1988925" y="2845289"/>
            <a:ext cx="877163"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a:solidFill>
                  <a:schemeClr val="tx1"/>
                </a:solidFill>
              </a:rPr>
              <a:t>かくせいざい</a:t>
            </a:r>
          </a:p>
        </p:txBody>
      </p:sp>
    </p:spTree>
    <p:extLst>
      <p:ext uri="{BB962C8B-B14F-4D97-AF65-F5344CB8AC3E}">
        <p14:creationId xmlns:p14="http://schemas.microsoft.com/office/powerpoint/2010/main" val="68373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40B5E4-FEE4-E505-5CA3-C4E1ED70F2BA}"/>
              </a:ext>
            </a:extLst>
          </p:cNvPr>
          <p:cNvSpPr>
            <a:spLocks noGrp="1"/>
          </p:cNvSpPr>
          <p:nvPr>
            <p:ph type="sldNum" sz="quarter" idx="12"/>
          </p:nvPr>
        </p:nvSpPr>
        <p:spPr/>
        <p:txBody>
          <a:bodyPr/>
          <a:lstStyle/>
          <a:p>
            <a:fld id="{2906FD1F-B238-489A-B820-857598A48E65}"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327FB825-3279-B695-26DB-C20147CC8A0A}"/>
              </a:ext>
            </a:extLst>
          </p:cNvPr>
          <p:cNvSpPr txBox="1"/>
          <p:nvPr/>
        </p:nvSpPr>
        <p:spPr>
          <a:xfrm>
            <a:off x="1094125" y="1809825"/>
            <a:ext cx="6955750" cy="1446550"/>
          </a:xfrm>
          <a:prstGeom prst="rect">
            <a:avLst/>
          </a:prstGeom>
          <a:noFill/>
        </p:spPr>
        <p:txBody>
          <a:bodyPr wrap="none" rtlCol="0">
            <a:spAutoFit/>
          </a:bodyPr>
          <a:lstStyle/>
          <a:p>
            <a:pPr algn="ctr">
              <a:buClr>
                <a:srgbClr val="0070C0"/>
              </a:buClr>
            </a:pPr>
            <a:r>
              <a:rPr kumimoji="1" lang="ja-JP" altLang="en-US" sz="4400" b="1" dirty="0"/>
              <a:t>医薬品を</a:t>
            </a:r>
            <a:endParaRPr kumimoji="1" lang="en-US" altLang="ja-JP" sz="4400" b="1" dirty="0"/>
          </a:p>
          <a:p>
            <a:pPr algn="ctr">
              <a:buClr>
                <a:srgbClr val="0070C0"/>
              </a:buClr>
            </a:pPr>
            <a:r>
              <a:rPr kumimoji="1" lang="ja-JP" altLang="en-US" sz="4400" b="1" dirty="0">
                <a:solidFill>
                  <a:srgbClr val="0070C0"/>
                </a:solidFill>
              </a:rPr>
              <a:t>医療の目的から外れて使用</a:t>
            </a:r>
          </a:p>
        </p:txBody>
      </p:sp>
      <p:sp>
        <p:nvSpPr>
          <p:cNvPr id="5" name="テキスト ボックス 4">
            <a:extLst>
              <a:ext uri="{FF2B5EF4-FFF2-40B4-BE49-F238E27FC236}">
                <a16:creationId xmlns:a16="http://schemas.microsoft.com/office/drawing/2014/main" id="{23E90504-3A17-BB18-9302-21AF29EB3D35}"/>
              </a:ext>
            </a:extLst>
          </p:cNvPr>
          <p:cNvSpPr txBox="1"/>
          <p:nvPr/>
        </p:nvSpPr>
        <p:spPr>
          <a:xfrm>
            <a:off x="3996937" y="3382020"/>
            <a:ext cx="1107996" cy="861774"/>
          </a:xfrm>
          <a:prstGeom prst="rect">
            <a:avLst/>
          </a:prstGeom>
          <a:noFill/>
        </p:spPr>
        <p:txBody>
          <a:bodyPr vert="eaVert" wrap="none" rtlCol="0">
            <a:spAutoFit/>
          </a:bodyPr>
          <a:lstStyle/>
          <a:p>
            <a:pPr algn="ctr">
              <a:buClr>
                <a:srgbClr val="0070C0"/>
              </a:buClr>
            </a:pPr>
            <a:r>
              <a:rPr kumimoji="1" lang="ja-JP" altLang="en-US" sz="6000" b="1" dirty="0"/>
              <a:t>＝</a:t>
            </a:r>
          </a:p>
        </p:txBody>
      </p:sp>
      <p:sp>
        <p:nvSpPr>
          <p:cNvPr id="6" name="テキスト ボックス 5">
            <a:extLst>
              <a:ext uri="{FF2B5EF4-FFF2-40B4-BE49-F238E27FC236}">
                <a16:creationId xmlns:a16="http://schemas.microsoft.com/office/drawing/2014/main" id="{90A0F56F-E0FC-282F-4366-81EB1FB30C4F}"/>
              </a:ext>
            </a:extLst>
          </p:cNvPr>
          <p:cNvSpPr txBox="1"/>
          <p:nvPr/>
        </p:nvSpPr>
        <p:spPr>
          <a:xfrm>
            <a:off x="3315733" y="4414245"/>
            <a:ext cx="2512536" cy="851297"/>
          </a:xfrm>
          <a:prstGeom prst="roundRect">
            <a:avLst/>
          </a:prstGeom>
          <a:solidFill>
            <a:schemeClr val="accent2">
              <a:lumMod val="20000"/>
              <a:lumOff val="80000"/>
            </a:schemeClr>
          </a:solidFill>
        </p:spPr>
        <p:txBody>
          <a:bodyPr wrap="none" rtlCol="0">
            <a:spAutoFit/>
          </a:bodyPr>
          <a:lstStyle/>
          <a:p>
            <a:pPr algn="ctr">
              <a:buClr>
                <a:srgbClr val="0070C0"/>
              </a:buClr>
            </a:pPr>
            <a:r>
              <a:rPr kumimoji="1" lang="ja-JP" altLang="en-US" sz="4400" b="1" dirty="0"/>
              <a:t>薬物乱用</a:t>
            </a:r>
          </a:p>
        </p:txBody>
      </p:sp>
    </p:spTree>
    <p:extLst>
      <p:ext uri="{BB962C8B-B14F-4D97-AF65-F5344CB8AC3E}">
        <p14:creationId xmlns:p14="http://schemas.microsoft.com/office/powerpoint/2010/main" val="18029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FEC3-7605-76CF-FA98-875B8EAACAF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49C753-2565-AE99-2CC9-3A95B85FAFD2}"/>
              </a:ext>
            </a:extLst>
          </p:cNvPr>
          <p:cNvSpPr>
            <a:spLocks noGrp="1"/>
          </p:cNvSpPr>
          <p:nvPr>
            <p:ph type="sldNum" sz="quarter" idx="12"/>
          </p:nvPr>
        </p:nvSpPr>
        <p:spPr/>
        <p:txBody>
          <a:bodyPr/>
          <a:lstStyle/>
          <a:p>
            <a:fld id="{2906FD1F-B238-489A-B820-857598A48E65}" type="slidenum">
              <a:rPr kumimoji="1" lang="ja-JP" altLang="en-US" smtClean="0"/>
              <a:t>8</a:t>
            </a:fld>
            <a:endParaRPr kumimoji="1" lang="ja-JP" altLang="en-US"/>
          </a:p>
        </p:txBody>
      </p:sp>
      <p:sp>
        <p:nvSpPr>
          <p:cNvPr id="2" name="雲 1">
            <a:extLst>
              <a:ext uri="{FF2B5EF4-FFF2-40B4-BE49-F238E27FC236}">
                <a16:creationId xmlns:a16="http://schemas.microsoft.com/office/drawing/2014/main" id="{35585A2F-3482-985D-73F1-11D4A5A6D892}"/>
              </a:ext>
            </a:extLst>
          </p:cNvPr>
          <p:cNvSpPr/>
          <p:nvPr/>
        </p:nvSpPr>
        <p:spPr>
          <a:xfrm>
            <a:off x="835536" y="1102936"/>
            <a:ext cx="7480318" cy="4911365"/>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テキスト ボックス 2">
            <a:extLst>
              <a:ext uri="{FF2B5EF4-FFF2-40B4-BE49-F238E27FC236}">
                <a16:creationId xmlns:a16="http://schemas.microsoft.com/office/drawing/2014/main" id="{25C92F0F-1860-BE88-F042-83099E3E4195}"/>
              </a:ext>
            </a:extLst>
          </p:cNvPr>
          <p:cNvSpPr txBox="1"/>
          <p:nvPr/>
        </p:nvSpPr>
        <p:spPr>
          <a:xfrm>
            <a:off x="1660595" y="1697243"/>
            <a:ext cx="5827236" cy="3477875"/>
          </a:xfrm>
          <a:prstGeom prst="rect">
            <a:avLst/>
          </a:prstGeom>
          <a:noFill/>
        </p:spPr>
        <p:txBody>
          <a:bodyPr wrap="none" rtlCol="0">
            <a:spAutoFit/>
          </a:bodyPr>
          <a:lstStyle/>
          <a:p>
            <a:pPr algn="ctr"/>
            <a:r>
              <a:rPr lang="ja-JP" altLang="en-US" sz="4400" b="1" dirty="0">
                <a:solidFill>
                  <a:srgbClr val="FF0000"/>
                </a:solidFill>
                <a:cs typeface="MS PGothic"/>
                <a:sym typeface="MS PGothic"/>
              </a:rPr>
              <a:t>市販薬の過量服薬</a:t>
            </a:r>
            <a:br>
              <a:rPr lang="ja-JP" altLang="en-US" sz="4400" b="1" dirty="0">
                <a:cs typeface="MS PGothic"/>
                <a:sym typeface="MS PGothic"/>
              </a:rPr>
            </a:br>
            <a:r>
              <a:rPr lang="en-US" altLang="ja-JP" sz="4400" b="1" dirty="0">
                <a:cs typeface="MS PGothic"/>
                <a:sym typeface="MS PGothic"/>
              </a:rPr>
              <a:t>(</a:t>
            </a:r>
            <a:r>
              <a:rPr lang="ja-JP" altLang="en-US" sz="4400" b="1" dirty="0">
                <a:cs typeface="MS PGothic"/>
                <a:sym typeface="MS PGothic"/>
              </a:rPr>
              <a:t>オーバードーズ</a:t>
            </a:r>
            <a:r>
              <a:rPr lang="en-US" altLang="ja-JP" sz="4400" b="1" dirty="0">
                <a:cs typeface="MS PGothic"/>
                <a:sym typeface="MS PGothic"/>
              </a:rPr>
              <a:t>)</a:t>
            </a:r>
            <a:br>
              <a:rPr lang="en-US" altLang="ja-JP" sz="4400" b="1" dirty="0">
                <a:cs typeface="MS PGothic"/>
                <a:sym typeface="MS PGothic"/>
              </a:rPr>
            </a:br>
            <a:r>
              <a:rPr lang="ja-JP" altLang="en-US" sz="4400" b="1" dirty="0">
                <a:cs typeface="MS PGothic"/>
                <a:sym typeface="MS PGothic"/>
              </a:rPr>
              <a:t>により、</a:t>
            </a:r>
            <a:br>
              <a:rPr lang="ja-JP" altLang="en-US" sz="4400" b="1" dirty="0">
                <a:cs typeface="MS PGothic"/>
                <a:sym typeface="MS PGothic"/>
              </a:rPr>
            </a:br>
            <a:r>
              <a:rPr lang="ja-JP" altLang="en-US" sz="4400" b="1" dirty="0">
                <a:solidFill>
                  <a:srgbClr val="0070C0"/>
                </a:solidFill>
                <a:cs typeface="MS PGothic"/>
                <a:sym typeface="MS PGothic"/>
              </a:rPr>
              <a:t>身体にどのような害</a:t>
            </a:r>
            <a:r>
              <a:rPr lang="ja-JP" altLang="en-US" sz="4400" b="1" dirty="0">
                <a:cs typeface="MS PGothic"/>
                <a:sym typeface="MS PGothic"/>
              </a:rPr>
              <a:t>が</a:t>
            </a:r>
            <a:br>
              <a:rPr lang="en-US" altLang="ja-JP" sz="4400" b="1" dirty="0">
                <a:cs typeface="MS PGothic"/>
                <a:sym typeface="MS PGothic"/>
              </a:rPr>
            </a:br>
            <a:r>
              <a:rPr lang="ja-JP" altLang="en-US" sz="4400" b="1" dirty="0">
                <a:cs typeface="MS PGothic"/>
                <a:sym typeface="MS PGothic"/>
              </a:rPr>
              <a:t>現れるのでしょうか？</a:t>
            </a:r>
          </a:p>
        </p:txBody>
      </p:sp>
    </p:spTree>
    <p:extLst>
      <p:ext uri="{BB962C8B-B14F-4D97-AF65-F5344CB8AC3E}">
        <p14:creationId xmlns:p14="http://schemas.microsoft.com/office/powerpoint/2010/main" val="23005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79AE3-1E31-5733-9C44-A406D2E8E18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A7EB43-0663-7420-0058-EF53A35A9F34}"/>
              </a:ext>
            </a:extLst>
          </p:cNvPr>
          <p:cNvSpPr>
            <a:spLocks noGrp="1"/>
          </p:cNvSpPr>
          <p:nvPr>
            <p:ph type="sldNum" sz="quarter" idx="12"/>
          </p:nvPr>
        </p:nvSpPr>
        <p:spPr/>
        <p:txBody>
          <a:bodyPr/>
          <a:lstStyle/>
          <a:p>
            <a:fld id="{2906FD1F-B238-489A-B820-857598A48E65}" type="slidenum">
              <a:rPr kumimoji="1" lang="ja-JP" altLang="en-US" smtClean="0"/>
              <a:t>9</a:t>
            </a:fld>
            <a:endParaRPr kumimoji="1" lang="ja-JP" altLang="en-US"/>
          </a:p>
        </p:txBody>
      </p:sp>
      <p:sp>
        <p:nvSpPr>
          <p:cNvPr id="3" name="タイトル 2">
            <a:extLst>
              <a:ext uri="{FF2B5EF4-FFF2-40B4-BE49-F238E27FC236}">
                <a16:creationId xmlns:a16="http://schemas.microsoft.com/office/drawing/2014/main" id="{F5F68D15-BBE8-0A5E-501C-561A7F79A7D0}"/>
              </a:ext>
            </a:extLst>
          </p:cNvPr>
          <p:cNvSpPr>
            <a:spLocks noGrp="1"/>
          </p:cNvSpPr>
          <p:nvPr>
            <p:ph type="title"/>
          </p:nvPr>
        </p:nvSpPr>
        <p:spPr>
          <a:xfrm>
            <a:off x="622056" y="324147"/>
            <a:ext cx="7759947" cy="985215"/>
          </a:xfrm>
        </p:spPr>
        <p:txBody>
          <a:bodyPr>
            <a:normAutofit/>
          </a:bodyPr>
          <a:lstStyle/>
          <a:p>
            <a:r>
              <a:rPr lang="ja-JP" altLang="en-US" sz="3100" dirty="0"/>
              <a:t>オーバードーズによる主な害</a:t>
            </a:r>
          </a:p>
        </p:txBody>
      </p:sp>
      <p:sp>
        <p:nvSpPr>
          <p:cNvPr id="5" name="テキスト ボックス 4">
            <a:extLst>
              <a:ext uri="{FF2B5EF4-FFF2-40B4-BE49-F238E27FC236}">
                <a16:creationId xmlns:a16="http://schemas.microsoft.com/office/drawing/2014/main" id="{41E78BA2-BB21-B8D9-D8DD-6FD6CC4B878D}"/>
              </a:ext>
            </a:extLst>
          </p:cNvPr>
          <p:cNvSpPr txBox="1"/>
          <p:nvPr/>
        </p:nvSpPr>
        <p:spPr>
          <a:xfrm>
            <a:off x="7529625" y="3024000"/>
            <a:ext cx="738108"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錯乱</a:t>
            </a:r>
          </a:p>
        </p:txBody>
      </p:sp>
      <p:sp>
        <p:nvSpPr>
          <p:cNvPr id="6" name="テキスト ボックス 5">
            <a:extLst>
              <a:ext uri="{FF2B5EF4-FFF2-40B4-BE49-F238E27FC236}">
                <a16:creationId xmlns:a16="http://schemas.microsoft.com/office/drawing/2014/main" id="{3C641940-BE8A-C861-B6D0-20F3E7698287}"/>
              </a:ext>
            </a:extLst>
          </p:cNvPr>
          <p:cNvSpPr txBox="1"/>
          <p:nvPr/>
        </p:nvSpPr>
        <p:spPr>
          <a:xfrm>
            <a:off x="5401702" y="5472000"/>
            <a:ext cx="738108"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昏睡</a:t>
            </a:r>
          </a:p>
        </p:txBody>
      </p:sp>
      <p:sp>
        <p:nvSpPr>
          <p:cNvPr id="7" name="テキスト ボックス 6">
            <a:extLst>
              <a:ext uri="{FF2B5EF4-FFF2-40B4-BE49-F238E27FC236}">
                <a16:creationId xmlns:a16="http://schemas.microsoft.com/office/drawing/2014/main" id="{63DFA113-A418-53D2-5A1C-891E58D0D0D0}"/>
              </a:ext>
            </a:extLst>
          </p:cNvPr>
          <p:cNvSpPr txBox="1"/>
          <p:nvPr/>
        </p:nvSpPr>
        <p:spPr>
          <a:xfrm>
            <a:off x="760709" y="5472000"/>
            <a:ext cx="1756887"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けいれん発作</a:t>
            </a:r>
          </a:p>
        </p:txBody>
      </p:sp>
      <p:sp>
        <p:nvSpPr>
          <p:cNvPr id="8" name="テキスト ボックス 7">
            <a:extLst>
              <a:ext uri="{FF2B5EF4-FFF2-40B4-BE49-F238E27FC236}">
                <a16:creationId xmlns:a16="http://schemas.microsoft.com/office/drawing/2014/main" id="{156FBD70-0823-528D-C30B-C0B53D87CD9E}"/>
              </a:ext>
            </a:extLst>
          </p:cNvPr>
          <p:cNvSpPr txBox="1"/>
          <p:nvPr/>
        </p:nvSpPr>
        <p:spPr>
          <a:xfrm>
            <a:off x="4205869" y="3024000"/>
            <a:ext cx="738108"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酩酊</a:t>
            </a:r>
          </a:p>
        </p:txBody>
      </p:sp>
      <p:sp>
        <p:nvSpPr>
          <p:cNvPr id="9" name="テキスト ボックス 8">
            <a:extLst>
              <a:ext uri="{FF2B5EF4-FFF2-40B4-BE49-F238E27FC236}">
                <a16:creationId xmlns:a16="http://schemas.microsoft.com/office/drawing/2014/main" id="{633A2BEC-0C8C-AC83-AC91-8DA4F8C89FF6}"/>
              </a:ext>
            </a:extLst>
          </p:cNvPr>
          <p:cNvSpPr txBox="1"/>
          <p:nvPr/>
        </p:nvSpPr>
        <p:spPr>
          <a:xfrm>
            <a:off x="993750" y="3024000"/>
            <a:ext cx="738109"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嘔吐</a:t>
            </a:r>
          </a:p>
        </p:txBody>
      </p:sp>
      <p:sp>
        <p:nvSpPr>
          <p:cNvPr id="10" name="テキスト ボックス 9">
            <a:extLst>
              <a:ext uri="{FF2B5EF4-FFF2-40B4-BE49-F238E27FC236}">
                <a16:creationId xmlns:a16="http://schemas.microsoft.com/office/drawing/2014/main" id="{35180BEE-0B85-AA09-CDDA-265E3DC3FC61}"/>
              </a:ext>
            </a:extLst>
          </p:cNvPr>
          <p:cNvSpPr txBox="1"/>
          <p:nvPr/>
        </p:nvSpPr>
        <p:spPr>
          <a:xfrm>
            <a:off x="2187527" y="3024000"/>
            <a:ext cx="1377672"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頻脈･多汗</a:t>
            </a:r>
          </a:p>
        </p:txBody>
      </p:sp>
      <p:sp>
        <p:nvSpPr>
          <p:cNvPr id="16" name="テキスト ボックス 15">
            <a:extLst>
              <a:ext uri="{FF2B5EF4-FFF2-40B4-BE49-F238E27FC236}">
                <a16:creationId xmlns:a16="http://schemas.microsoft.com/office/drawing/2014/main" id="{3F45791C-C1C3-444A-BFBD-02C0E9C435A9}"/>
              </a:ext>
            </a:extLst>
          </p:cNvPr>
          <p:cNvSpPr txBox="1"/>
          <p:nvPr/>
        </p:nvSpPr>
        <p:spPr>
          <a:xfrm>
            <a:off x="5896659" y="3024000"/>
            <a:ext cx="738109" cy="442674"/>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幻覚</a:t>
            </a:r>
          </a:p>
        </p:txBody>
      </p:sp>
      <p:sp>
        <p:nvSpPr>
          <p:cNvPr id="19" name="テキスト ボックス 18">
            <a:extLst>
              <a:ext uri="{FF2B5EF4-FFF2-40B4-BE49-F238E27FC236}">
                <a16:creationId xmlns:a16="http://schemas.microsoft.com/office/drawing/2014/main" id="{0F04240E-92C9-76F7-0724-FDEBD2A5BBD2}"/>
              </a:ext>
            </a:extLst>
          </p:cNvPr>
          <p:cNvSpPr txBox="1"/>
          <p:nvPr/>
        </p:nvSpPr>
        <p:spPr>
          <a:xfrm>
            <a:off x="3166842" y="5472000"/>
            <a:ext cx="1280835" cy="783193"/>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多臓器に</a:t>
            </a:r>
            <a:br>
              <a:rPr kumimoji="1" lang="en-US" altLang="ja-JP" sz="2000" b="1" dirty="0"/>
            </a:br>
            <a:r>
              <a:rPr kumimoji="1" lang="ja-JP" altLang="en-US" sz="2000" b="1" dirty="0"/>
              <a:t>ダメージ</a:t>
            </a:r>
          </a:p>
        </p:txBody>
      </p:sp>
      <p:sp>
        <p:nvSpPr>
          <p:cNvPr id="22" name="テキスト ボックス 21">
            <a:extLst>
              <a:ext uri="{FF2B5EF4-FFF2-40B4-BE49-F238E27FC236}">
                <a16:creationId xmlns:a16="http://schemas.microsoft.com/office/drawing/2014/main" id="{4D28C55A-99FB-22CE-7171-6DBC786A2DA4}"/>
              </a:ext>
            </a:extLst>
          </p:cNvPr>
          <p:cNvSpPr txBox="1"/>
          <p:nvPr/>
        </p:nvSpPr>
        <p:spPr>
          <a:xfrm>
            <a:off x="6859397" y="5472000"/>
            <a:ext cx="1790224" cy="783193"/>
          </a:xfrm>
          <a:prstGeom prst="roundRect">
            <a:avLst/>
          </a:prstGeom>
          <a:solidFill>
            <a:schemeClr val="accent2">
              <a:lumMod val="20000"/>
              <a:lumOff val="80000"/>
            </a:schemeClr>
          </a:solidFill>
        </p:spPr>
        <p:txBody>
          <a:bodyPr wrap="none" rtlCol="0" anchor="t">
            <a:spAutoFit/>
          </a:bodyPr>
          <a:lstStyle/>
          <a:p>
            <a:pPr algn="ctr"/>
            <a:r>
              <a:rPr kumimoji="1" lang="ja-JP" altLang="en-US" sz="2000" b="1" dirty="0"/>
              <a:t>死に至る</a:t>
            </a:r>
            <a:br>
              <a:rPr kumimoji="1" lang="en-US" altLang="ja-JP" sz="2000" b="1" dirty="0"/>
            </a:br>
            <a:r>
              <a:rPr kumimoji="1" lang="ja-JP" altLang="en-US" sz="2000" b="1" dirty="0"/>
              <a:t>可能性がある</a:t>
            </a:r>
          </a:p>
        </p:txBody>
      </p:sp>
      <p:pic>
        <p:nvPicPr>
          <p:cNvPr id="23" name="図 22" descr="食品, 部屋 が含まれている画像&#10;&#10;自動的に生成された説明">
            <a:extLst>
              <a:ext uri="{FF2B5EF4-FFF2-40B4-BE49-F238E27FC236}">
                <a16:creationId xmlns:a16="http://schemas.microsoft.com/office/drawing/2014/main" id="{98D41D59-9D92-A8FA-3FC1-5333B50C7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986" y="1565930"/>
            <a:ext cx="1656668" cy="1260000"/>
          </a:xfrm>
          <a:prstGeom prst="rect">
            <a:avLst/>
          </a:prstGeom>
        </p:spPr>
      </p:pic>
      <p:pic>
        <p:nvPicPr>
          <p:cNvPr id="26" name="図 25" descr="ロゴ&#10;&#10;自動的に生成された説明">
            <a:extLst>
              <a:ext uri="{FF2B5EF4-FFF2-40B4-BE49-F238E27FC236}">
                <a16:creationId xmlns:a16="http://schemas.microsoft.com/office/drawing/2014/main" id="{0AFB27E9-355D-E63B-CB3B-11498D13E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22" y="1568467"/>
            <a:ext cx="1135686" cy="1260000"/>
          </a:xfrm>
          <a:prstGeom prst="rect">
            <a:avLst/>
          </a:prstGeom>
        </p:spPr>
      </p:pic>
      <p:pic>
        <p:nvPicPr>
          <p:cNvPr id="28" name="図 27">
            <a:extLst>
              <a:ext uri="{FF2B5EF4-FFF2-40B4-BE49-F238E27FC236}">
                <a16:creationId xmlns:a16="http://schemas.microsoft.com/office/drawing/2014/main" id="{3EE26A07-6A4B-65AF-D94F-323145CDB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414" y="1563860"/>
            <a:ext cx="1008423" cy="1260000"/>
          </a:xfrm>
          <a:prstGeom prst="rect">
            <a:avLst/>
          </a:prstGeom>
        </p:spPr>
      </p:pic>
      <p:pic>
        <p:nvPicPr>
          <p:cNvPr id="30" name="図 29">
            <a:extLst>
              <a:ext uri="{FF2B5EF4-FFF2-40B4-BE49-F238E27FC236}">
                <a16:creationId xmlns:a16="http://schemas.microsoft.com/office/drawing/2014/main" id="{B4237C5E-6E85-1DDF-CC23-4D276C42B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9645" y="1476941"/>
            <a:ext cx="1266178" cy="1340397"/>
          </a:xfrm>
          <a:prstGeom prst="rect">
            <a:avLst/>
          </a:prstGeom>
        </p:spPr>
      </p:pic>
      <p:pic>
        <p:nvPicPr>
          <p:cNvPr id="32" name="図 31" descr="ロゴ が含まれている画像&#10;&#10;自動的に生成された説明">
            <a:extLst>
              <a:ext uri="{FF2B5EF4-FFF2-40B4-BE49-F238E27FC236}">
                <a16:creationId xmlns:a16="http://schemas.microsoft.com/office/drawing/2014/main" id="{9806CA74-0B31-4B5C-4917-838E47EF4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5108" y="4045117"/>
            <a:ext cx="1693666" cy="1260000"/>
          </a:xfrm>
          <a:prstGeom prst="rect">
            <a:avLst/>
          </a:prstGeom>
        </p:spPr>
      </p:pic>
      <p:pic>
        <p:nvPicPr>
          <p:cNvPr id="34" name="図 33" descr="挿絵, 抽象 が含まれている画像&#10;&#10;自動的に生成された説明">
            <a:extLst>
              <a:ext uri="{FF2B5EF4-FFF2-40B4-BE49-F238E27FC236}">
                <a16:creationId xmlns:a16="http://schemas.microsoft.com/office/drawing/2014/main" id="{E6DC6E8E-360A-81E9-09D2-5745BC2D80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190" y="4590852"/>
            <a:ext cx="1581182" cy="604411"/>
          </a:xfrm>
          <a:prstGeom prst="rect">
            <a:avLst/>
          </a:prstGeom>
        </p:spPr>
      </p:pic>
      <p:pic>
        <p:nvPicPr>
          <p:cNvPr id="36" name="図 35" descr="フロント, 記号, シャツ が含まれている画像&#10;&#10;自動的に生成された説明">
            <a:extLst>
              <a:ext uri="{FF2B5EF4-FFF2-40B4-BE49-F238E27FC236}">
                <a16:creationId xmlns:a16="http://schemas.microsoft.com/office/drawing/2014/main" id="{EC865C99-7E6D-A2C0-076D-EB0C307A92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4542" y="1563510"/>
            <a:ext cx="1264214" cy="1260000"/>
          </a:xfrm>
          <a:prstGeom prst="rect">
            <a:avLst/>
          </a:prstGeom>
        </p:spPr>
      </p:pic>
      <p:pic>
        <p:nvPicPr>
          <p:cNvPr id="38" name="図 37" descr="ロゴ が含まれている画像&#10;&#10;自動的に生成された説明">
            <a:extLst>
              <a:ext uri="{FF2B5EF4-FFF2-40B4-BE49-F238E27FC236}">
                <a16:creationId xmlns:a16="http://schemas.microsoft.com/office/drawing/2014/main" id="{4549679D-0E91-BEED-9178-0B0B45D1C7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2912" y="4079049"/>
            <a:ext cx="1457919" cy="1302010"/>
          </a:xfrm>
          <a:prstGeom prst="rect">
            <a:avLst/>
          </a:prstGeom>
        </p:spPr>
      </p:pic>
      <p:pic>
        <p:nvPicPr>
          <p:cNvPr id="40" name="図 39" descr="テキスト が含まれている画像&#10;&#10;自動的に生成された説明">
            <a:extLst>
              <a:ext uri="{FF2B5EF4-FFF2-40B4-BE49-F238E27FC236}">
                <a16:creationId xmlns:a16="http://schemas.microsoft.com/office/drawing/2014/main" id="{3F684893-00CF-C4E0-A90F-7ACD09E05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9993" y="4342600"/>
            <a:ext cx="1302010" cy="985215"/>
          </a:xfrm>
          <a:prstGeom prst="rect">
            <a:avLst/>
          </a:prstGeom>
        </p:spPr>
      </p:pic>
      <p:grpSp>
        <p:nvGrpSpPr>
          <p:cNvPr id="4" name="グループ化 3">
            <a:extLst>
              <a:ext uri="{FF2B5EF4-FFF2-40B4-BE49-F238E27FC236}">
                <a16:creationId xmlns:a16="http://schemas.microsoft.com/office/drawing/2014/main" id="{90294682-C3CA-0FFC-EE10-E349D0E0EB75}"/>
              </a:ext>
            </a:extLst>
          </p:cNvPr>
          <p:cNvGrpSpPr/>
          <p:nvPr/>
        </p:nvGrpSpPr>
        <p:grpSpPr>
          <a:xfrm>
            <a:off x="1825101" y="413092"/>
            <a:ext cx="5759296" cy="678225"/>
            <a:chOff x="1825101" y="413092"/>
            <a:chExt cx="5759296" cy="678225"/>
          </a:xfrm>
        </p:grpSpPr>
        <p:sp>
          <p:nvSpPr>
            <p:cNvPr id="11" name="平行四辺形 10">
              <a:extLst>
                <a:ext uri="{FF2B5EF4-FFF2-40B4-BE49-F238E27FC236}">
                  <a16:creationId xmlns:a16="http://schemas.microsoft.com/office/drawing/2014/main" id="{28A1828E-98B6-03CC-202E-FE2152A7932B}"/>
                </a:ext>
              </a:extLst>
            </p:cNvPr>
            <p:cNvSpPr/>
            <p:nvPr userDrawn="1"/>
          </p:nvSpPr>
          <p:spPr>
            <a:xfrm flipH="1">
              <a:off x="1825101" y="975632"/>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暗い背景に白い文字がある&#10;&#10;中程度の精度で自動的に生成された説明">
              <a:extLst>
                <a:ext uri="{FF2B5EF4-FFF2-40B4-BE49-F238E27FC236}">
                  <a16:creationId xmlns:a16="http://schemas.microsoft.com/office/drawing/2014/main" id="{6FF59A7C-3341-5CF0-0008-BF11F70E578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15597" y="413092"/>
              <a:ext cx="568800" cy="674133"/>
            </a:xfrm>
            <a:prstGeom prst="rect">
              <a:avLst/>
            </a:prstGeom>
          </p:spPr>
        </p:pic>
      </p:grpSp>
    </p:spTree>
    <p:extLst>
      <p:ext uri="{BB962C8B-B14F-4D97-AF65-F5344CB8AC3E}">
        <p14:creationId xmlns:p14="http://schemas.microsoft.com/office/powerpoint/2010/main" val="23746270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7">
      <a:majorFont>
        <a:latin typeface="Arial"/>
        <a:ea typeface="游ゴシック"/>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793</Words>
  <Application>Microsoft Office PowerPoint</Application>
  <PresentationFormat>画面に合わせる (4:3)</PresentationFormat>
  <Paragraphs>96</Paragraphs>
  <Slides>14</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MS PGothic</vt:lpstr>
      <vt:lpstr>游ゴシック</vt:lpstr>
      <vt:lpstr>Arial</vt:lpstr>
      <vt:lpstr>Office テーマ</vt:lpstr>
      <vt:lpstr>モジュール４ 市販薬乱用の害</vt:lpstr>
      <vt:lpstr>薬物乱用が原因で、全国の精神科を受診した人の調査 薬物依存者が乱用する主な薬物</vt:lpstr>
      <vt:lpstr>薬物乱用が原因で、全国の精神科を受診した人の調査 薬物依存者が乱用する主な薬物</vt:lpstr>
      <vt:lpstr>薬物乱用が原因で、全国の精神科を受診した人の調査 10代の薬物依存患者が乱用する主な薬物の推移</vt:lpstr>
      <vt:lpstr>では、高校生は？</vt:lpstr>
      <vt:lpstr>この１年間に、使用したことがありますか？</vt:lpstr>
      <vt:lpstr>PowerPoint プレゼンテーション</vt:lpstr>
      <vt:lpstr>PowerPoint プレゼンテーション</vt:lpstr>
      <vt:lpstr>オーバードーズによる主な害</vt:lpstr>
      <vt:lpstr>PowerPoint プレゼンテーション</vt:lpstr>
      <vt:lpstr>様々なきっかけ</vt:lpstr>
      <vt:lpstr>PowerPoint プレゼンテーション</vt:lpstr>
      <vt:lpstr>どのような防止対策があるかな</vt:lpstr>
      <vt:lpstr>どのような防止対策があるかな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2025-02-14T10:15:07Z</dcterms:created>
  <dcterms:modified xsi:type="dcterms:W3CDTF">2025-02-14T10:15:13Z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2025-02-14T10:15:13Z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f7ce9361-4fe0-4109-ad6d-a6c5645047ac</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