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6"/>
  </p:notesMasterIdLst>
  <p:sldIdLst>
    <p:sldId id="256" r:id="rId2"/>
    <p:sldId id="317" r:id="rId3"/>
    <p:sldId id="332" r:id="rId4"/>
    <p:sldId id="325" r:id="rId5"/>
    <p:sldId id="290" r:id="rId6"/>
    <p:sldId id="319" r:id="rId7"/>
    <p:sldId id="320" r:id="rId8"/>
    <p:sldId id="293" r:id="rId9"/>
    <p:sldId id="291" r:id="rId10"/>
    <p:sldId id="322" r:id="rId11"/>
    <p:sldId id="296" r:id="rId12"/>
    <p:sldId id="323" r:id="rId13"/>
    <p:sldId id="299" r:id="rId14"/>
    <p:sldId id="32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7" pos="710" userDrawn="1">
          <p15:clr>
            <a:srgbClr val="A4A3A4"/>
          </p15:clr>
        </p15:guide>
        <p15:guide id="8" pos="6970" userDrawn="1">
          <p15:clr>
            <a:srgbClr val="A4A3A4"/>
          </p15:clr>
        </p15:guide>
        <p15:guide id="9"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F8"/>
    <a:srgbClr val="FF6699"/>
    <a:srgbClr val="66FF99"/>
    <a:srgbClr val="3399FF"/>
    <a:srgbClr val="99CCFF"/>
    <a:srgbClr val="CC66FF"/>
    <a:srgbClr val="9933FF"/>
    <a:srgbClr val="FF6600"/>
    <a:srgbClr val="EAEFF9"/>
    <a:srgbClr val="5A4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7" autoAdjust="0"/>
    <p:restoredTop sz="94660"/>
  </p:normalViewPr>
  <p:slideViewPr>
    <p:cSldViewPr snapToGrid="0" showGuides="1">
      <p:cViewPr varScale="1">
        <p:scale>
          <a:sx n="79" d="100"/>
          <a:sy n="79" d="100"/>
        </p:scale>
        <p:origin x="662" y="67"/>
      </p:cViewPr>
      <p:guideLst>
        <p:guide pos="3840"/>
        <p:guide pos="710"/>
        <p:guide pos="6970"/>
        <p:guide orient="horz" pos="2160"/>
      </p:guideLst>
    </p:cSldViewPr>
  </p:slideViewPr>
  <p:notesTextViewPr>
    <p:cViewPr>
      <p:scale>
        <a:sx n="1" d="1"/>
        <a:sy n="1" d="1"/>
      </p:scale>
      <p:origin x="0" y="0"/>
    </p:cViewPr>
  </p:notesTextViewPr>
  <p:notesViewPr>
    <p:cSldViewPr snapToGrid="0" showGuides="1">
      <p:cViewPr varScale="1">
        <p:scale>
          <a:sx n="82" d="100"/>
          <a:sy n="82" d="100"/>
        </p:scale>
        <p:origin x="27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hini\Desktop\R6&#34220;&#20081;&#12473;&#12521;&#12452;&#12489;&#36039;&#26009;&#38598;\250207&#34220;&#20081;&#12473;&#12521;&#12452;&#12489;\&#24066;&#36009;&#34220;&#20870;&#12464;&#12521;&#12501;&#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3"/>
          <c:order val="3"/>
          <c:tx>
            <c:strRef>
              <c:f>加工!$F$2</c:f>
              <c:strCache>
                <c:ptCount val="1"/>
                <c:pt idx="0">
                  <c:v>％</c:v>
                </c:pt>
              </c:strCache>
            </c:strRef>
          </c:tx>
          <c:dPt>
            <c:idx val="0"/>
            <c:bubble3D val="0"/>
            <c:spPr>
              <a:solidFill>
                <a:srgbClr val="FF6699"/>
              </a:solidFill>
              <a:ln w="19050">
                <a:solidFill>
                  <a:schemeClr val="lt1"/>
                </a:solidFill>
              </a:ln>
              <a:effectLst/>
            </c:spPr>
            <c:extLst>
              <c:ext xmlns:c16="http://schemas.microsoft.com/office/drawing/2014/chart" uri="{C3380CC4-5D6E-409C-BE32-E72D297353CC}">
                <c16:uniqueId val="{00000001-3CB7-4EF1-B865-59B446205B29}"/>
              </c:ext>
            </c:extLst>
          </c:dPt>
          <c:dPt>
            <c:idx val="1"/>
            <c:bubble3D val="0"/>
            <c:spPr>
              <a:solidFill>
                <a:srgbClr val="3399FF"/>
              </a:solidFill>
              <a:ln w="19050">
                <a:solidFill>
                  <a:schemeClr val="lt1"/>
                </a:solidFill>
              </a:ln>
              <a:effectLst/>
            </c:spPr>
            <c:extLst>
              <c:ext xmlns:c16="http://schemas.microsoft.com/office/drawing/2014/chart" uri="{C3380CC4-5D6E-409C-BE32-E72D297353CC}">
                <c16:uniqueId val="{00000003-3CB7-4EF1-B865-59B446205B29}"/>
              </c:ext>
            </c:extLst>
          </c:dPt>
          <c:dPt>
            <c:idx val="2"/>
            <c:bubble3D val="0"/>
            <c:spPr>
              <a:solidFill>
                <a:srgbClr val="FE80F8"/>
              </a:solidFill>
              <a:ln w="19050">
                <a:solidFill>
                  <a:schemeClr val="lt1"/>
                </a:solidFill>
              </a:ln>
              <a:effectLst/>
            </c:spPr>
            <c:extLst>
              <c:ext xmlns:c16="http://schemas.microsoft.com/office/drawing/2014/chart" uri="{C3380CC4-5D6E-409C-BE32-E72D297353CC}">
                <c16:uniqueId val="{00000005-3CB7-4EF1-B865-59B446205B29}"/>
              </c:ext>
            </c:extLst>
          </c:dPt>
          <c:dPt>
            <c:idx val="3"/>
            <c:bubble3D val="0"/>
            <c:spPr>
              <a:solidFill>
                <a:srgbClr val="66FF99"/>
              </a:solidFill>
              <a:ln w="19050">
                <a:solidFill>
                  <a:schemeClr val="lt1"/>
                </a:solidFill>
              </a:ln>
              <a:effectLst/>
            </c:spPr>
            <c:extLst>
              <c:ext xmlns:c16="http://schemas.microsoft.com/office/drawing/2014/chart" uri="{C3380CC4-5D6E-409C-BE32-E72D297353CC}">
                <c16:uniqueId val="{00000007-3CB7-4EF1-B865-59B446205B29}"/>
              </c:ext>
            </c:extLst>
          </c:dPt>
          <c:dPt>
            <c:idx val="4"/>
            <c:bubble3D val="0"/>
            <c:spPr>
              <a:solidFill>
                <a:srgbClr val="E97132"/>
              </a:solidFill>
              <a:ln w="19050">
                <a:solidFill>
                  <a:schemeClr val="lt1"/>
                </a:solidFill>
              </a:ln>
              <a:effectLst/>
            </c:spPr>
            <c:extLst>
              <c:ext xmlns:c16="http://schemas.microsoft.com/office/drawing/2014/chart" uri="{C3380CC4-5D6E-409C-BE32-E72D297353CC}">
                <c16:uniqueId val="{00000009-3CB7-4EF1-B865-59B446205B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CB7-4EF1-B865-59B446205B29}"/>
              </c:ext>
            </c:extLst>
          </c:dPt>
          <c:dPt>
            <c:idx val="6"/>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D-3CB7-4EF1-B865-59B446205B2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CB7-4EF1-B865-59B446205B29}"/>
              </c:ext>
            </c:extLst>
          </c:dPt>
          <c:dLbls>
            <c:dLbl>
              <c:idx val="0"/>
              <c:layout>
                <c:manualLayout>
                  <c:x val="4.7510057358257522E-2"/>
                  <c:y val="3.3661050748544703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26452090270070294"/>
                      <c:h val="0.1877715704531347"/>
                    </c:manualLayout>
                  </c15:layout>
                </c:ext>
                <c:ext xmlns:c16="http://schemas.microsoft.com/office/drawing/2014/chart" uri="{C3380CC4-5D6E-409C-BE32-E72D297353CC}">
                  <c16:uniqueId val="{00000001-3CB7-4EF1-B865-59B446205B29}"/>
                </c:ext>
              </c:extLst>
            </c:dLbl>
            <c:dLbl>
              <c:idx val="1"/>
              <c:layout>
                <c:manualLayout>
                  <c:x val="0.11583615172409775"/>
                  <c:y val="-9.419615145872128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CB7-4EF1-B865-59B446205B29}"/>
                </c:ext>
              </c:extLst>
            </c:dLbl>
            <c:dLbl>
              <c:idx val="2"/>
              <c:layout>
                <c:manualLayout>
                  <c:x val="-3.073142940417382E-2"/>
                  <c:y val="3.949095139956797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CB7-4EF1-B865-59B446205B29}"/>
                </c:ext>
              </c:extLst>
            </c:dLbl>
            <c:dLbl>
              <c:idx val="3"/>
              <c:layout>
                <c:manualLayout>
                  <c:x val="-6.1965127133947369E-2"/>
                  <c:y val="9.6712592606561856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CB7-4EF1-B865-59B446205B29}"/>
                </c:ext>
              </c:extLst>
            </c:dLbl>
            <c:dLbl>
              <c:idx val="4"/>
              <c:layout>
                <c:manualLayout>
                  <c:x val="-5.7532167524564422E-2"/>
                  <c:y val="0.1153689936802592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CB7-4EF1-B865-59B446205B29}"/>
                </c:ext>
              </c:extLst>
            </c:dLbl>
            <c:dLbl>
              <c:idx val="5"/>
              <c:layout>
                <c:manualLayout>
                  <c:x val="-5.4212374624321776E-2"/>
                  <c:y val="2.16749883261718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3CB7-4EF1-B865-59B446205B29}"/>
                </c:ext>
              </c:extLst>
            </c:dLbl>
            <c:dLbl>
              <c:idx val="6"/>
              <c:layout>
                <c:manualLayout>
                  <c:x val="5.0157292459932688E-2"/>
                  <c:y val="7.7586591846151543E-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4462279432909023"/>
                      <c:h val="0.1483931947069943"/>
                    </c:manualLayout>
                  </c15:layout>
                </c:ext>
                <c:ext xmlns:c16="http://schemas.microsoft.com/office/drawing/2014/chart" uri="{C3380CC4-5D6E-409C-BE32-E72D297353CC}">
                  <c16:uniqueId val="{0000000D-3CB7-4EF1-B865-59B446205B2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加工!$B$3:$B$9</c:f>
              <c:strCache>
                <c:ptCount val="7"/>
                <c:pt idx="0">
                  <c:v>睡眠薬・抗不安薬</c:v>
                </c:pt>
                <c:pt idx="1">
                  <c:v>覚醒剤</c:v>
                </c:pt>
                <c:pt idx="2">
                  <c:v>市販薬</c:v>
                </c:pt>
                <c:pt idx="3">
                  <c:v>大麻</c:v>
                </c:pt>
                <c:pt idx="4">
                  <c:v>多剤</c:v>
                </c:pt>
                <c:pt idx="5">
                  <c:v>有機溶剤</c:v>
                </c:pt>
                <c:pt idx="6">
                  <c:v>その他</c:v>
                </c:pt>
              </c:strCache>
            </c:strRef>
          </c:cat>
          <c:val>
            <c:numRef>
              <c:f>加工!$F$3:$F$9</c:f>
              <c:numCache>
                <c:formatCode>0.0%</c:formatCode>
                <c:ptCount val="7"/>
                <c:pt idx="0">
                  <c:v>0.28699999999999998</c:v>
                </c:pt>
                <c:pt idx="1">
                  <c:v>0.28199999999999997</c:v>
                </c:pt>
                <c:pt idx="2">
                  <c:v>0.2</c:v>
                </c:pt>
                <c:pt idx="3">
                  <c:v>7.8E-2</c:v>
                </c:pt>
                <c:pt idx="4">
                  <c:v>5.7999999999999996E-2</c:v>
                </c:pt>
                <c:pt idx="5">
                  <c:v>3.2000000000000001E-2</c:v>
                </c:pt>
                <c:pt idx="6">
                  <c:v>6.5000000000000002E-2</c:v>
                </c:pt>
              </c:numCache>
            </c:numRef>
          </c:val>
          <c:extLst>
            <c:ext xmlns:c16="http://schemas.microsoft.com/office/drawing/2014/chart" uri="{C3380CC4-5D6E-409C-BE32-E72D297353CC}">
              <c16:uniqueId val="{00000010-3CB7-4EF1-B865-59B446205B29}"/>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加工!$C$2</c15:sqref>
                        </c15:formulaRef>
                      </c:ext>
                    </c:extLst>
                    <c:strCache>
                      <c:ptCount val="1"/>
                      <c:pt idx="0">
                        <c:v>患者数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2-3CB7-4EF1-B865-59B446205B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4-3CB7-4EF1-B865-59B446205B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6-3CB7-4EF1-B865-59B446205B2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8-3CB7-4EF1-B865-59B446205B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A-3CB7-4EF1-B865-59B446205B2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C-3CB7-4EF1-B865-59B446205B29}"/>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E-3CB7-4EF1-B865-59B446205B29}"/>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0-3CB7-4EF1-B865-59B446205B2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加工!$B$3:$B$9</c15:sqref>
                        </c15:formulaRef>
                      </c:ext>
                    </c:extLst>
                    <c:strCache>
                      <c:ptCount val="7"/>
                      <c:pt idx="0">
                        <c:v>睡眠薬・抗不安薬</c:v>
                      </c:pt>
                      <c:pt idx="1">
                        <c:v>覚醒剤</c:v>
                      </c:pt>
                      <c:pt idx="2">
                        <c:v>市販薬</c:v>
                      </c:pt>
                      <c:pt idx="3">
                        <c:v>大麻</c:v>
                      </c:pt>
                      <c:pt idx="4">
                        <c:v>多剤</c:v>
                      </c:pt>
                      <c:pt idx="5">
                        <c:v>有機溶剤</c:v>
                      </c:pt>
                      <c:pt idx="6">
                        <c:v>その他</c:v>
                      </c:pt>
                    </c:strCache>
                  </c:strRef>
                </c:cat>
                <c:val>
                  <c:numRef>
                    <c:extLst>
                      <c:ext uri="{02D57815-91ED-43cb-92C2-25804820EDAC}">
                        <c15:formulaRef>
                          <c15:sqref>加工!$C$3:$C$9</c15:sqref>
                        </c15:formulaRef>
                      </c:ext>
                    </c:extLst>
                    <c:numCache>
                      <c:formatCode>General</c:formatCode>
                      <c:ptCount val="7"/>
                      <c:pt idx="0">
                        <c:v>297</c:v>
                      </c:pt>
                      <c:pt idx="1">
                        <c:v>292</c:v>
                      </c:pt>
                      <c:pt idx="2">
                        <c:v>207</c:v>
                      </c:pt>
                      <c:pt idx="3">
                        <c:v>81</c:v>
                      </c:pt>
                      <c:pt idx="4">
                        <c:v>60</c:v>
                      </c:pt>
                      <c:pt idx="5">
                        <c:v>33</c:v>
                      </c:pt>
                      <c:pt idx="6">
                        <c:v>63</c:v>
                      </c:pt>
                    </c:numCache>
                  </c:numRef>
                </c:val>
                <c:extLst>
                  <c:ext xmlns:c16="http://schemas.microsoft.com/office/drawing/2014/chart" uri="{C3380CC4-5D6E-409C-BE32-E72D297353CC}">
                    <c16:uniqueId val="{00000021-3CB7-4EF1-B865-59B446205B29}"/>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加工!$D$2</c15:sqref>
                        </c15:formulaRef>
                      </c:ext>
                    </c:extLst>
                    <c:strCache>
                      <c:ptCount val="1"/>
                      <c:pt idx="0">
                        <c:v>％</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3-3CB7-4EF1-B865-59B446205B2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5-3CB7-4EF1-B865-59B446205B29}"/>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7-3CB7-4EF1-B865-59B446205B29}"/>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9-3CB7-4EF1-B865-59B446205B29}"/>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B-3CB7-4EF1-B865-59B446205B29}"/>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D-3CB7-4EF1-B865-59B446205B29}"/>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2F-3CB7-4EF1-B865-59B446205B29}"/>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31-3CB7-4EF1-B865-59B446205B29}"/>
                    </c:ext>
                  </c:extLst>
                </c:dPt>
                <c:cat>
                  <c:strRef>
                    <c:extLst xmlns:c15="http://schemas.microsoft.com/office/drawing/2012/chart">
                      <c:ext xmlns:c15="http://schemas.microsoft.com/office/drawing/2012/chart" uri="{02D57815-91ED-43cb-92C2-25804820EDAC}">
                        <c15:formulaRef>
                          <c15:sqref>加工!$B$3:$B$9</c15:sqref>
                        </c15:formulaRef>
                      </c:ext>
                    </c:extLst>
                    <c:strCache>
                      <c:ptCount val="7"/>
                      <c:pt idx="0">
                        <c:v>睡眠薬・抗不安薬</c:v>
                      </c:pt>
                      <c:pt idx="1">
                        <c:v>覚醒剤</c:v>
                      </c:pt>
                      <c:pt idx="2">
                        <c:v>市販薬</c:v>
                      </c:pt>
                      <c:pt idx="3">
                        <c:v>大麻</c:v>
                      </c:pt>
                      <c:pt idx="4">
                        <c:v>多剤</c:v>
                      </c:pt>
                      <c:pt idx="5">
                        <c:v>有機溶剤</c:v>
                      </c:pt>
                      <c:pt idx="6">
                        <c:v>その他</c:v>
                      </c:pt>
                    </c:strCache>
                  </c:strRef>
                </c:cat>
                <c:val>
                  <c:numRef>
                    <c:extLst xmlns:c15="http://schemas.microsoft.com/office/drawing/2012/chart">
                      <c:ext xmlns:c15="http://schemas.microsoft.com/office/drawing/2012/chart" uri="{02D57815-91ED-43cb-92C2-25804820EDAC}">
                        <c15:formulaRef>
                          <c15:sqref>加工!$D$3:$D$9</c15:sqref>
                        </c15:formulaRef>
                      </c:ext>
                    </c:extLst>
                    <c:numCache>
                      <c:formatCode>0.0_ </c:formatCode>
                      <c:ptCount val="7"/>
                      <c:pt idx="0">
                        <c:v>28.7</c:v>
                      </c:pt>
                      <c:pt idx="1">
                        <c:v>28.2</c:v>
                      </c:pt>
                      <c:pt idx="2">
                        <c:v>20</c:v>
                      </c:pt>
                      <c:pt idx="3">
                        <c:v>7.8</c:v>
                      </c:pt>
                      <c:pt idx="4">
                        <c:v>5.8</c:v>
                      </c:pt>
                      <c:pt idx="5">
                        <c:v>3.2</c:v>
                      </c:pt>
                      <c:pt idx="6">
                        <c:v>6.5</c:v>
                      </c:pt>
                    </c:numCache>
                  </c:numRef>
                </c:val>
                <c:extLst xmlns:c15="http://schemas.microsoft.com/office/drawing/2012/chart">
                  <c:ext xmlns:c16="http://schemas.microsoft.com/office/drawing/2014/chart" uri="{C3380CC4-5D6E-409C-BE32-E72D297353CC}">
                    <c16:uniqueId val="{00000032-3CB7-4EF1-B865-59B446205B29}"/>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加工!$E$2</c15:sqref>
                        </c15:formulaRef>
                      </c:ext>
                    </c:extLst>
                    <c:strCache>
                      <c:ptCount val="1"/>
                      <c:pt idx="0">
                        <c:v>％</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4-3CB7-4EF1-B865-59B446205B29}"/>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6-3CB7-4EF1-B865-59B446205B29}"/>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8-3CB7-4EF1-B865-59B446205B29}"/>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A-3CB7-4EF1-B865-59B446205B29}"/>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C-3CB7-4EF1-B865-59B446205B29}"/>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E-3CB7-4EF1-B865-59B446205B29}"/>
                    </c:ext>
                  </c:extLst>
                </c:dPt>
                <c:dPt>
                  <c:idx val="6"/>
                  <c:bubble3D val="0"/>
                  <c:spPr>
                    <a:solidFill>
                      <a:schemeClr val="accent1">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0-3CB7-4EF1-B865-59B446205B29}"/>
                    </c:ext>
                  </c:extLst>
                </c:dPt>
                <c:dPt>
                  <c:idx val="7"/>
                  <c:bubble3D val="0"/>
                  <c:spPr>
                    <a:solidFill>
                      <a:schemeClr val="accent2">
                        <a:lumMod val="60000"/>
                      </a:schemeClr>
                    </a:solidFill>
                    <a:ln w="19050">
                      <a:solidFill>
                        <a:schemeClr val="lt1"/>
                      </a:solidFill>
                    </a:ln>
                    <a:effectLst/>
                  </c:spPr>
                  <c:extLst xmlns:c15="http://schemas.microsoft.com/office/drawing/2012/chart">
                    <c:ext xmlns:c16="http://schemas.microsoft.com/office/drawing/2014/chart" uri="{C3380CC4-5D6E-409C-BE32-E72D297353CC}">
                      <c16:uniqueId val="{00000042-3CB7-4EF1-B865-59B446205B29}"/>
                    </c:ext>
                  </c:extLst>
                </c:dPt>
                <c:cat>
                  <c:strRef>
                    <c:extLst xmlns:c15="http://schemas.microsoft.com/office/drawing/2012/chart">
                      <c:ext xmlns:c15="http://schemas.microsoft.com/office/drawing/2012/chart" uri="{02D57815-91ED-43cb-92C2-25804820EDAC}">
                        <c15:formulaRef>
                          <c15:sqref>加工!$B$3:$B$9</c15:sqref>
                        </c15:formulaRef>
                      </c:ext>
                    </c:extLst>
                    <c:strCache>
                      <c:ptCount val="7"/>
                      <c:pt idx="0">
                        <c:v>睡眠薬・抗不安薬</c:v>
                      </c:pt>
                      <c:pt idx="1">
                        <c:v>覚醒剤</c:v>
                      </c:pt>
                      <c:pt idx="2">
                        <c:v>市販薬</c:v>
                      </c:pt>
                      <c:pt idx="3">
                        <c:v>大麻</c:v>
                      </c:pt>
                      <c:pt idx="4">
                        <c:v>多剤</c:v>
                      </c:pt>
                      <c:pt idx="5">
                        <c:v>有機溶剤</c:v>
                      </c:pt>
                      <c:pt idx="6">
                        <c:v>その他</c:v>
                      </c:pt>
                    </c:strCache>
                  </c:strRef>
                </c:cat>
                <c:val>
                  <c:numRef>
                    <c:extLst xmlns:c15="http://schemas.microsoft.com/office/drawing/2012/chart">
                      <c:ext xmlns:c15="http://schemas.microsoft.com/office/drawing/2012/chart" uri="{02D57815-91ED-43cb-92C2-25804820EDAC}">
                        <c15:formulaRef>
                          <c15:sqref>加工!$E$3:$E$9</c15:sqref>
                        </c15:formulaRef>
                      </c:ext>
                    </c:extLst>
                    <c:numCache>
                      <c:formatCode>0%</c:formatCode>
                      <c:ptCount val="7"/>
                      <c:pt idx="0">
                        <c:v>28.7</c:v>
                      </c:pt>
                      <c:pt idx="1">
                        <c:v>28.2</c:v>
                      </c:pt>
                      <c:pt idx="2">
                        <c:v>20</c:v>
                      </c:pt>
                      <c:pt idx="3">
                        <c:v>7.8</c:v>
                      </c:pt>
                      <c:pt idx="4">
                        <c:v>5.8</c:v>
                      </c:pt>
                      <c:pt idx="5">
                        <c:v>3.2</c:v>
                      </c:pt>
                    </c:numCache>
                  </c:numRef>
                </c:val>
                <c:extLst xmlns:c15="http://schemas.microsoft.com/office/drawing/2012/chart">
                  <c:ext xmlns:c16="http://schemas.microsoft.com/office/drawing/2014/chart" uri="{C3380CC4-5D6E-409C-BE32-E72D297353CC}">
                    <c16:uniqueId val="{00000043-3CB7-4EF1-B865-59B446205B29}"/>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649564341691351"/>
          <c:y val="2.8396318675291649E-2"/>
          <c:w val="0.79350439247474236"/>
          <c:h val="0.8801185821086418"/>
        </c:manualLayout>
      </c:layout>
      <c:barChart>
        <c:barDir val="col"/>
        <c:grouping val="percentStacked"/>
        <c:varyColors val="0"/>
        <c:ser>
          <c:idx val="0"/>
          <c:order val="0"/>
          <c:tx>
            <c:strRef>
              <c:f>Sheet1!$B$1</c:f>
              <c:strCache>
                <c:ptCount val="1"/>
                <c:pt idx="0">
                  <c:v>覚醒剤</c:v>
                </c:pt>
              </c:strCache>
            </c:strRef>
          </c:tx>
          <c:spPr>
            <a:solidFill>
              <a:srgbClr val="3399FF"/>
            </a:solidFill>
            <a:ln>
              <a:noFill/>
            </a:ln>
            <a:effectLst/>
          </c:spPr>
          <c:invertIfNegative val="0"/>
          <c:dLbls>
            <c:spPr>
              <a:noFill/>
              <a:ln>
                <a:noFill/>
              </a:ln>
              <a:effectLst/>
            </c:spPr>
            <c:txPr>
              <a:bodyPr wrap="square" lIns="38100" tIns="19050" rIns="38100" bIns="19050" anchor="ctr">
                <a:spAutoFit/>
              </a:bodyPr>
              <a:lstStyle/>
              <a:p>
                <a:pPr>
                  <a:defRPr sz="1200">
                    <a:latin typeface="+mn-l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Sheet1!$B$2:$B$5</c:f>
              <c:numCache>
                <c:formatCode>General</c:formatCode>
                <c:ptCount val="4"/>
                <c:pt idx="0">
                  <c:v>16.7</c:v>
                </c:pt>
                <c:pt idx="1">
                  <c:v>14.7</c:v>
                </c:pt>
                <c:pt idx="2">
                  <c:v>7.7</c:v>
                </c:pt>
                <c:pt idx="3">
                  <c:v>4.3</c:v>
                </c:pt>
              </c:numCache>
            </c:numRef>
          </c:val>
          <c:extLst>
            <c:ext xmlns:c16="http://schemas.microsoft.com/office/drawing/2014/chart" uri="{C3380CC4-5D6E-409C-BE32-E72D297353CC}">
              <c16:uniqueId val="{00000001-0427-420A-A31C-427CF1613DF1}"/>
            </c:ext>
          </c:extLst>
        </c:ser>
        <c:ser>
          <c:idx val="1"/>
          <c:order val="1"/>
          <c:tx>
            <c:strRef>
              <c:f>Sheet1!$C$1</c:f>
              <c:strCache>
                <c:ptCount val="1"/>
                <c:pt idx="0">
                  <c:v>大麻</c:v>
                </c:pt>
              </c:strCache>
            </c:strRef>
          </c:tx>
          <c:spPr>
            <a:solidFill>
              <a:srgbClr val="66FF99"/>
            </a:solidFill>
            <a:ln>
              <a:noFill/>
            </a:ln>
            <a:effectLst/>
          </c:spPr>
          <c:invertIfNegative val="0"/>
          <c:dLbls>
            <c:spPr>
              <a:noFill/>
              <a:ln>
                <a:noFill/>
              </a:ln>
              <a:effectLst/>
            </c:spPr>
            <c:txPr>
              <a:bodyPr wrap="square" lIns="38100" tIns="19050" rIns="38100" bIns="19050" anchor="ctr">
                <a:spAutoFit/>
              </a:bodyPr>
              <a:lstStyle/>
              <a:p>
                <a:pPr>
                  <a:defRPr sz="1200">
                    <a:latin typeface="+mn-l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Sheet1!$C$2:$C$5</c:f>
              <c:numCache>
                <c:formatCode>General</c:formatCode>
                <c:ptCount val="4"/>
                <c:pt idx="0">
                  <c:v>16.7</c:v>
                </c:pt>
                <c:pt idx="1">
                  <c:v>20.6</c:v>
                </c:pt>
                <c:pt idx="2">
                  <c:v>7.7</c:v>
                </c:pt>
                <c:pt idx="3">
                  <c:v>10.9</c:v>
                </c:pt>
              </c:numCache>
            </c:numRef>
          </c:val>
          <c:extLst>
            <c:ext xmlns:c16="http://schemas.microsoft.com/office/drawing/2014/chart" uri="{C3380CC4-5D6E-409C-BE32-E72D297353CC}">
              <c16:uniqueId val="{00000002-0427-420A-A31C-427CF1613DF1}"/>
            </c:ext>
          </c:extLst>
        </c:ser>
        <c:ser>
          <c:idx val="2"/>
          <c:order val="2"/>
          <c:tx>
            <c:strRef>
              <c:f>Sheet1!$D$1</c:f>
              <c:strCache>
                <c:ptCount val="1"/>
                <c:pt idx="0">
                  <c:v>危険ドラッグ</c:v>
                </c:pt>
              </c:strCache>
            </c:strRef>
          </c:tx>
          <c:spPr>
            <a:solidFill>
              <a:srgbClr val="FFFF66"/>
            </a:solidFill>
            <a:ln>
              <a:noFill/>
            </a:ln>
            <a:effectLst/>
          </c:spPr>
          <c:invertIfNegative val="0"/>
          <c:dLbls>
            <c:spPr>
              <a:noFill/>
              <a:ln>
                <a:noFill/>
              </a:ln>
              <a:effectLst/>
            </c:spPr>
            <c:txPr>
              <a:bodyPr wrap="square" lIns="38100" tIns="19050" rIns="38100" bIns="19050" anchor="ctr">
                <a:spAutoFit/>
              </a:bodyPr>
              <a:lstStyle/>
              <a:p>
                <a:pPr>
                  <a:defRPr sz="1200">
                    <a:latin typeface="+mn-l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Sheet1!$D$2:$D$5</c:f>
              <c:numCache>
                <c:formatCode>General</c:formatCode>
                <c:ptCount val="4"/>
                <c:pt idx="0">
                  <c:v>16.7</c:v>
                </c:pt>
                <c:pt idx="1">
                  <c:v>0</c:v>
                </c:pt>
                <c:pt idx="2">
                  <c:v>0</c:v>
                </c:pt>
                <c:pt idx="3">
                  <c:v>0</c:v>
                </c:pt>
              </c:numCache>
            </c:numRef>
          </c:val>
          <c:extLst>
            <c:ext xmlns:c16="http://schemas.microsoft.com/office/drawing/2014/chart" uri="{C3380CC4-5D6E-409C-BE32-E72D297353CC}">
              <c16:uniqueId val="{00000003-0427-420A-A31C-427CF1613DF1}"/>
            </c:ext>
          </c:extLst>
        </c:ser>
        <c:ser>
          <c:idx val="3"/>
          <c:order val="3"/>
          <c:tx>
            <c:strRef>
              <c:f>Sheet1!$E$1</c:f>
              <c:strCache>
                <c:ptCount val="1"/>
                <c:pt idx="0">
                  <c:v>睡眠薬・抗不安薬</c:v>
                </c:pt>
              </c:strCache>
            </c:strRef>
          </c:tx>
          <c:spPr>
            <a:solidFill>
              <a:srgbClr val="FF6699"/>
            </a:solidFill>
            <a:ln>
              <a:noFill/>
            </a:ln>
            <a:effectLst/>
          </c:spPr>
          <c:invertIfNegative val="0"/>
          <c:dLbls>
            <c:spPr>
              <a:noFill/>
              <a:ln>
                <a:noFill/>
              </a:ln>
              <a:effectLst/>
            </c:spPr>
            <c:txPr>
              <a:bodyPr wrap="square" lIns="38100" tIns="19050" rIns="38100" bIns="19050" anchor="ctr">
                <a:spAutoFit/>
              </a:bodyPr>
              <a:lstStyle/>
              <a:p>
                <a:pPr>
                  <a:defRPr sz="1200">
                    <a:latin typeface="+mn-l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Sheet1!$E$2:$E$5</c:f>
              <c:numCache>
                <c:formatCode>General</c:formatCode>
                <c:ptCount val="4"/>
                <c:pt idx="0">
                  <c:v>16.7</c:v>
                </c:pt>
                <c:pt idx="1">
                  <c:v>5.9</c:v>
                </c:pt>
                <c:pt idx="2">
                  <c:v>12.8</c:v>
                </c:pt>
                <c:pt idx="3">
                  <c:v>6.5</c:v>
                </c:pt>
              </c:numCache>
            </c:numRef>
          </c:val>
          <c:extLst>
            <c:ext xmlns:c16="http://schemas.microsoft.com/office/drawing/2014/chart" uri="{C3380CC4-5D6E-409C-BE32-E72D297353CC}">
              <c16:uniqueId val="{00000004-0427-420A-A31C-427CF1613DF1}"/>
            </c:ext>
          </c:extLst>
        </c:ser>
        <c:ser>
          <c:idx val="4"/>
          <c:order val="4"/>
          <c:tx>
            <c:strRef>
              <c:f>Sheet1!$F$1</c:f>
              <c:strCache>
                <c:ptCount val="1"/>
                <c:pt idx="0">
                  <c:v>市販薬</c:v>
                </c:pt>
              </c:strCache>
            </c:strRef>
          </c:tx>
          <c:spPr>
            <a:solidFill>
              <a:srgbClr val="FE80F8"/>
            </a:solidFill>
            <a:ln>
              <a:noFill/>
            </a:ln>
            <a:effectLst/>
          </c:spPr>
          <c:invertIfNegative val="0"/>
          <c:dLbls>
            <c:spPr>
              <a:noFill/>
              <a:ln>
                <a:noFill/>
              </a:ln>
              <a:effectLst/>
            </c:spPr>
            <c:txPr>
              <a:bodyPr wrap="square" lIns="38100" tIns="19050" rIns="38100" bIns="19050" anchor="ctr">
                <a:spAutoFit/>
              </a:bodyPr>
              <a:lstStyle/>
              <a:p>
                <a:pPr>
                  <a:defRPr sz="2000" b="1">
                    <a:solidFill>
                      <a:srgbClr val="FF0000"/>
                    </a:solidFill>
                    <a:latin typeface="+mn-l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Sheet1!$F$2:$F$5</c:f>
              <c:numCache>
                <c:formatCode>General</c:formatCode>
                <c:ptCount val="4"/>
                <c:pt idx="0">
                  <c:v>25</c:v>
                </c:pt>
                <c:pt idx="1">
                  <c:v>41.2</c:v>
                </c:pt>
                <c:pt idx="2">
                  <c:v>56.4</c:v>
                </c:pt>
                <c:pt idx="3">
                  <c:v>65.2</c:v>
                </c:pt>
              </c:numCache>
            </c:numRef>
          </c:val>
          <c:extLst>
            <c:ext xmlns:c16="http://schemas.microsoft.com/office/drawing/2014/chart" uri="{C3380CC4-5D6E-409C-BE32-E72D297353CC}">
              <c16:uniqueId val="{00000005-0427-420A-A31C-427CF1613DF1}"/>
            </c:ext>
          </c:extLst>
        </c:ser>
        <c:ser>
          <c:idx val="5"/>
          <c:order val="5"/>
          <c:tx>
            <c:strRef>
              <c:f>Sheet1!$G$1</c:f>
              <c:strCache>
                <c:ptCount val="1"/>
                <c:pt idx="0">
                  <c:v>その他</c:v>
                </c:pt>
              </c:strCache>
            </c:strRef>
          </c:tx>
          <c:spPr>
            <a:solidFill>
              <a:schemeClr val="bg1">
                <a:lumMod val="85000"/>
              </a:schemeClr>
            </a:solidFill>
            <a:ln>
              <a:noFill/>
            </a:ln>
            <a:effectLst/>
          </c:spPr>
          <c:invertIfNegative val="0"/>
          <c:dLbls>
            <c:spPr>
              <a:noFill/>
              <a:ln>
                <a:noFill/>
              </a:ln>
              <a:effectLst/>
            </c:spPr>
            <c:txPr>
              <a:bodyPr wrap="square" lIns="38100" tIns="19050" rIns="38100" bIns="19050" anchor="ctr">
                <a:spAutoFit/>
              </a:bodyPr>
              <a:lstStyle/>
              <a:p>
                <a:pPr>
                  <a:defRPr sz="1200">
                    <a:latin typeface="+mn-lt"/>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2016</c:v>
                </c:pt>
                <c:pt idx="1">
                  <c:v>2018</c:v>
                </c:pt>
                <c:pt idx="2">
                  <c:v>2020</c:v>
                </c:pt>
                <c:pt idx="3">
                  <c:v>2022</c:v>
                </c:pt>
              </c:numCache>
            </c:numRef>
          </c:cat>
          <c:val>
            <c:numRef>
              <c:f>Sheet1!$G$2:$G$5</c:f>
              <c:numCache>
                <c:formatCode>General</c:formatCode>
                <c:ptCount val="4"/>
                <c:pt idx="0">
                  <c:v>8.3000000000000007</c:v>
                </c:pt>
                <c:pt idx="1">
                  <c:v>17.600000000000001</c:v>
                </c:pt>
                <c:pt idx="2">
                  <c:v>15.4</c:v>
                </c:pt>
                <c:pt idx="3">
                  <c:v>13.1</c:v>
                </c:pt>
              </c:numCache>
            </c:numRef>
          </c:val>
          <c:extLst>
            <c:ext xmlns:c16="http://schemas.microsoft.com/office/drawing/2014/chart" uri="{C3380CC4-5D6E-409C-BE32-E72D297353CC}">
              <c16:uniqueId val="{00000006-0427-420A-A31C-427CF1613DF1}"/>
            </c:ext>
          </c:extLst>
        </c:ser>
        <c:dLbls>
          <c:dLblPos val="ctr"/>
          <c:showLegendKey val="0"/>
          <c:showVal val="1"/>
          <c:showCatName val="0"/>
          <c:showSerName val="0"/>
          <c:showPercent val="0"/>
          <c:showBubbleSize val="0"/>
        </c:dLbls>
        <c:gapWidth val="150"/>
        <c:overlap val="100"/>
        <c:serLines>
          <c:spPr>
            <a:ln w="9525" cap="flat" cmpd="sng" algn="ctr">
              <a:solidFill>
                <a:schemeClr val="tx1">
                  <a:lumMod val="35000"/>
                  <a:lumOff val="65000"/>
                </a:schemeClr>
              </a:solidFill>
              <a:round/>
            </a:ln>
            <a:effectLst/>
          </c:spPr>
        </c:serLines>
        <c:axId val="482646480"/>
        <c:axId val="482646840"/>
      </c:barChart>
      <c:catAx>
        <c:axId val="48264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1600" b="1"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482646840"/>
        <c:crosses val="autoZero"/>
        <c:auto val="1"/>
        <c:lblAlgn val="ctr"/>
        <c:lblOffset val="100"/>
        <c:noMultiLvlLbl val="0"/>
      </c:catAx>
      <c:valAx>
        <c:axId val="482646840"/>
        <c:scaling>
          <c:orientation val="minMax"/>
        </c:scaling>
        <c:delete val="1"/>
        <c:axPos val="l"/>
        <c:numFmt formatCode="0%" sourceLinked="1"/>
        <c:majorTickMark val="none"/>
        <c:minorTickMark val="none"/>
        <c:tickLblPos val="nextTo"/>
        <c:crossAx val="482646480"/>
        <c:crosses val="autoZero"/>
        <c:crossBetween val="between"/>
      </c:valAx>
      <c:spPr>
        <a:noFill/>
        <a:ln>
          <a:noFill/>
        </a:ln>
        <a:effectLst/>
      </c:spPr>
    </c:plotArea>
    <c:legend>
      <c:legendPos val="r"/>
      <c:layout>
        <c:manualLayout>
          <c:xMode val="edge"/>
          <c:yMode val="edge"/>
          <c:x val="0"/>
          <c:y val="8.0202706590490308E-2"/>
          <c:w val="0.23523368839116698"/>
          <c:h val="0.7059337007425371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市販薬(乱用目的）</c:v>
                </c:pt>
                <c:pt idx="1">
                  <c:v>危険ドラッグ</c:v>
                </c:pt>
                <c:pt idx="2">
                  <c:v>コカイン</c:v>
                </c:pt>
                <c:pt idx="3">
                  <c:v>MDMA</c:v>
                </c:pt>
                <c:pt idx="4">
                  <c:v>覚醒剤</c:v>
                </c:pt>
                <c:pt idx="5">
                  <c:v>有機溶剤</c:v>
                </c:pt>
                <c:pt idx="6">
                  <c:v>大麻</c:v>
                </c:pt>
              </c:strCache>
            </c:strRef>
          </c:cat>
          <c:val>
            <c:numRef>
              <c:f>Sheet1!$B$2:$B$8</c:f>
              <c:numCache>
                <c:formatCode>0.00_);[Red]\(0.00\)</c:formatCode>
                <c:ptCount val="7"/>
                <c:pt idx="0">
                  <c:v>1.57</c:v>
                </c:pt>
                <c:pt idx="1">
                  <c:v>7.0000000000000007E-2</c:v>
                </c:pt>
                <c:pt idx="2">
                  <c:v>7.0000000000000007E-2</c:v>
                </c:pt>
                <c:pt idx="3">
                  <c:v>0.08</c:v>
                </c:pt>
                <c:pt idx="4">
                  <c:v>7.0000000000000007E-2</c:v>
                </c:pt>
                <c:pt idx="5">
                  <c:v>0.1</c:v>
                </c:pt>
                <c:pt idx="6">
                  <c:v>0.16</c:v>
                </c:pt>
              </c:numCache>
            </c:numRef>
          </c:val>
          <c:extLst>
            <c:ext xmlns:c16="http://schemas.microsoft.com/office/drawing/2014/chart" uri="{C3380CC4-5D6E-409C-BE32-E72D297353CC}">
              <c16:uniqueId val="{00000000-439C-4C2B-8ABD-7F66FD784589}"/>
            </c:ext>
          </c:extLst>
        </c:ser>
        <c:dLbls>
          <c:dLblPos val="outEnd"/>
          <c:showLegendKey val="0"/>
          <c:showVal val="1"/>
          <c:showCatName val="0"/>
          <c:showSerName val="0"/>
          <c:showPercent val="0"/>
          <c:showBubbleSize val="0"/>
        </c:dLbls>
        <c:gapWidth val="80"/>
        <c:axId val="378922200"/>
        <c:axId val="378927960"/>
      </c:barChart>
      <c:catAx>
        <c:axId val="378922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378927960"/>
        <c:crosses val="autoZero"/>
        <c:auto val="1"/>
        <c:lblAlgn val="ctr"/>
        <c:lblOffset val="100"/>
        <c:noMultiLvlLbl val="0"/>
      </c:catAx>
      <c:valAx>
        <c:axId val="378927960"/>
        <c:scaling>
          <c:orientation val="minMax"/>
        </c:scaling>
        <c:delete val="0"/>
        <c:axPos val="b"/>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378922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0B43B-02CA-4987-BACC-65BB4D436B29}" type="datetimeFigureOut">
              <a:rPr kumimoji="1" lang="ja-JP" altLang="en-US" smtClean="0"/>
              <a:t>2025/2/14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49"/>
            <a:ext cx="5486400" cy="428466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20350-147C-4A2B-9890-C4BFA8F2824E}" type="slidenum">
              <a:rPr kumimoji="1" lang="ja-JP" altLang="en-US" smtClean="0"/>
              <a:t>‹#›</a:t>
            </a:fld>
            <a:endParaRPr kumimoji="1" lang="ja-JP" altLang="en-US"/>
          </a:p>
        </p:txBody>
      </p:sp>
    </p:spTree>
    <p:extLst>
      <p:ext uri="{BB962C8B-B14F-4D97-AF65-F5344CB8AC3E}">
        <p14:creationId xmlns:p14="http://schemas.microsoft.com/office/powerpoint/2010/main" val="12095711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a:t>
            </a:fld>
            <a:endParaRPr kumimoji="1" lang="ja-JP" altLang="en-US"/>
          </a:p>
        </p:txBody>
      </p:sp>
    </p:spTree>
    <p:extLst>
      <p:ext uri="{BB962C8B-B14F-4D97-AF65-F5344CB8AC3E}">
        <p14:creationId xmlns:p14="http://schemas.microsoft.com/office/powerpoint/2010/main" val="121084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11</a:t>
            </a:fld>
            <a:endParaRPr kumimoji="1" lang="ja-JP" altLang="en-US"/>
          </a:p>
        </p:txBody>
      </p:sp>
    </p:spTree>
    <p:extLst>
      <p:ext uri="{BB962C8B-B14F-4D97-AF65-F5344CB8AC3E}">
        <p14:creationId xmlns:p14="http://schemas.microsoft.com/office/powerpoint/2010/main" val="395729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82C45-E5D3-CCCE-F961-2D748AD4326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65E0C26-373D-80D0-0BB2-EF1E26DD2E0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B68C3CD-EC21-E392-BD90-0A76BB27F67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E022F0B-0B2B-78E3-8EE5-D7D56EFB4334}"/>
              </a:ext>
            </a:extLst>
          </p:cNvPr>
          <p:cNvSpPr>
            <a:spLocks noGrp="1"/>
          </p:cNvSpPr>
          <p:nvPr>
            <p:ph type="sldNum" sz="quarter" idx="5"/>
          </p:nvPr>
        </p:nvSpPr>
        <p:spPr/>
        <p:txBody>
          <a:bodyPr/>
          <a:lstStyle/>
          <a:p>
            <a:fld id="{B5720350-147C-4A2B-9890-C4BFA8F2824E}" type="slidenum">
              <a:rPr kumimoji="1" lang="ja-JP" altLang="en-US" smtClean="0"/>
              <a:t>12</a:t>
            </a:fld>
            <a:endParaRPr kumimoji="1" lang="ja-JP" altLang="en-US"/>
          </a:p>
        </p:txBody>
      </p:sp>
    </p:spTree>
    <p:extLst>
      <p:ext uri="{BB962C8B-B14F-4D97-AF65-F5344CB8AC3E}">
        <p14:creationId xmlns:p14="http://schemas.microsoft.com/office/powerpoint/2010/main" val="2294432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13</a:t>
            </a:fld>
            <a:endParaRPr kumimoji="1" lang="ja-JP" altLang="en-US"/>
          </a:p>
        </p:txBody>
      </p:sp>
    </p:spTree>
    <p:extLst>
      <p:ext uri="{BB962C8B-B14F-4D97-AF65-F5344CB8AC3E}">
        <p14:creationId xmlns:p14="http://schemas.microsoft.com/office/powerpoint/2010/main" val="2462808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91D852-70DC-CE1C-E43A-8E247E76E5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C1A996D-D6AF-7C69-BEAE-95DE7900D5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EBF256-2DA5-5A0C-4F99-CB0CBE47CB5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5A3335F-28E9-1837-F7D6-4D9F0D73B608}"/>
              </a:ext>
            </a:extLst>
          </p:cNvPr>
          <p:cNvSpPr>
            <a:spLocks noGrp="1"/>
          </p:cNvSpPr>
          <p:nvPr>
            <p:ph type="sldNum" sz="quarter" idx="5"/>
          </p:nvPr>
        </p:nvSpPr>
        <p:spPr/>
        <p:txBody>
          <a:bodyPr/>
          <a:lstStyle/>
          <a:p>
            <a:fld id="{B5720350-147C-4A2B-9890-C4BFA8F2824E}" type="slidenum">
              <a:rPr kumimoji="1" lang="ja-JP" altLang="en-US" smtClean="0"/>
              <a:t>14</a:t>
            </a:fld>
            <a:endParaRPr kumimoji="1" lang="ja-JP" altLang="en-US"/>
          </a:p>
        </p:txBody>
      </p:sp>
    </p:spTree>
    <p:extLst>
      <p:ext uri="{BB962C8B-B14F-4D97-AF65-F5344CB8AC3E}">
        <p14:creationId xmlns:p14="http://schemas.microsoft.com/office/powerpoint/2010/main" val="183222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9C429-DFD3-B1E2-F336-5AF2CE56E2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4267097-F2CC-30DA-3530-3263D17588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AF3794-65E2-203A-12E1-ADB31A5F115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3E8B223-BE43-1488-AD44-75281D21F0E5}"/>
              </a:ext>
            </a:extLst>
          </p:cNvPr>
          <p:cNvSpPr>
            <a:spLocks noGrp="1"/>
          </p:cNvSpPr>
          <p:nvPr>
            <p:ph type="sldNum" sz="quarter" idx="5"/>
          </p:nvPr>
        </p:nvSpPr>
        <p:spPr/>
        <p:txBody>
          <a:bodyPr/>
          <a:lstStyle/>
          <a:p>
            <a:fld id="{B5720350-147C-4A2B-9890-C4BFA8F2824E}" type="slidenum">
              <a:rPr kumimoji="1" lang="ja-JP" altLang="en-US" smtClean="0"/>
              <a:t>2</a:t>
            </a:fld>
            <a:endParaRPr kumimoji="1" lang="ja-JP" altLang="en-US"/>
          </a:p>
        </p:txBody>
      </p:sp>
    </p:spTree>
    <p:extLst>
      <p:ext uri="{BB962C8B-B14F-4D97-AF65-F5344CB8AC3E}">
        <p14:creationId xmlns:p14="http://schemas.microsoft.com/office/powerpoint/2010/main" val="1559935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891AD-A479-B9FC-7885-0192F008629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E2CA76-B848-8CF7-5994-C76E524820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784444-ABA9-B8D8-F1CB-E0BCE7323AB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DA2B274-39C0-8389-4F87-EFD4DC38A167}"/>
              </a:ext>
            </a:extLst>
          </p:cNvPr>
          <p:cNvSpPr>
            <a:spLocks noGrp="1"/>
          </p:cNvSpPr>
          <p:nvPr>
            <p:ph type="sldNum" sz="quarter" idx="5"/>
          </p:nvPr>
        </p:nvSpPr>
        <p:spPr/>
        <p:txBody>
          <a:bodyPr/>
          <a:lstStyle/>
          <a:p>
            <a:fld id="{B5720350-147C-4A2B-9890-C4BFA8F2824E}" type="slidenum">
              <a:rPr kumimoji="1" lang="ja-JP" altLang="en-US" smtClean="0"/>
              <a:t>3</a:t>
            </a:fld>
            <a:endParaRPr kumimoji="1" lang="ja-JP" altLang="en-US"/>
          </a:p>
        </p:txBody>
      </p:sp>
    </p:spTree>
    <p:extLst>
      <p:ext uri="{BB962C8B-B14F-4D97-AF65-F5344CB8AC3E}">
        <p14:creationId xmlns:p14="http://schemas.microsoft.com/office/powerpoint/2010/main" val="300789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4</a:t>
            </a:fld>
            <a:endParaRPr kumimoji="1" lang="ja-JP" altLang="en-US"/>
          </a:p>
        </p:txBody>
      </p:sp>
    </p:spTree>
    <p:extLst>
      <p:ext uri="{BB962C8B-B14F-4D97-AF65-F5344CB8AC3E}">
        <p14:creationId xmlns:p14="http://schemas.microsoft.com/office/powerpoint/2010/main" val="309725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5</a:t>
            </a:fld>
            <a:endParaRPr kumimoji="1" lang="ja-JP" altLang="en-US"/>
          </a:p>
        </p:txBody>
      </p:sp>
    </p:spTree>
    <p:extLst>
      <p:ext uri="{BB962C8B-B14F-4D97-AF65-F5344CB8AC3E}">
        <p14:creationId xmlns:p14="http://schemas.microsoft.com/office/powerpoint/2010/main" val="422426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621E-F3C4-D43A-6B68-330F076585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2520821-A92F-2BE7-98EA-F0885D23696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707C72-4D6F-BBCD-2A2E-E127A24A49C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EB8F25-DAEB-21F9-0795-FC769D2BCD62}"/>
              </a:ext>
            </a:extLst>
          </p:cNvPr>
          <p:cNvSpPr>
            <a:spLocks noGrp="1"/>
          </p:cNvSpPr>
          <p:nvPr>
            <p:ph type="sldNum" sz="quarter" idx="5"/>
          </p:nvPr>
        </p:nvSpPr>
        <p:spPr/>
        <p:txBody>
          <a:bodyPr/>
          <a:lstStyle/>
          <a:p>
            <a:fld id="{B5720350-147C-4A2B-9890-C4BFA8F2824E}" type="slidenum">
              <a:rPr kumimoji="1" lang="ja-JP" altLang="en-US" smtClean="0"/>
              <a:t>6</a:t>
            </a:fld>
            <a:endParaRPr kumimoji="1" lang="ja-JP" altLang="en-US"/>
          </a:p>
        </p:txBody>
      </p:sp>
    </p:spTree>
    <p:extLst>
      <p:ext uri="{BB962C8B-B14F-4D97-AF65-F5344CB8AC3E}">
        <p14:creationId xmlns:p14="http://schemas.microsoft.com/office/powerpoint/2010/main" val="658894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8</a:t>
            </a:fld>
            <a:endParaRPr kumimoji="1" lang="ja-JP" altLang="en-US"/>
          </a:p>
        </p:txBody>
      </p:sp>
    </p:spTree>
    <p:extLst>
      <p:ext uri="{BB962C8B-B14F-4D97-AF65-F5344CB8AC3E}">
        <p14:creationId xmlns:p14="http://schemas.microsoft.com/office/powerpoint/2010/main" val="90820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5720350-147C-4A2B-9890-C4BFA8F2824E}" type="slidenum">
              <a:rPr kumimoji="1" lang="ja-JP" altLang="en-US" smtClean="0"/>
              <a:t>9</a:t>
            </a:fld>
            <a:endParaRPr kumimoji="1" lang="ja-JP" altLang="en-US"/>
          </a:p>
        </p:txBody>
      </p:sp>
    </p:spTree>
    <p:extLst>
      <p:ext uri="{BB962C8B-B14F-4D97-AF65-F5344CB8AC3E}">
        <p14:creationId xmlns:p14="http://schemas.microsoft.com/office/powerpoint/2010/main" val="1640671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D008E-A074-6410-E46D-2C48347EA2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0AC38E-CE45-C1E4-07E7-66607AC378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1A44A3-B661-8699-874E-F87BE35E930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085AEA1-C66C-6C87-0789-8FAC34F68433}"/>
              </a:ext>
            </a:extLst>
          </p:cNvPr>
          <p:cNvSpPr>
            <a:spLocks noGrp="1"/>
          </p:cNvSpPr>
          <p:nvPr>
            <p:ph type="sldNum" sz="quarter" idx="5"/>
          </p:nvPr>
        </p:nvSpPr>
        <p:spPr/>
        <p:txBody>
          <a:bodyPr/>
          <a:lstStyle/>
          <a:p>
            <a:fld id="{B5720350-147C-4A2B-9890-C4BFA8F2824E}" type="slidenum">
              <a:rPr kumimoji="1" lang="ja-JP" altLang="en-US" smtClean="0"/>
              <a:t>10</a:t>
            </a:fld>
            <a:endParaRPr kumimoji="1" lang="ja-JP" altLang="en-US"/>
          </a:p>
        </p:txBody>
      </p:sp>
    </p:spTree>
    <p:extLst>
      <p:ext uri="{BB962C8B-B14F-4D97-AF65-F5344CB8AC3E}">
        <p14:creationId xmlns:p14="http://schemas.microsoft.com/office/powerpoint/2010/main" val="149375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35C8EAE-7728-468F-A5AB-2F8B52E296EA}"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lang="ja-JP" altLang="en-US" smtClean="0"/>
              <a:pPr/>
              <a:t>‹#›</a:t>
            </a:fld>
            <a:endParaRPr lang="ja-JP" altLang="en-US"/>
          </a:p>
        </p:txBody>
      </p:sp>
    </p:spTree>
    <p:extLst>
      <p:ext uri="{BB962C8B-B14F-4D97-AF65-F5344CB8AC3E}">
        <p14:creationId xmlns:p14="http://schemas.microsoft.com/office/powerpoint/2010/main" val="159936163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青2行タイトル">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738553" y="480184"/>
            <a:ext cx="10744201" cy="775464"/>
          </a:xfrm>
        </p:spPr>
        <p:txBody>
          <a:bodyPr anchor="b">
            <a:normAutofit/>
          </a:bodyPr>
          <a:lstStyle>
            <a:lvl1pPr algn="ctr">
              <a:defRPr sz="3600" b="1">
                <a:solidFill>
                  <a:srgbClr val="0070C0"/>
                </a:solidFill>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005585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A5BC1D-8226-44D2-8EA0-99F6CC7BE0C7}" type="datetime1">
              <a:rPr kumimoji="1" lang="ja-JP" altLang="en-US" smtClean="0"/>
              <a:t>2025/2/14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19204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69F0B25-F1D4-41D2-985E-E05EE7555CF8}" type="datetime1">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13056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2C3EFD2-4D4C-454A-8890-9554E5EFE186}" type="datetime1">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836603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9CBDCD-82AA-4567-A31B-CCF9FB4A31A3}"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06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D141373-9ED3-4A32-AEE0-3F80FBFEB81A}"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94799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bg>
      <p:bgPr>
        <a:gradFill>
          <a:gsLst>
            <a:gs pos="6000">
              <a:schemeClr val="bg1"/>
            </a:gs>
            <a:gs pos="50000">
              <a:schemeClr val="bg1">
                <a:lumMod val="95000"/>
              </a:schemeClr>
            </a:gs>
            <a:gs pos="87000">
              <a:schemeClr val="bg1">
                <a:lumMod val="85000"/>
              </a:schemeClr>
            </a:gs>
            <a:gs pos="100000">
              <a:schemeClr val="bg1">
                <a:lumMod val="65000"/>
              </a:schemeClr>
            </a:gs>
          </a:gsLst>
          <a:lin ang="5400000" scaled="1"/>
        </a:gradFill>
        <a:effectLst/>
      </p:bgPr>
    </p:bg>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C43E1E3D-8266-7C7B-403F-EA56B809AB61}"/>
              </a:ext>
            </a:extLst>
          </p:cNvPr>
          <p:cNvSpPr>
            <a:spLocks noGrp="1"/>
          </p:cNvSpPr>
          <p:nvPr>
            <p:ph type="dt" sz="half" idx="10"/>
          </p:nvPr>
        </p:nvSpPr>
        <p:spPr/>
        <p:txBody>
          <a:bodyPr/>
          <a:lstStyle/>
          <a:p>
            <a:fld id="{A13B5172-2DC7-4EC2-A8C8-19F54EB45375}" type="datetime1">
              <a:rPr kumimoji="1" lang="ja-JP" altLang="en-US" smtClean="0"/>
              <a:t>2025/2/14</a:t>
            </a:fld>
            <a:endParaRPr kumimoji="1" lang="ja-JP" altLang="en-US"/>
          </a:p>
        </p:txBody>
      </p:sp>
      <p:sp>
        <p:nvSpPr>
          <p:cNvPr id="5" name="フッター プレースホルダー 4">
            <a:extLst>
              <a:ext uri="{FF2B5EF4-FFF2-40B4-BE49-F238E27FC236}">
                <a16:creationId xmlns:a16="http://schemas.microsoft.com/office/drawing/2014/main" id="{812BD32D-288D-F283-8518-73BF3262CF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73B5B6-759E-28B2-E6DC-90AFF689AC3E}"/>
              </a:ext>
            </a:extLst>
          </p:cNvPr>
          <p:cNvSpPr>
            <a:spLocks noGrp="1"/>
          </p:cNvSpPr>
          <p:nvPr>
            <p:ph type="sldNum" sz="quarter" idx="12"/>
          </p:nvPr>
        </p:nvSpPr>
        <p:spPr/>
        <p:txBody>
          <a:bodyPr/>
          <a:lstStyle>
            <a:lvl1pPr>
              <a:defRPr sz="1400" b="1">
                <a:solidFill>
                  <a:schemeClr val="tx1">
                    <a:lumMod val="65000"/>
                    <a:lumOff val="35000"/>
                  </a:schemeClr>
                </a:solidFill>
              </a:defRPr>
            </a:lvl1pPr>
          </a:lstStyle>
          <a:p>
            <a:fld id="{2906FD1F-B238-489A-B820-857598A48E65}" type="slidenum">
              <a:rPr lang="ja-JP" altLang="en-US" smtClean="0"/>
              <a:pPr/>
              <a:t>‹#›</a:t>
            </a:fld>
            <a:endParaRPr lang="ja-JP" altLang="en-US" dirty="0"/>
          </a:p>
        </p:txBody>
      </p:sp>
      <p:sp>
        <p:nvSpPr>
          <p:cNvPr id="3" name="四角形: 上の 2 つの角を丸める 2">
            <a:extLst>
              <a:ext uri="{FF2B5EF4-FFF2-40B4-BE49-F238E27FC236}">
                <a16:creationId xmlns:a16="http://schemas.microsoft.com/office/drawing/2014/main" id="{15E42EC3-3562-7B86-9B0E-C6C89A0A6EB7}"/>
              </a:ext>
            </a:extLst>
          </p:cNvPr>
          <p:cNvSpPr/>
          <p:nvPr userDrawn="1"/>
        </p:nvSpPr>
        <p:spPr>
          <a:xfrm rot="5400000">
            <a:off x="2977158" y="-2024559"/>
            <a:ext cx="6182710" cy="110989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上の 2 つの角を丸める 6">
            <a:extLst>
              <a:ext uri="{FF2B5EF4-FFF2-40B4-BE49-F238E27FC236}">
                <a16:creationId xmlns:a16="http://schemas.microsoft.com/office/drawing/2014/main" id="{D6602240-AF2A-FA65-5F5D-E586C102251C}"/>
              </a:ext>
            </a:extLst>
          </p:cNvPr>
          <p:cNvSpPr/>
          <p:nvPr userDrawn="1"/>
        </p:nvSpPr>
        <p:spPr>
          <a:xfrm rot="5400000">
            <a:off x="2919354" y="-2098129"/>
            <a:ext cx="6182710" cy="11098926"/>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上の 2 つの角を丸める 10">
            <a:extLst>
              <a:ext uri="{FF2B5EF4-FFF2-40B4-BE49-F238E27FC236}">
                <a16:creationId xmlns:a16="http://schemas.microsoft.com/office/drawing/2014/main" id="{A960F028-DEB3-E39D-7C45-3D0AAE4205C8}"/>
              </a:ext>
            </a:extLst>
          </p:cNvPr>
          <p:cNvSpPr/>
          <p:nvPr userDrawn="1"/>
        </p:nvSpPr>
        <p:spPr>
          <a:xfrm rot="5400000">
            <a:off x="2868011" y="-2161193"/>
            <a:ext cx="6182710" cy="11098926"/>
          </a:xfrm>
          <a:prstGeom prst="round2SameRect">
            <a:avLst>
              <a:gd name="adj1" fmla="val 6977"/>
              <a:gd name="adj2" fmla="val 0"/>
            </a:avLst>
          </a:prstGeom>
          <a:blipFill>
            <a:blip r:embed="rId2"/>
            <a:tile tx="0" ty="0" sx="100000" sy="100000" flip="none" algn="tl"/>
          </a:blip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DD3C39AE-EBB5-7ABE-93D1-43B7D04A1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6318" y="472959"/>
            <a:ext cx="549917" cy="5855004"/>
          </a:xfrm>
          <a:prstGeom prst="rect">
            <a:avLst/>
          </a:prstGeom>
        </p:spPr>
      </p:pic>
      <p:grpSp>
        <p:nvGrpSpPr>
          <p:cNvPr id="16" name="グループ化 15">
            <a:extLst>
              <a:ext uri="{FF2B5EF4-FFF2-40B4-BE49-F238E27FC236}">
                <a16:creationId xmlns:a16="http://schemas.microsoft.com/office/drawing/2014/main" id="{EABDB6CE-5710-13C2-D771-6955AD8C4146}"/>
              </a:ext>
            </a:extLst>
          </p:cNvPr>
          <p:cNvGrpSpPr/>
          <p:nvPr userDrawn="1"/>
        </p:nvGrpSpPr>
        <p:grpSpPr>
          <a:xfrm>
            <a:off x="1784074" y="2677356"/>
            <a:ext cx="8629744" cy="1560278"/>
            <a:chOff x="1458761" y="2677356"/>
            <a:chExt cx="8629744" cy="1560278"/>
          </a:xfrm>
        </p:grpSpPr>
        <p:sp>
          <p:nvSpPr>
            <p:cNvPr id="14" name="フローチャート: データ 13">
              <a:extLst>
                <a:ext uri="{FF2B5EF4-FFF2-40B4-BE49-F238E27FC236}">
                  <a16:creationId xmlns:a16="http://schemas.microsoft.com/office/drawing/2014/main" id="{5AF95FF7-1AB2-89CE-8A29-4E393AD13A42}"/>
                </a:ext>
              </a:extLst>
            </p:cNvPr>
            <p:cNvSpPr/>
            <p:nvPr userDrawn="1"/>
          </p:nvSpPr>
          <p:spPr>
            <a:xfrm rot="16200000" flipV="1">
              <a:off x="5006249" y="-325516"/>
              <a:ext cx="1015662" cy="8110637"/>
            </a:xfrm>
            <a:prstGeom prst="flowChartInputOutpu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データ 14">
              <a:extLst>
                <a:ext uri="{FF2B5EF4-FFF2-40B4-BE49-F238E27FC236}">
                  <a16:creationId xmlns:a16="http://schemas.microsoft.com/office/drawing/2014/main" id="{0D188FCC-DD67-95FF-02AF-1FB4C58E9E26}"/>
                </a:ext>
              </a:extLst>
            </p:cNvPr>
            <p:cNvSpPr/>
            <p:nvPr userDrawn="1"/>
          </p:nvSpPr>
          <p:spPr>
            <a:xfrm rot="16200000" flipV="1">
              <a:off x="5525356" y="-870132"/>
              <a:ext cx="1015662" cy="8110637"/>
            </a:xfrm>
            <a:prstGeom prst="flowChartInputOutpu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タイトル 1">
            <a:extLst>
              <a:ext uri="{FF2B5EF4-FFF2-40B4-BE49-F238E27FC236}">
                <a16:creationId xmlns:a16="http://schemas.microsoft.com/office/drawing/2014/main" id="{D17D1D0C-F134-B0E5-DFD9-5EE833BD47DC}"/>
              </a:ext>
            </a:extLst>
          </p:cNvPr>
          <p:cNvSpPr>
            <a:spLocks noGrp="1"/>
          </p:cNvSpPr>
          <p:nvPr>
            <p:ph type="ctrTitle"/>
          </p:nvPr>
        </p:nvSpPr>
        <p:spPr>
          <a:xfrm>
            <a:off x="1886216" y="2984153"/>
            <a:ext cx="8418368" cy="1011165"/>
          </a:xfrm>
        </p:spPr>
        <p:txBody>
          <a:bodyPr anchor="t">
            <a:noAutofit/>
          </a:bodyPr>
          <a:lstStyle>
            <a:lvl1pPr algn="ctr">
              <a:defRPr sz="6000" b="1">
                <a:effectLst>
                  <a:outerShdw blurRad="38100" dist="38100" dir="2700000" algn="tl">
                    <a:srgbClr val="000000">
                      <a:alpha val="43137"/>
                    </a:srgbClr>
                  </a:outerShdw>
                </a:effectLst>
                <a:latin typeface="+mj-lt"/>
                <a:ea typeface="+mj-ea"/>
              </a:defRPr>
            </a:lvl1pPr>
          </a:lstStyle>
          <a:p>
            <a:r>
              <a:rPr kumimoji="1" lang="ja-JP" altLang="en-US" dirty="0"/>
              <a:t>マスター タイトルの書式設定</a:t>
            </a:r>
          </a:p>
        </p:txBody>
      </p:sp>
    </p:spTree>
    <p:extLst>
      <p:ext uri="{BB962C8B-B14F-4D97-AF65-F5344CB8AC3E}">
        <p14:creationId xmlns:p14="http://schemas.microsoft.com/office/powerpoint/2010/main" val="33593271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F29FC9-6DFE-448E-AF7B-A24D266A27DD}"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339589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021E93C-C3AE-42DC-85DD-46E5F31C62BA}" type="datetime1">
              <a:rPr kumimoji="1" lang="ja-JP" altLang="en-US" smtClean="0"/>
              <a:t>2025/2/14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80261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4A54CE1-6ABF-4A44-A34D-AB0C732076FF}" type="datetime1">
              <a:rPr kumimoji="1" lang="ja-JP" altLang="en-US" smtClean="0"/>
              <a:t>2025/2/14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83107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A4ABC9-00A1-418C-9977-DE899CC52C6B}" type="datetime1">
              <a:rPr kumimoji="1" lang="ja-JP" altLang="en-US" smtClean="0"/>
              <a:t>2025/2/14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656671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青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3435784" y="304341"/>
            <a:ext cx="5325558" cy="775464"/>
          </a:xfrm>
        </p:spPr>
        <p:txBody>
          <a:bodyPr anchor="b">
            <a:normAutofit/>
          </a:bodyPr>
          <a:lstStyle>
            <a:lvl1pPr algn="ctr">
              <a:defRPr sz="3600" b="1">
                <a:solidFill>
                  <a:srgbClr val="0070C0"/>
                </a:solidFill>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69888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赤タイトルのみ">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2F3645B-0F45-E926-0021-1C4115B3335D}"/>
              </a:ext>
            </a:extLst>
          </p:cNvPr>
          <p:cNvGrpSpPr/>
          <p:nvPr userDrawn="1"/>
        </p:nvGrpSpPr>
        <p:grpSpPr>
          <a:xfrm>
            <a:off x="3435784" y="407214"/>
            <a:ext cx="5756371" cy="674515"/>
            <a:chOff x="3435784" y="407214"/>
            <a:chExt cx="5756371" cy="674515"/>
          </a:xfrm>
        </p:grpSpPr>
        <p:sp>
          <p:nvSpPr>
            <p:cNvPr id="6" name="平行四辺形 5">
              <a:extLst>
                <a:ext uri="{FF2B5EF4-FFF2-40B4-BE49-F238E27FC236}">
                  <a16:creationId xmlns:a16="http://schemas.microsoft.com/office/drawing/2014/main" id="{DFFDCD96-FDEC-3B91-9FBC-94F22EBCC64A}"/>
                </a:ext>
              </a:extLst>
            </p:cNvPr>
            <p:cNvSpPr/>
            <p:nvPr userDrawn="1"/>
          </p:nvSpPr>
          <p:spPr>
            <a:xfrm flipH="1">
              <a:off x="3435784" y="966044"/>
              <a:ext cx="5325558" cy="115685"/>
            </a:xfrm>
            <a:prstGeom prst="parallelogram">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暗い背景に白い文字がある&#10;&#10;中程度の精度で自動的に生成された説明">
              <a:extLst>
                <a:ext uri="{FF2B5EF4-FFF2-40B4-BE49-F238E27FC236}">
                  <a16:creationId xmlns:a16="http://schemas.microsoft.com/office/drawing/2014/main" id="{F2D21594-0930-6DF3-68F0-9CF33CA051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24142" y="407214"/>
              <a:ext cx="568013" cy="673200"/>
            </a:xfrm>
            <a:prstGeom prst="rect">
              <a:avLst/>
            </a:prstGeom>
          </p:spPr>
        </p:pic>
      </p:grpSp>
      <p:sp>
        <p:nvSpPr>
          <p:cNvPr id="3" name="Date Placeholder 2"/>
          <p:cNvSpPr>
            <a:spLocks noGrp="1"/>
          </p:cNvSpPr>
          <p:nvPr>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
        <p:nvSpPr>
          <p:cNvPr id="2" name="Title 1"/>
          <p:cNvSpPr>
            <a:spLocks noGrp="1"/>
          </p:cNvSpPr>
          <p:nvPr>
            <p:ph type="title"/>
          </p:nvPr>
        </p:nvSpPr>
        <p:spPr>
          <a:xfrm>
            <a:off x="3435784" y="304341"/>
            <a:ext cx="5325558" cy="775464"/>
          </a:xfrm>
        </p:spPr>
        <p:txBody>
          <a:bodyPr anchor="b">
            <a:normAutofit/>
          </a:bodyPr>
          <a:lstStyle>
            <a:lvl1pPr algn="ctr">
              <a:defRPr sz="3600" b="1">
                <a:solidFill>
                  <a:srgbClr val="FF0000"/>
                </a:solidFill>
                <a:effectLst>
                  <a:outerShdw blurRad="38100" dist="38100" dir="2700000" algn="tl">
                    <a:srgbClr val="000000">
                      <a:alpha val="43137"/>
                    </a:srgbClr>
                  </a:outerShdw>
                </a:effectLst>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65227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タイトルなし">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FED84F2-E934-440B-95EB-71E5FDBD0336}" type="datetime1">
              <a:rPr kumimoji="1" lang="ja-JP" altLang="en-US" smtClean="0"/>
              <a:t>2025/2/14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906FD1F-B238-489A-B820-857598A48E65}" type="slidenum">
              <a:rPr kumimoji="1" lang="ja-JP" altLang="en-US" smtClean="0"/>
              <a:t>‹#›</a:t>
            </a:fld>
            <a:endParaRPr kumimoji="1" lang="ja-JP" altLang="en-US"/>
          </a:p>
        </p:txBody>
      </p:sp>
    </p:spTree>
    <p:extLst>
      <p:ext uri="{BB962C8B-B14F-4D97-AF65-F5344CB8AC3E}">
        <p14:creationId xmlns:p14="http://schemas.microsoft.com/office/powerpoint/2010/main" val="105368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tx2">
              <a:lumMod val="25000"/>
              <a:lumOff val="75000"/>
            </a:schemeClr>
          </a:fgClr>
          <a:bgClr>
            <a:schemeClr val="tx2">
              <a:lumMod val="10000"/>
              <a:lumOff val="90000"/>
            </a:schemeClr>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C8EAE-7728-468F-A5AB-2F8B52E296EA}" type="datetime1">
              <a:rPr kumimoji="1" lang="ja-JP" altLang="en-US" smtClean="0"/>
              <a:t>2025/2/14</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9339805" y="6492875"/>
            <a:ext cx="2743200" cy="365125"/>
          </a:xfrm>
          <a:prstGeom prst="rect">
            <a:avLst/>
          </a:prstGeom>
        </p:spPr>
        <p:txBody>
          <a:bodyPr vert="horz" lIns="91440" tIns="45720" rIns="91440" bIns="45720" rtlCol="0" anchor="ctr"/>
          <a:lstStyle>
            <a:lvl1pPr algn="r">
              <a:defRPr sz="1400" b="1">
                <a:solidFill>
                  <a:schemeClr val="tx1">
                    <a:lumMod val="65000"/>
                    <a:lumOff val="35000"/>
                  </a:schemeClr>
                </a:solidFill>
                <a:latin typeface="+mn-lt"/>
              </a:defRPr>
            </a:lvl1pPr>
          </a:lstStyle>
          <a:p>
            <a:fld id="{2906FD1F-B238-489A-B820-857598A48E65}" type="slidenum">
              <a:rPr lang="ja-JP" altLang="en-US" smtClean="0"/>
              <a:pPr/>
              <a:t>‹#›</a:t>
            </a:fld>
            <a:endParaRPr lang="ja-JP" altLang="en-US"/>
          </a:p>
        </p:txBody>
      </p:sp>
      <p:sp>
        <p:nvSpPr>
          <p:cNvPr id="7" name="四角形: 上の 2 つの角を丸める 6">
            <a:extLst>
              <a:ext uri="{FF2B5EF4-FFF2-40B4-BE49-F238E27FC236}">
                <a16:creationId xmlns:a16="http://schemas.microsoft.com/office/drawing/2014/main" id="{98D023F9-7EF4-ACE3-05DB-2328B2F268C7}"/>
              </a:ext>
            </a:extLst>
          </p:cNvPr>
          <p:cNvSpPr/>
          <p:nvPr userDrawn="1"/>
        </p:nvSpPr>
        <p:spPr>
          <a:xfrm rot="5400000">
            <a:off x="2977158" y="-2024559"/>
            <a:ext cx="6182710" cy="11098926"/>
          </a:xfrm>
          <a:prstGeom prst="round2SameRect">
            <a:avLst>
              <a:gd name="adj1" fmla="val 6977"/>
              <a:gd name="adj2" fmla="val 0"/>
            </a:avLst>
          </a:prstGeom>
          <a:solidFill>
            <a:schemeClr val="bg1"/>
          </a:solidFill>
          <a:ln>
            <a:solidFill>
              <a:schemeClr val="bg1">
                <a:lumMod val="50000"/>
              </a:schemeClr>
            </a:solidFill>
          </a:ln>
          <a:effectLst>
            <a:outerShdw blurRad="50800" dist="635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上の 2 つの角を丸める 7">
            <a:extLst>
              <a:ext uri="{FF2B5EF4-FFF2-40B4-BE49-F238E27FC236}">
                <a16:creationId xmlns:a16="http://schemas.microsoft.com/office/drawing/2014/main" id="{8D7E59CA-1E26-9019-7EAA-F79B5661677C}"/>
              </a:ext>
            </a:extLst>
          </p:cNvPr>
          <p:cNvSpPr/>
          <p:nvPr userDrawn="1"/>
        </p:nvSpPr>
        <p:spPr>
          <a:xfrm rot="5400000">
            <a:off x="2919354" y="-2098129"/>
            <a:ext cx="6182710" cy="11098926"/>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上の 2 つの角を丸める 9">
            <a:extLst>
              <a:ext uri="{FF2B5EF4-FFF2-40B4-BE49-F238E27FC236}">
                <a16:creationId xmlns:a16="http://schemas.microsoft.com/office/drawing/2014/main" id="{D63D03A1-D38E-683A-A3D9-83C3B068556A}"/>
              </a:ext>
            </a:extLst>
          </p:cNvPr>
          <p:cNvSpPr/>
          <p:nvPr userDrawn="1"/>
        </p:nvSpPr>
        <p:spPr>
          <a:xfrm rot="5400000">
            <a:off x="2868011" y="-2161193"/>
            <a:ext cx="6182710" cy="11098926"/>
          </a:xfrm>
          <a:prstGeom prst="round2SameRect">
            <a:avLst>
              <a:gd name="adj1" fmla="val 6977"/>
              <a:gd name="adj2" fmla="val 0"/>
            </a:avLst>
          </a:prstGeom>
          <a:solidFill>
            <a:schemeClr val="bg1"/>
          </a:solidFill>
          <a:ln>
            <a:solidFill>
              <a:schemeClr val="bg1">
                <a:lumMod val="5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9853961F-3614-AAD4-6789-1295254B0379}"/>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96318" y="472959"/>
            <a:ext cx="549917" cy="5855004"/>
          </a:xfrm>
          <a:prstGeom prst="rect">
            <a:avLst/>
          </a:prstGeom>
        </p:spPr>
      </p:pic>
    </p:spTree>
    <p:extLst>
      <p:ext uri="{BB962C8B-B14F-4D97-AF65-F5344CB8AC3E}">
        <p14:creationId xmlns:p14="http://schemas.microsoft.com/office/powerpoint/2010/main" val="786822595"/>
      </p:ext>
    </p:extLst>
  </p:cSld>
  <p:clrMap bg1="lt1" tx1="dk1" bg2="lt2" tx2="dk2" accent1="accent1" accent2="accent2" accent3="accent3" accent4="accent4" accent5="accent5" accent6="accent6" hlink="hlink" folHlink="folHlink"/>
  <p:sldLayoutIdLst>
    <p:sldLayoutId id="2147483674" r:id="rId1"/>
    <p:sldLayoutId id="2147483685" r:id="rId2"/>
    <p:sldLayoutId id="2147483675" r:id="rId3"/>
    <p:sldLayoutId id="2147483676" r:id="rId4"/>
    <p:sldLayoutId id="2147483677" r:id="rId5"/>
    <p:sldLayoutId id="2147483678" r:id="rId6"/>
    <p:sldLayoutId id="2147483679" r:id="rId7"/>
    <p:sldLayoutId id="2147483686" r:id="rId8"/>
    <p:sldLayoutId id="2147483687" r:id="rId9"/>
    <p:sldLayoutId id="2147483688" r:id="rId10"/>
    <p:sldLayoutId id="2147483680" r:id="rId11"/>
    <p:sldLayoutId id="2147483681" r:id="rId12"/>
    <p:sldLayoutId id="2147483682" r:id="rId13"/>
    <p:sldLayoutId id="2147483683" r:id="rId14"/>
    <p:sldLayoutId id="2147483684"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385D56C4-1B1B-FB20-585F-B007DC70FF78}"/>
              </a:ext>
            </a:extLst>
          </p:cNvPr>
          <p:cNvSpPr>
            <a:spLocks noGrp="1"/>
          </p:cNvSpPr>
          <p:nvPr>
            <p:ph type="ctrTitle"/>
          </p:nvPr>
        </p:nvSpPr>
        <p:spPr>
          <a:xfrm>
            <a:off x="1808252" y="2927534"/>
            <a:ext cx="8609743" cy="1011165"/>
          </a:xfrm>
        </p:spPr>
        <p:txBody>
          <a:bodyPr anchor="ctr"/>
          <a:lstStyle/>
          <a:p>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cs typeface="+mj-cs"/>
              </a:rPr>
              <a:t>モジュール４</a:t>
            </a:r>
            <a:br>
              <a:rPr kumimoji="1" lang="en-US" altLang="ja-JP"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cs typeface="+mj-cs"/>
              </a:rPr>
            </a:br>
            <a:r>
              <a:rPr kumimoji="1" lang="ja-JP" alt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cs typeface="+mj-cs"/>
              </a:rPr>
              <a:t>市販薬乱用の害</a:t>
            </a:r>
            <a:endParaRPr lang="ja-JP" altLang="en-US" dirty="0"/>
          </a:p>
        </p:txBody>
      </p:sp>
      <p:sp>
        <p:nvSpPr>
          <p:cNvPr id="5" name="スライド番号プレースホルダー 4">
            <a:extLst>
              <a:ext uri="{FF2B5EF4-FFF2-40B4-BE49-F238E27FC236}">
                <a16:creationId xmlns:a16="http://schemas.microsoft.com/office/drawing/2014/main" id="{ACD4CD9D-9B4D-806D-7C6F-F8DAD5A46853}"/>
              </a:ext>
            </a:extLst>
          </p:cNvPr>
          <p:cNvSpPr>
            <a:spLocks noGrp="1"/>
          </p:cNvSpPr>
          <p:nvPr>
            <p:ph type="sldNum" sz="quarter" idx="12"/>
          </p:nvPr>
        </p:nvSpPr>
        <p:spPr/>
        <p:txBody>
          <a:bodyPr/>
          <a:lstStyle/>
          <a:p>
            <a:fld id="{2906FD1F-B238-489A-B820-857598A48E65}" type="slidenum">
              <a:rPr lang="ja-JP" altLang="en-US" smtClean="0"/>
              <a:pPr/>
              <a:t>1</a:t>
            </a:fld>
            <a:endParaRPr lang="ja-JP" altLang="en-US" dirty="0"/>
          </a:p>
        </p:txBody>
      </p:sp>
    </p:spTree>
    <p:extLst>
      <p:ext uri="{BB962C8B-B14F-4D97-AF65-F5344CB8AC3E}">
        <p14:creationId xmlns:p14="http://schemas.microsoft.com/office/powerpoint/2010/main" val="48798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FA65B-6189-A00A-DDC1-CE39FB2C42EA}"/>
            </a:ext>
          </a:extLst>
        </p:cNvPr>
        <p:cNvGrpSpPr/>
        <p:nvPr/>
      </p:nvGrpSpPr>
      <p:grpSpPr>
        <a:xfrm>
          <a:off x="0" y="0"/>
          <a:ext cx="0" cy="0"/>
          <a:chOff x="0" y="0"/>
          <a:chExt cx="0" cy="0"/>
        </a:xfrm>
      </p:grpSpPr>
      <p:sp>
        <p:nvSpPr>
          <p:cNvPr id="10" name="雲 9">
            <a:extLst>
              <a:ext uri="{FF2B5EF4-FFF2-40B4-BE49-F238E27FC236}">
                <a16:creationId xmlns:a16="http://schemas.microsoft.com/office/drawing/2014/main" id="{F601E177-36D4-38F7-9AA2-38D7E450B3BB}"/>
              </a:ext>
            </a:extLst>
          </p:cNvPr>
          <p:cNvSpPr/>
          <p:nvPr/>
        </p:nvSpPr>
        <p:spPr>
          <a:xfrm>
            <a:off x="2360643" y="1037708"/>
            <a:ext cx="7489942" cy="5004080"/>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C263FA51-5DB7-8119-C5F7-12D1A1238BA5}"/>
              </a:ext>
            </a:extLst>
          </p:cNvPr>
          <p:cNvSpPr>
            <a:spLocks noGrp="1"/>
          </p:cNvSpPr>
          <p:nvPr>
            <p:ph type="sldNum" sz="quarter" idx="12"/>
          </p:nvPr>
        </p:nvSpPr>
        <p:spPr/>
        <p:txBody>
          <a:bodyPr/>
          <a:lstStyle/>
          <a:p>
            <a:fld id="{2906FD1F-B238-489A-B820-857598A48E65}"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4C14F0E2-63E4-1853-4E05-694011FB0ABA}"/>
              </a:ext>
            </a:extLst>
          </p:cNvPr>
          <p:cNvSpPr txBox="1"/>
          <p:nvPr/>
        </p:nvSpPr>
        <p:spPr>
          <a:xfrm>
            <a:off x="3237049" y="1918010"/>
            <a:ext cx="5724644" cy="3027560"/>
          </a:xfrm>
          <a:prstGeom prst="rect">
            <a:avLst/>
          </a:prstGeom>
          <a:noFill/>
        </p:spPr>
        <p:txBody>
          <a:bodyPr wrap="none" rtlCol="0">
            <a:spAutoFit/>
          </a:bodyPr>
          <a:lstStyle/>
          <a:p>
            <a:pPr algn="ctr">
              <a:lnSpc>
                <a:spcPct val="120000"/>
              </a:lnSpc>
            </a:pPr>
            <a:r>
              <a:rPr lang="ja-JP" altLang="en-US" sz="5400" b="1" dirty="0">
                <a:solidFill>
                  <a:srgbClr val="FF0000"/>
                </a:solidFill>
                <a:latin typeface="+mn-ea"/>
                <a:cs typeface="MS PGothic"/>
                <a:sym typeface="MS PGothic"/>
              </a:rPr>
              <a:t>市販薬の過量服薬</a:t>
            </a:r>
            <a:br>
              <a:rPr lang="ja-JP" altLang="en-US" sz="5400" b="1" dirty="0">
                <a:latin typeface="+mn-ea"/>
                <a:cs typeface="MS PGothic"/>
                <a:sym typeface="MS PGothic"/>
              </a:rPr>
            </a:br>
            <a:r>
              <a:rPr lang="en-US" altLang="ja-JP" sz="5400" b="1" dirty="0">
                <a:latin typeface="+mn-ea"/>
                <a:cs typeface="MS PGothic"/>
                <a:sym typeface="MS PGothic"/>
              </a:rPr>
              <a:t>(</a:t>
            </a:r>
            <a:r>
              <a:rPr lang="ja-JP" altLang="en-US" sz="5400" b="1" dirty="0">
                <a:latin typeface="+mn-ea"/>
                <a:cs typeface="MS PGothic"/>
                <a:sym typeface="MS PGothic"/>
              </a:rPr>
              <a:t>オーバードーズ</a:t>
            </a:r>
            <a:r>
              <a:rPr lang="en-US" altLang="ja-JP" sz="5400" b="1" dirty="0">
                <a:latin typeface="+mn-ea"/>
                <a:cs typeface="MS PGothic"/>
                <a:sym typeface="MS PGothic"/>
              </a:rPr>
              <a:t>)</a:t>
            </a:r>
            <a:br>
              <a:rPr lang="en-US" altLang="ja-JP" sz="5400" b="1" dirty="0">
                <a:latin typeface="+mn-ea"/>
                <a:cs typeface="MS PGothic"/>
                <a:sym typeface="MS PGothic"/>
              </a:rPr>
            </a:br>
            <a:r>
              <a:rPr lang="ja-JP" altLang="en-US" sz="5400" b="1" dirty="0">
                <a:latin typeface="+mn-ea"/>
                <a:cs typeface="MS PGothic"/>
                <a:sym typeface="MS PGothic"/>
              </a:rPr>
              <a:t>の</a:t>
            </a:r>
            <a:r>
              <a:rPr lang="ja-JP" altLang="en-US" sz="5400" b="1" dirty="0">
                <a:solidFill>
                  <a:srgbClr val="0070C0"/>
                </a:solidFill>
                <a:latin typeface="+mn-ea"/>
                <a:cs typeface="MS PGothic"/>
                <a:sym typeface="MS PGothic"/>
              </a:rPr>
              <a:t>きっかけ</a:t>
            </a:r>
            <a:r>
              <a:rPr lang="ja-JP" altLang="en-US" sz="5400" b="1" dirty="0">
                <a:latin typeface="+mn-ea"/>
                <a:cs typeface="MS PGothic"/>
                <a:sym typeface="MS PGothic"/>
              </a:rPr>
              <a:t>は？</a:t>
            </a:r>
          </a:p>
        </p:txBody>
      </p:sp>
    </p:spTree>
    <p:extLst>
      <p:ext uri="{BB962C8B-B14F-4D97-AF65-F5344CB8AC3E}">
        <p14:creationId xmlns:p14="http://schemas.microsoft.com/office/powerpoint/2010/main" val="178101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13270-5539-B78D-1EFE-82CA4F0071C4}"/>
            </a:ext>
          </a:extLst>
        </p:cNvPr>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80466EEA-49CC-DD10-CAA2-50FBBC96522D}"/>
              </a:ext>
            </a:extLst>
          </p:cNvPr>
          <p:cNvGrpSpPr/>
          <p:nvPr/>
        </p:nvGrpSpPr>
        <p:grpSpPr>
          <a:xfrm>
            <a:off x="5011999" y="4129992"/>
            <a:ext cx="2216183" cy="2049584"/>
            <a:chOff x="2859769" y="1971859"/>
            <a:chExt cx="3934656" cy="3638873"/>
          </a:xfrm>
        </p:grpSpPr>
        <p:sp>
          <p:nvSpPr>
            <p:cNvPr id="5" name="雲 4">
              <a:extLst>
                <a:ext uri="{FF2B5EF4-FFF2-40B4-BE49-F238E27FC236}">
                  <a16:creationId xmlns:a16="http://schemas.microsoft.com/office/drawing/2014/main" id="{C1BD3989-8743-96A8-0966-2D11C3C3554B}"/>
                </a:ext>
              </a:extLst>
            </p:cNvPr>
            <p:cNvSpPr/>
            <p:nvPr/>
          </p:nvSpPr>
          <p:spPr>
            <a:xfrm>
              <a:off x="2859769" y="1971859"/>
              <a:ext cx="3934656" cy="3638873"/>
            </a:xfrm>
            <a:prstGeom prst="cloud">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CD83CD73-62E2-C251-E05C-ED3CD83BD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31" y="2763418"/>
              <a:ext cx="3064918" cy="2561979"/>
            </a:xfrm>
            <a:prstGeom prst="rect">
              <a:avLst/>
            </a:prstGeom>
          </p:spPr>
        </p:pic>
      </p:grpSp>
      <p:grpSp>
        <p:nvGrpSpPr>
          <p:cNvPr id="27" name="グループ化 26">
            <a:extLst>
              <a:ext uri="{FF2B5EF4-FFF2-40B4-BE49-F238E27FC236}">
                <a16:creationId xmlns:a16="http://schemas.microsoft.com/office/drawing/2014/main" id="{D91F5A3A-4EEE-55D6-1FE6-38FDF5DFD058}"/>
              </a:ext>
            </a:extLst>
          </p:cNvPr>
          <p:cNvGrpSpPr/>
          <p:nvPr/>
        </p:nvGrpSpPr>
        <p:grpSpPr>
          <a:xfrm>
            <a:off x="4054250" y="5142085"/>
            <a:ext cx="1215919" cy="649936"/>
            <a:chOff x="4924810" y="2020208"/>
            <a:chExt cx="1141596" cy="775464"/>
          </a:xfrm>
        </p:grpSpPr>
        <p:sp>
          <p:nvSpPr>
            <p:cNvPr id="28" name="矢印: 右 27">
              <a:extLst>
                <a:ext uri="{FF2B5EF4-FFF2-40B4-BE49-F238E27FC236}">
                  <a16:creationId xmlns:a16="http://schemas.microsoft.com/office/drawing/2014/main" id="{15C958F4-D883-BA33-71F2-6CB72E548EC1}"/>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稲妻 28">
              <a:extLst>
                <a:ext uri="{FF2B5EF4-FFF2-40B4-BE49-F238E27FC236}">
                  <a16:creationId xmlns:a16="http://schemas.microsoft.com/office/drawing/2014/main" id="{D849BD65-372E-D161-4BE9-1B7C9ED84289}"/>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稲妻 29">
              <a:extLst>
                <a:ext uri="{FF2B5EF4-FFF2-40B4-BE49-F238E27FC236}">
                  <a16:creationId xmlns:a16="http://schemas.microsoft.com/office/drawing/2014/main" id="{E079E3AA-94B3-8FCF-1FDA-E5531758BB92}"/>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稲妻 30">
              <a:extLst>
                <a:ext uri="{FF2B5EF4-FFF2-40B4-BE49-F238E27FC236}">
                  <a16:creationId xmlns:a16="http://schemas.microsoft.com/office/drawing/2014/main" id="{508E1052-DDCA-2A94-59C9-82415574BDF3}"/>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稲妻 31">
              <a:extLst>
                <a:ext uri="{FF2B5EF4-FFF2-40B4-BE49-F238E27FC236}">
                  <a16:creationId xmlns:a16="http://schemas.microsoft.com/office/drawing/2014/main" id="{A9EED7B6-E773-8102-724A-C73064B53B7C}"/>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a:extLst>
              <a:ext uri="{FF2B5EF4-FFF2-40B4-BE49-F238E27FC236}">
                <a16:creationId xmlns:a16="http://schemas.microsoft.com/office/drawing/2014/main" id="{2702F38B-8FC7-DDD6-4C9F-855B2365F567}"/>
              </a:ext>
            </a:extLst>
          </p:cNvPr>
          <p:cNvGrpSpPr/>
          <p:nvPr/>
        </p:nvGrpSpPr>
        <p:grpSpPr>
          <a:xfrm rot="1513485">
            <a:off x="4229090" y="4218548"/>
            <a:ext cx="1215919" cy="649936"/>
            <a:chOff x="4924810" y="2020208"/>
            <a:chExt cx="1141596" cy="775464"/>
          </a:xfrm>
        </p:grpSpPr>
        <p:sp>
          <p:nvSpPr>
            <p:cNvPr id="53" name="矢印: 右 52">
              <a:extLst>
                <a:ext uri="{FF2B5EF4-FFF2-40B4-BE49-F238E27FC236}">
                  <a16:creationId xmlns:a16="http://schemas.microsoft.com/office/drawing/2014/main" id="{67ED1828-07D7-4F74-E1EF-47E27337338D}"/>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稲妻 53">
              <a:extLst>
                <a:ext uri="{FF2B5EF4-FFF2-40B4-BE49-F238E27FC236}">
                  <a16:creationId xmlns:a16="http://schemas.microsoft.com/office/drawing/2014/main" id="{7B7A4316-D4EF-23F8-6F7C-E4F03253B29F}"/>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稲妻 54">
              <a:extLst>
                <a:ext uri="{FF2B5EF4-FFF2-40B4-BE49-F238E27FC236}">
                  <a16:creationId xmlns:a16="http://schemas.microsoft.com/office/drawing/2014/main" id="{39E9E2BF-592B-D4F2-63B8-B1D5D8A3C808}"/>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稲妻 55">
              <a:extLst>
                <a:ext uri="{FF2B5EF4-FFF2-40B4-BE49-F238E27FC236}">
                  <a16:creationId xmlns:a16="http://schemas.microsoft.com/office/drawing/2014/main" id="{AB0FEB49-D950-F0FC-575F-FA5947DD3590}"/>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稲妻 56">
              <a:extLst>
                <a:ext uri="{FF2B5EF4-FFF2-40B4-BE49-F238E27FC236}">
                  <a16:creationId xmlns:a16="http://schemas.microsoft.com/office/drawing/2014/main" id="{CA89B715-9932-0F0E-3ABF-C0403F4AB69A}"/>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57">
            <a:extLst>
              <a:ext uri="{FF2B5EF4-FFF2-40B4-BE49-F238E27FC236}">
                <a16:creationId xmlns:a16="http://schemas.microsoft.com/office/drawing/2014/main" id="{8F8AE919-4BEA-789A-D294-1100B142E887}"/>
              </a:ext>
            </a:extLst>
          </p:cNvPr>
          <p:cNvGrpSpPr/>
          <p:nvPr/>
        </p:nvGrpSpPr>
        <p:grpSpPr>
          <a:xfrm rot="3354750">
            <a:off x="4888644" y="3512811"/>
            <a:ext cx="1215919" cy="649936"/>
            <a:chOff x="4924810" y="2020208"/>
            <a:chExt cx="1141596" cy="775464"/>
          </a:xfrm>
        </p:grpSpPr>
        <p:sp>
          <p:nvSpPr>
            <p:cNvPr id="59" name="矢印: 右 58">
              <a:extLst>
                <a:ext uri="{FF2B5EF4-FFF2-40B4-BE49-F238E27FC236}">
                  <a16:creationId xmlns:a16="http://schemas.microsoft.com/office/drawing/2014/main" id="{DB648B17-6D95-420F-93E5-7E4C07E166C1}"/>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稲妻 59">
              <a:extLst>
                <a:ext uri="{FF2B5EF4-FFF2-40B4-BE49-F238E27FC236}">
                  <a16:creationId xmlns:a16="http://schemas.microsoft.com/office/drawing/2014/main" id="{0F1DEAC3-0FA8-DE6A-CAA6-2F3836137F40}"/>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稲妻 60">
              <a:extLst>
                <a:ext uri="{FF2B5EF4-FFF2-40B4-BE49-F238E27FC236}">
                  <a16:creationId xmlns:a16="http://schemas.microsoft.com/office/drawing/2014/main" id="{100E587C-EE96-3784-542C-A6399BE7FF7D}"/>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稲妻 61">
              <a:extLst>
                <a:ext uri="{FF2B5EF4-FFF2-40B4-BE49-F238E27FC236}">
                  <a16:creationId xmlns:a16="http://schemas.microsoft.com/office/drawing/2014/main" id="{34A88988-1A31-2D3A-2231-1773E4C413E2}"/>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稲妻 62">
              <a:extLst>
                <a:ext uri="{FF2B5EF4-FFF2-40B4-BE49-F238E27FC236}">
                  <a16:creationId xmlns:a16="http://schemas.microsoft.com/office/drawing/2014/main" id="{87C8F6C8-E94B-1D9B-D6BA-B5527CB4DE61}"/>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 name="グループ化 71">
            <a:extLst>
              <a:ext uri="{FF2B5EF4-FFF2-40B4-BE49-F238E27FC236}">
                <a16:creationId xmlns:a16="http://schemas.microsoft.com/office/drawing/2014/main" id="{12D061D2-A2D4-A78D-E442-41C4683BC849}"/>
              </a:ext>
            </a:extLst>
          </p:cNvPr>
          <p:cNvGrpSpPr/>
          <p:nvPr/>
        </p:nvGrpSpPr>
        <p:grpSpPr>
          <a:xfrm flipH="1">
            <a:off x="6962581" y="5065841"/>
            <a:ext cx="1215919" cy="649936"/>
            <a:chOff x="4924810" y="2020208"/>
            <a:chExt cx="1141596" cy="775464"/>
          </a:xfrm>
        </p:grpSpPr>
        <p:sp>
          <p:nvSpPr>
            <p:cNvPr id="73" name="矢印: 右 72">
              <a:extLst>
                <a:ext uri="{FF2B5EF4-FFF2-40B4-BE49-F238E27FC236}">
                  <a16:creationId xmlns:a16="http://schemas.microsoft.com/office/drawing/2014/main" id="{62DFE8B3-95FC-63C4-3246-5BFA7CD93FDE}"/>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稲妻 73">
              <a:extLst>
                <a:ext uri="{FF2B5EF4-FFF2-40B4-BE49-F238E27FC236}">
                  <a16:creationId xmlns:a16="http://schemas.microsoft.com/office/drawing/2014/main" id="{7D0D0F3E-A833-73E7-2FE1-F8BF54FFE76C}"/>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稲妻 74">
              <a:extLst>
                <a:ext uri="{FF2B5EF4-FFF2-40B4-BE49-F238E27FC236}">
                  <a16:creationId xmlns:a16="http://schemas.microsoft.com/office/drawing/2014/main" id="{DA8D3887-F352-20EC-D5F7-0C79B9F97796}"/>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稲妻 75">
              <a:extLst>
                <a:ext uri="{FF2B5EF4-FFF2-40B4-BE49-F238E27FC236}">
                  <a16:creationId xmlns:a16="http://schemas.microsoft.com/office/drawing/2014/main" id="{7A28FE57-1ECD-72AF-C014-DEEC04FDA6AE}"/>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稲妻 76">
              <a:extLst>
                <a:ext uri="{FF2B5EF4-FFF2-40B4-BE49-F238E27FC236}">
                  <a16:creationId xmlns:a16="http://schemas.microsoft.com/office/drawing/2014/main" id="{19968A40-4EE1-1F9E-DC63-DB0E254E19F5}"/>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8" name="グループ化 77">
            <a:extLst>
              <a:ext uri="{FF2B5EF4-FFF2-40B4-BE49-F238E27FC236}">
                <a16:creationId xmlns:a16="http://schemas.microsoft.com/office/drawing/2014/main" id="{C5B690CF-064D-55AE-D137-5FED12C773A1}"/>
              </a:ext>
            </a:extLst>
          </p:cNvPr>
          <p:cNvGrpSpPr/>
          <p:nvPr/>
        </p:nvGrpSpPr>
        <p:grpSpPr>
          <a:xfrm rot="20086515" flipH="1">
            <a:off x="6786960" y="4190668"/>
            <a:ext cx="1215919" cy="649936"/>
            <a:chOff x="4924810" y="2020208"/>
            <a:chExt cx="1141596" cy="775464"/>
          </a:xfrm>
        </p:grpSpPr>
        <p:sp>
          <p:nvSpPr>
            <p:cNvPr id="79" name="矢印: 右 78">
              <a:extLst>
                <a:ext uri="{FF2B5EF4-FFF2-40B4-BE49-F238E27FC236}">
                  <a16:creationId xmlns:a16="http://schemas.microsoft.com/office/drawing/2014/main" id="{2011B651-E48A-A01D-9109-B681C86D2AB9}"/>
                </a:ext>
              </a:extLst>
            </p:cNvPr>
            <p:cNvSpPr/>
            <p:nvPr/>
          </p:nvSpPr>
          <p:spPr>
            <a:xfrm>
              <a:off x="4924810" y="2020208"/>
              <a:ext cx="1141596" cy="775464"/>
            </a:xfrm>
            <a:prstGeom prst="rightArrow">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稲妻 79">
              <a:extLst>
                <a:ext uri="{FF2B5EF4-FFF2-40B4-BE49-F238E27FC236}">
                  <a16:creationId xmlns:a16="http://schemas.microsoft.com/office/drawing/2014/main" id="{0376E1A9-C493-1B13-002F-73E86184D278}"/>
                </a:ext>
              </a:extLst>
            </p:cNvPr>
            <p:cNvSpPr/>
            <p:nvPr/>
          </p:nvSpPr>
          <p:spPr>
            <a:xfrm>
              <a:off x="5416194" y="2137503"/>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稲妻 80">
              <a:extLst>
                <a:ext uri="{FF2B5EF4-FFF2-40B4-BE49-F238E27FC236}">
                  <a16:creationId xmlns:a16="http://schemas.microsoft.com/office/drawing/2014/main" id="{4382030C-E34E-AEAC-128A-CBDF1FA7408C}"/>
                </a:ext>
              </a:extLst>
            </p:cNvPr>
            <p:cNvSpPr/>
            <p:nvPr/>
          </p:nvSpPr>
          <p:spPr>
            <a:xfrm>
              <a:off x="4948349" y="2145515"/>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稲妻 81">
              <a:extLst>
                <a:ext uri="{FF2B5EF4-FFF2-40B4-BE49-F238E27FC236}">
                  <a16:creationId xmlns:a16="http://schemas.microsoft.com/office/drawing/2014/main" id="{657E97D4-28AF-7DA8-E2FB-74E4BEE438FA}"/>
                </a:ext>
              </a:extLst>
            </p:cNvPr>
            <p:cNvSpPr/>
            <p:nvPr/>
          </p:nvSpPr>
          <p:spPr>
            <a:xfrm rot="11358675">
              <a:off x="5307644" y="2374670"/>
              <a:ext cx="286964" cy="392037"/>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稲妻 82">
              <a:extLst>
                <a:ext uri="{FF2B5EF4-FFF2-40B4-BE49-F238E27FC236}">
                  <a16:creationId xmlns:a16="http://schemas.microsoft.com/office/drawing/2014/main" id="{6DDBE44F-E840-55BD-4824-82BFF3229A0D}"/>
                </a:ext>
              </a:extLst>
            </p:cNvPr>
            <p:cNvSpPr/>
            <p:nvPr/>
          </p:nvSpPr>
          <p:spPr>
            <a:xfrm rot="11358675">
              <a:off x="5720348" y="2302849"/>
              <a:ext cx="256213" cy="350026"/>
            </a:xfrm>
            <a:prstGeom prst="lightningBol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a:extLst>
              <a:ext uri="{FF2B5EF4-FFF2-40B4-BE49-F238E27FC236}">
                <a16:creationId xmlns:a16="http://schemas.microsoft.com/office/drawing/2014/main" id="{BDBABC74-CA64-7F2F-D020-FBCB047BBB9A}"/>
              </a:ext>
            </a:extLst>
          </p:cNvPr>
          <p:cNvSpPr>
            <a:spLocks noGrp="1"/>
          </p:cNvSpPr>
          <p:nvPr>
            <p:ph type="sldNum" sz="quarter" idx="12"/>
          </p:nvPr>
        </p:nvSpPr>
        <p:spPr/>
        <p:txBody>
          <a:bodyPr/>
          <a:lstStyle/>
          <a:p>
            <a:fld id="{2906FD1F-B238-489A-B820-857598A48E65}" type="slidenum">
              <a:rPr kumimoji="1" lang="ja-JP" altLang="en-US" smtClean="0"/>
              <a:t>11</a:t>
            </a:fld>
            <a:endParaRPr kumimoji="1" lang="ja-JP" altLang="en-US"/>
          </a:p>
        </p:txBody>
      </p:sp>
      <p:sp>
        <p:nvSpPr>
          <p:cNvPr id="3" name="タイトル 2">
            <a:extLst>
              <a:ext uri="{FF2B5EF4-FFF2-40B4-BE49-F238E27FC236}">
                <a16:creationId xmlns:a16="http://schemas.microsoft.com/office/drawing/2014/main" id="{0539AB42-60EE-EA6D-0CFA-B381E879E59D}"/>
              </a:ext>
            </a:extLst>
          </p:cNvPr>
          <p:cNvSpPr>
            <a:spLocks noGrp="1"/>
          </p:cNvSpPr>
          <p:nvPr>
            <p:ph type="title"/>
          </p:nvPr>
        </p:nvSpPr>
        <p:spPr/>
        <p:txBody>
          <a:bodyPr tIns="0" bIns="108000">
            <a:normAutofit/>
          </a:bodyPr>
          <a:lstStyle/>
          <a:p>
            <a:r>
              <a:rPr lang="ja-JP" altLang="en-US" b="1" dirty="0">
                <a:latin typeface="+mn-ea"/>
                <a:ea typeface="+mn-ea"/>
                <a:cs typeface="MS PGothic"/>
                <a:sym typeface="MS PGothic"/>
              </a:rPr>
              <a:t>様々なきっかけ</a:t>
            </a:r>
          </a:p>
        </p:txBody>
      </p:sp>
      <p:sp>
        <p:nvSpPr>
          <p:cNvPr id="38" name="Google Shape;133;g2f57866ec08_0_0">
            <a:extLst>
              <a:ext uri="{FF2B5EF4-FFF2-40B4-BE49-F238E27FC236}">
                <a16:creationId xmlns:a16="http://schemas.microsoft.com/office/drawing/2014/main" id="{A02F8646-374A-F4CC-8E9F-5C35E599AC2C}"/>
              </a:ext>
            </a:extLst>
          </p:cNvPr>
          <p:cNvSpPr txBox="1"/>
          <p:nvPr/>
        </p:nvSpPr>
        <p:spPr>
          <a:xfrm>
            <a:off x="2279180" y="5094460"/>
            <a:ext cx="2109875" cy="817211"/>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ctr" rtl="0">
              <a:spcBef>
                <a:spcPts val="0"/>
              </a:spcBef>
              <a:spcAft>
                <a:spcPts val="0"/>
              </a:spcAft>
              <a:buNone/>
            </a:pPr>
            <a:r>
              <a:rPr lang="ja" b="1" dirty="0">
                <a:cs typeface="MS PGothic"/>
                <a:sym typeface="MS PGothic"/>
              </a:rPr>
              <a:t>やってみたい</a:t>
            </a:r>
            <a:endParaRPr lang="en-US" altLang="ja" b="1" dirty="0">
              <a:cs typeface="MS PGothic"/>
              <a:sym typeface="MS PGothic"/>
            </a:endParaRPr>
          </a:p>
          <a:p>
            <a:pPr marL="0" lvl="0" indent="0" algn="ctr" rtl="0">
              <a:spcBef>
                <a:spcPts val="0"/>
              </a:spcBef>
              <a:spcAft>
                <a:spcPts val="0"/>
              </a:spcAft>
              <a:buNone/>
            </a:pPr>
            <a:r>
              <a:rPr lang="ja" b="1" dirty="0">
                <a:cs typeface="MS PGothic"/>
                <a:sym typeface="MS PGothic"/>
              </a:rPr>
              <a:t>という好奇心から</a:t>
            </a:r>
            <a:endParaRPr b="1" dirty="0">
              <a:cs typeface="MS PGothic"/>
              <a:sym typeface="MS PGothic"/>
            </a:endParaRPr>
          </a:p>
        </p:txBody>
      </p:sp>
      <p:sp>
        <p:nvSpPr>
          <p:cNvPr id="39" name="Google Shape;135;g2f57866ec08_0_0">
            <a:extLst>
              <a:ext uri="{FF2B5EF4-FFF2-40B4-BE49-F238E27FC236}">
                <a16:creationId xmlns:a16="http://schemas.microsoft.com/office/drawing/2014/main" id="{2AD970C6-FCD9-41D9-A675-F13F2BFCC2FD}"/>
              </a:ext>
            </a:extLst>
          </p:cNvPr>
          <p:cNvSpPr txBox="1"/>
          <p:nvPr/>
        </p:nvSpPr>
        <p:spPr>
          <a:xfrm>
            <a:off x="1941044" y="3707649"/>
            <a:ext cx="2565289" cy="88531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r" rtl="0">
              <a:spcBef>
                <a:spcPts val="0"/>
              </a:spcBef>
              <a:spcAft>
                <a:spcPts val="0"/>
              </a:spcAft>
              <a:buNone/>
            </a:pPr>
            <a:r>
              <a:rPr lang="ja-JP" altLang="en-US" sz="2000" b="1" dirty="0">
                <a:cs typeface="MS PGothic"/>
                <a:sym typeface="MS PGothic"/>
              </a:rPr>
              <a:t>悩みやストレスから</a:t>
            </a:r>
          </a:p>
          <a:p>
            <a:pPr marL="0" lvl="0" indent="0" algn="r" rtl="0">
              <a:spcBef>
                <a:spcPts val="0"/>
              </a:spcBef>
              <a:spcAft>
                <a:spcPts val="0"/>
              </a:spcAft>
              <a:buNone/>
            </a:pPr>
            <a:r>
              <a:rPr lang="ja-JP" altLang="en-US" sz="2000" b="1" dirty="0">
                <a:cs typeface="MS PGothic"/>
                <a:sym typeface="MS PGothic"/>
              </a:rPr>
              <a:t>逃れたくて</a:t>
            </a:r>
          </a:p>
        </p:txBody>
      </p:sp>
      <p:sp>
        <p:nvSpPr>
          <p:cNvPr id="40" name="Google Shape;137;g2f57866ec08_0_0">
            <a:extLst>
              <a:ext uri="{FF2B5EF4-FFF2-40B4-BE49-F238E27FC236}">
                <a16:creationId xmlns:a16="http://schemas.microsoft.com/office/drawing/2014/main" id="{2BD510AF-00CA-3DA9-EC7F-B41B64E42F12}"/>
              </a:ext>
            </a:extLst>
          </p:cNvPr>
          <p:cNvSpPr txBox="1"/>
          <p:nvPr/>
        </p:nvSpPr>
        <p:spPr>
          <a:xfrm>
            <a:off x="2677731" y="2523564"/>
            <a:ext cx="2829212" cy="88531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ctr" rtl="0">
              <a:spcBef>
                <a:spcPts val="0"/>
              </a:spcBef>
              <a:spcAft>
                <a:spcPts val="0"/>
              </a:spcAft>
              <a:buNone/>
            </a:pPr>
            <a:r>
              <a:rPr lang="ja-JP" altLang="en-US" sz="2000" b="1" dirty="0">
                <a:cs typeface="MS PGothic"/>
                <a:sym typeface="MS PGothic"/>
              </a:rPr>
              <a:t>日常生活の葛藤、</a:t>
            </a:r>
          </a:p>
          <a:p>
            <a:pPr marL="0" lvl="0" indent="0" algn="ctr" rtl="0">
              <a:spcBef>
                <a:spcPts val="0"/>
              </a:spcBef>
              <a:spcAft>
                <a:spcPts val="0"/>
              </a:spcAft>
              <a:buNone/>
            </a:pPr>
            <a:r>
              <a:rPr lang="ja-JP" altLang="en-US" sz="2000" b="1" dirty="0">
                <a:cs typeface="MS PGothic"/>
                <a:sym typeface="MS PGothic"/>
              </a:rPr>
              <a:t>苦しみ、イライラから</a:t>
            </a:r>
          </a:p>
        </p:txBody>
      </p:sp>
      <p:sp>
        <p:nvSpPr>
          <p:cNvPr id="64" name="Google Shape;135;g2f57866ec08_0_0">
            <a:extLst>
              <a:ext uri="{FF2B5EF4-FFF2-40B4-BE49-F238E27FC236}">
                <a16:creationId xmlns:a16="http://schemas.microsoft.com/office/drawing/2014/main" id="{A679A5FD-0B79-12F3-1F82-01C34951B765}"/>
              </a:ext>
            </a:extLst>
          </p:cNvPr>
          <p:cNvSpPr txBox="1"/>
          <p:nvPr/>
        </p:nvSpPr>
        <p:spPr>
          <a:xfrm>
            <a:off x="7455527" y="3560893"/>
            <a:ext cx="2721994" cy="88531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algn="ctr" rtl="0">
              <a:spcBef>
                <a:spcPts val="0"/>
              </a:spcBef>
              <a:spcAft>
                <a:spcPts val="0"/>
              </a:spcAft>
              <a:buNone/>
            </a:pPr>
            <a:r>
              <a:rPr lang="en-US" altLang="ja-JP" sz="2000" b="1" dirty="0">
                <a:solidFill>
                  <a:schemeClr val="dk1"/>
                </a:solidFill>
                <a:latin typeface="+mn-ea"/>
                <a:cs typeface="MS PGothic"/>
                <a:sym typeface="MS PGothic"/>
              </a:rPr>
              <a:t>SNS/</a:t>
            </a:r>
            <a:r>
              <a:rPr lang="ja-JP" altLang="en-US" sz="2000" b="1" dirty="0">
                <a:solidFill>
                  <a:schemeClr val="dk1"/>
                </a:solidFill>
                <a:latin typeface="+mn-ea"/>
                <a:cs typeface="MS PGothic"/>
                <a:sym typeface="MS PGothic"/>
              </a:rPr>
              <a:t>インターネット</a:t>
            </a:r>
            <a:br>
              <a:rPr lang="en-US" altLang="ja-JP" sz="2000" b="1" dirty="0">
                <a:solidFill>
                  <a:schemeClr val="dk1"/>
                </a:solidFill>
                <a:latin typeface="+mn-ea"/>
                <a:cs typeface="MS PGothic"/>
                <a:sym typeface="MS PGothic"/>
              </a:rPr>
            </a:br>
            <a:r>
              <a:rPr lang="ja-JP" altLang="en-US" sz="2000" b="1" dirty="0">
                <a:solidFill>
                  <a:schemeClr val="dk1"/>
                </a:solidFill>
                <a:latin typeface="+mn-ea"/>
                <a:cs typeface="MS PGothic"/>
                <a:sym typeface="MS PGothic"/>
              </a:rPr>
              <a:t>のサイトなど</a:t>
            </a:r>
          </a:p>
        </p:txBody>
      </p:sp>
      <p:sp>
        <p:nvSpPr>
          <p:cNvPr id="65" name="Google Shape;139;g2f57866ec08_0_0">
            <a:extLst>
              <a:ext uri="{FF2B5EF4-FFF2-40B4-BE49-F238E27FC236}">
                <a16:creationId xmlns:a16="http://schemas.microsoft.com/office/drawing/2014/main" id="{E356DEB9-4279-A96A-55D1-34EFF59D114B}"/>
              </a:ext>
            </a:extLst>
          </p:cNvPr>
          <p:cNvSpPr txBox="1"/>
          <p:nvPr/>
        </p:nvSpPr>
        <p:spPr>
          <a:xfrm>
            <a:off x="7690939" y="5036617"/>
            <a:ext cx="2056595" cy="885315"/>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none" lIns="91425" tIns="91425" rIns="91425" bIns="91425" anchor="ctr" anchorCtr="0">
            <a:spAutoFit/>
          </a:bodyPr>
          <a:lstStyle/>
          <a:p>
            <a:pPr marL="0" lvl="0" indent="0" rtl="0">
              <a:spcBef>
                <a:spcPts val="0"/>
              </a:spcBef>
              <a:spcAft>
                <a:spcPts val="0"/>
              </a:spcAft>
              <a:buNone/>
            </a:pPr>
            <a:r>
              <a:rPr lang="ja-JP" altLang="en-US" sz="2000" b="1" dirty="0">
                <a:solidFill>
                  <a:schemeClr val="dk1"/>
                </a:solidFill>
                <a:latin typeface="+mn-ea"/>
                <a:cs typeface="MS PGothic"/>
                <a:sym typeface="MS PGothic"/>
              </a:rPr>
              <a:t>先輩や友達から</a:t>
            </a:r>
          </a:p>
          <a:p>
            <a:pPr marL="0" lvl="0" indent="0" rtl="0">
              <a:spcBef>
                <a:spcPts val="0"/>
              </a:spcBef>
              <a:spcAft>
                <a:spcPts val="0"/>
              </a:spcAft>
              <a:buNone/>
            </a:pPr>
            <a:r>
              <a:rPr lang="ja-JP" altLang="en-US" sz="2000" b="1" dirty="0">
                <a:solidFill>
                  <a:schemeClr val="dk1"/>
                </a:solidFill>
                <a:latin typeface="+mn-ea"/>
                <a:cs typeface="MS PGothic"/>
                <a:sym typeface="MS PGothic"/>
              </a:rPr>
              <a:t>の情報</a:t>
            </a:r>
          </a:p>
        </p:txBody>
      </p:sp>
      <p:sp>
        <p:nvSpPr>
          <p:cNvPr id="68" name="Google Shape;131;g2f57866ec08_0_0">
            <a:extLst>
              <a:ext uri="{FF2B5EF4-FFF2-40B4-BE49-F238E27FC236}">
                <a16:creationId xmlns:a16="http://schemas.microsoft.com/office/drawing/2014/main" id="{80536496-9D6B-E9A5-9155-805641C28628}"/>
              </a:ext>
            </a:extLst>
          </p:cNvPr>
          <p:cNvSpPr txBox="1">
            <a:spLocks/>
          </p:cNvSpPr>
          <p:nvPr/>
        </p:nvSpPr>
        <p:spPr>
          <a:xfrm>
            <a:off x="1392236" y="1162410"/>
            <a:ext cx="4493508" cy="923299"/>
          </a:xfrm>
          <a:prstGeom prst="rect">
            <a:avLst/>
          </a:prstGeom>
          <a:noFill/>
          <a:ln w="19050">
            <a:noFill/>
          </a:ln>
        </p:spPr>
        <p:txBody>
          <a:bodyPr spcFirstLastPara="1" wrap="non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ja-JP" altLang="en-US" sz="2400" b="1" u="sng" dirty="0">
                <a:solidFill>
                  <a:srgbClr val="0070C0"/>
                </a:solidFill>
                <a:latin typeface="+mn-ea"/>
                <a:ea typeface="+mn-ea"/>
                <a:cs typeface="MS PGothic"/>
                <a:sym typeface="MS PGothic"/>
              </a:rPr>
              <a:t>悩みやストレス、興味本位など</a:t>
            </a:r>
            <a:br>
              <a:rPr lang="en-US" altLang="ja-JP" sz="2400" b="1" u="sng" dirty="0">
                <a:solidFill>
                  <a:srgbClr val="0070C0"/>
                </a:solidFill>
                <a:latin typeface="+mn-ea"/>
                <a:ea typeface="+mn-ea"/>
                <a:cs typeface="MS PGothic"/>
                <a:sym typeface="MS PGothic"/>
              </a:rPr>
            </a:br>
            <a:r>
              <a:rPr lang="ja-JP" altLang="en-US" sz="2400" b="1" u="sng" dirty="0">
                <a:solidFill>
                  <a:srgbClr val="0070C0"/>
                </a:solidFill>
                <a:latin typeface="+mn-ea"/>
                <a:ea typeface="+mn-ea"/>
                <a:cs typeface="MS PGothic"/>
                <a:sym typeface="MS PGothic"/>
              </a:rPr>
              <a:t>心理的要因</a:t>
            </a:r>
          </a:p>
        </p:txBody>
      </p:sp>
      <p:sp>
        <p:nvSpPr>
          <p:cNvPr id="69" name="Google Shape;131;g2f57866ec08_0_0">
            <a:extLst>
              <a:ext uri="{FF2B5EF4-FFF2-40B4-BE49-F238E27FC236}">
                <a16:creationId xmlns:a16="http://schemas.microsoft.com/office/drawing/2014/main" id="{E2960E0D-4253-5AB0-6BF4-05D1DE98421E}"/>
              </a:ext>
            </a:extLst>
          </p:cNvPr>
          <p:cNvSpPr txBox="1">
            <a:spLocks/>
          </p:cNvSpPr>
          <p:nvPr/>
        </p:nvSpPr>
        <p:spPr>
          <a:xfrm>
            <a:off x="7455169" y="1124921"/>
            <a:ext cx="2678908" cy="923299"/>
          </a:xfrm>
          <a:prstGeom prst="rect">
            <a:avLst/>
          </a:prstGeom>
          <a:noFill/>
          <a:ln w="19050">
            <a:noFill/>
          </a:ln>
        </p:spPr>
        <p:txBody>
          <a:bodyPr spcFirstLastPara="1" wrap="none" lIns="91425" tIns="91425" rIns="91425" bIns="91425"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altLang="ja-JP" sz="2400" b="1" u="sng" dirty="0">
                <a:solidFill>
                  <a:srgbClr val="0070C0"/>
                </a:solidFill>
                <a:latin typeface="+mn-ea"/>
                <a:ea typeface="+mn-ea"/>
                <a:cs typeface="MS PGothic"/>
                <a:sym typeface="MS PGothic"/>
              </a:rPr>
              <a:t>SNS</a:t>
            </a:r>
            <a:r>
              <a:rPr lang="ja-JP" altLang="en-US" sz="2400" b="1" u="sng" dirty="0">
                <a:solidFill>
                  <a:srgbClr val="0070C0"/>
                </a:solidFill>
                <a:latin typeface="+mn-ea"/>
                <a:ea typeface="+mn-ea"/>
                <a:cs typeface="MS PGothic"/>
                <a:sym typeface="MS PGothic"/>
              </a:rPr>
              <a:t>や友人からの</a:t>
            </a:r>
            <a:br>
              <a:rPr lang="en-US" altLang="ja-JP" sz="2400" b="1" u="sng" dirty="0">
                <a:solidFill>
                  <a:srgbClr val="0070C0"/>
                </a:solidFill>
                <a:latin typeface="+mn-ea"/>
                <a:ea typeface="+mn-ea"/>
                <a:cs typeface="MS PGothic"/>
                <a:sym typeface="MS PGothic"/>
              </a:rPr>
            </a:br>
            <a:r>
              <a:rPr lang="ja-JP" altLang="en-US" sz="2400" b="1" u="sng" dirty="0">
                <a:solidFill>
                  <a:srgbClr val="0070C0"/>
                </a:solidFill>
                <a:latin typeface="+mn-ea"/>
                <a:ea typeface="+mn-ea"/>
                <a:cs typeface="MS PGothic"/>
                <a:sym typeface="MS PGothic"/>
              </a:rPr>
              <a:t>不確かな情報</a:t>
            </a:r>
          </a:p>
        </p:txBody>
      </p:sp>
      <p:sp>
        <p:nvSpPr>
          <p:cNvPr id="70" name="Google Shape;177;g2f5c2623e9e_2_0">
            <a:extLst>
              <a:ext uri="{FF2B5EF4-FFF2-40B4-BE49-F238E27FC236}">
                <a16:creationId xmlns:a16="http://schemas.microsoft.com/office/drawing/2014/main" id="{FD3FC8C9-125E-A03C-DD7F-724DF841A573}"/>
              </a:ext>
            </a:extLst>
          </p:cNvPr>
          <p:cNvSpPr/>
          <p:nvPr/>
        </p:nvSpPr>
        <p:spPr>
          <a:xfrm>
            <a:off x="6706442" y="2192770"/>
            <a:ext cx="2385758" cy="875318"/>
          </a:xfrm>
          <a:prstGeom prst="cloudCallout">
            <a:avLst>
              <a:gd name="adj1" fmla="val -15808"/>
              <a:gd name="adj2" fmla="val 80618"/>
            </a:avLst>
          </a:prstGeom>
          <a:solidFill>
            <a:schemeClr val="accent2">
              <a:lumMod val="20000"/>
              <a:lumOff val="80000"/>
            </a:schemeClr>
          </a:solidFill>
          <a:ln w="9525" cap="flat" cmpd="sng">
            <a:solidFill>
              <a:schemeClr val="dk2"/>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none" lIns="0" tIns="91425" rIns="0" bIns="91425" anchor="ctr" anchorCtr="0">
            <a:noAutofit/>
          </a:bodyPr>
          <a:lstStyle/>
          <a:p>
            <a:pPr marL="0" lvl="0" indent="0" algn="ctr" rtl="0">
              <a:spcBef>
                <a:spcPts val="0"/>
              </a:spcBef>
              <a:spcAft>
                <a:spcPts val="0"/>
              </a:spcAft>
              <a:buNone/>
            </a:pPr>
            <a:r>
              <a:rPr lang="en-US" altLang="ja-JP" sz="1600" b="1" dirty="0">
                <a:latin typeface="+mn-ea"/>
                <a:cs typeface="MS PGothic"/>
                <a:sym typeface="MS PGothic"/>
              </a:rPr>
              <a:t>『</a:t>
            </a:r>
            <a:r>
              <a:rPr lang="ja-JP" altLang="en-US" sz="1600" b="1" dirty="0">
                <a:latin typeface="+mn-ea"/>
                <a:cs typeface="MS PGothic"/>
                <a:sym typeface="MS PGothic"/>
              </a:rPr>
              <a:t>フワフワして</a:t>
            </a:r>
            <a:br>
              <a:rPr lang="ja-JP" altLang="en-US" sz="1600" b="1" dirty="0">
                <a:latin typeface="+mn-ea"/>
                <a:cs typeface="MS PGothic"/>
                <a:sym typeface="MS PGothic"/>
              </a:rPr>
            </a:br>
            <a:r>
              <a:rPr lang="ja-JP" altLang="en-US" sz="1600" b="1" dirty="0">
                <a:latin typeface="+mn-ea"/>
                <a:cs typeface="MS PGothic"/>
                <a:sym typeface="MS PGothic"/>
              </a:rPr>
              <a:t>　気持ちよくなる</a:t>
            </a:r>
            <a:r>
              <a:rPr lang="en-US" altLang="ja-JP" sz="1600" b="1" dirty="0">
                <a:latin typeface="+mn-ea"/>
                <a:cs typeface="MS PGothic"/>
                <a:sym typeface="MS PGothic"/>
              </a:rPr>
              <a:t>』</a:t>
            </a:r>
            <a:endParaRPr lang="ja-JP" altLang="en-US" sz="1600" b="1" dirty="0">
              <a:latin typeface="+mn-ea"/>
              <a:cs typeface="MS PGothic"/>
              <a:sym typeface="MS PGothic"/>
            </a:endParaRPr>
          </a:p>
        </p:txBody>
      </p:sp>
      <p:sp>
        <p:nvSpPr>
          <p:cNvPr id="71" name="Google Shape;177;g2f5c2623e9e_2_0">
            <a:extLst>
              <a:ext uri="{FF2B5EF4-FFF2-40B4-BE49-F238E27FC236}">
                <a16:creationId xmlns:a16="http://schemas.microsoft.com/office/drawing/2014/main" id="{3B90F509-0225-FBC2-D00F-24FF671B177F}"/>
              </a:ext>
            </a:extLst>
          </p:cNvPr>
          <p:cNvSpPr/>
          <p:nvPr/>
        </p:nvSpPr>
        <p:spPr>
          <a:xfrm>
            <a:off x="9289178" y="2192770"/>
            <a:ext cx="1683621" cy="838544"/>
          </a:xfrm>
          <a:prstGeom prst="cloudCallout">
            <a:avLst>
              <a:gd name="adj1" fmla="val -21578"/>
              <a:gd name="adj2" fmla="val 77248"/>
            </a:avLst>
          </a:prstGeom>
          <a:solidFill>
            <a:schemeClr val="accent2">
              <a:lumMod val="20000"/>
              <a:lumOff val="80000"/>
            </a:schemeClr>
          </a:solidFill>
          <a:ln w="9525" cap="flat" cmpd="sng">
            <a:solidFill>
              <a:schemeClr val="dk2"/>
            </a:solidFill>
            <a:prstDash val="solid"/>
            <a:round/>
            <a:headEnd type="none" w="sm" len="sm"/>
            <a:tailEnd type="none" w="sm" len="sm"/>
          </a:ln>
          <a:effectLst>
            <a:outerShdw blurRad="50800" dist="38100" dir="2700000" algn="tl" rotWithShape="0">
              <a:prstClr val="black">
                <a:alpha val="40000"/>
              </a:prstClr>
            </a:outerShdw>
          </a:effectLst>
        </p:spPr>
        <p:txBody>
          <a:bodyPr spcFirstLastPara="1" wrap="none" lIns="36000" tIns="91425" rIns="0" bIns="91425" anchor="ctr" anchorCtr="0">
            <a:noAutofit/>
          </a:bodyPr>
          <a:lstStyle/>
          <a:p>
            <a:pPr marL="0" lvl="0" indent="0" algn="ctr" rtl="0">
              <a:spcBef>
                <a:spcPts val="0"/>
              </a:spcBef>
              <a:spcAft>
                <a:spcPts val="0"/>
              </a:spcAft>
              <a:buNone/>
            </a:pPr>
            <a:r>
              <a:rPr lang="en-US" altLang="ja-JP" sz="1600" b="1" dirty="0">
                <a:latin typeface="+mn-ea"/>
                <a:cs typeface="MS PGothic"/>
                <a:sym typeface="MS PGothic"/>
              </a:rPr>
              <a:t>『</a:t>
            </a:r>
            <a:r>
              <a:rPr lang="ja-JP" altLang="en-US" sz="1600" b="1" dirty="0">
                <a:latin typeface="+mn-ea"/>
                <a:cs typeface="MS PGothic"/>
                <a:sym typeface="MS PGothic"/>
              </a:rPr>
              <a:t>多幸感が</a:t>
            </a:r>
            <a:br>
              <a:rPr lang="ja-JP" altLang="en-US" sz="1600" b="1" dirty="0">
                <a:latin typeface="+mn-ea"/>
                <a:cs typeface="MS PGothic"/>
                <a:sym typeface="MS PGothic"/>
              </a:rPr>
            </a:br>
            <a:r>
              <a:rPr lang="ja-JP" altLang="en-US" sz="1600" b="1" dirty="0">
                <a:latin typeface="+mn-ea"/>
                <a:cs typeface="MS PGothic"/>
                <a:sym typeface="MS PGothic"/>
              </a:rPr>
              <a:t>　得られる</a:t>
            </a:r>
            <a:r>
              <a:rPr lang="en-US" altLang="ja-JP" sz="1600" b="1" dirty="0">
                <a:latin typeface="+mn-ea"/>
                <a:cs typeface="MS PGothic"/>
                <a:sym typeface="MS PGothic"/>
              </a:rPr>
              <a:t>』</a:t>
            </a:r>
            <a:endParaRPr lang="ja-JP" altLang="en-US" sz="1600" b="1" dirty="0">
              <a:latin typeface="+mn-ea"/>
              <a:cs typeface="MS PGothic"/>
              <a:sym typeface="MS PGothic"/>
            </a:endParaRPr>
          </a:p>
        </p:txBody>
      </p:sp>
      <p:pic>
        <p:nvPicPr>
          <p:cNvPr id="7" name="図 6">
            <a:extLst>
              <a:ext uri="{FF2B5EF4-FFF2-40B4-BE49-F238E27FC236}">
                <a16:creationId xmlns:a16="http://schemas.microsoft.com/office/drawing/2014/main" id="{41EE1378-4491-A8BB-B845-62CB51CAFD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77" y="5416607"/>
            <a:ext cx="847710" cy="933193"/>
          </a:xfrm>
          <a:prstGeom prst="rect">
            <a:avLst/>
          </a:prstGeom>
        </p:spPr>
      </p:pic>
      <p:pic>
        <p:nvPicPr>
          <p:cNvPr id="8" name="図 7" descr="部屋 が含まれている画像&#10;&#10;自動的に生成された説明">
            <a:extLst>
              <a:ext uri="{FF2B5EF4-FFF2-40B4-BE49-F238E27FC236}">
                <a16:creationId xmlns:a16="http://schemas.microsoft.com/office/drawing/2014/main" id="{04C43555-60CC-9587-0DD2-E39B973947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7156" y="2602915"/>
            <a:ext cx="842012" cy="930345"/>
          </a:xfrm>
          <a:prstGeom prst="rect">
            <a:avLst/>
          </a:prstGeom>
        </p:spPr>
      </p:pic>
      <p:pic>
        <p:nvPicPr>
          <p:cNvPr id="9" name="図 8" descr="部屋 が含まれている画像&#10;&#10;自動的に生成された説明">
            <a:extLst>
              <a:ext uri="{FF2B5EF4-FFF2-40B4-BE49-F238E27FC236}">
                <a16:creationId xmlns:a16="http://schemas.microsoft.com/office/drawing/2014/main" id="{11556469-FAE4-1C14-9DF7-3A3ADCB4BC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7360" y="4106272"/>
            <a:ext cx="1121808" cy="930345"/>
          </a:xfrm>
          <a:prstGeom prst="rect">
            <a:avLst/>
          </a:prstGeom>
        </p:spPr>
      </p:pic>
      <p:pic>
        <p:nvPicPr>
          <p:cNvPr id="10" name="図 9" descr="男性の顔の絵&#10;&#10;低い精度で自動的に生成された説明">
            <a:extLst>
              <a:ext uri="{FF2B5EF4-FFF2-40B4-BE49-F238E27FC236}">
                <a16:creationId xmlns:a16="http://schemas.microsoft.com/office/drawing/2014/main" id="{A03A5EFD-2957-AF22-B273-937CB60B57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35510" y="5390148"/>
            <a:ext cx="872424" cy="787382"/>
          </a:xfrm>
          <a:prstGeom prst="rect">
            <a:avLst/>
          </a:prstGeom>
        </p:spPr>
      </p:pic>
      <p:pic>
        <p:nvPicPr>
          <p:cNvPr id="11" name="図 10">
            <a:extLst>
              <a:ext uri="{FF2B5EF4-FFF2-40B4-BE49-F238E27FC236}">
                <a16:creationId xmlns:a16="http://schemas.microsoft.com/office/drawing/2014/main" id="{0FDEB108-19CC-CD29-1141-FD22BB41F9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93586" y="3952327"/>
            <a:ext cx="614348" cy="851515"/>
          </a:xfrm>
          <a:prstGeom prst="rect">
            <a:avLst/>
          </a:prstGeom>
        </p:spPr>
      </p:pic>
      <p:grpSp>
        <p:nvGrpSpPr>
          <p:cNvPr id="12" name="グループ化 11">
            <a:extLst>
              <a:ext uri="{FF2B5EF4-FFF2-40B4-BE49-F238E27FC236}">
                <a16:creationId xmlns:a16="http://schemas.microsoft.com/office/drawing/2014/main" id="{3FD6136E-35D4-EFBF-96D7-AA43E0162484}"/>
              </a:ext>
            </a:extLst>
          </p:cNvPr>
          <p:cNvGrpSpPr/>
          <p:nvPr/>
        </p:nvGrpSpPr>
        <p:grpSpPr>
          <a:xfrm>
            <a:off x="3435784" y="407214"/>
            <a:ext cx="5755856" cy="674515"/>
            <a:chOff x="3435784" y="407214"/>
            <a:chExt cx="5755856" cy="674515"/>
          </a:xfrm>
        </p:grpSpPr>
        <p:sp>
          <p:nvSpPr>
            <p:cNvPr id="13" name="平行四辺形 12">
              <a:extLst>
                <a:ext uri="{FF2B5EF4-FFF2-40B4-BE49-F238E27FC236}">
                  <a16:creationId xmlns:a16="http://schemas.microsoft.com/office/drawing/2014/main" id="{5BE326AF-4404-F433-FDFD-705024129723}"/>
                </a:ext>
              </a:extLst>
            </p:cNvPr>
            <p:cNvSpPr/>
            <p:nvPr userDrawn="1"/>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暗い背景に白い文字がある&#10;&#10;中程度の精度で自動的に生成された説明">
              <a:extLst>
                <a:ext uri="{FF2B5EF4-FFF2-40B4-BE49-F238E27FC236}">
                  <a16:creationId xmlns:a16="http://schemas.microsoft.com/office/drawing/2014/main" id="{D42F45A6-C4D1-AE17-5C93-8CE5A34C61D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grpSp>
    </p:spTree>
    <p:extLst>
      <p:ext uri="{BB962C8B-B14F-4D97-AF65-F5344CB8AC3E}">
        <p14:creationId xmlns:p14="http://schemas.microsoft.com/office/powerpoint/2010/main" val="3222028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25B62-87AC-2518-D32E-0815888285C5}"/>
            </a:ext>
          </a:extLst>
        </p:cNvPr>
        <p:cNvGrpSpPr/>
        <p:nvPr/>
      </p:nvGrpSpPr>
      <p:grpSpPr>
        <a:xfrm>
          <a:off x="0" y="0"/>
          <a:ext cx="0" cy="0"/>
          <a:chOff x="0" y="0"/>
          <a:chExt cx="0" cy="0"/>
        </a:xfrm>
      </p:grpSpPr>
      <p:sp>
        <p:nvSpPr>
          <p:cNvPr id="10" name="雲 9">
            <a:extLst>
              <a:ext uri="{FF2B5EF4-FFF2-40B4-BE49-F238E27FC236}">
                <a16:creationId xmlns:a16="http://schemas.microsoft.com/office/drawing/2014/main" id="{A495B76B-8BB8-7530-A9ED-435043D8FEE8}"/>
              </a:ext>
            </a:extLst>
          </p:cNvPr>
          <p:cNvSpPr/>
          <p:nvPr/>
        </p:nvSpPr>
        <p:spPr>
          <a:xfrm>
            <a:off x="2360643" y="1037708"/>
            <a:ext cx="7489942" cy="5004080"/>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198A11F-EDD4-75ED-B901-F6E7EC46476E}"/>
              </a:ext>
            </a:extLst>
          </p:cNvPr>
          <p:cNvSpPr>
            <a:spLocks noGrp="1"/>
          </p:cNvSpPr>
          <p:nvPr>
            <p:ph type="sldNum" sz="quarter" idx="12"/>
          </p:nvPr>
        </p:nvSpPr>
        <p:spPr/>
        <p:txBody>
          <a:bodyPr/>
          <a:lstStyle/>
          <a:p>
            <a:fld id="{2906FD1F-B238-489A-B820-857598A48E65}" type="slidenum">
              <a:rPr kumimoji="1" lang="ja-JP" altLang="en-US" smtClean="0"/>
              <a:t>12</a:t>
            </a:fld>
            <a:endParaRPr kumimoji="1" lang="ja-JP" altLang="en-US"/>
          </a:p>
        </p:txBody>
      </p:sp>
      <p:sp>
        <p:nvSpPr>
          <p:cNvPr id="3" name="テキスト ボックス 2">
            <a:extLst>
              <a:ext uri="{FF2B5EF4-FFF2-40B4-BE49-F238E27FC236}">
                <a16:creationId xmlns:a16="http://schemas.microsoft.com/office/drawing/2014/main" id="{8B4A6966-3FA9-E005-AA7C-B2CEFC3F2E48}"/>
              </a:ext>
            </a:extLst>
          </p:cNvPr>
          <p:cNvSpPr txBox="1"/>
          <p:nvPr/>
        </p:nvSpPr>
        <p:spPr>
          <a:xfrm>
            <a:off x="3237049" y="1918010"/>
            <a:ext cx="5724644" cy="3027560"/>
          </a:xfrm>
          <a:prstGeom prst="rect">
            <a:avLst/>
          </a:prstGeom>
          <a:noFill/>
        </p:spPr>
        <p:txBody>
          <a:bodyPr wrap="none" rtlCol="0">
            <a:spAutoFit/>
          </a:bodyPr>
          <a:lstStyle/>
          <a:p>
            <a:pPr algn="ctr">
              <a:lnSpc>
                <a:spcPct val="120000"/>
              </a:lnSpc>
            </a:pPr>
            <a:r>
              <a:rPr lang="ja-JP" altLang="en-US" sz="5400" b="1" dirty="0">
                <a:solidFill>
                  <a:srgbClr val="FF0000"/>
                </a:solidFill>
                <a:latin typeface="+mn-ea"/>
                <a:cs typeface="MS PGothic"/>
                <a:sym typeface="MS PGothic"/>
              </a:rPr>
              <a:t>市販薬の過量服薬</a:t>
            </a:r>
            <a:br>
              <a:rPr lang="ja-JP" altLang="en-US" sz="5400" b="1" dirty="0">
                <a:latin typeface="+mn-ea"/>
                <a:cs typeface="MS PGothic"/>
                <a:sym typeface="MS PGothic"/>
              </a:rPr>
            </a:br>
            <a:r>
              <a:rPr lang="en-US" altLang="ja-JP" sz="5400" b="1" dirty="0">
                <a:latin typeface="+mn-ea"/>
                <a:cs typeface="MS PGothic"/>
                <a:sym typeface="MS PGothic"/>
              </a:rPr>
              <a:t>(</a:t>
            </a:r>
            <a:r>
              <a:rPr lang="ja-JP" altLang="en-US" sz="5400" b="1" dirty="0">
                <a:latin typeface="+mn-ea"/>
                <a:cs typeface="MS PGothic"/>
                <a:sym typeface="MS PGothic"/>
              </a:rPr>
              <a:t>オーバードーズ</a:t>
            </a:r>
            <a:r>
              <a:rPr lang="en-US" altLang="ja-JP" sz="5400" b="1" dirty="0">
                <a:latin typeface="+mn-ea"/>
                <a:cs typeface="MS PGothic"/>
                <a:sym typeface="MS PGothic"/>
              </a:rPr>
              <a:t>)</a:t>
            </a:r>
            <a:br>
              <a:rPr lang="en-US" altLang="ja-JP" sz="5400" b="1" dirty="0">
                <a:latin typeface="+mn-ea"/>
                <a:cs typeface="MS PGothic"/>
                <a:sym typeface="MS PGothic"/>
              </a:rPr>
            </a:br>
            <a:r>
              <a:rPr lang="ja-JP" altLang="en-US" sz="5400" b="1" dirty="0">
                <a:latin typeface="+mn-ea"/>
                <a:cs typeface="MS PGothic"/>
                <a:sym typeface="MS PGothic"/>
              </a:rPr>
              <a:t>の</a:t>
            </a:r>
            <a:r>
              <a:rPr lang="ja-JP" altLang="en-US" sz="5400" b="1" dirty="0">
                <a:solidFill>
                  <a:srgbClr val="0070C0"/>
                </a:solidFill>
                <a:latin typeface="+mn-ea"/>
                <a:cs typeface="MS PGothic"/>
                <a:sym typeface="MS PGothic"/>
              </a:rPr>
              <a:t>未然防止</a:t>
            </a:r>
            <a:endParaRPr lang="ja-JP" altLang="en-US" sz="5400" b="1" dirty="0">
              <a:latin typeface="+mn-ea"/>
              <a:cs typeface="MS PGothic"/>
              <a:sym typeface="MS PGothic"/>
            </a:endParaRPr>
          </a:p>
        </p:txBody>
      </p:sp>
    </p:spTree>
    <p:extLst>
      <p:ext uri="{BB962C8B-B14F-4D97-AF65-F5344CB8AC3E}">
        <p14:creationId xmlns:p14="http://schemas.microsoft.com/office/powerpoint/2010/main" val="3661255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DF2D3-664D-3AFE-0E67-3E0677CB915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C0A7731-2C83-C0E9-D074-5117441F89E6}"/>
              </a:ext>
            </a:extLst>
          </p:cNvPr>
          <p:cNvSpPr>
            <a:spLocks noGrp="1"/>
          </p:cNvSpPr>
          <p:nvPr>
            <p:ph type="sldNum" sz="quarter" idx="12"/>
          </p:nvPr>
        </p:nvSpPr>
        <p:spPr/>
        <p:txBody>
          <a:bodyPr/>
          <a:lstStyle/>
          <a:p>
            <a:fld id="{2906FD1F-B238-489A-B820-857598A48E65}" type="slidenum">
              <a:rPr kumimoji="1" lang="ja-JP" altLang="en-US" smtClean="0"/>
              <a:t>13</a:t>
            </a:fld>
            <a:endParaRPr kumimoji="1" lang="ja-JP" altLang="en-US"/>
          </a:p>
        </p:txBody>
      </p:sp>
      <p:sp>
        <p:nvSpPr>
          <p:cNvPr id="3" name="タイトル 2">
            <a:extLst>
              <a:ext uri="{FF2B5EF4-FFF2-40B4-BE49-F238E27FC236}">
                <a16:creationId xmlns:a16="http://schemas.microsoft.com/office/drawing/2014/main" id="{28B89E28-CAD7-68B6-6581-2CC15749C693}"/>
              </a:ext>
            </a:extLst>
          </p:cNvPr>
          <p:cNvSpPr>
            <a:spLocks noGrp="1"/>
          </p:cNvSpPr>
          <p:nvPr>
            <p:ph type="title"/>
          </p:nvPr>
        </p:nvSpPr>
        <p:spPr/>
        <p:txBody>
          <a:bodyPr wrap="none" tIns="0" bIns="108000">
            <a:noAutofit/>
          </a:bodyPr>
          <a:lstStyle/>
          <a:p>
            <a:r>
              <a:rPr lang="ja-JP" altLang="en-US" sz="3200" b="1" dirty="0">
                <a:latin typeface="+mn-ea"/>
                <a:ea typeface="+mn-ea"/>
                <a:cs typeface="MS PGothic"/>
                <a:sym typeface="MS PGothic"/>
              </a:rPr>
              <a:t>どのような防止対策があるかな</a:t>
            </a:r>
          </a:p>
        </p:txBody>
      </p:sp>
      <p:sp>
        <p:nvSpPr>
          <p:cNvPr id="9" name="Google Shape;211;p7">
            <a:extLst>
              <a:ext uri="{FF2B5EF4-FFF2-40B4-BE49-F238E27FC236}">
                <a16:creationId xmlns:a16="http://schemas.microsoft.com/office/drawing/2014/main" id="{396517D6-802D-2FFF-B6F1-F8DE944A8F35}"/>
              </a:ext>
            </a:extLst>
          </p:cNvPr>
          <p:cNvSpPr/>
          <p:nvPr/>
        </p:nvSpPr>
        <p:spPr>
          <a:xfrm>
            <a:off x="1127125" y="1360051"/>
            <a:ext cx="7825956" cy="1614261"/>
          </a:xfrm>
          <a:prstGeom prst="wedgeRoundRectCallout">
            <a:avLst>
              <a:gd name="adj1" fmla="val 58325"/>
              <a:gd name="adj2" fmla="val 20433"/>
              <a:gd name="adj3" fmla="val 16667"/>
            </a:avLst>
          </a:prstGeom>
          <a:solidFill>
            <a:schemeClr val="accent2">
              <a:lumMod val="20000"/>
              <a:lumOff val="80000"/>
            </a:schemeClr>
          </a:solidFill>
          <a:ln w="9525"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ja-JP" altLang="en-US" sz="2800" b="1" dirty="0">
                <a:latin typeface="+mn-ea"/>
                <a:cs typeface="MS PGothic"/>
                <a:sym typeface="MS PGothic"/>
              </a:rPr>
              <a:t>オーバードーズではない方法で</a:t>
            </a:r>
            <a:br>
              <a:rPr lang="en-US" altLang="ja-JP" sz="2800" b="1" dirty="0">
                <a:latin typeface="+mn-ea"/>
                <a:cs typeface="MS PGothic"/>
                <a:sym typeface="MS PGothic"/>
              </a:rPr>
            </a:br>
            <a:r>
              <a:rPr lang="ja-JP" altLang="en-US" sz="2800" b="1" dirty="0">
                <a:latin typeface="+mn-ea"/>
                <a:cs typeface="MS PGothic"/>
                <a:sym typeface="MS PGothic"/>
              </a:rPr>
              <a:t>「悩み」や「孤独感」「生きづらさ」などを</a:t>
            </a:r>
            <a:br>
              <a:rPr lang="en-US" altLang="ja-JP" sz="2800" b="1" dirty="0">
                <a:latin typeface="+mn-ea"/>
                <a:cs typeface="MS PGothic"/>
                <a:sym typeface="MS PGothic"/>
              </a:rPr>
            </a:br>
            <a:r>
              <a:rPr lang="ja-JP" altLang="en-US" sz="2800" b="1" dirty="0">
                <a:latin typeface="+mn-ea"/>
                <a:cs typeface="MS PGothic"/>
                <a:sym typeface="MS PGothic"/>
              </a:rPr>
              <a:t>和らげる方法があったらいいと思います。</a:t>
            </a:r>
          </a:p>
        </p:txBody>
      </p:sp>
      <p:sp>
        <p:nvSpPr>
          <p:cNvPr id="10" name="Google Shape;213;p7">
            <a:extLst>
              <a:ext uri="{FF2B5EF4-FFF2-40B4-BE49-F238E27FC236}">
                <a16:creationId xmlns:a16="http://schemas.microsoft.com/office/drawing/2014/main" id="{4644765F-B937-2499-4D90-29F85430BE75}"/>
              </a:ext>
            </a:extLst>
          </p:cNvPr>
          <p:cNvSpPr/>
          <p:nvPr/>
        </p:nvSpPr>
        <p:spPr>
          <a:xfrm>
            <a:off x="3758084" y="3155182"/>
            <a:ext cx="7306792" cy="3181377"/>
          </a:xfrm>
          <a:prstGeom prst="wedgeRoundRectCallout">
            <a:avLst>
              <a:gd name="adj1" fmla="val -61151"/>
              <a:gd name="adj2" fmla="val -8595"/>
              <a:gd name="adj3" fmla="val 16667"/>
            </a:avLst>
          </a:prstGeom>
          <a:solidFill>
            <a:schemeClr val="tx2">
              <a:lumMod val="10000"/>
              <a:lumOff val="90000"/>
            </a:schemeClr>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ja-JP" altLang="en-US" sz="2800" b="1" dirty="0">
                <a:solidFill>
                  <a:srgbClr val="FF0000"/>
                </a:solidFill>
                <a:latin typeface="+mn-ea"/>
                <a:cs typeface="MS PGothic"/>
                <a:sym typeface="MS PGothic"/>
              </a:rPr>
              <a:t>信頼できる身近な人</a:t>
            </a:r>
            <a:r>
              <a:rPr lang="ja-JP" altLang="en-US" sz="2800" b="1" dirty="0">
                <a:solidFill>
                  <a:schemeClr val="dk1"/>
                </a:solidFill>
                <a:latin typeface="+mn-ea"/>
                <a:cs typeface="MS PGothic"/>
                <a:sym typeface="MS PGothic"/>
              </a:rPr>
              <a:t>や</a:t>
            </a:r>
            <a:r>
              <a:rPr lang="ja-JP" altLang="en-US" sz="2800" b="1" dirty="0">
                <a:solidFill>
                  <a:srgbClr val="FF0000"/>
                </a:solidFill>
                <a:latin typeface="+mn-ea"/>
                <a:cs typeface="MS PGothic"/>
                <a:sym typeface="MS PGothic"/>
              </a:rPr>
              <a:t>養護教諭など</a:t>
            </a:r>
            <a:r>
              <a:rPr lang="ja-JP" altLang="en-US" sz="2800" b="1" dirty="0">
                <a:solidFill>
                  <a:schemeClr val="dk1"/>
                </a:solidFill>
                <a:latin typeface="+mn-ea"/>
                <a:cs typeface="MS PGothic"/>
                <a:sym typeface="MS PGothic"/>
              </a:rPr>
              <a:t>に相談するといいですよ。身近な人に相談できない時は、多くの</a:t>
            </a:r>
            <a:r>
              <a:rPr lang="ja-JP" altLang="en-US" sz="2800" b="1" dirty="0">
                <a:solidFill>
                  <a:srgbClr val="FF0000"/>
                </a:solidFill>
                <a:latin typeface="+mn-ea"/>
                <a:cs typeface="MS PGothic"/>
                <a:sym typeface="MS PGothic"/>
              </a:rPr>
              <a:t>相談機関</a:t>
            </a:r>
            <a:r>
              <a:rPr lang="ja-JP" altLang="en-US" sz="2800" b="1" dirty="0">
                <a:solidFill>
                  <a:schemeClr val="dk1"/>
                </a:solidFill>
                <a:latin typeface="+mn-ea"/>
                <a:cs typeface="MS PGothic"/>
                <a:sym typeface="MS PGothic"/>
              </a:rPr>
              <a:t>があるよ。</a:t>
            </a:r>
            <a:br>
              <a:rPr lang="ja-JP" altLang="en-US" sz="2800" b="1" dirty="0">
                <a:solidFill>
                  <a:schemeClr val="dk1"/>
                </a:solidFill>
                <a:latin typeface="+mn-ea"/>
                <a:cs typeface="MS PGothic"/>
                <a:sym typeface="MS PGothic"/>
              </a:rPr>
            </a:br>
            <a:r>
              <a:rPr lang="ja-JP" altLang="en-US" sz="2800" b="1" dirty="0">
                <a:solidFill>
                  <a:schemeClr val="dk1"/>
                </a:solidFill>
                <a:latin typeface="+mn-ea"/>
                <a:cs typeface="MS PGothic"/>
                <a:sym typeface="MS PGothic"/>
              </a:rPr>
              <a:t>安心して話せる相談先を見つけられるといいね。</a:t>
            </a:r>
            <a:br>
              <a:rPr lang="ja-JP" altLang="en-US" sz="2800" b="1" dirty="0">
                <a:solidFill>
                  <a:schemeClr val="dk1"/>
                </a:solidFill>
                <a:latin typeface="+mn-ea"/>
                <a:cs typeface="MS PGothic"/>
                <a:sym typeface="MS PGothic"/>
              </a:rPr>
            </a:br>
            <a:r>
              <a:rPr lang="ja-JP" altLang="en-US" sz="2800" b="1" dirty="0">
                <a:solidFill>
                  <a:schemeClr val="dk1"/>
                </a:solidFill>
                <a:latin typeface="+mn-ea"/>
                <a:cs typeface="MS PGothic"/>
                <a:sym typeface="MS PGothic"/>
              </a:rPr>
              <a:t>オーバードーズの</a:t>
            </a:r>
            <a:r>
              <a:rPr lang="ja-JP" altLang="en-US" sz="2800" b="1" dirty="0">
                <a:solidFill>
                  <a:srgbClr val="FF0000"/>
                </a:solidFill>
                <a:latin typeface="+mn-ea"/>
                <a:cs typeface="MS PGothic"/>
                <a:sym typeface="MS PGothic"/>
              </a:rPr>
              <a:t>危険性を理解</a:t>
            </a:r>
            <a:r>
              <a:rPr lang="ja-JP" altLang="en-US" sz="2800" b="1" dirty="0">
                <a:solidFill>
                  <a:schemeClr val="dk1"/>
                </a:solidFill>
                <a:latin typeface="+mn-ea"/>
                <a:cs typeface="MS PGothic"/>
                <a:sym typeface="MS PGothic"/>
              </a:rPr>
              <a:t>しておくことも大切だよ！他にもあるかな？</a:t>
            </a:r>
          </a:p>
        </p:txBody>
      </p:sp>
      <p:pic>
        <p:nvPicPr>
          <p:cNvPr id="4" name="図 3" descr="挿絵 が含まれている画像&#10;&#10;自動的に生成された説明">
            <a:extLst>
              <a:ext uri="{FF2B5EF4-FFF2-40B4-BE49-F238E27FC236}">
                <a16:creationId xmlns:a16="http://schemas.microsoft.com/office/drawing/2014/main" id="{E9AB0AF8-3823-E464-96BC-804EB4CC11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4096" y="3805031"/>
            <a:ext cx="1252737" cy="2104701"/>
          </a:xfrm>
          <a:prstGeom prst="rect">
            <a:avLst/>
          </a:prstGeom>
        </p:spPr>
      </p:pic>
      <p:pic>
        <p:nvPicPr>
          <p:cNvPr id="7" name="図 6">
            <a:extLst>
              <a:ext uri="{FF2B5EF4-FFF2-40B4-BE49-F238E27FC236}">
                <a16:creationId xmlns:a16="http://schemas.microsoft.com/office/drawing/2014/main" id="{FC13F7CB-FCAD-3E93-DF05-748793873E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9803" y="935887"/>
            <a:ext cx="1324796" cy="2003987"/>
          </a:xfrm>
          <a:prstGeom prst="rect">
            <a:avLst/>
          </a:prstGeom>
        </p:spPr>
      </p:pic>
      <p:grpSp>
        <p:nvGrpSpPr>
          <p:cNvPr id="5" name="グループ化 4">
            <a:extLst>
              <a:ext uri="{FF2B5EF4-FFF2-40B4-BE49-F238E27FC236}">
                <a16:creationId xmlns:a16="http://schemas.microsoft.com/office/drawing/2014/main" id="{9BBE1A9F-3B9D-EF91-1927-34C0816DE60C}"/>
              </a:ext>
            </a:extLst>
          </p:cNvPr>
          <p:cNvGrpSpPr/>
          <p:nvPr/>
        </p:nvGrpSpPr>
        <p:grpSpPr>
          <a:xfrm>
            <a:off x="3220870" y="407214"/>
            <a:ext cx="6214610" cy="674515"/>
            <a:chOff x="3220870" y="407214"/>
            <a:chExt cx="6214610" cy="674515"/>
          </a:xfrm>
        </p:grpSpPr>
        <p:sp>
          <p:nvSpPr>
            <p:cNvPr id="6" name="平行四辺形 5">
              <a:extLst>
                <a:ext uri="{FF2B5EF4-FFF2-40B4-BE49-F238E27FC236}">
                  <a16:creationId xmlns:a16="http://schemas.microsoft.com/office/drawing/2014/main" id="{AF71E4C4-CDD3-1937-40B5-CF84D2516ED6}"/>
                </a:ext>
              </a:extLst>
            </p:cNvPr>
            <p:cNvSpPr/>
            <p:nvPr userDrawn="1"/>
          </p:nvSpPr>
          <p:spPr>
            <a:xfrm flipH="1">
              <a:off x="3220870" y="966044"/>
              <a:ext cx="5750405"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暗い背景に白い文字がある&#10;&#10;中程度の精度で自動的に生成された説明">
              <a:extLst>
                <a:ext uri="{FF2B5EF4-FFF2-40B4-BE49-F238E27FC236}">
                  <a16:creationId xmlns:a16="http://schemas.microsoft.com/office/drawing/2014/main" id="{BDB35402-17BC-0C6C-E5A3-11FD26D19C7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67982" y="407214"/>
              <a:ext cx="567498" cy="672590"/>
            </a:xfrm>
            <a:prstGeom prst="rect">
              <a:avLst/>
            </a:prstGeom>
          </p:spPr>
        </p:pic>
      </p:grpSp>
    </p:spTree>
    <p:extLst>
      <p:ext uri="{BB962C8B-B14F-4D97-AF65-F5344CB8AC3E}">
        <p14:creationId xmlns:p14="http://schemas.microsoft.com/office/powerpoint/2010/main" val="1482223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D67F3-D913-A46C-8CCB-A7CC3BC49C0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9FDC44C-C398-5A9F-AE8B-A92C98A4162F}"/>
              </a:ext>
            </a:extLst>
          </p:cNvPr>
          <p:cNvSpPr>
            <a:spLocks noGrp="1"/>
          </p:cNvSpPr>
          <p:nvPr>
            <p:ph type="sldNum" sz="quarter" idx="12"/>
          </p:nvPr>
        </p:nvSpPr>
        <p:spPr/>
        <p:txBody>
          <a:bodyPr/>
          <a:lstStyle/>
          <a:p>
            <a:fld id="{2906FD1F-B238-489A-B820-857598A48E65}" type="slidenum">
              <a:rPr kumimoji="1" lang="ja-JP" altLang="en-US" smtClean="0"/>
              <a:t>14</a:t>
            </a:fld>
            <a:endParaRPr kumimoji="1" lang="ja-JP" altLang="en-US"/>
          </a:p>
        </p:txBody>
      </p:sp>
      <p:sp>
        <p:nvSpPr>
          <p:cNvPr id="9" name="Google Shape;211;p7">
            <a:extLst>
              <a:ext uri="{FF2B5EF4-FFF2-40B4-BE49-F238E27FC236}">
                <a16:creationId xmlns:a16="http://schemas.microsoft.com/office/drawing/2014/main" id="{01625D23-0667-1EF5-9F2F-9DF9DC240A29}"/>
              </a:ext>
            </a:extLst>
          </p:cNvPr>
          <p:cNvSpPr/>
          <p:nvPr/>
        </p:nvSpPr>
        <p:spPr>
          <a:xfrm>
            <a:off x="1127125" y="1360052"/>
            <a:ext cx="7825956" cy="1242472"/>
          </a:xfrm>
          <a:prstGeom prst="wedgeRoundRectCallout">
            <a:avLst>
              <a:gd name="adj1" fmla="val 58325"/>
              <a:gd name="adj2" fmla="val 20433"/>
              <a:gd name="adj3" fmla="val 16667"/>
            </a:avLst>
          </a:prstGeom>
          <a:solidFill>
            <a:schemeClr val="accent2">
              <a:lumMod val="20000"/>
              <a:lumOff val="80000"/>
            </a:schemeClr>
          </a:solidFill>
          <a:ln w="9525"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ja-JP" altLang="en-US" sz="2800" b="1" dirty="0">
                <a:latin typeface="+mn-ea"/>
                <a:cs typeface="MS PGothic"/>
                <a:sym typeface="MS PGothic"/>
              </a:rPr>
              <a:t>学校で、医薬品の正しい使い方について</a:t>
            </a:r>
            <a:br>
              <a:rPr lang="ja-JP" altLang="en-US" sz="2800" b="1" dirty="0">
                <a:latin typeface="+mn-ea"/>
                <a:cs typeface="MS PGothic"/>
                <a:sym typeface="MS PGothic"/>
              </a:rPr>
            </a:br>
            <a:r>
              <a:rPr lang="ja-JP" altLang="en-US" sz="2800" b="1" dirty="0">
                <a:latin typeface="+mn-ea"/>
                <a:cs typeface="MS PGothic"/>
                <a:sym typeface="MS PGothic"/>
              </a:rPr>
              <a:t>学びました。</a:t>
            </a:r>
          </a:p>
        </p:txBody>
      </p:sp>
      <p:sp>
        <p:nvSpPr>
          <p:cNvPr id="10" name="Google Shape;213;p7">
            <a:extLst>
              <a:ext uri="{FF2B5EF4-FFF2-40B4-BE49-F238E27FC236}">
                <a16:creationId xmlns:a16="http://schemas.microsoft.com/office/drawing/2014/main" id="{498D1D4B-DE86-9936-9EF3-1214CC176429}"/>
              </a:ext>
            </a:extLst>
          </p:cNvPr>
          <p:cNvSpPr/>
          <p:nvPr/>
        </p:nvSpPr>
        <p:spPr>
          <a:xfrm>
            <a:off x="3758084" y="2974312"/>
            <a:ext cx="7306792" cy="3362247"/>
          </a:xfrm>
          <a:prstGeom prst="wedgeRoundRectCallout">
            <a:avLst>
              <a:gd name="adj1" fmla="val -61151"/>
              <a:gd name="adj2" fmla="val -8595"/>
              <a:gd name="adj3" fmla="val 16667"/>
            </a:avLst>
          </a:prstGeom>
          <a:solidFill>
            <a:schemeClr val="tx2">
              <a:lumMod val="10000"/>
              <a:lumOff val="90000"/>
            </a:schemeClr>
          </a:solidFill>
          <a:ln w="12700" cap="flat" cmpd="sng">
            <a:noFill/>
            <a:prstDash val="solid"/>
            <a:miter lim="800000"/>
            <a:headEnd type="none" w="sm" len="sm"/>
            <a:tailEnd type="none" w="sm" len="sm"/>
          </a:ln>
          <a:effectLst>
            <a:outerShdw blurRad="50800" dist="38100" dir="2700000" algn="tl" rotWithShape="0">
              <a:prstClr val="black">
                <a:alpha val="40000"/>
              </a:prstClr>
            </a:outerShdw>
          </a:effectLst>
        </p:spPr>
        <p:txBody>
          <a:bodyPr spcFirstLastPara="1" wrap="square" lIns="91425" tIns="45700" rIns="91425" bIns="45700" anchor="ctr" anchorCtr="0">
            <a:noAutofit/>
          </a:bodyPr>
          <a:lstStyle/>
          <a:p>
            <a:pPr marL="0" lvl="0" indent="0" algn="l" rtl="0">
              <a:spcBef>
                <a:spcPts val="0"/>
              </a:spcBef>
              <a:spcAft>
                <a:spcPts val="0"/>
              </a:spcAft>
              <a:buNone/>
            </a:pPr>
            <a:r>
              <a:rPr lang="ja-JP" altLang="en-US" sz="2800" b="1" dirty="0">
                <a:solidFill>
                  <a:srgbClr val="FF0000"/>
                </a:solidFill>
                <a:latin typeface="+mn-ea"/>
                <a:cs typeface="MS PGothic"/>
                <a:sym typeface="MS PGothic"/>
              </a:rPr>
              <a:t>「医薬品医療機器等法」</a:t>
            </a:r>
            <a:r>
              <a:rPr lang="ja-JP" altLang="en-US" sz="2800" b="1" dirty="0">
                <a:latin typeface="+mn-ea"/>
                <a:cs typeface="MS PGothic"/>
                <a:sym typeface="MS PGothic"/>
              </a:rPr>
              <a:t>という法律で、</a:t>
            </a:r>
            <a:br>
              <a:rPr lang="en-US" altLang="ja-JP" sz="2800" b="1" dirty="0">
                <a:latin typeface="+mn-ea"/>
                <a:cs typeface="MS PGothic"/>
                <a:sym typeface="MS PGothic"/>
              </a:rPr>
            </a:br>
            <a:r>
              <a:rPr lang="ja-JP" altLang="en-US" sz="2800" b="1" dirty="0">
                <a:latin typeface="+mn-ea"/>
                <a:cs typeface="MS PGothic"/>
                <a:sym typeface="MS PGothic"/>
              </a:rPr>
              <a:t>国民は「医薬品を適切に使用するとともに、有効性と安全性に関する知識と理解を深めるように努めなければならない」と定められているよ！</a:t>
            </a:r>
            <a:br>
              <a:rPr lang="en-US" altLang="ja-JP" sz="2800" b="1" dirty="0">
                <a:latin typeface="+mn-ea"/>
                <a:cs typeface="MS PGothic"/>
                <a:sym typeface="MS PGothic"/>
              </a:rPr>
            </a:br>
            <a:r>
              <a:rPr lang="ja-JP" altLang="en-US" sz="2800" b="1" dirty="0">
                <a:latin typeface="+mn-ea"/>
                <a:cs typeface="MS PGothic"/>
                <a:sym typeface="MS PGothic"/>
              </a:rPr>
              <a:t>市販薬の販売でも、</a:t>
            </a:r>
            <a:r>
              <a:rPr lang="ja-JP" altLang="en-US" sz="2800" b="1" dirty="0">
                <a:solidFill>
                  <a:srgbClr val="FF0000"/>
                </a:solidFill>
                <a:latin typeface="+mn-ea"/>
                <a:cs typeface="MS PGothic"/>
                <a:sym typeface="MS PGothic"/>
              </a:rPr>
              <a:t>購入者の年齢</a:t>
            </a:r>
            <a:r>
              <a:rPr lang="ja-JP" altLang="en-US" sz="2800" b="1" dirty="0">
                <a:latin typeface="+mn-ea"/>
                <a:cs typeface="MS PGothic"/>
                <a:sym typeface="MS PGothic"/>
              </a:rPr>
              <a:t>や</a:t>
            </a:r>
            <a:r>
              <a:rPr lang="ja-JP" altLang="en-US" sz="2800" b="1" dirty="0">
                <a:solidFill>
                  <a:srgbClr val="FF0000"/>
                </a:solidFill>
                <a:latin typeface="+mn-ea"/>
                <a:cs typeface="MS PGothic"/>
                <a:sym typeface="MS PGothic"/>
              </a:rPr>
              <a:t>使用目的</a:t>
            </a:r>
            <a:r>
              <a:rPr lang="ja-JP" altLang="en-US" sz="2800" b="1" dirty="0">
                <a:latin typeface="+mn-ea"/>
                <a:cs typeface="MS PGothic"/>
                <a:sym typeface="MS PGothic"/>
              </a:rPr>
              <a:t>を確認することがあるんだよ。</a:t>
            </a:r>
          </a:p>
        </p:txBody>
      </p:sp>
      <p:pic>
        <p:nvPicPr>
          <p:cNvPr id="6" name="図 5" descr="挿絵 が含まれている画像&#10;&#10;自動的に生成された説明">
            <a:extLst>
              <a:ext uri="{FF2B5EF4-FFF2-40B4-BE49-F238E27FC236}">
                <a16:creationId xmlns:a16="http://schemas.microsoft.com/office/drawing/2014/main" id="{80593156-7B11-437C-E29C-74AACDA516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4096" y="3805031"/>
            <a:ext cx="1252737" cy="2104701"/>
          </a:xfrm>
          <a:prstGeom prst="rect">
            <a:avLst/>
          </a:prstGeom>
        </p:spPr>
      </p:pic>
      <p:pic>
        <p:nvPicPr>
          <p:cNvPr id="7" name="図 6">
            <a:extLst>
              <a:ext uri="{FF2B5EF4-FFF2-40B4-BE49-F238E27FC236}">
                <a16:creationId xmlns:a16="http://schemas.microsoft.com/office/drawing/2014/main" id="{28135A66-084F-B62A-01D5-13CB7732E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9803" y="935887"/>
            <a:ext cx="1324796" cy="2003987"/>
          </a:xfrm>
          <a:prstGeom prst="rect">
            <a:avLst/>
          </a:prstGeom>
        </p:spPr>
      </p:pic>
      <p:sp>
        <p:nvSpPr>
          <p:cNvPr id="12" name="タイトル 11">
            <a:extLst>
              <a:ext uri="{FF2B5EF4-FFF2-40B4-BE49-F238E27FC236}">
                <a16:creationId xmlns:a16="http://schemas.microsoft.com/office/drawing/2014/main" id="{465B9CDC-C971-9538-F2ED-D536A128E88E}"/>
              </a:ext>
            </a:extLst>
          </p:cNvPr>
          <p:cNvSpPr>
            <a:spLocks noGrp="1"/>
          </p:cNvSpPr>
          <p:nvPr>
            <p:ph type="title"/>
          </p:nvPr>
        </p:nvSpPr>
        <p:spPr/>
        <p:txBody>
          <a:bodyPr wrap="none" tIns="0" bIns="108000">
            <a:normAutofit/>
          </a:bodyPr>
          <a:lstStyle/>
          <a:p>
            <a:r>
              <a:rPr lang="ja-JP" altLang="en-US" sz="3200" dirty="0"/>
              <a:t>どのような防止対策があるかな</a:t>
            </a:r>
          </a:p>
        </p:txBody>
      </p:sp>
      <p:grpSp>
        <p:nvGrpSpPr>
          <p:cNvPr id="14" name="グループ化 13">
            <a:extLst>
              <a:ext uri="{FF2B5EF4-FFF2-40B4-BE49-F238E27FC236}">
                <a16:creationId xmlns:a16="http://schemas.microsoft.com/office/drawing/2014/main" id="{8A73A201-78F2-1CEB-E7DA-E70D5588257B}"/>
              </a:ext>
            </a:extLst>
          </p:cNvPr>
          <p:cNvGrpSpPr/>
          <p:nvPr/>
        </p:nvGrpSpPr>
        <p:grpSpPr>
          <a:xfrm>
            <a:off x="3220870" y="407214"/>
            <a:ext cx="6214610" cy="674515"/>
            <a:chOff x="3220870" y="407214"/>
            <a:chExt cx="6214610" cy="674515"/>
          </a:xfrm>
        </p:grpSpPr>
        <p:sp>
          <p:nvSpPr>
            <p:cNvPr id="15" name="平行四辺形 14">
              <a:extLst>
                <a:ext uri="{FF2B5EF4-FFF2-40B4-BE49-F238E27FC236}">
                  <a16:creationId xmlns:a16="http://schemas.microsoft.com/office/drawing/2014/main" id="{0F234F0B-61AB-0CC3-F4B0-F64632964B3F}"/>
                </a:ext>
              </a:extLst>
            </p:cNvPr>
            <p:cNvSpPr/>
            <p:nvPr userDrawn="1"/>
          </p:nvSpPr>
          <p:spPr>
            <a:xfrm flipH="1">
              <a:off x="3220870" y="966044"/>
              <a:ext cx="5750405"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暗い背景に白い文字がある&#10;&#10;中程度の精度で自動的に生成された説明">
              <a:extLst>
                <a:ext uri="{FF2B5EF4-FFF2-40B4-BE49-F238E27FC236}">
                  <a16:creationId xmlns:a16="http://schemas.microsoft.com/office/drawing/2014/main" id="{21BF44DB-A08D-3B9F-E9AF-1D453738CDB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67982" y="407214"/>
              <a:ext cx="567498" cy="672590"/>
            </a:xfrm>
            <a:prstGeom prst="rect">
              <a:avLst/>
            </a:prstGeom>
          </p:spPr>
        </p:pic>
      </p:grpSp>
    </p:spTree>
    <p:extLst>
      <p:ext uri="{BB962C8B-B14F-4D97-AF65-F5344CB8AC3E}">
        <p14:creationId xmlns:p14="http://schemas.microsoft.com/office/powerpoint/2010/main" val="51103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79601-EACF-8306-E1A1-0326392CD05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841B812-5185-C562-7DF1-FCE56099043F}"/>
              </a:ext>
            </a:extLst>
          </p:cNvPr>
          <p:cNvSpPr>
            <a:spLocks noGrp="1"/>
          </p:cNvSpPr>
          <p:nvPr>
            <p:ph type="sldNum" sz="quarter" idx="12"/>
          </p:nvPr>
        </p:nvSpPr>
        <p:spPr/>
        <p:txBody>
          <a:bodyPr/>
          <a:lstStyle/>
          <a:p>
            <a:fld id="{2906FD1F-B238-489A-B820-857598A48E65}" type="slidenum">
              <a:rPr kumimoji="1" lang="ja-JP" altLang="en-US" smtClean="0"/>
              <a:t>2</a:t>
            </a:fld>
            <a:endParaRPr kumimoji="1" lang="ja-JP" altLang="en-US"/>
          </a:p>
        </p:txBody>
      </p:sp>
      <p:sp>
        <p:nvSpPr>
          <p:cNvPr id="3" name="タイトル 2">
            <a:extLst>
              <a:ext uri="{FF2B5EF4-FFF2-40B4-BE49-F238E27FC236}">
                <a16:creationId xmlns:a16="http://schemas.microsoft.com/office/drawing/2014/main" id="{135B8079-1452-89A3-84E1-153047271CDC}"/>
              </a:ext>
            </a:extLst>
          </p:cNvPr>
          <p:cNvSpPr>
            <a:spLocks noGrp="1"/>
          </p:cNvSpPr>
          <p:nvPr>
            <p:ph type="title"/>
          </p:nvPr>
        </p:nvSpPr>
        <p:spPr/>
        <p:txBody>
          <a:bodyPr tIns="0" bIns="72000" anchor="b">
            <a:noAutofit/>
          </a:bodyPr>
          <a:lstStyle/>
          <a:p>
            <a:pPr>
              <a:lnSpc>
                <a:spcPct val="100000"/>
              </a:lnSpc>
            </a:pPr>
            <a:r>
              <a:rPr lang="ja-JP" altLang="en-US" sz="1800" b="1" dirty="0">
                <a:latin typeface="+mn-ea"/>
                <a:ea typeface="+mn-ea"/>
                <a:cs typeface="MS PGothic"/>
                <a:sym typeface="MS PGothic"/>
              </a:rPr>
              <a:t>薬物乱用が原因で、全国の精神科を受診した人の調査</a:t>
            </a:r>
            <a:br>
              <a:rPr lang="en-US" altLang="ja-JP" sz="1600" b="1" dirty="0">
                <a:latin typeface="+mn-ea"/>
                <a:ea typeface="+mn-ea"/>
                <a:cs typeface="MS PGothic"/>
                <a:sym typeface="MS PGothic"/>
              </a:rPr>
            </a:br>
            <a:r>
              <a:rPr lang="ja-JP" altLang="en-US" sz="2800" b="1" dirty="0">
                <a:latin typeface="+mn-ea"/>
                <a:ea typeface="+mn-ea"/>
                <a:cs typeface="MS PGothic"/>
                <a:sym typeface="MS PGothic"/>
              </a:rPr>
              <a:t>薬物依存者が乱用する主な薬物</a:t>
            </a:r>
            <a:endParaRPr kumimoji="1" lang="ja-JP" altLang="en-US" sz="2800" dirty="0">
              <a:latin typeface="+mn-ea"/>
              <a:ea typeface="+mn-ea"/>
            </a:endParaRPr>
          </a:p>
        </p:txBody>
      </p:sp>
      <p:sp>
        <p:nvSpPr>
          <p:cNvPr id="4" name="テキスト ボックス 3">
            <a:extLst>
              <a:ext uri="{FF2B5EF4-FFF2-40B4-BE49-F238E27FC236}">
                <a16:creationId xmlns:a16="http://schemas.microsoft.com/office/drawing/2014/main" id="{B25AD29D-AC21-35A9-E429-16572C425FFD}"/>
              </a:ext>
            </a:extLst>
          </p:cNvPr>
          <p:cNvSpPr txBox="1"/>
          <p:nvPr/>
        </p:nvSpPr>
        <p:spPr>
          <a:xfrm>
            <a:off x="2023780" y="1852513"/>
            <a:ext cx="5804794" cy="3636637"/>
          </a:xfrm>
          <a:prstGeom prst="rect">
            <a:avLst/>
          </a:prstGeom>
          <a:noFill/>
        </p:spPr>
        <p:txBody>
          <a:bodyPr wrap="none" rtlCol="0">
            <a:spAutoFit/>
          </a:bodyPr>
          <a:lstStyle/>
          <a:p>
            <a:pPr marL="536575" indent="-536575">
              <a:lnSpc>
                <a:spcPct val="130000"/>
              </a:lnSpc>
              <a:buClr>
                <a:srgbClr val="0070C0"/>
              </a:buClr>
              <a:buFont typeface="+mj-ea"/>
              <a:buAutoNum type="circleNumDbPlain"/>
            </a:pPr>
            <a:r>
              <a:rPr kumimoji="1" lang="ja-JP" altLang="en-US" sz="3600" b="1" dirty="0"/>
              <a:t>覚醒剤</a:t>
            </a:r>
          </a:p>
          <a:p>
            <a:pPr marL="536575" indent="-536575">
              <a:lnSpc>
                <a:spcPct val="130000"/>
              </a:lnSpc>
              <a:buClr>
                <a:srgbClr val="0070C0"/>
              </a:buClr>
              <a:buFont typeface="+mj-ea"/>
              <a:buAutoNum type="circleNumDbPlain"/>
            </a:pPr>
            <a:r>
              <a:rPr kumimoji="1" lang="ja-JP" altLang="en-US" sz="3600" b="1" dirty="0"/>
              <a:t>大麻</a:t>
            </a:r>
          </a:p>
          <a:p>
            <a:pPr marL="536575" indent="-536575">
              <a:lnSpc>
                <a:spcPct val="130000"/>
              </a:lnSpc>
              <a:buClr>
                <a:srgbClr val="0070C0"/>
              </a:buClr>
              <a:buFont typeface="+mj-ea"/>
              <a:buAutoNum type="circleNumDbPlain"/>
            </a:pPr>
            <a:r>
              <a:rPr kumimoji="1" lang="ja-JP" altLang="en-US" sz="3600" b="1" dirty="0"/>
              <a:t>有機溶剤</a:t>
            </a:r>
          </a:p>
          <a:p>
            <a:pPr marL="536575" indent="-536575">
              <a:lnSpc>
                <a:spcPct val="130000"/>
              </a:lnSpc>
              <a:buClr>
                <a:srgbClr val="0070C0"/>
              </a:buClr>
              <a:buFont typeface="+mj-ea"/>
              <a:buAutoNum type="circleNumDbPlain"/>
            </a:pPr>
            <a:r>
              <a:rPr kumimoji="1" lang="ja-JP" altLang="en-US" sz="3600" b="1" dirty="0"/>
              <a:t>睡眠薬・抗不安薬</a:t>
            </a:r>
          </a:p>
          <a:p>
            <a:pPr marL="536575" indent="-536575">
              <a:lnSpc>
                <a:spcPct val="130000"/>
              </a:lnSpc>
              <a:buClr>
                <a:srgbClr val="0070C0"/>
              </a:buClr>
              <a:buFont typeface="+mj-ea"/>
              <a:buAutoNum type="circleNumDbPlain"/>
            </a:pPr>
            <a:r>
              <a:rPr kumimoji="1" lang="ja-JP" altLang="en-US" sz="3600" b="1" dirty="0"/>
              <a:t>市販薬</a:t>
            </a:r>
            <a:r>
              <a:rPr kumimoji="1" lang="zh-CN" altLang="en-US" sz="3600" b="1" dirty="0"/>
              <a:t>（一般用医薬品）</a:t>
            </a:r>
            <a:endParaRPr kumimoji="1" lang="ja-JP" altLang="en-US" sz="3600" b="1" dirty="0"/>
          </a:p>
        </p:txBody>
      </p:sp>
      <p:sp>
        <p:nvSpPr>
          <p:cNvPr id="5" name="テキスト ボックス 4">
            <a:extLst>
              <a:ext uri="{FF2B5EF4-FFF2-40B4-BE49-F238E27FC236}">
                <a16:creationId xmlns:a16="http://schemas.microsoft.com/office/drawing/2014/main" id="{10B13C80-CDE2-E4A7-088A-C7605FDC467B}"/>
              </a:ext>
            </a:extLst>
          </p:cNvPr>
          <p:cNvSpPr txBox="1"/>
          <p:nvPr/>
        </p:nvSpPr>
        <p:spPr>
          <a:xfrm>
            <a:off x="7004116" y="2599654"/>
            <a:ext cx="3535052" cy="1830318"/>
          </a:xfrm>
          <a:prstGeom prst="roundRect">
            <a:avLst>
              <a:gd name="adj" fmla="val 23952"/>
            </a:avLst>
          </a:prstGeom>
          <a:solidFill>
            <a:srgbClr val="FF6600"/>
          </a:solidFill>
          <a:effectLst>
            <a:outerShdw blurRad="50800" dist="38100" dir="2700000" algn="tl" rotWithShape="0">
              <a:prstClr val="black">
                <a:alpha val="40000"/>
              </a:prstClr>
            </a:outerShdw>
          </a:effectLst>
        </p:spPr>
        <p:txBody>
          <a:bodyPr wrap="square" lIns="72000" tIns="0" rIns="72000" bIns="0" rtlCol="0" anchor="ctr">
            <a:spAutoFit/>
          </a:bodyPr>
          <a:lstStyle/>
          <a:p>
            <a:pPr algn="ctr"/>
            <a:r>
              <a:rPr kumimoji="1" lang="ja-JP" altLang="en-US" sz="3200" b="1" dirty="0">
                <a:solidFill>
                  <a:schemeClr val="bg1"/>
                </a:solidFill>
                <a:latin typeface="+mn-ea"/>
              </a:rPr>
              <a:t>１番多いのは</a:t>
            </a:r>
            <a:br>
              <a:rPr kumimoji="1" lang="ja-JP" altLang="en-US" sz="3200" b="1" dirty="0">
                <a:solidFill>
                  <a:schemeClr val="bg1"/>
                </a:solidFill>
                <a:latin typeface="+mn-ea"/>
              </a:rPr>
            </a:br>
            <a:r>
              <a:rPr kumimoji="1" lang="ja-JP" altLang="en-US" sz="3200" b="1" dirty="0">
                <a:solidFill>
                  <a:schemeClr val="bg1"/>
                </a:solidFill>
                <a:latin typeface="+mn-ea"/>
              </a:rPr>
              <a:t>どれだろう？</a:t>
            </a:r>
            <a:endParaRPr kumimoji="1" lang="en-US" altLang="ja-JP" sz="3200" b="1" dirty="0">
              <a:solidFill>
                <a:schemeClr val="bg1"/>
              </a:solidFill>
              <a:latin typeface="+mn-ea"/>
            </a:endParaRPr>
          </a:p>
          <a:p>
            <a:pPr algn="ctr">
              <a:spcBef>
                <a:spcPts val="1800"/>
              </a:spcBef>
            </a:pPr>
            <a:r>
              <a:rPr kumimoji="1" lang="ja-JP" altLang="en-US" sz="2400" b="1" dirty="0">
                <a:latin typeface="+mn-ea"/>
              </a:rPr>
              <a:t>２番目、３番目は？</a:t>
            </a:r>
            <a:endParaRPr kumimoji="1" lang="ja-JP" altLang="en-US" sz="3200" b="1" dirty="0">
              <a:solidFill>
                <a:schemeClr val="bg1"/>
              </a:solidFill>
              <a:latin typeface="+mn-ea"/>
            </a:endParaRPr>
          </a:p>
        </p:txBody>
      </p:sp>
      <p:grpSp>
        <p:nvGrpSpPr>
          <p:cNvPr id="6" name="グループ化 5">
            <a:extLst>
              <a:ext uri="{FF2B5EF4-FFF2-40B4-BE49-F238E27FC236}">
                <a16:creationId xmlns:a16="http://schemas.microsoft.com/office/drawing/2014/main" id="{6856E142-7803-AC19-27DF-909561B5598B}"/>
              </a:ext>
            </a:extLst>
          </p:cNvPr>
          <p:cNvGrpSpPr/>
          <p:nvPr/>
        </p:nvGrpSpPr>
        <p:grpSpPr>
          <a:xfrm>
            <a:off x="2203132" y="644607"/>
            <a:ext cx="8219431" cy="674515"/>
            <a:chOff x="2203132" y="644607"/>
            <a:chExt cx="8219431" cy="674515"/>
          </a:xfrm>
        </p:grpSpPr>
        <p:sp>
          <p:nvSpPr>
            <p:cNvPr id="7" name="平行四辺形 6">
              <a:extLst>
                <a:ext uri="{FF2B5EF4-FFF2-40B4-BE49-F238E27FC236}">
                  <a16:creationId xmlns:a16="http://schemas.microsoft.com/office/drawing/2014/main" id="{BB2A8D2F-1A57-A7C9-3148-EBE90CB503F1}"/>
                </a:ext>
              </a:extLst>
            </p:cNvPr>
            <p:cNvSpPr/>
            <p:nvPr userDrawn="1"/>
          </p:nvSpPr>
          <p:spPr>
            <a:xfrm flipH="1">
              <a:off x="2203132" y="1203437"/>
              <a:ext cx="7789129"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descr="暗い背景に白い文字がある&#10;&#10;中程度の精度で自動的に生成された説明">
              <a:extLst>
                <a:ext uri="{FF2B5EF4-FFF2-40B4-BE49-F238E27FC236}">
                  <a16:creationId xmlns:a16="http://schemas.microsoft.com/office/drawing/2014/main" id="{16FCC326-330F-6AC3-05C8-FBF73ED0DB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5065" y="644607"/>
              <a:ext cx="567498" cy="672590"/>
            </a:xfrm>
            <a:prstGeom prst="rect">
              <a:avLst/>
            </a:prstGeom>
          </p:spPr>
        </p:pic>
      </p:grpSp>
      <p:sp>
        <p:nvSpPr>
          <p:cNvPr id="9" name="正方形/長方形 8">
            <a:extLst>
              <a:ext uri="{FF2B5EF4-FFF2-40B4-BE49-F238E27FC236}">
                <a16:creationId xmlns:a16="http://schemas.microsoft.com/office/drawing/2014/main" id="{F5E81022-3885-3614-7ED2-498EE26E94C5}"/>
              </a:ext>
            </a:extLst>
          </p:cNvPr>
          <p:cNvSpPr/>
          <p:nvPr/>
        </p:nvSpPr>
        <p:spPr>
          <a:xfrm>
            <a:off x="2664742" y="1774903"/>
            <a:ext cx="1415772"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r>
              <a:rPr kumimoji="1" lang="ja-JP" altLang="en-US" sz="1200" spc="400" dirty="0">
                <a:solidFill>
                  <a:schemeClr val="tx1"/>
                </a:solidFill>
              </a:rPr>
              <a:t>かくせいざい</a:t>
            </a:r>
            <a:endParaRPr kumimoji="1" lang="ja-JP" altLang="en-US" sz="1200" dirty="0">
              <a:solidFill>
                <a:schemeClr val="tx1"/>
              </a:solidFill>
            </a:endParaRPr>
          </a:p>
        </p:txBody>
      </p:sp>
    </p:spTree>
    <p:extLst>
      <p:ext uri="{BB962C8B-B14F-4D97-AF65-F5344CB8AC3E}">
        <p14:creationId xmlns:p14="http://schemas.microsoft.com/office/powerpoint/2010/main" val="51515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75BFC-7AF6-8B3B-0A75-73586CA0EAC4}"/>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1C4DBA9-4B51-742F-8098-6392AC354A11}"/>
              </a:ext>
            </a:extLst>
          </p:cNvPr>
          <p:cNvSpPr>
            <a:spLocks noGrp="1"/>
          </p:cNvSpPr>
          <p:nvPr>
            <p:ph type="sldNum" sz="quarter" idx="12"/>
          </p:nvPr>
        </p:nvSpPr>
        <p:spPr/>
        <p:txBody>
          <a:bodyPr/>
          <a:lstStyle/>
          <a:p>
            <a:fld id="{2906FD1F-B238-489A-B820-857598A48E65}" type="slidenum">
              <a:rPr kumimoji="1" lang="ja-JP" altLang="en-US" smtClean="0"/>
              <a:t>3</a:t>
            </a:fld>
            <a:endParaRPr kumimoji="1" lang="ja-JP" altLang="en-US"/>
          </a:p>
        </p:txBody>
      </p:sp>
      <p:sp>
        <p:nvSpPr>
          <p:cNvPr id="3" name="タイトル 2">
            <a:extLst>
              <a:ext uri="{FF2B5EF4-FFF2-40B4-BE49-F238E27FC236}">
                <a16:creationId xmlns:a16="http://schemas.microsoft.com/office/drawing/2014/main" id="{107B1AC1-41C6-93EA-2FB5-C227CB5E9616}"/>
              </a:ext>
            </a:extLst>
          </p:cNvPr>
          <p:cNvSpPr>
            <a:spLocks noGrp="1"/>
          </p:cNvSpPr>
          <p:nvPr>
            <p:ph type="title"/>
          </p:nvPr>
        </p:nvSpPr>
        <p:spPr>
          <a:xfrm>
            <a:off x="3161079" y="398805"/>
            <a:ext cx="5736040" cy="775464"/>
          </a:xfrm>
        </p:spPr>
        <p:txBody>
          <a:bodyPr tIns="0" bIns="72000" anchor="b">
            <a:noAutofit/>
          </a:bodyPr>
          <a:lstStyle/>
          <a:p>
            <a:pPr>
              <a:lnSpc>
                <a:spcPct val="100000"/>
              </a:lnSpc>
            </a:pPr>
            <a:r>
              <a:rPr lang="ja-JP" altLang="en-US" sz="1800" b="1" dirty="0">
                <a:latin typeface="+mn-ea"/>
                <a:ea typeface="+mn-ea"/>
                <a:cs typeface="MS PGothic"/>
                <a:sym typeface="MS PGothic"/>
              </a:rPr>
              <a:t>薬物乱用が原因で、全国の精神科を受診した人の調査</a:t>
            </a:r>
            <a:br>
              <a:rPr lang="en-US" altLang="ja-JP" sz="1600" b="1" dirty="0">
                <a:latin typeface="+mn-ea"/>
                <a:ea typeface="+mn-ea"/>
                <a:cs typeface="MS PGothic"/>
                <a:sym typeface="MS PGothic"/>
              </a:rPr>
            </a:br>
            <a:r>
              <a:rPr lang="ja-JP" altLang="en-US" sz="2800" b="1" dirty="0">
                <a:latin typeface="+mn-ea"/>
                <a:ea typeface="+mn-ea"/>
                <a:cs typeface="MS PGothic"/>
                <a:sym typeface="MS PGothic"/>
              </a:rPr>
              <a:t>薬物依存者が乱用する主な薬物</a:t>
            </a:r>
            <a:endParaRPr kumimoji="1" lang="ja-JP" altLang="en-US" sz="2800" dirty="0">
              <a:latin typeface="+mn-ea"/>
              <a:ea typeface="+mn-ea"/>
            </a:endParaRPr>
          </a:p>
        </p:txBody>
      </p:sp>
      <p:sp>
        <p:nvSpPr>
          <p:cNvPr id="8" name="コンテンツ プレースホルダー 2">
            <a:extLst>
              <a:ext uri="{FF2B5EF4-FFF2-40B4-BE49-F238E27FC236}">
                <a16:creationId xmlns:a16="http://schemas.microsoft.com/office/drawing/2014/main" id="{F7B364B0-3DE1-D849-3CEF-2659D2E33CA4}"/>
              </a:ext>
            </a:extLst>
          </p:cNvPr>
          <p:cNvSpPr txBox="1">
            <a:spLocks/>
          </p:cNvSpPr>
          <p:nvPr/>
        </p:nvSpPr>
        <p:spPr>
          <a:xfrm>
            <a:off x="3665556" y="6049260"/>
            <a:ext cx="7391767" cy="400110"/>
          </a:xfrm>
          <a:prstGeom prst="rect">
            <a:avLst/>
          </a:prstGeom>
        </p:spPr>
        <p:txBody>
          <a:bodyPr wrap="none"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00000"/>
              </a:lnSpc>
              <a:spcBef>
                <a:spcPts val="0"/>
              </a:spcBef>
              <a:buClr>
                <a:srgbClr val="0070C0"/>
              </a:buClr>
              <a:buNone/>
            </a:pPr>
            <a:r>
              <a:rPr lang="ja-JP" altLang="en-US" sz="1000" dirty="0"/>
              <a:t>出典：全国の精神科医療施設における薬物関連精神疾患の実態調査</a:t>
            </a:r>
            <a:r>
              <a:rPr lang="en-US" altLang="ja-JP" sz="1000" dirty="0"/>
              <a:t>2022</a:t>
            </a:r>
            <a:r>
              <a:rPr lang="ja-JP" altLang="en-US" sz="1000" dirty="0"/>
              <a:t>（国立精神・神経医療研究センター精神保健研究所）</a:t>
            </a:r>
            <a:br>
              <a:rPr lang="en-US" altLang="ja-JP" sz="1000" dirty="0"/>
            </a:br>
            <a:r>
              <a:rPr lang="ja-JP" altLang="en-US" sz="1000" dirty="0"/>
              <a:t>（</a:t>
            </a:r>
            <a:r>
              <a:rPr lang="en-US" altLang="ja-JP" sz="1000" dirty="0"/>
              <a:t>https://www.ncnp.go.jp/nimh/yakubutsu/report/pdf/J_NMHS_2022.pdf</a:t>
            </a:r>
            <a:r>
              <a:rPr lang="ja-JP" altLang="en-US" sz="1000" dirty="0"/>
              <a:t>）</a:t>
            </a:r>
          </a:p>
        </p:txBody>
      </p:sp>
      <p:grpSp>
        <p:nvGrpSpPr>
          <p:cNvPr id="4" name="グループ化 3">
            <a:extLst>
              <a:ext uri="{FF2B5EF4-FFF2-40B4-BE49-F238E27FC236}">
                <a16:creationId xmlns:a16="http://schemas.microsoft.com/office/drawing/2014/main" id="{D5EDD834-3D32-4477-D3B6-65EB19BDFDC7}"/>
              </a:ext>
            </a:extLst>
          </p:cNvPr>
          <p:cNvGrpSpPr/>
          <p:nvPr/>
        </p:nvGrpSpPr>
        <p:grpSpPr>
          <a:xfrm>
            <a:off x="2203132" y="644607"/>
            <a:ext cx="8219431" cy="674515"/>
            <a:chOff x="2203132" y="644607"/>
            <a:chExt cx="8219431" cy="674515"/>
          </a:xfrm>
        </p:grpSpPr>
        <p:sp>
          <p:nvSpPr>
            <p:cNvPr id="5" name="平行四辺形 4">
              <a:extLst>
                <a:ext uri="{FF2B5EF4-FFF2-40B4-BE49-F238E27FC236}">
                  <a16:creationId xmlns:a16="http://schemas.microsoft.com/office/drawing/2014/main" id="{9A6B5195-D971-CE78-72B3-892C06E28469}"/>
                </a:ext>
              </a:extLst>
            </p:cNvPr>
            <p:cNvSpPr/>
            <p:nvPr userDrawn="1"/>
          </p:nvSpPr>
          <p:spPr>
            <a:xfrm flipH="1">
              <a:off x="2203132" y="1203437"/>
              <a:ext cx="7789129"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descr="暗い背景に白い文字がある&#10;&#10;中程度の精度で自動的に生成された説明">
              <a:extLst>
                <a:ext uri="{FF2B5EF4-FFF2-40B4-BE49-F238E27FC236}">
                  <a16:creationId xmlns:a16="http://schemas.microsoft.com/office/drawing/2014/main" id="{22B95A23-98EE-B28E-6AB0-8D3832EBCB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5065" y="644607"/>
              <a:ext cx="567498" cy="672590"/>
            </a:xfrm>
            <a:prstGeom prst="rect">
              <a:avLst/>
            </a:prstGeom>
          </p:spPr>
        </p:pic>
      </p:grpSp>
      <p:sp>
        <p:nvSpPr>
          <p:cNvPr id="9" name="正方形/長方形 8">
            <a:extLst>
              <a:ext uri="{FF2B5EF4-FFF2-40B4-BE49-F238E27FC236}">
                <a16:creationId xmlns:a16="http://schemas.microsoft.com/office/drawing/2014/main" id="{7E2D2756-54BC-94AA-8F22-E1931F76EB5E}"/>
              </a:ext>
            </a:extLst>
          </p:cNvPr>
          <p:cNvSpPr/>
          <p:nvPr/>
        </p:nvSpPr>
        <p:spPr>
          <a:xfrm>
            <a:off x="7833208" y="4986982"/>
            <a:ext cx="877163"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900" dirty="0">
                <a:solidFill>
                  <a:schemeClr val="tx1"/>
                </a:solidFill>
              </a:rPr>
              <a:t>かくせいざい</a:t>
            </a:r>
          </a:p>
        </p:txBody>
      </p:sp>
      <p:graphicFrame>
        <p:nvGraphicFramePr>
          <p:cNvPr id="11" name="グラフ 10">
            <a:extLst>
              <a:ext uri="{FF2B5EF4-FFF2-40B4-BE49-F238E27FC236}">
                <a16:creationId xmlns:a16="http://schemas.microsoft.com/office/drawing/2014/main" id="{43D09BE2-E59E-7A4F-0002-D7019D34FDA1}"/>
              </a:ext>
            </a:extLst>
          </p:cNvPr>
          <p:cNvGraphicFramePr>
            <a:graphicFrameLocks/>
          </p:cNvGraphicFramePr>
          <p:nvPr/>
        </p:nvGraphicFramePr>
        <p:xfrm>
          <a:off x="2308184" y="1360702"/>
          <a:ext cx="7575632" cy="4878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3830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2E75F9F-A178-38CC-9C77-9322FC071BD8}"/>
              </a:ext>
            </a:extLst>
          </p:cNvPr>
          <p:cNvSpPr>
            <a:spLocks noGrp="1"/>
          </p:cNvSpPr>
          <p:nvPr>
            <p:ph type="sldNum" sz="quarter" idx="12"/>
          </p:nvPr>
        </p:nvSpPr>
        <p:spPr/>
        <p:txBody>
          <a:bodyPr/>
          <a:lstStyle/>
          <a:p>
            <a:fld id="{2906FD1F-B238-489A-B820-857598A48E65}" type="slidenum">
              <a:rPr kumimoji="1" lang="ja-JP" altLang="en-US" smtClean="0"/>
              <a:t>4</a:t>
            </a:fld>
            <a:endParaRPr kumimoji="1" lang="ja-JP" altLang="en-US"/>
          </a:p>
        </p:txBody>
      </p:sp>
      <p:sp>
        <p:nvSpPr>
          <p:cNvPr id="3" name="タイトル 2">
            <a:extLst>
              <a:ext uri="{FF2B5EF4-FFF2-40B4-BE49-F238E27FC236}">
                <a16:creationId xmlns:a16="http://schemas.microsoft.com/office/drawing/2014/main" id="{4FC05997-5609-483A-C6C0-099F44DCED1B}"/>
              </a:ext>
            </a:extLst>
          </p:cNvPr>
          <p:cNvSpPr>
            <a:spLocks noGrp="1"/>
          </p:cNvSpPr>
          <p:nvPr>
            <p:ph type="title"/>
          </p:nvPr>
        </p:nvSpPr>
        <p:spPr/>
        <p:txBody>
          <a:bodyPr tIns="0" bIns="72000" anchor="b">
            <a:noAutofit/>
          </a:bodyPr>
          <a:lstStyle/>
          <a:p>
            <a:pPr>
              <a:lnSpc>
                <a:spcPct val="100000"/>
              </a:lnSpc>
            </a:pPr>
            <a:r>
              <a:rPr lang="ja-JP" altLang="en-US" sz="1800" b="1" dirty="0">
                <a:latin typeface="+mn-ea"/>
                <a:ea typeface="+mn-ea"/>
                <a:cs typeface="MS PGothic"/>
                <a:sym typeface="MS PGothic"/>
              </a:rPr>
              <a:t>薬物乱用が原因で、全国の精神科を受診した人の調査</a:t>
            </a:r>
            <a:br>
              <a:rPr lang="en-US" altLang="ja-JP" sz="1600" b="1" dirty="0">
                <a:latin typeface="+mn-ea"/>
                <a:ea typeface="+mn-ea"/>
                <a:cs typeface="MS PGothic"/>
                <a:sym typeface="MS PGothic"/>
              </a:rPr>
            </a:br>
            <a:r>
              <a:rPr lang="en-US" altLang="ja-JP" sz="2800" b="1" dirty="0">
                <a:latin typeface="+mn-ea"/>
                <a:ea typeface="+mn-ea"/>
                <a:cs typeface="MS PGothic"/>
                <a:sym typeface="MS PGothic"/>
              </a:rPr>
              <a:t>10</a:t>
            </a:r>
            <a:r>
              <a:rPr lang="ja-JP" altLang="en-US" sz="2800" b="1" dirty="0">
                <a:latin typeface="+mn-ea"/>
                <a:ea typeface="+mn-ea"/>
                <a:cs typeface="MS PGothic"/>
                <a:sym typeface="MS PGothic"/>
              </a:rPr>
              <a:t>代の薬物依存患者が乱用する主な薬物の推移</a:t>
            </a:r>
            <a:endParaRPr kumimoji="1" lang="ja-JP" altLang="en-US" sz="2800" dirty="0">
              <a:latin typeface="+mn-ea"/>
              <a:ea typeface="+mn-ea"/>
            </a:endParaRPr>
          </a:p>
        </p:txBody>
      </p:sp>
      <p:graphicFrame>
        <p:nvGraphicFramePr>
          <p:cNvPr id="5" name="グラフ 4">
            <a:extLst>
              <a:ext uri="{FF2B5EF4-FFF2-40B4-BE49-F238E27FC236}">
                <a16:creationId xmlns:a16="http://schemas.microsoft.com/office/drawing/2014/main" id="{237E6BDA-F65C-6FAE-7C69-CC98DBD4AC54}"/>
              </a:ext>
            </a:extLst>
          </p:cNvPr>
          <p:cNvGraphicFramePr/>
          <p:nvPr/>
        </p:nvGraphicFramePr>
        <p:xfrm>
          <a:off x="1127125" y="1527174"/>
          <a:ext cx="8991565" cy="4530869"/>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32B695F3-2EC0-EDF4-BB08-D61E7DEC284D}"/>
              </a:ext>
            </a:extLst>
          </p:cNvPr>
          <p:cNvSpPr txBox="1"/>
          <p:nvPr/>
        </p:nvSpPr>
        <p:spPr>
          <a:xfrm>
            <a:off x="9111822" y="3397739"/>
            <a:ext cx="2013735" cy="1409420"/>
          </a:xfrm>
          <a:prstGeom prst="star10">
            <a:avLst>
              <a:gd name="adj" fmla="val 36903"/>
              <a:gd name="hf" fmla="val 105146"/>
            </a:avLst>
          </a:prstGeom>
          <a:solidFill>
            <a:schemeClr val="accent2">
              <a:lumMod val="20000"/>
              <a:lumOff val="80000"/>
            </a:schemeClr>
          </a:solidFill>
          <a:effectLst>
            <a:outerShdw blurRad="50800" dist="38100" dir="2700000" algn="tl" rotWithShape="0">
              <a:prstClr val="black">
                <a:alpha val="40000"/>
              </a:prstClr>
            </a:outerShdw>
          </a:effectLst>
        </p:spPr>
        <p:txBody>
          <a:bodyPr wrap="none" lIns="0" tIns="0" rIns="0" bIns="0" rtlCol="0" anchor="ctr">
            <a:noAutofit/>
          </a:bodyPr>
          <a:lstStyle/>
          <a:p>
            <a:pPr algn="ctr">
              <a:lnSpc>
                <a:spcPct val="90000"/>
              </a:lnSpc>
            </a:pPr>
            <a:r>
              <a:rPr kumimoji="1" lang="zh-TW" altLang="en-US" sz="2400" b="1" dirty="0">
                <a:solidFill>
                  <a:srgbClr val="FF0000"/>
                </a:solidFill>
              </a:rPr>
              <a:t>「市販薬」</a:t>
            </a:r>
            <a:br>
              <a:rPr kumimoji="1" lang="en-US" altLang="zh-TW" sz="2400" b="1" dirty="0">
                <a:solidFill>
                  <a:srgbClr val="FF0000"/>
                </a:solidFill>
              </a:rPr>
            </a:br>
            <a:r>
              <a:rPr kumimoji="1" lang="zh-TW" altLang="en-US" sz="2400" b="1" dirty="0">
                <a:solidFill>
                  <a:srgbClr val="FF0000"/>
                </a:solidFill>
              </a:rPr>
              <a:t>年々拡大</a:t>
            </a:r>
          </a:p>
        </p:txBody>
      </p:sp>
      <p:sp>
        <p:nvSpPr>
          <p:cNvPr id="8" name="コンテンツ プレースホルダー 2">
            <a:extLst>
              <a:ext uri="{FF2B5EF4-FFF2-40B4-BE49-F238E27FC236}">
                <a16:creationId xmlns:a16="http://schemas.microsoft.com/office/drawing/2014/main" id="{56077E53-5615-3448-CB50-B5EFB645F909}"/>
              </a:ext>
            </a:extLst>
          </p:cNvPr>
          <p:cNvSpPr txBox="1">
            <a:spLocks/>
          </p:cNvSpPr>
          <p:nvPr/>
        </p:nvSpPr>
        <p:spPr>
          <a:xfrm>
            <a:off x="3665556" y="6049260"/>
            <a:ext cx="7391767" cy="400110"/>
          </a:xfrm>
          <a:prstGeom prst="rect">
            <a:avLst/>
          </a:prstGeom>
        </p:spPr>
        <p:txBody>
          <a:bodyPr wrap="none"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00000"/>
              </a:lnSpc>
              <a:spcBef>
                <a:spcPts val="0"/>
              </a:spcBef>
              <a:buClr>
                <a:srgbClr val="0070C0"/>
              </a:buClr>
              <a:buNone/>
            </a:pPr>
            <a:r>
              <a:rPr lang="ja-JP" altLang="en-US" sz="1000" dirty="0"/>
              <a:t>出典：全国の精神科医療施設における薬物関連精神疾患の実態調査</a:t>
            </a:r>
            <a:r>
              <a:rPr lang="en-US" altLang="ja-JP" sz="1000" dirty="0"/>
              <a:t>2022</a:t>
            </a:r>
            <a:r>
              <a:rPr lang="ja-JP" altLang="en-US" sz="1000" dirty="0"/>
              <a:t>（国立精神・神経医療研究センター精神保健研究所）</a:t>
            </a:r>
            <a:br>
              <a:rPr lang="en-US" altLang="ja-JP" sz="1000" dirty="0"/>
            </a:br>
            <a:r>
              <a:rPr lang="ja-JP" altLang="en-US" sz="1000" dirty="0"/>
              <a:t>（</a:t>
            </a:r>
            <a:r>
              <a:rPr lang="en-US" altLang="ja-JP" sz="1000" dirty="0"/>
              <a:t>https://www.ncnp.go.jp/nimh/yakubutsu/report/pdf/J_NMHS_2022.pdf</a:t>
            </a:r>
            <a:r>
              <a:rPr lang="ja-JP" altLang="en-US" sz="1000" dirty="0"/>
              <a:t>）</a:t>
            </a:r>
          </a:p>
        </p:txBody>
      </p:sp>
      <p:grpSp>
        <p:nvGrpSpPr>
          <p:cNvPr id="4" name="グループ化 3">
            <a:extLst>
              <a:ext uri="{FF2B5EF4-FFF2-40B4-BE49-F238E27FC236}">
                <a16:creationId xmlns:a16="http://schemas.microsoft.com/office/drawing/2014/main" id="{361ED227-32F7-C1E3-2641-6B6583BF5718}"/>
              </a:ext>
            </a:extLst>
          </p:cNvPr>
          <p:cNvGrpSpPr/>
          <p:nvPr/>
        </p:nvGrpSpPr>
        <p:grpSpPr>
          <a:xfrm>
            <a:off x="2203132" y="644607"/>
            <a:ext cx="8219431" cy="674515"/>
            <a:chOff x="2203132" y="644607"/>
            <a:chExt cx="8219431" cy="674515"/>
          </a:xfrm>
        </p:grpSpPr>
        <p:sp>
          <p:nvSpPr>
            <p:cNvPr id="6" name="平行四辺形 5">
              <a:extLst>
                <a:ext uri="{FF2B5EF4-FFF2-40B4-BE49-F238E27FC236}">
                  <a16:creationId xmlns:a16="http://schemas.microsoft.com/office/drawing/2014/main" id="{C377D336-7ACA-92D1-2E28-2DBD507A9EF6}"/>
                </a:ext>
              </a:extLst>
            </p:cNvPr>
            <p:cNvSpPr/>
            <p:nvPr userDrawn="1"/>
          </p:nvSpPr>
          <p:spPr>
            <a:xfrm flipH="1">
              <a:off x="2203132" y="1203437"/>
              <a:ext cx="7789129"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descr="暗い背景に白い文字がある&#10;&#10;中程度の精度で自動的に生成された説明">
              <a:extLst>
                <a:ext uri="{FF2B5EF4-FFF2-40B4-BE49-F238E27FC236}">
                  <a16:creationId xmlns:a16="http://schemas.microsoft.com/office/drawing/2014/main" id="{EA540F37-09EC-D38C-1D9C-B12787B793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5065" y="644607"/>
              <a:ext cx="567498" cy="672590"/>
            </a:xfrm>
            <a:prstGeom prst="rect">
              <a:avLst/>
            </a:prstGeom>
          </p:spPr>
        </p:pic>
      </p:grpSp>
      <p:sp>
        <p:nvSpPr>
          <p:cNvPr id="10" name="正方形/長方形 9">
            <a:extLst>
              <a:ext uri="{FF2B5EF4-FFF2-40B4-BE49-F238E27FC236}">
                <a16:creationId xmlns:a16="http://schemas.microsoft.com/office/drawing/2014/main" id="{D71B94A4-B6FD-A8A3-1720-C9101BC96D51}"/>
              </a:ext>
            </a:extLst>
          </p:cNvPr>
          <p:cNvSpPr/>
          <p:nvPr/>
        </p:nvSpPr>
        <p:spPr>
          <a:xfrm>
            <a:off x="3078396" y="1482926"/>
            <a:ext cx="278923"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US" altLang="ja-JP" sz="1400" dirty="0">
                <a:solidFill>
                  <a:schemeClr val="tx1"/>
                </a:solidFill>
              </a:rPr>
              <a:t>(%)</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32D67583-6CF8-5EDA-F076-D9FEBB5602F7}"/>
              </a:ext>
            </a:extLst>
          </p:cNvPr>
          <p:cNvSpPr/>
          <p:nvPr/>
        </p:nvSpPr>
        <p:spPr>
          <a:xfrm>
            <a:off x="1317977" y="4493334"/>
            <a:ext cx="877163"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900" dirty="0">
                <a:solidFill>
                  <a:schemeClr val="tx1"/>
                </a:solidFill>
              </a:rPr>
              <a:t>かくせいざい</a:t>
            </a:r>
          </a:p>
        </p:txBody>
      </p:sp>
    </p:spTree>
    <p:extLst>
      <p:ext uri="{BB962C8B-B14F-4D97-AF65-F5344CB8AC3E}">
        <p14:creationId xmlns:p14="http://schemas.microsoft.com/office/powerpoint/2010/main" val="203917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CF80-F6CD-FDE9-8DFC-0397431176A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AD730EE-8BF3-DAD4-73A1-1912E9504BD3}"/>
              </a:ext>
            </a:extLst>
          </p:cNvPr>
          <p:cNvSpPr>
            <a:spLocks noGrp="1"/>
          </p:cNvSpPr>
          <p:nvPr>
            <p:ph type="sldNum" sz="quarter" idx="12"/>
          </p:nvPr>
        </p:nvSpPr>
        <p:spPr/>
        <p:txBody>
          <a:bodyPr/>
          <a:lstStyle/>
          <a:p>
            <a:fld id="{2906FD1F-B238-489A-B820-857598A48E65}" type="slidenum">
              <a:rPr kumimoji="1" lang="ja-JP" altLang="en-US" smtClean="0"/>
              <a:t>5</a:t>
            </a:fld>
            <a:endParaRPr kumimoji="1" lang="ja-JP" altLang="en-US"/>
          </a:p>
        </p:txBody>
      </p:sp>
      <p:sp>
        <p:nvSpPr>
          <p:cNvPr id="3" name="タイトル 2">
            <a:extLst>
              <a:ext uri="{FF2B5EF4-FFF2-40B4-BE49-F238E27FC236}">
                <a16:creationId xmlns:a16="http://schemas.microsoft.com/office/drawing/2014/main" id="{DD7039FA-D3FC-0CE3-0B02-4DE5D2831068}"/>
              </a:ext>
            </a:extLst>
          </p:cNvPr>
          <p:cNvSpPr>
            <a:spLocks noGrp="1"/>
          </p:cNvSpPr>
          <p:nvPr>
            <p:ph type="title"/>
          </p:nvPr>
        </p:nvSpPr>
        <p:spPr>
          <a:xfrm>
            <a:off x="3335482" y="304341"/>
            <a:ext cx="5538354" cy="775464"/>
          </a:xfrm>
        </p:spPr>
        <p:txBody>
          <a:bodyPr tIns="0" bIns="108000">
            <a:normAutofit/>
          </a:bodyPr>
          <a:lstStyle/>
          <a:p>
            <a:r>
              <a:rPr lang="ja-JP" altLang="en-US" b="1" spc="-100" dirty="0">
                <a:latin typeface="+mn-ea"/>
                <a:ea typeface="+mn-ea"/>
                <a:cs typeface="MS PGothic"/>
                <a:sym typeface="MS PGothic"/>
              </a:rPr>
              <a:t>では、高校生は？</a:t>
            </a:r>
          </a:p>
        </p:txBody>
      </p:sp>
      <p:sp>
        <p:nvSpPr>
          <p:cNvPr id="10" name="Google Shape;133;g2f57866ec08_0_0">
            <a:extLst>
              <a:ext uri="{FF2B5EF4-FFF2-40B4-BE49-F238E27FC236}">
                <a16:creationId xmlns:a16="http://schemas.microsoft.com/office/drawing/2014/main" id="{8B32A956-8523-9869-FCB6-E004453D13BB}"/>
              </a:ext>
            </a:extLst>
          </p:cNvPr>
          <p:cNvSpPr txBox="1"/>
          <p:nvPr/>
        </p:nvSpPr>
        <p:spPr>
          <a:xfrm>
            <a:off x="4300696" y="1478052"/>
            <a:ext cx="6764180" cy="4496636"/>
          </a:xfrm>
          <a:prstGeom prst="roundRect">
            <a:avLst>
              <a:gd name="adj" fmla="val 8840"/>
            </a:avLst>
          </a:prstGeom>
          <a:solidFill>
            <a:schemeClr val="accent2">
              <a:lumMod val="20000"/>
              <a:lumOff val="80000"/>
            </a:schemeClr>
          </a:solidFill>
          <a:ln>
            <a:noFill/>
          </a:ln>
          <a:effectLst>
            <a:outerShdw blurRad="50800" dist="38100" dir="2700000" algn="tl" rotWithShape="0">
              <a:prstClr val="black">
                <a:alpha val="40000"/>
              </a:prstClr>
            </a:outerShdw>
          </a:effectLst>
        </p:spPr>
        <p:txBody>
          <a:bodyPr spcFirstLastPara="1" wrap="square" lIns="91425" tIns="91425" rIns="91425" bIns="72000" anchor="t" anchorCtr="0">
            <a:spAutoFit/>
          </a:bodyPr>
          <a:lstStyle/>
          <a:p>
            <a:pPr marL="1436688" lvl="0" indent="-1436688" rtl="0">
              <a:spcAft>
                <a:spcPts val="2400"/>
              </a:spcAft>
              <a:buNone/>
            </a:pPr>
            <a:r>
              <a:rPr lang="ja-JP" altLang="en-US" sz="2400" b="1" dirty="0">
                <a:solidFill>
                  <a:schemeClr val="dk1"/>
                </a:solidFill>
                <a:cs typeface="MS PGothic"/>
                <a:sym typeface="MS PGothic"/>
              </a:rPr>
              <a:t>目   的</a:t>
            </a:r>
            <a:r>
              <a:rPr lang="en-US" altLang="ja-JP" sz="2400" b="1" dirty="0">
                <a:solidFill>
                  <a:schemeClr val="dk1"/>
                </a:solidFill>
                <a:cs typeface="MS PGothic"/>
                <a:sym typeface="MS PGothic"/>
              </a:rPr>
              <a:t>	</a:t>
            </a:r>
            <a:r>
              <a:rPr lang="ja-JP" altLang="en-US" sz="2400" b="1" dirty="0">
                <a:solidFill>
                  <a:schemeClr val="dk1"/>
                </a:solidFill>
                <a:cs typeface="MS PGothic"/>
                <a:sym typeface="MS PGothic"/>
              </a:rPr>
              <a:t>全国の高校生における飲酒・喫煙を含めた薬物使用および生活に関する実態を把握すること</a:t>
            </a:r>
            <a:endParaRPr lang="en-US" altLang="ja-JP" sz="2400" b="1" dirty="0">
              <a:solidFill>
                <a:schemeClr val="dk1"/>
              </a:solidFill>
              <a:cs typeface="MS PGothic"/>
              <a:sym typeface="MS PGothic"/>
            </a:endParaRPr>
          </a:p>
          <a:p>
            <a:pPr marL="1436688" indent="-1436688">
              <a:spcAft>
                <a:spcPts val="2400"/>
              </a:spcAft>
            </a:pPr>
            <a:r>
              <a:rPr lang="ja-JP" altLang="en-US" sz="2400" b="1" dirty="0"/>
              <a:t>対   象</a:t>
            </a:r>
            <a:r>
              <a:rPr lang="en-US" altLang="ja-JP" sz="2400" b="1" dirty="0">
                <a:solidFill>
                  <a:schemeClr val="dk1"/>
                </a:solidFill>
                <a:sym typeface="MS PGothic"/>
              </a:rPr>
              <a:t>	</a:t>
            </a:r>
            <a:r>
              <a:rPr lang="ja-JP" altLang="en-US" sz="2400" b="1" dirty="0"/>
              <a:t>全国の全日制高校</a:t>
            </a:r>
            <a:r>
              <a:rPr lang="en-US" altLang="ja-JP" sz="2400" b="1" dirty="0"/>
              <a:t>202</a:t>
            </a:r>
            <a:r>
              <a:rPr lang="ja-JP" altLang="en-US" sz="2400" b="1" dirty="0"/>
              <a:t>校</a:t>
            </a:r>
            <a:br>
              <a:rPr kumimoji="1" lang="en-US" altLang="ja-JP" sz="2400" b="1" dirty="0"/>
            </a:br>
            <a:r>
              <a:rPr lang="ja-JP" altLang="en-US" sz="2000" dirty="0"/>
              <a:t>（全国からランダムに選出）</a:t>
            </a:r>
            <a:endParaRPr lang="en-US" altLang="ja-JP" sz="2400" dirty="0">
              <a:solidFill>
                <a:schemeClr val="dk1"/>
              </a:solidFill>
              <a:sym typeface="MS PGothic"/>
            </a:endParaRPr>
          </a:p>
          <a:p>
            <a:pPr marL="1436688" indent="-1436688">
              <a:spcAft>
                <a:spcPts val="2400"/>
              </a:spcAft>
            </a:pPr>
            <a:r>
              <a:rPr kumimoji="1" lang="ja-JP" altLang="en-US" sz="2400" b="1" dirty="0"/>
              <a:t>調査方法</a:t>
            </a:r>
            <a:r>
              <a:rPr kumimoji="1" lang="en-US" altLang="ja-JP" sz="2400" b="1" dirty="0"/>
              <a:t>	</a:t>
            </a:r>
            <a:r>
              <a:rPr lang="ja-JP" altLang="en-US" sz="2400" b="1" dirty="0"/>
              <a:t>無記名のアンケート</a:t>
            </a:r>
            <a:endParaRPr kumimoji="1" lang="en-US" altLang="ja-JP" sz="2400" b="1" dirty="0"/>
          </a:p>
          <a:p>
            <a:pPr marL="1436688" indent="-1436688">
              <a:spcAft>
                <a:spcPts val="2400"/>
              </a:spcAft>
            </a:pPr>
            <a:r>
              <a:rPr lang="ja-JP" altLang="en-US" sz="2400" b="1" dirty="0"/>
              <a:t>調査期間</a:t>
            </a:r>
            <a:r>
              <a:rPr kumimoji="1" lang="en-US" altLang="ja-JP" sz="2400" b="1" dirty="0"/>
              <a:t>	</a:t>
            </a:r>
            <a:r>
              <a:rPr lang="en-US" altLang="ja-JP" sz="2400" b="1" dirty="0"/>
              <a:t>2021</a:t>
            </a:r>
            <a:r>
              <a:rPr lang="ja-JP" altLang="en-US" sz="2400" b="1" dirty="0"/>
              <a:t>年</a:t>
            </a:r>
            <a:r>
              <a:rPr lang="en-US" altLang="ja-JP" sz="2400" b="1" dirty="0"/>
              <a:t>9</a:t>
            </a:r>
            <a:r>
              <a:rPr lang="ja-JP" altLang="en-US" sz="2400" b="1" dirty="0"/>
              <a:t>月～</a:t>
            </a:r>
            <a:r>
              <a:rPr lang="en-US" altLang="ja-JP" sz="2400" b="1" dirty="0"/>
              <a:t>2022</a:t>
            </a:r>
            <a:r>
              <a:rPr lang="ja-JP" altLang="en-US" sz="2400" b="1" dirty="0"/>
              <a:t>年</a:t>
            </a:r>
            <a:r>
              <a:rPr lang="en-US" altLang="ja-JP" sz="2400" b="1" dirty="0"/>
              <a:t>3</a:t>
            </a:r>
            <a:r>
              <a:rPr lang="ja-JP" altLang="en-US" sz="2400" b="1" dirty="0"/>
              <a:t>月末</a:t>
            </a:r>
            <a:endParaRPr kumimoji="1" lang="ja-JP" altLang="en-US" sz="2400" b="1" dirty="0"/>
          </a:p>
          <a:p>
            <a:pPr marL="1436688" indent="-1436688"/>
            <a:r>
              <a:rPr lang="ja-JP" altLang="en-US" sz="2400" b="1" dirty="0"/>
              <a:t>有効回答</a:t>
            </a:r>
            <a:r>
              <a:rPr kumimoji="1" lang="en-US" altLang="ja-JP" sz="2400" b="1" dirty="0"/>
              <a:t>	</a:t>
            </a:r>
            <a:r>
              <a:rPr lang="ja-JP" altLang="en-US" sz="2400" b="1" dirty="0"/>
              <a:t>計</a:t>
            </a:r>
            <a:r>
              <a:rPr lang="en-US" altLang="ja-JP" sz="2400" b="1" dirty="0"/>
              <a:t>80</a:t>
            </a:r>
            <a:r>
              <a:rPr lang="ja-JP" altLang="en-US" sz="2400" b="1" dirty="0"/>
              <a:t>校 の 高校生</a:t>
            </a:r>
            <a:r>
              <a:rPr lang="en-US" altLang="ja-JP" sz="2400" b="1" dirty="0"/>
              <a:t>44,613</a:t>
            </a:r>
            <a:r>
              <a:rPr lang="ja-JP" altLang="en-US" sz="2400" b="1" dirty="0"/>
              <a:t>名</a:t>
            </a:r>
            <a:endParaRPr kumimoji="1" lang="ja-JP" altLang="en-US" sz="2400" b="1" dirty="0"/>
          </a:p>
        </p:txBody>
      </p:sp>
      <p:pic>
        <p:nvPicPr>
          <p:cNvPr id="6" name="図 5">
            <a:extLst>
              <a:ext uri="{FF2B5EF4-FFF2-40B4-BE49-F238E27FC236}">
                <a16:creationId xmlns:a16="http://schemas.microsoft.com/office/drawing/2014/main" id="{A6AF1D8E-5498-A156-7072-C5641B6F6AAE}"/>
              </a:ext>
            </a:extLst>
          </p:cNvPr>
          <p:cNvPicPr>
            <a:picLocks noChangeAspect="1"/>
          </p:cNvPicPr>
          <p:nvPr/>
        </p:nvPicPr>
        <p:blipFill rotWithShape="1">
          <a:blip r:embed="rId3"/>
          <a:srcRect l="36429" t="24750" r="37976" b="11092"/>
          <a:stretch/>
        </p:blipFill>
        <p:spPr>
          <a:xfrm>
            <a:off x="1391584" y="1478052"/>
            <a:ext cx="2554775" cy="3600450"/>
          </a:xfrm>
          <a:prstGeom prst="rect">
            <a:avLst/>
          </a:prstGeom>
          <a:ln>
            <a:solidFill>
              <a:schemeClr val="bg1">
                <a:lumMod val="50000"/>
              </a:schemeClr>
            </a:solidFill>
          </a:ln>
          <a:effectLst>
            <a:outerShdw blurRad="50800" dist="38100" dir="2700000" algn="tl" rotWithShape="0">
              <a:prstClr val="black">
                <a:alpha val="40000"/>
              </a:prstClr>
            </a:outerShdw>
          </a:effectLst>
        </p:spPr>
      </p:pic>
      <p:grpSp>
        <p:nvGrpSpPr>
          <p:cNvPr id="4" name="グループ化 3">
            <a:extLst>
              <a:ext uri="{FF2B5EF4-FFF2-40B4-BE49-F238E27FC236}">
                <a16:creationId xmlns:a16="http://schemas.microsoft.com/office/drawing/2014/main" id="{A84A0F27-9A50-6F6C-5897-4413A2F0BBA4}"/>
              </a:ext>
            </a:extLst>
          </p:cNvPr>
          <p:cNvGrpSpPr/>
          <p:nvPr/>
        </p:nvGrpSpPr>
        <p:grpSpPr>
          <a:xfrm>
            <a:off x="3435784" y="407214"/>
            <a:ext cx="5755856" cy="674515"/>
            <a:chOff x="3435784" y="407214"/>
            <a:chExt cx="5755856" cy="674515"/>
          </a:xfrm>
        </p:grpSpPr>
        <p:sp>
          <p:nvSpPr>
            <p:cNvPr id="5" name="平行四辺形 4">
              <a:extLst>
                <a:ext uri="{FF2B5EF4-FFF2-40B4-BE49-F238E27FC236}">
                  <a16:creationId xmlns:a16="http://schemas.microsoft.com/office/drawing/2014/main" id="{376563F7-D518-7B48-C4A1-CAAF0982A3B3}"/>
                </a:ext>
              </a:extLst>
            </p:cNvPr>
            <p:cNvSpPr/>
            <p:nvPr userDrawn="1"/>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暗い背景に白い文字がある&#10;&#10;中程度の精度で自動的に生成された説明">
              <a:extLst>
                <a:ext uri="{FF2B5EF4-FFF2-40B4-BE49-F238E27FC236}">
                  <a16:creationId xmlns:a16="http://schemas.microsoft.com/office/drawing/2014/main" id="{C61E9550-C4CD-314D-B7AE-8CF82F411BA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grpSp>
    </p:spTree>
    <p:extLst>
      <p:ext uri="{BB962C8B-B14F-4D97-AF65-F5344CB8AC3E}">
        <p14:creationId xmlns:p14="http://schemas.microsoft.com/office/powerpoint/2010/main" val="278690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E5242-979A-9A16-385C-BD6C1E7A2C6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714F0F-519A-83A8-170C-86EAD42EEA85}"/>
              </a:ext>
            </a:extLst>
          </p:cNvPr>
          <p:cNvSpPr>
            <a:spLocks noGrp="1"/>
          </p:cNvSpPr>
          <p:nvPr>
            <p:ph type="sldNum" sz="quarter" idx="12"/>
          </p:nvPr>
        </p:nvSpPr>
        <p:spPr/>
        <p:txBody>
          <a:bodyPr/>
          <a:lstStyle/>
          <a:p>
            <a:fld id="{2906FD1F-B238-489A-B820-857598A48E65}" type="slidenum">
              <a:rPr kumimoji="1" lang="ja-JP" altLang="en-US" smtClean="0"/>
              <a:t>6</a:t>
            </a:fld>
            <a:endParaRPr kumimoji="1" lang="ja-JP" altLang="en-US"/>
          </a:p>
        </p:txBody>
      </p:sp>
      <p:sp>
        <p:nvSpPr>
          <p:cNvPr id="3" name="タイトル 2">
            <a:extLst>
              <a:ext uri="{FF2B5EF4-FFF2-40B4-BE49-F238E27FC236}">
                <a16:creationId xmlns:a16="http://schemas.microsoft.com/office/drawing/2014/main" id="{AA407F5F-469E-4B3A-7598-F7D46E35BCB6}"/>
              </a:ext>
            </a:extLst>
          </p:cNvPr>
          <p:cNvSpPr>
            <a:spLocks noGrp="1"/>
          </p:cNvSpPr>
          <p:nvPr>
            <p:ph type="title"/>
          </p:nvPr>
        </p:nvSpPr>
        <p:spPr/>
        <p:txBody>
          <a:bodyPr tIns="0" bIns="108000">
            <a:noAutofit/>
          </a:bodyPr>
          <a:lstStyle/>
          <a:p>
            <a:r>
              <a:rPr lang="ja-JP" altLang="en-US" sz="3200" b="1" spc="-100" dirty="0">
                <a:latin typeface="+mn-ea"/>
                <a:ea typeface="+mn-ea"/>
                <a:cs typeface="MS PGothic"/>
                <a:sym typeface="MS PGothic"/>
              </a:rPr>
              <a:t>この１年間に、使用したことがありますか？</a:t>
            </a:r>
          </a:p>
        </p:txBody>
      </p:sp>
      <p:pic>
        <p:nvPicPr>
          <p:cNvPr id="6" name="図 5">
            <a:extLst>
              <a:ext uri="{FF2B5EF4-FFF2-40B4-BE49-F238E27FC236}">
                <a16:creationId xmlns:a16="http://schemas.microsoft.com/office/drawing/2014/main" id="{63DC8D8A-7089-BE06-3980-3611D3A72A60}"/>
              </a:ext>
            </a:extLst>
          </p:cNvPr>
          <p:cNvPicPr>
            <a:picLocks noChangeAspect="1"/>
          </p:cNvPicPr>
          <p:nvPr/>
        </p:nvPicPr>
        <p:blipFill rotWithShape="1">
          <a:blip r:embed="rId3"/>
          <a:srcRect l="36429" t="24750" r="37976" b="11092"/>
          <a:stretch/>
        </p:blipFill>
        <p:spPr>
          <a:xfrm>
            <a:off x="1127125" y="1373362"/>
            <a:ext cx="1247083" cy="1757517"/>
          </a:xfrm>
          <a:prstGeom prst="rect">
            <a:avLst/>
          </a:prstGeom>
          <a:ln>
            <a:solidFill>
              <a:schemeClr val="bg1">
                <a:lumMod val="50000"/>
              </a:schemeClr>
            </a:solidFill>
          </a:ln>
          <a:effectLst>
            <a:outerShdw blurRad="50800" dist="38100" dir="2700000" algn="tl" rotWithShape="0">
              <a:prstClr val="black">
                <a:alpha val="40000"/>
              </a:prstClr>
            </a:outerShdw>
          </a:effectLst>
        </p:spPr>
      </p:pic>
      <p:graphicFrame>
        <p:nvGraphicFramePr>
          <p:cNvPr id="4" name="グラフ 3">
            <a:extLst>
              <a:ext uri="{FF2B5EF4-FFF2-40B4-BE49-F238E27FC236}">
                <a16:creationId xmlns:a16="http://schemas.microsoft.com/office/drawing/2014/main" id="{A545D266-1327-B510-6F14-F1500B9A4D30}"/>
              </a:ext>
            </a:extLst>
          </p:cNvPr>
          <p:cNvGraphicFramePr/>
          <p:nvPr>
            <p:extLst>
              <p:ext uri="{D42A27DB-BD31-4B8C-83A1-F6EECF244321}">
                <p14:modId xmlns:p14="http://schemas.microsoft.com/office/powerpoint/2010/main" val="1517799026"/>
              </p:ext>
            </p:extLst>
          </p:nvPr>
        </p:nvGraphicFramePr>
        <p:xfrm>
          <a:off x="1446964" y="1628776"/>
          <a:ext cx="9658064" cy="4289704"/>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コネクタ: カギ線 4">
            <a:extLst>
              <a:ext uri="{FF2B5EF4-FFF2-40B4-BE49-F238E27FC236}">
                <a16:creationId xmlns:a16="http://schemas.microsoft.com/office/drawing/2014/main" id="{8750EE81-84AB-41BC-6E05-3D0B4A7DD814}"/>
              </a:ext>
            </a:extLst>
          </p:cNvPr>
          <p:cNvCxnSpPr>
            <a:cxnSpLocks/>
          </p:cNvCxnSpPr>
          <p:nvPr/>
        </p:nvCxnSpPr>
        <p:spPr>
          <a:xfrm>
            <a:off x="5385916" y="1973370"/>
            <a:ext cx="4473275" cy="3091753"/>
          </a:xfrm>
          <a:prstGeom prst="bentConnector3">
            <a:avLst>
              <a:gd name="adj1" fmla="val 99688"/>
            </a:avLst>
          </a:prstGeom>
          <a:ln w="57150">
            <a:solidFill>
              <a:srgbClr val="FFC000"/>
            </a:solidFill>
            <a:prstDash val="solid"/>
            <a:tailEnd type="stealth"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楕円 6">
            <a:extLst>
              <a:ext uri="{FF2B5EF4-FFF2-40B4-BE49-F238E27FC236}">
                <a16:creationId xmlns:a16="http://schemas.microsoft.com/office/drawing/2014/main" id="{EE3C316D-D886-E223-4723-4E7E97940D7F}"/>
              </a:ext>
            </a:extLst>
          </p:cNvPr>
          <p:cNvSpPr/>
          <p:nvPr/>
        </p:nvSpPr>
        <p:spPr>
          <a:xfrm>
            <a:off x="8863535" y="2439000"/>
            <a:ext cx="1980000" cy="198000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違法薬物で</a:t>
            </a:r>
            <a:endParaRPr kumimoji="1" lang="en-US" altLang="ja-JP" b="1" dirty="0"/>
          </a:p>
          <a:p>
            <a:pPr algn="ctr"/>
            <a:r>
              <a:rPr kumimoji="1" lang="ja-JP" altLang="en-US" b="1" dirty="0"/>
              <a:t>最多の大麻の</a:t>
            </a:r>
            <a:br>
              <a:rPr kumimoji="1" lang="en-US" altLang="ja-JP" sz="1600" b="1" dirty="0"/>
            </a:br>
            <a:r>
              <a:rPr kumimoji="1" lang="ja-JP" altLang="en-US" b="1" dirty="0"/>
              <a:t>約</a:t>
            </a:r>
            <a:r>
              <a:rPr kumimoji="1" lang="en-US" altLang="ja-JP" sz="4000" b="1" dirty="0"/>
              <a:t>10</a:t>
            </a:r>
            <a:r>
              <a:rPr kumimoji="1" lang="ja-JP" altLang="en-US" b="1" dirty="0"/>
              <a:t>倍</a:t>
            </a:r>
            <a:endParaRPr kumimoji="1" lang="ja-JP" altLang="en-US" sz="1050" b="1" dirty="0"/>
          </a:p>
        </p:txBody>
      </p:sp>
      <p:sp>
        <p:nvSpPr>
          <p:cNvPr id="8" name="四角形: 角を丸くする 7">
            <a:extLst>
              <a:ext uri="{FF2B5EF4-FFF2-40B4-BE49-F238E27FC236}">
                <a16:creationId xmlns:a16="http://schemas.microsoft.com/office/drawing/2014/main" id="{FC58E3BE-5A94-E51F-DB87-C95FC236DBB3}"/>
              </a:ext>
            </a:extLst>
          </p:cNvPr>
          <p:cNvSpPr/>
          <p:nvPr/>
        </p:nvSpPr>
        <p:spPr>
          <a:xfrm>
            <a:off x="1416820" y="5004988"/>
            <a:ext cx="2304000" cy="443810"/>
          </a:xfrm>
          <a:prstGeom prst="roundRect">
            <a:avLst/>
          </a:prstGeom>
          <a:noFill/>
          <a:ln w="57150">
            <a:solidFill>
              <a:srgbClr val="E33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88"/>
          </a:p>
        </p:txBody>
      </p:sp>
      <p:sp>
        <p:nvSpPr>
          <p:cNvPr id="9" name="四角形: 角を丸くする 8">
            <a:extLst>
              <a:ext uri="{FF2B5EF4-FFF2-40B4-BE49-F238E27FC236}">
                <a16:creationId xmlns:a16="http://schemas.microsoft.com/office/drawing/2014/main" id="{94F363CB-EDA0-6103-7BFF-5F1D22107754}"/>
              </a:ext>
            </a:extLst>
          </p:cNvPr>
          <p:cNvSpPr/>
          <p:nvPr/>
        </p:nvSpPr>
        <p:spPr>
          <a:xfrm>
            <a:off x="3009319" y="1807719"/>
            <a:ext cx="756000" cy="443810"/>
          </a:xfrm>
          <a:prstGeom prst="roundRect">
            <a:avLst/>
          </a:prstGeom>
          <a:noFill/>
          <a:ln w="57150">
            <a:solidFill>
              <a:srgbClr val="E331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788"/>
          </a:p>
        </p:txBody>
      </p:sp>
      <p:sp>
        <p:nvSpPr>
          <p:cNvPr id="17" name="コンテンツ プレースホルダー 2">
            <a:extLst>
              <a:ext uri="{FF2B5EF4-FFF2-40B4-BE49-F238E27FC236}">
                <a16:creationId xmlns:a16="http://schemas.microsoft.com/office/drawing/2014/main" id="{03952C2E-E333-059C-D95C-CDA4B32B6F93}"/>
              </a:ext>
            </a:extLst>
          </p:cNvPr>
          <p:cNvSpPr txBox="1">
            <a:spLocks/>
          </p:cNvSpPr>
          <p:nvPr/>
        </p:nvSpPr>
        <p:spPr>
          <a:xfrm>
            <a:off x="4563238" y="6049260"/>
            <a:ext cx="6494085" cy="400110"/>
          </a:xfrm>
          <a:prstGeom prst="rect">
            <a:avLst/>
          </a:prstGeom>
        </p:spPr>
        <p:txBody>
          <a:bodyPr wrap="none" anchor="b">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lnSpc>
                <a:spcPct val="100000"/>
              </a:lnSpc>
              <a:spcBef>
                <a:spcPts val="0"/>
              </a:spcBef>
              <a:buClr>
                <a:srgbClr val="0070C0"/>
              </a:buClr>
              <a:buNone/>
            </a:pPr>
            <a:r>
              <a:rPr lang="ja-JP" altLang="en-US" sz="1000" dirty="0"/>
              <a:t>出典：薬物使用と生活に関する全国高校生調査（</a:t>
            </a:r>
            <a:r>
              <a:rPr lang="en-US" altLang="ja-JP" sz="1000" dirty="0"/>
              <a:t>2021</a:t>
            </a:r>
            <a:r>
              <a:rPr lang="ja-JP" altLang="en-US" sz="1000" dirty="0"/>
              <a:t>）（国立精神・神経医療研究センター精神保健研究所）</a:t>
            </a:r>
            <a:br>
              <a:rPr lang="en-US" altLang="ja-JP" sz="1000" dirty="0"/>
            </a:br>
            <a:r>
              <a:rPr lang="ja-JP" altLang="en-US" sz="1000" dirty="0"/>
              <a:t>（</a:t>
            </a:r>
            <a:r>
              <a:rPr lang="en-US" altLang="ja-JP" sz="1000" dirty="0"/>
              <a:t>https://www.ncnp.go.jp/nimh/yakubutsu/report/pdf/highschool2021_ver2.pdf</a:t>
            </a:r>
            <a:r>
              <a:rPr lang="ja-JP" altLang="en-US" sz="1000" dirty="0"/>
              <a:t>）</a:t>
            </a:r>
          </a:p>
        </p:txBody>
      </p:sp>
      <p:grpSp>
        <p:nvGrpSpPr>
          <p:cNvPr id="10" name="グループ化 9">
            <a:extLst>
              <a:ext uri="{FF2B5EF4-FFF2-40B4-BE49-F238E27FC236}">
                <a16:creationId xmlns:a16="http://schemas.microsoft.com/office/drawing/2014/main" id="{FB9F3E4E-0AD3-415F-40D2-9BD6D1125B45}"/>
              </a:ext>
            </a:extLst>
          </p:cNvPr>
          <p:cNvGrpSpPr/>
          <p:nvPr/>
        </p:nvGrpSpPr>
        <p:grpSpPr>
          <a:xfrm>
            <a:off x="2203132" y="644607"/>
            <a:ext cx="8219431" cy="674515"/>
            <a:chOff x="2203132" y="644607"/>
            <a:chExt cx="8219431" cy="674515"/>
          </a:xfrm>
        </p:grpSpPr>
        <p:sp>
          <p:nvSpPr>
            <p:cNvPr id="11" name="平行四辺形 10">
              <a:extLst>
                <a:ext uri="{FF2B5EF4-FFF2-40B4-BE49-F238E27FC236}">
                  <a16:creationId xmlns:a16="http://schemas.microsoft.com/office/drawing/2014/main" id="{35555DEC-C9E2-9D0C-2091-7B7D7CEA86AA}"/>
                </a:ext>
              </a:extLst>
            </p:cNvPr>
            <p:cNvSpPr/>
            <p:nvPr userDrawn="1"/>
          </p:nvSpPr>
          <p:spPr>
            <a:xfrm flipH="1">
              <a:off x="2203132" y="1203437"/>
              <a:ext cx="7789129"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2" name="図 11" descr="暗い背景に白い文字がある&#10;&#10;中程度の精度で自動的に生成された説明">
              <a:extLst>
                <a:ext uri="{FF2B5EF4-FFF2-40B4-BE49-F238E27FC236}">
                  <a16:creationId xmlns:a16="http://schemas.microsoft.com/office/drawing/2014/main" id="{7E161B2B-CF7C-508A-DFA5-A9F6ED254F7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55065" y="644607"/>
              <a:ext cx="567498" cy="672590"/>
            </a:xfrm>
            <a:prstGeom prst="rect">
              <a:avLst/>
            </a:prstGeom>
          </p:spPr>
        </p:pic>
      </p:grpSp>
      <p:sp>
        <p:nvSpPr>
          <p:cNvPr id="13" name="テキスト ボックス 12">
            <a:extLst>
              <a:ext uri="{FF2B5EF4-FFF2-40B4-BE49-F238E27FC236}">
                <a16:creationId xmlns:a16="http://schemas.microsoft.com/office/drawing/2014/main" id="{5979F90B-29D7-B42B-B579-F9BB091689EE}"/>
              </a:ext>
            </a:extLst>
          </p:cNvPr>
          <p:cNvSpPr txBox="1"/>
          <p:nvPr/>
        </p:nvSpPr>
        <p:spPr>
          <a:xfrm>
            <a:off x="10919600" y="5552984"/>
            <a:ext cx="505267" cy="338554"/>
          </a:xfrm>
          <a:prstGeom prst="rect">
            <a:avLst/>
          </a:prstGeom>
          <a:noFill/>
        </p:spPr>
        <p:txBody>
          <a:bodyPr wrap="none" rtlCol="0">
            <a:spAutoFit/>
          </a:bodyPr>
          <a:lstStyle/>
          <a:p>
            <a:r>
              <a:rPr kumimoji="1" lang="en-US" altLang="ja-JP" sz="1600" dirty="0"/>
              <a:t>(%)</a:t>
            </a:r>
            <a:endParaRPr kumimoji="1" lang="ja-JP" altLang="en-US" sz="1600" dirty="0"/>
          </a:p>
        </p:txBody>
      </p:sp>
      <p:sp>
        <p:nvSpPr>
          <p:cNvPr id="14" name="正方形/長方形 13">
            <a:extLst>
              <a:ext uri="{FF2B5EF4-FFF2-40B4-BE49-F238E27FC236}">
                <a16:creationId xmlns:a16="http://schemas.microsoft.com/office/drawing/2014/main" id="{031126EA-0058-FDBB-6F74-E4342428A6D2}"/>
              </a:ext>
            </a:extLst>
          </p:cNvPr>
          <p:cNvSpPr/>
          <p:nvPr/>
        </p:nvSpPr>
        <p:spPr>
          <a:xfrm>
            <a:off x="2823337" y="2775269"/>
            <a:ext cx="877163"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spAutoFit/>
          </a:bodyPr>
          <a:lstStyle/>
          <a:p>
            <a:pPr algn="ctr"/>
            <a:r>
              <a:rPr kumimoji="1" lang="ja-JP" altLang="en-US" sz="900" dirty="0">
                <a:solidFill>
                  <a:schemeClr val="tx1"/>
                </a:solidFill>
              </a:rPr>
              <a:t>かくせいざい</a:t>
            </a:r>
          </a:p>
        </p:txBody>
      </p:sp>
    </p:spTree>
    <p:extLst>
      <p:ext uri="{BB962C8B-B14F-4D97-AF65-F5344CB8AC3E}">
        <p14:creationId xmlns:p14="http://schemas.microsoft.com/office/powerpoint/2010/main" val="2602616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CD2274B-8428-1A03-5129-A7C7CE046118}"/>
              </a:ext>
            </a:extLst>
          </p:cNvPr>
          <p:cNvSpPr>
            <a:spLocks noGrp="1"/>
          </p:cNvSpPr>
          <p:nvPr>
            <p:ph type="sldNum" sz="quarter" idx="12"/>
          </p:nvPr>
        </p:nvSpPr>
        <p:spPr/>
        <p:txBody>
          <a:bodyPr/>
          <a:lstStyle/>
          <a:p>
            <a:fld id="{2906FD1F-B238-489A-B820-857598A48E65}" type="slidenum">
              <a:rPr kumimoji="1" lang="ja-JP" altLang="en-US" smtClean="0"/>
              <a:t>7</a:t>
            </a:fld>
            <a:endParaRPr kumimoji="1" lang="ja-JP" altLang="en-US"/>
          </a:p>
        </p:txBody>
      </p:sp>
      <p:sp>
        <p:nvSpPr>
          <p:cNvPr id="4" name="テキスト ボックス 3">
            <a:extLst>
              <a:ext uri="{FF2B5EF4-FFF2-40B4-BE49-F238E27FC236}">
                <a16:creationId xmlns:a16="http://schemas.microsoft.com/office/drawing/2014/main" id="{13386BEF-529B-97B5-266B-1F15AB86F2E8}"/>
              </a:ext>
            </a:extLst>
          </p:cNvPr>
          <p:cNvSpPr txBox="1"/>
          <p:nvPr/>
        </p:nvSpPr>
        <p:spPr>
          <a:xfrm>
            <a:off x="2310348" y="1536447"/>
            <a:ext cx="7571303" cy="1569660"/>
          </a:xfrm>
          <a:prstGeom prst="rect">
            <a:avLst/>
          </a:prstGeom>
          <a:noFill/>
        </p:spPr>
        <p:txBody>
          <a:bodyPr wrap="none" rtlCol="0">
            <a:spAutoFit/>
          </a:bodyPr>
          <a:lstStyle/>
          <a:p>
            <a:pPr algn="ctr">
              <a:buClr>
                <a:srgbClr val="0070C0"/>
              </a:buClr>
            </a:pPr>
            <a:r>
              <a:rPr kumimoji="1" lang="ja-JP" altLang="en-US" sz="4800" b="1" dirty="0"/>
              <a:t>医薬品を</a:t>
            </a:r>
            <a:endParaRPr kumimoji="1" lang="en-US" altLang="ja-JP" sz="4800" b="1" dirty="0"/>
          </a:p>
          <a:p>
            <a:pPr algn="ctr">
              <a:buClr>
                <a:srgbClr val="0070C0"/>
              </a:buClr>
            </a:pPr>
            <a:r>
              <a:rPr kumimoji="1" lang="ja-JP" altLang="en-US" sz="4800" b="1" dirty="0">
                <a:solidFill>
                  <a:srgbClr val="0070C0"/>
                </a:solidFill>
              </a:rPr>
              <a:t>医療の目的から外れて使用</a:t>
            </a:r>
          </a:p>
        </p:txBody>
      </p:sp>
      <p:sp>
        <p:nvSpPr>
          <p:cNvPr id="6" name="テキスト ボックス 5">
            <a:extLst>
              <a:ext uri="{FF2B5EF4-FFF2-40B4-BE49-F238E27FC236}">
                <a16:creationId xmlns:a16="http://schemas.microsoft.com/office/drawing/2014/main" id="{5984A984-162D-EE14-58E8-0CB0CCAD4246}"/>
              </a:ext>
            </a:extLst>
          </p:cNvPr>
          <p:cNvSpPr txBox="1"/>
          <p:nvPr/>
        </p:nvSpPr>
        <p:spPr>
          <a:xfrm>
            <a:off x="5475738" y="3101788"/>
            <a:ext cx="1200329" cy="938720"/>
          </a:xfrm>
          <a:prstGeom prst="rect">
            <a:avLst/>
          </a:prstGeom>
          <a:noFill/>
        </p:spPr>
        <p:txBody>
          <a:bodyPr vert="eaVert" wrap="none" rtlCol="0">
            <a:spAutoFit/>
          </a:bodyPr>
          <a:lstStyle/>
          <a:p>
            <a:pPr algn="ctr">
              <a:buClr>
                <a:srgbClr val="0070C0"/>
              </a:buClr>
            </a:pPr>
            <a:r>
              <a:rPr kumimoji="1" lang="ja-JP" altLang="en-US" sz="6600" b="1" dirty="0"/>
              <a:t>＝</a:t>
            </a:r>
          </a:p>
        </p:txBody>
      </p:sp>
      <p:sp>
        <p:nvSpPr>
          <p:cNvPr id="7" name="テキスト ボックス 6">
            <a:extLst>
              <a:ext uri="{FF2B5EF4-FFF2-40B4-BE49-F238E27FC236}">
                <a16:creationId xmlns:a16="http://schemas.microsoft.com/office/drawing/2014/main" id="{5252FFC6-71D3-0DF5-C0D5-9AF4037A1EDA}"/>
              </a:ext>
            </a:extLst>
          </p:cNvPr>
          <p:cNvSpPr txBox="1"/>
          <p:nvPr/>
        </p:nvSpPr>
        <p:spPr>
          <a:xfrm>
            <a:off x="4734163" y="4140867"/>
            <a:ext cx="2723675" cy="919401"/>
          </a:xfrm>
          <a:prstGeom prst="roundRect">
            <a:avLst/>
          </a:prstGeom>
          <a:solidFill>
            <a:schemeClr val="accent2">
              <a:lumMod val="20000"/>
              <a:lumOff val="80000"/>
            </a:schemeClr>
          </a:solidFill>
        </p:spPr>
        <p:txBody>
          <a:bodyPr wrap="none" rtlCol="0">
            <a:spAutoFit/>
          </a:bodyPr>
          <a:lstStyle/>
          <a:p>
            <a:pPr algn="ctr">
              <a:buClr>
                <a:srgbClr val="0070C0"/>
              </a:buClr>
            </a:pPr>
            <a:r>
              <a:rPr kumimoji="1" lang="ja-JP" altLang="en-US" sz="4800" b="1" dirty="0"/>
              <a:t>薬物乱用</a:t>
            </a:r>
          </a:p>
        </p:txBody>
      </p:sp>
    </p:spTree>
    <p:extLst>
      <p:ext uri="{BB962C8B-B14F-4D97-AF65-F5344CB8AC3E}">
        <p14:creationId xmlns:p14="http://schemas.microsoft.com/office/powerpoint/2010/main" val="221491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19C9E-4120-BC66-323C-26294EE26952}"/>
            </a:ext>
          </a:extLst>
        </p:cNvPr>
        <p:cNvGrpSpPr/>
        <p:nvPr/>
      </p:nvGrpSpPr>
      <p:grpSpPr>
        <a:xfrm>
          <a:off x="0" y="0"/>
          <a:ext cx="0" cy="0"/>
          <a:chOff x="0" y="0"/>
          <a:chExt cx="0" cy="0"/>
        </a:xfrm>
      </p:grpSpPr>
      <p:sp>
        <p:nvSpPr>
          <p:cNvPr id="10" name="雲 9">
            <a:extLst>
              <a:ext uri="{FF2B5EF4-FFF2-40B4-BE49-F238E27FC236}">
                <a16:creationId xmlns:a16="http://schemas.microsoft.com/office/drawing/2014/main" id="{C3B978E8-CBD3-B0AD-A383-5FCBA03A146C}"/>
              </a:ext>
            </a:extLst>
          </p:cNvPr>
          <p:cNvSpPr/>
          <p:nvPr/>
        </p:nvSpPr>
        <p:spPr>
          <a:xfrm>
            <a:off x="1728322" y="874207"/>
            <a:ext cx="8752113" cy="5194997"/>
          </a:xfrm>
          <a:prstGeom prst="cloud">
            <a:avLst/>
          </a:prstGeom>
          <a:solidFill>
            <a:srgbClr val="FCEDE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5CAFA75D-43CC-DBA3-F55B-B2554AAA2217}"/>
              </a:ext>
            </a:extLst>
          </p:cNvPr>
          <p:cNvSpPr>
            <a:spLocks noGrp="1"/>
          </p:cNvSpPr>
          <p:nvPr>
            <p:ph type="sldNum" sz="quarter" idx="12"/>
          </p:nvPr>
        </p:nvSpPr>
        <p:spPr/>
        <p:txBody>
          <a:bodyPr/>
          <a:lstStyle/>
          <a:p>
            <a:fld id="{2906FD1F-B238-489A-B820-857598A48E65}" type="slidenum">
              <a:rPr kumimoji="1" lang="ja-JP" altLang="en-US" smtClean="0"/>
              <a:t>8</a:t>
            </a:fld>
            <a:endParaRPr kumimoji="1" lang="ja-JP" altLang="en-US"/>
          </a:p>
        </p:txBody>
      </p:sp>
      <p:sp>
        <p:nvSpPr>
          <p:cNvPr id="8" name="テキスト ボックス 7">
            <a:extLst>
              <a:ext uri="{FF2B5EF4-FFF2-40B4-BE49-F238E27FC236}">
                <a16:creationId xmlns:a16="http://schemas.microsoft.com/office/drawing/2014/main" id="{A21E3DA6-4C80-824F-BB7C-1F38D832C0F1}"/>
              </a:ext>
            </a:extLst>
          </p:cNvPr>
          <p:cNvSpPr txBox="1"/>
          <p:nvPr/>
        </p:nvSpPr>
        <p:spPr>
          <a:xfrm>
            <a:off x="2929272" y="1536174"/>
            <a:ext cx="6340197" cy="3785652"/>
          </a:xfrm>
          <a:prstGeom prst="rect">
            <a:avLst/>
          </a:prstGeom>
          <a:noFill/>
        </p:spPr>
        <p:txBody>
          <a:bodyPr wrap="none" rtlCol="0">
            <a:spAutoFit/>
          </a:bodyPr>
          <a:lstStyle/>
          <a:p>
            <a:pPr algn="ctr"/>
            <a:r>
              <a:rPr lang="ja-JP" altLang="en-US" sz="4800" b="1" dirty="0">
                <a:solidFill>
                  <a:srgbClr val="FF0000"/>
                </a:solidFill>
                <a:latin typeface="+mn-ea"/>
                <a:cs typeface="MS PGothic"/>
                <a:sym typeface="MS PGothic"/>
              </a:rPr>
              <a:t>市販薬の過量服薬</a:t>
            </a:r>
            <a:br>
              <a:rPr lang="ja-JP" altLang="en-US" sz="4800" b="1" dirty="0">
                <a:latin typeface="+mn-ea"/>
                <a:cs typeface="MS PGothic"/>
                <a:sym typeface="MS PGothic"/>
              </a:rPr>
            </a:br>
            <a:r>
              <a:rPr lang="en-US" altLang="ja-JP" sz="4800" b="1" dirty="0">
                <a:latin typeface="+mn-ea"/>
                <a:cs typeface="MS PGothic"/>
                <a:sym typeface="MS PGothic"/>
              </a:rPr>
              <a:t>(</a:t>
            </a:r>
            <a:r>
              <a:rPr lang="ja-JP" altLang="en-US" sz="4800" b="1" dirty="0">
                <a:latin typeface="+mn-ea"/>
                <a:cs typeface="MS PGothic"/>
                <a:sym typeface="MS PGothic"/>
              </a:rPr>
              <a:t>オーバードーズ</a:t>
            </a:r>
            <a:r>
              <a:rPr lang="en-US" altLang="ja-JP" sz="4800" b="1" dirty="0">
                <a:latin typeface="+mn-ea"/>
                <a:cs typeface="MS PGothic"/>
                <a:sym typeface="MS PGothic"/>
              </a:rPr>
              <a:t>)</a:t>
            </a:r>
            <a:br>
              <a:rPr lang="en-US" altLang="ja-JP" sz="4800" b="1" dirty="0">
                <a:latin typeface="+mn-ea"/>
                <a:cs typeface="MS PGothic"/>
                <a:sym typeface="MS PGothic"/>
              </a:rPr>
            </a:br>
            <a:r>
              <a:rPr lang="ja-JP" altLang="en-US" sz="4800" b="1" dirty="0">
                <a:latin typeface="+mn-ea"/>
                <a:cs typeface="MS PGothic"/>
                <a:sym typeface="MS PGothic"/>
              </a:rPr>
              <a:t>により、</a:t>
            </a:r>
            <a:br>
              <a:rPr lang="ja-JP" altLang="en-US" sz="4800" b="1" dirty="0">
                <a:latin typeface="+mn-ea"/>
                <a:cs typeface="MS PGothic"/>
                <a:sym typeface="MS PGothic"/>
              </a:rPr>
            </a:br>
            <a:r>
              <a:rPr lang="ja-JP" altLang="en-US" sz="4800" b="1" dirty="0">
                <a:solidFill>
                  <a:srgbClr val="0070C0"/>
                </a:solidFill>
                <a:latin typeface="+mn-ea"/>
                <a:cs typeface="MS PGothic"/>
                <a:sym typeface="MS PGothic"/>
              </a:rPr>
              <a:t>身体にどのような害</a:t>
            </a:r>
            <a:r>
              <a:rPr lang="ja-JP" altLang="en-US" sz="4800" b="1" dirty="0">
                <a:latin typeface="+mn-ea"/>
                <a:cs typeface="MS PGothic"/>
                <a:sym typeface="MS PGothic"/>
              </a:rPr>
              <a:t>が</a:t>
            </a:r>
            <a:br>
              <a:rPr lang="en-US" altLang="ja-JP" sz="4800" b="1" dirty="0">
                <a:latin typeface="+mn-ea"/>
                <a:cs typeface="MS PGothic"/>
                <a:sym typeface="MS PGothic"/>
              </a:rPr>
            </a:br>
            <a:r>
              <a:rPr lang="ja-JP" altLang="en-US" sz="4800" b="1" dirty="0">
                <a:latin typeface="+mn-ea"/>
                <a:cs typeface="MS PGothic"/>
                <a:sym typeface="MS PGothic"/>
              </a:rPr>
              <a:t>現れるのでしょうか？</a:t>
            </a:r>
          </a:p>
        </p:txBody>
      </p:sp>
    </p:spTree>
    <p:extLst>
      <p:ext uri="{BB962C8B-B14F-4D97-AF65-F5344CB8AC3E}">
        <p14:creationId xmlns:p14="http://schemas.microsoft.com/office/powerpoint/2010/main" val="3157835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9F02-D41D-8E5C-163E-B88C452ED7F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2E3DEA5-5AB8-A3F8-26B9-29E6E82F9859}"/>
              </a:ext>
            </a:extLst>
          </p:cNvPr>
          <p:cNvSpPr>
            <a:spLocks noGrp="1"/>
          </p:cNvSpPr>
          <p:nvPr>
            <p:ph type="sldNum" sz="quarter" idx="12"/>
          </p:nvPr>
        </p:nvSpPr>
        <p:spPr/>
        <p:txBody>
          <a:bodyPr/>
          <a:lstStyle/>
          <a:p>
            <a:fld id="{2906FD1F-B238-489A-B820-857598A48E65}" type="slidenum">
              <a:rPr kumimoji="1" lang="ja-JP" altLang="en-US" smtClean="0"/>
              <a:t>9</a:t>
            </a:fld>
            <a:endParaRPr kumimoji="1" lang="ja-JP" altLang="en-US"/>
          </a:p>
        </p:txBody>
      </p:sp>
      <p:sp>
        <p:nvSpPr>
          <p:cNvPr id="3" name="タイトル 2">
            <a:extLst>
              <a:ext uri="{FF2B5EF4-FFF2-40B4-BE49-F238E27FC236}">
                <a16:creationId xmlns:a16="http://schemas.microsoft.com/office/drawing/2014/main" id="{49B05817-5BF5-89B8-60A7-47F8714B333E}"/>
              </a:ext>
            </a:extLst>
          </p:cNvPr>
          <p:cNvSpPr>
            <a:spLocks noGrp="1"/>
          </p:cNvSpPr>
          <p:nvPr>
            <p:ph type="title"/>
          </p:nvPr>
        </p:nvSpPr>
        <p:spPr/>
        <p:txBody>
          <a:bodyPr tIns="0" bIns="108000">
            <a:noAutofit/>
          </a:bodyPr>
          <a:lstStyle/>
          <a:p>
            <a:r>
              <a:rPr lang="ja-JP" altLang="en-US" sz="3100" b="1" dirty="0">
                <a:latin typeface="+mn-ea"/>
                <a:ea typeface="+mn-ea"/>
                <a:cs typeface="MS PGothic"/>
                <a:sym typeface="MS PGothic"/>
              </a:rPr>
              <a:t>オーバードーズによる主な害</a:t>
            </a:r>
            <a:endParaRPr kumimoji="1" lang="ja-JP" altLang="en-US" sz="3100" dirty="0">
              <a:latin typeface="+mn-ea"/>
              <a:ea typeface="+mn-ea"/>
            </a:endParaRPr>
          </a:p>
        </p:txBody>
      </p:sp>
      <p:sp>
        <p:nvSpPr>
          <p:cNvPr id="4" name="テキスト ボックス 3">
            <a:extLst>
              <a:ext uri="{FF2B5EF4-FFF2-40B4-BE49-F238E27FC236}">
                <a16:creationId xmlns:a16="http://schemas.microsoft.com/office/drawing/2014/main" id="{668A2D8F-6288-91FE-CFBF-82EDCC3FD7B7}"/>
              </a:ext>
            </a:extLst>
          </p:cNvPr>
          <p:cNvSpPr txBox="1"/>
          <p:nvPr/>
        </p:nvSpPr>
        <p:spPr>
          <a:xfrm>
            <a:off x="9864533" y="3132000"/>
            <a:ext cx="765244" cy="459700"/>
          </a:xfrm>
          <a:prstGeom prst="roundRect">
            <a:avLst/>
          </a:prstGeom>
          <a:solidFill>
            <a:schemeClr val="accent2">
              <a:lumMod val="20000"/>
              <a:lumOff val="80000"/>
            </a:schemeClr>
          </a:solidFill>
        </p:spPr>
        <p:txBody>
          <a:bodyPr wrap="none" rtlCol="0">
            <a:spAutoFit/>
          </a:bodyPr>
          <a:lstStyle/>
          <a:p>
            <a:pPr algn="ctr"/>
            <a:r>
              <a:rPr kumimoji="1" lang="ja-JP" altLang="en-US" sz="2100" b="1" dirty="0"/>
              <a:t>錯乱</a:t>
            </a:r>
          </a:p>
        </p:txBody>
      </p:sp>
      <p:sp>
        <p:nvSpPr>
          <p:cNvPr id="5" name="テキスト ボックス 4">
            <a:extLst>
              <a:ext uri="{FF2B5EF4-FFF2-40B4-BE49-F238E27FC236}">
                <a16:creationId xmlns:a16="http://schemas.microsoft.com/office/drawing/2014/main" id="{1005A34D-E796-3837-9286-9290E9D456C1}"/>
              </a:ext>
            </a:extLst>
          </p:cNvPr>
          <p:cNvSpPr txBox="1"/>
          <p:nvPr/>
        </p:nvSpPr>
        <p:spPr>
          <a:xfrm>
            <a:off x="7014040" y="5400000"/>
            <a:ext cx="765244" cy="459700"/>
          </a:xfrm>
          <a:prstGeom prst="roundRect">
            <a:avLst/>
          </a:prstGeom>
          <a:solidFill>
            <a:schemeClr val="accent2">
              <a:lumMod val="20000"/>
              <a:lumOff val="80000"/>
            </a:schemeClr>
          </a:solidFill>
        </p:spPr>
        <p:txBody>
          <a:bodyPr wrap="none" rtlCol="0">
            <a:spAutoFit/>
          </a:bodyPr>
          <a:lstStyle/>
          <a:p>
            <a:pPr algn="ctr"/>
            <a:r>
              <a:rPr kumimoji="1" lang="ja-JP" altLang="en-US" sz="2100" b="1" dirty="0"/>
              <a:t>昏睡</a:t>
            </a:r>
          </a:p>
        </p:txBody>
      </p:sp>
      <p:sp>
        <p:nvSpPr>
          <p:cNvPr id="7" name="テキスト ボックス 6">
            <a:extLst>
              <a:ext uri="{FF2B5EF4-FFF2-40B4-BE49-F238E27FC236}">
                <a16:creationId xmlns:a16="http://schemas.microsoft.com/office/drawing/2014/main" id="{0F39FEAE-7E8C-C0A4-672B-CF67E4E440DB}"/>
              </a:ext>
            </a:extLst>
          </p:cNvPr>
          <p:cNvSpPr txBox="1"/>
          <p:nvPr/>
        </p:nvSpPr>
        <p:spPr>
          <a:xfrm>
            <a:off x="1270097" y="5400000"/>
            <a:ext cx="1835319" cy="459700"/>
          </a:xfrm>
          <a:prstGeom prst="roundRect">
            <a:avLst/>
          </a:prstGeom>
          <a:solidFill>
            <a:schemeClr val="accent2">
              <a:lumMod val="20000"/>
              <a:lumOff val="80000"/>
            </a:schemeClr>
          </a:solidFill>
        </p:spPr>
        <p:txBody>
          <a:bodyPr wrap="none" rtlCol="0">
            <a:spAutoFit/>
          </a:bodyPr>
          <a:lstStyle/>
          <a:p>
            <a:pPr algn="ctr"/>
            <a:r>
              <a:rPr kumimoji="1" lang="ja-JP" altLang="en-US" sz="2100" b="1" dirty="0"/>
              <a:t>けいれん発作</a:t>
            </a:r>
          </a:p>
        </p:txBody>
      </p:sp>
      <p:sp>
        <p:nvSpPr>
          <p:cNvPr id="8" name="テキスト ボックス 7">
            <a:extLst>
              <a:ext uri="{FF2B5EF4-FFF2-40B4-BE49-F238E27FC236}">
                <a16:creationId xmlns:a16="http://schemas.microsoft.com/office/drawing/2014/main" id="{594126FF-6FA2-5E12-A2F9-048A86DC2E41}"/>
              </a:ext>
            </a:extLst>
          </p:cNvPr>
          <p:cNvSpPr txBox="1"/>
          <p:nvPr/>
        </p:nvSpPr>
        <p:spPr>
          <a:xfrm>
            <a:off x="5719148" y="3132000"/>
            <a:ext cx="765244" cy="459700"/>
          </a:xfrm>
          <a:prstGeom prst="roundRect">
            <a:avLst/>
          </a:prstGeom>
          <a:solidFill>
            <a:schemeClr val="accent2">
              <a:lumMod val="20000"/>
              <a:lumOff val="80000"/>
            </a:schemeClr>
          </a:solidFill>
        </p:spPr>
        <p:txBody>
          <a:bodyPr wrap="none" rtlCol="0">
            <a:spAutoFit/>
          </a:bodyPr>
          <a:lstStyle/>
          <a:p>
            <a:pPr algn="ctr"/>
            <a:r>
              <a:rPr kumimoji="1" lang="ja-JP" altLang="en-US" sz="2100" b="1" dirty="0"/>
              <a:t>酩酊</a:t>
            </a:r>
          </a:p>
        </p:txBody>
      </p:sp>
      <p:sp>
        <p:nvSpPr>
          <p:cNvPr id="10" name="テキスト ボックス 9">
            <a:extLst>
              <a:ext uri="{FF2B5EF4-FFF2-40B4-BE49-F238E27FC236}">
                <a16:creationId xmlns:a16="http://schemas.microsoft.com/office/drawing/2014/main" id="{8012AF30-6427-3D55-B6F0-D7EF11219F0B}"/>
              </a:ext>
            </a:extLst>
          </p:cNvPr>
          <p:cNvSpPr txBox="1"/>
          <p:nvPr/>
        </p:nvSpPr>
        <p:spPr>
          <a:xfrm>
            <a:off x="1572097" y="3132000"/>
            <a:ext cx="765244" cy="459700"/>
          </a:xfrm>
          <a:prstGeom prst="roundRect">
            <a:avLst/>
          </a:prstGeom>
          <a:solidFill>
            <a:schemeClr val="accent2">
              <a:lumMod val="20000"/>
              <a:lumOff val="80000"/>
            </a:schemeClr>
          </a:solidFill>
        </p:spPr>
        <p:txBody>
          <a:bodyPr wrap="none" rtlCol="0">
            <a:spAutoFit/>
          </a:bodyPr>
          <a:lstStyle/>
          <a:p>
            <a:pPr algn="ctr"/>
            <a:r>
              <a:rPr kumimoji="1" lang="ja-JP" altLang="en-US" sz="2100" b="1" dirty="0"/>
              <a:t>嘔吐</a:t>
            </a:r>
          </a:p>
        </p:txBody>
      </p:sp>
      <p:sp>
        <p:nvSpPr>
          <p:cNvPr id="12" name="テキスト ボックス 11">
            <a:extLst>
              <a:ext uri="{FF2B5EF4-FFF2-40B4-BE49-F238E27FC236}">
                <a16:creationId xmlns:a16="http://schemas.microsoft.com/office/drawing/2014/main" id="{A16EF943-7218-58E9-A944-FA1771E9F3B0}"/>
              </a:ext>
            </a:extLst>
          </p:cNvPr>
          <p:cNvSpPr txBox="1"/>
          <p:nvPr/>
        </p:nvSpPr>
        <p:spPr>
          <a:xfrm>
            <a:off x="3175257" y="3132000"/>
            <a:ext cx="1437055" cy="459700"/>
          </a:xfrm>
          <a:prstGeom prst="roundRect">
            <a:avLst/>
          </a:prstGeom>
          <a:solidFill>
            <a:schemeClr val="accent2">
              <a:lumMod val="20000"/>
              <a:lumOff val="80000"/>
            </a:schemeClr>
          </a:solidFill>
        </p:spPr>
        <p:txBody>
          <a:bodyPr wrap="none" rtlCol="0">
            <a:spAutoFit/>
          </a:bodyPr>
          <a:lstStyle/>
          <a:p>
            <a:pPr algn="ctr"/>
            <a:r>
              <a:rPr kumimoji="1" lang="ja-JP" altLang="en-US" sz="2100" b="1" dirty="0"/>
              <a:t>頻脈･多汗</a:t>
            </a:r>
          </a:p>
        </p:txBody>
      </p:sp>
      <p:sp>
        <p:nvSpPr>
          <p:cNvPr id="21" name="テキスト ボックス 20">
            <a:extLst>
              <a:ext uri="{FF2B5EF4-FFF2-40B4-BE49-F238E27FC236}">
                <a16:creationId xmlns:a16="http://schemas.microsoft.com/office/drawing/2014/main" id="{784D015E-65B5-BE1A-9B26-CC08E3C1ABE6}"/>
              </a:ext>
            </a:extLst>
          </p:cNvPr>
          <p:cNvSpPr txBox="1"/>
          <p:nvPr/>
        </p:nvSpPr>
        <p:spPr>
          <a:xfrm>
            <a:off x="7681437" y="3132000"/>
            <a:ext cx="765244" cy="459700"/>
          </a:xfrm>
          <a:prstGeom prst="roundRect">
            <a:avLst/>
          </a:prstGeom>
          <a:solidFill>
            <a:schemeClr val="accent2">
              <a:lumMod val="20000"/>
              <a:lumOff val="80000"/>
            </a:schemeClr>
          </a:solidFill>
        </p:spPr>
        <p:txBody>
          <a:bodyPr wrap="none" rtlCol="0">
            <a:spAutoFit/>
          </a:bodyPr>
          <a:lstStyle/>
          <a:p>
            <a:pPr algn="ctr"/>
            <a:r>
              <a:rPr kumimoji="1" lang="ja-JP" altLang="en-US" sz="2100" b="1" dirty="0"/>
              <a:t>幻覚</a:t>
            </a:r>
          </a:p>
        </p:txBody>
      </p:sp>
      <p:sp>
        <p:nvSpPr>
          <p:cNvPr id="24" name="テキスト ボックス 23">
            <a:extLst>
              <a:ext uri="{FF2B5EF4-FFF2-40B4-BE49-F238E27FC236}">
                <a16:creationId xmlns:a16="http://schemas.microsoft.com/office/drawing/2014/main" id="{25EFCD0D-51E1-8ADA-8361-0694CF514B9F}"/>
              </a:ext>
            </a:extLst>
          </p:cNvPr>
          <p:cNvSpPr txBox="1"/>
          <p:nvPr/>
        </p:nvSpPr>
        <p:spPr>
          <a:xfrm>
            <a:off x="4248683" y="5400000"/>
            <a:ext cx="1335107" cy="817245"/>
          </a:xfrm>
          <a:prstGeom prst="roundRect">
            <a:avLst/>
          </a:prstGeom>
          <a:solidFill>
            <a:schemeClr val="accent2">
              <a:lumMod val="20000"/>
              <a:lumOff val="80000"/>
            </a:schemeClr>
          </a:solidFill>
        </p:spPr>
        <p:txBody>
          <a:bodyPr wrap="none" rtlCol="0">
            <a:spAutoFit/>
          </a:bodyPr>
          <a:lstStyle/>
          <a:p>
            <a:pPr algn="ctr"/>
            <a:r>
              <a:rPr kumimoji="1" lang="ja-JP" altLang="en-US" sz="2100" b="1" dirty="0"/>
              <a:t>多臓器に</a:t>
            </a:r>
            <a:br>
              <a:rPr kumimoji="1" lang="en-US" altLang="ja-JP" sz="2100" b="1" dirty="0"/>
            </a:br>
            <a:r>
              <a:rPr kumimoji="1" lang="ja-JP" altLang="en-US" sz="2100" b="1" dirty="0"/>
              <a:t>ダメージ</a:t>
            </a:r>
          </a:p>
        </p:txBody>
      </p:sp>
      <p:sp>
        <p:nvSpPr>
          <p:cNvPr id="27" name="テキスト ボックス 26">
            <a:extLst>
              <a:ext uri="{FF2B5EF4-FFF2-40B4-BE49-F238E27FC236}">
                <a16:creationId xmlns:a16="http://schemas.microsoft.com/office/drawing/2014/main" id="{EFE00882-D4C0-1FF0-F20F-0551E315A54E}"/>
              </a:ext>
            </a:extLst>
          </p:cNvPr>
          <p:cNvSpPr txBox="1"/>
          <p:nvPr/>
        </p:nvSpPr>
        <p:spPr>
          <a:xfrm>
            <a:off x="9136514" y="5400000"/>
            <a:ext cx="1870144" cy="817245"/>
          </a:xfrm>
          <a:prstGeom prst="roundRect">
            <a:avLst/>
          </a:prstGeom>
          <a:solidFill>
            <a:schemeClr val="accent2">
              <a:lumMod val="20000"/>
              <a:lumOff val="80000"/>
            </a:schemeClr>
          </a:solidFill>
        </p:spPr>
        <p:txBody>
          <a:bodyPr wrap="none" rtlCol="0">
            <a:spAutoFit/>
          </a:bodyPr>
          <a:lstStyle/>
          <a:p>
            <a:pPr algn="ctr"/>
            <a:r>
              <a:rPr kumimoji="1" lang="ja-JP" altLang="en-US" sz="2100" b="1" dirty="0"/>
              <a:t>死に至る</a:t>
            </a:r>
            <a:br>
              <a:rPr kumimoji="1" lang="en-US" altLang="ja-JP" sz="2100" b="1" dirty="0"/>
            </a:br>
            <a:r>
              <a:rPr kumimoji="1" lang="ja-JP" altLang="en-US" sz="2100" b="1" dirty="0"/>
              <a:t>可能性がある</a:t>
            </a:r>
          </a:p>
        </p:txBody>
      </p:sp>
      <p:pic>
        <p:nvPicPr>
          <p:cNvPr id="6" name="図 5" descr="食品, 部屋 が含まれている画像&#10;&#10;自動的に生成された説明">
            <a:extLst>
              <a:ext uri="{FF2B5EF4-FFF2-40B4-BE49-F238E27FC236}">
                <a16:creationId xmlns:a16="http://schemas.microsoft.com/office/drawing/2014/main" id="{B2932625-C9D1-6BD7-FCB0-94C9E672F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2512" y="1643864"/>
            <a:ext cx="1770560" cy="1346622"/>
          </a:xfrm>
          <a:prstGeom prst="rect">
            <a:avLst/>
          </a:prstGeom>
        </p:spPr>
      </p:pic>
      <p:pic>
        <p:nvPicPr>
          <p:cNvPr id="9" name="図 8" descr="ロゴ&#10;&#10;自動的に生成された説明">
            <a:extLst>
              <a:ext uri="{FF2B5EF4-FFF2-40B4-BE49-F238E27FC236}">
                <a16:creationId xmlns:a16="http://schemas.microsoft.com/office/drawing/2014/main" id="{56D83AEC-580F-7F1E-C27C-22B6A01D75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417" y="1587407"/>
            <a:ext cx="1261885" cy="1400013"/>
          </a:xfrm>
          <a:prstGeom prst="rect">
            <a:avLst/>
          </a:prstGeom>
        </p:spPr>
      </p:pic>
      <p:pic>
        <p:nvPicPr>
          <p:cNvPr id="11" name="図 10">
            <a:extLst>
              <a:ext uri="{FF2B5EF4-FFF2-40B4-BE49-F238E27FC236}">
                <a16:creationId xmlns:a16="http://schemas.microsoft.com/office/drawing/2014/main" id="{424C1390-BBCA-1E38-87E5-E6868606CA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6033" y="1582801"/>
            <a:ext cx="1120480" cy="1400012"/>
          </a:xfrm>
          <a:prstGeom prst="rect">
            <a:avLst/>
          </a:prstGeom>
        </p:spPr>
      </p:pic>
      <p:pic>
        <p:nvPicPr>
          <p:cNvPr id="15" name="図 14">
            <a:extLst>
              <a:ext uri="{FF2B5EF4-FFF2-40B4-BE49-F238E27FC236}">
                <a16:creationId xmlns:a16="http://schemas.microsoft.com/office/drawing/2014/main" id="{8DEE5E2C-2140-E039-030A-A0B4B561DF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1375" y="1554875"/>
            <a:ext cx="1353225" cy="1432546"/>
          </a:xfrm>
          <a:prstGeom prst="rect">
            <a:avLst/>
          </a:prstGeom>
        </p:spPr>
      </p:pic>
      <p:pic>
        <p:nvPicPr>
          <p:cNvPr id="17" name="図 16" descr="ロゴ が含まれている画像&#10;&#10;自動的に生成された説明">
            <a:extLst>
              <a:ext uri="{FF2B5EF4-FFF2-40B4-BE49-F238E27FC236}">
                <a16:creationId xmlns:a16="http://schemas.microsoft.com/office/drawing/2014/main" id="{4F842EB9-1B3F-04C4-3F05-C7E909EAB1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14389" y="3916573"/>
            <a:ext cx="1810102" cy="1346622"/>
          </a:xfrm>
          <a:prstGeom prst="rect">
            <a:avLst/>
          </a:prstGeom>
        </p:spPr>
      </p:pic>
      <p:pic>
        <p:nvPicPr>
          <p:cNvPr id="18" name="図 17" descr="挿絵, 抽象 が含まれている画像&#10;&#10;自動的に生成された説明">
            <a:extLst>
              <a:ext uri="{FF2B5EF4-FFF2-40B4-BE49-F238E27FC236}">
                <a16:creationId xmlns:a16="http://schemas.microsoft.com/office/drawing/2014/main" id="{5A25632C-E2DD-C7A2-D9EC-B521D93B69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23871" y="4422980"/>
            <a:ext cx="1689885" cy="645963"/>
          </a:xfrm>
          <a:prstGeom prst="rect">
            <a:avLst/>
          </a:prstGeom>
        </p:spPr>
      </p:pic>
      <p:pic>
        <p:nvPicPr>
          <p:cNvPr id="29" name="図 28" descr="フロント, 記号, シャツ が含まれている画像&#10;&#10;自動的に生成された説明">
            <a:extLst>
              <a:ext uri="{FF2B5EF4-FFF2-40B4-BE49-F238E27FC236}">
                <a16:creationId xmlns:a16="http://schemas.microsoft.com/office/drawing/2014/main" id="{592E8185-15DC-8940-A3EB-31C69DF1B3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33192" y="1641444"/>
            <a:ext cx="1351126" cy="1346622"/>
          </a:xfrm>
          <a:prstGeom prst="rect">
            <a:avLst/>
          </a:prstGeom>
        </p:spPr>
      </p:pic>
      <p:pic>
        <p:nvPicPr>
          <p:cNvPr id="30" name="図 29" descr="ロゴ が含まれている画像&#10;&#10;自動的に生成された説明">
            <a:extLst>
              <a:ext uri="{FF2B5EF4-FFF2-40B4-BE49-F238E27FC236}">
                <a16:creationId xmlns:a16="http://schemas.microsoft.com/office/drawing/2014/main" id="{4A15B7EA-41B2-9EA1-50C4-7EA358A790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2298" y="3911176"/>
            <a:ext cx="1558148" cy="1391521"/>
          </a:xfrm>
          <a:prstGeom prst="rect">
            <a:avLst/>
          </a:prstGeom>
        </p:spPr>
      </p:pic>
      <p:pic>
        <p:nvPicPr>
          <p:cNvPr id="31" name="図 30" descr="テキスト が含まれている画像&#10;&#10;自動的に生成された説明">
            <a:extLst>
              <a:ext uri="{FF2B5EF4-FFF2-40B4-BE49-F238E27FC236}">
                <a16:creationId xmlns:a16="http://schemas.microsoft.com/office/drawing/2014/main" id="{E7A80B4F-1727-4255-5257-1D8CEF5CEE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87973" y="4205683"/>
            <a:ext cx="1391520" cy="1052946"/>
          </a:xfrm>
          <a:prstGeom prst="rect">
            <a:avLst/>
          </a:prstGeom>
        </p:spPr>
      </p:pic>
      <p:grpSp>
        <p:nvGrpSpPr>
          <p:cNvPr id="13" name="グループ化 12">
            <a:extLst>
              <a:ext uri="{FF2B5EF4-FFF2-40B4-BE49-F238E27FC236}">
                <a16:creationId xmlns:a16="http://schemas.microsoft.com/office/drawing/2014/main" id="{9067311A-C806-78CC-2369-A68E85E10203}"/>
              </a:ext>
            </a:extLst>
          </p:cNvPr>
          <p:cNvGrpSpPr/>
          <p:nvPr/>
        </p:nvGrpSpPr>
        <p:grpSpPr>
          <a:xfrm>
            <a:off x="3435784" y="407214"/>
            <a:ext cx="5755856" cy="674515"/>
            <a:chOff x="3435784" y="407214"/>
            <a:chExt cx="5755856" cy="674515"/>
          </a:xfrm>
        </p:grpSpPr>
        <p:sp>
          <p:nvSpPr>
            <p:cNvPr id="14" name="平行四辺形 13">
              <a:extLst>
                <a:ext uri="{FF2B5EF4-FFF2-40B4-BE49-F238E27FC236}">
                  <a16:creationId xmlns:a16="http://schemas.microsoft.com/office/drawing/2014/main" id="{FAA2A0FF-7BEE-5AEF-58A3-E631A17A21DB}"/>
                </a:ext>
              </a:extLst>
            </p:cNvPr>
            <p:cNvSpPr/>
            <p:nvPr userDrawn="1"/>
          </p:nvSpPr>
          <p:spPr>
            <a:xfrm flipH="1">
              <a:off x="3435784" y="966044"/>
              <a:ext cx="5325558" cy="115685"/>
            </a:xfrm>
            <a:prstGeom prst="parallelogram">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暗い背景に白い文字がある&#10;&#10;中程度の精度で自動的に生成された説明">
              <a:extLst>
                <a:ext uri="{FF2B5EF4-FFF2-40B4-BE49-F238E27FC236}">
                  <a16:creationId xmlns:a16="http://schemas.microsoft.com/office/drawing/2014/main" id="{1144D026-3949-8F8E-14BB-E0EE698EA11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624142" y="407214"/>
              <a:ext cx="567498" cy="672590"/>
            </a:xfrm>
            <a:prstGeom prst="rect">
              <a:avLst/>
            </a:prstGeom>
          </p:spPr>
        </p:pic>
      </p:grpSp>
    </p:spTree>
    <p:extLst>
      <p:ext uri="{BB962C8B-B14F-4D97-AF65-F5344CB8AC3E}">
        <p14:creationId xmlns:p14="http://schemas.microsoft.com/office/powerpoint/2010/main" val="29954642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7">
      <a:majorFont>
        <a:latin typeface="Arial"/>
        <a:ea typeface="游ゴシック"/>
        <a:cs typeface=""/>
      </a:majorFont>
      <a:minorFont>
        <a:latin typeface="Arial"/>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798</Words>
  <Application>Microsoft Office PowerPoint</Application>
  <PresentationFormat>ワイド画面</PresentationFormat>
  <Paragraphs>101</Paragraphs>
  <Slides>14</Slides>
  <Notes>13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14</vt:i4>
      </vt:variant>
    </vt:vector>
  </HeadingPairs>
  <TitlesOfParts>
    <vt:vector size="18" baseType="lpstr">
      <vt:lpstr>MS PGothic</vt:lpstr>
      <vt:lpstr>游ゴシック</vt:lpstr>
      <vt:lpstr>Arial</vt:lpstr>
      <vt:lpstr>Office テーマ</vt:lpstr>
      <vt:lpstr>モジュール４ 市販薬乱用の害</vt:lpstr>
      <vt:lpstr>薬物乱用が原因で、全国の精神科を受診した人の調査 薬物依存者が乱用する主な薬物</vt:lpstr>
      <vt:lpstr>薬物乱用が原因で、全国の精神科を受診した人の調査 薬物依存者が乱用する主な薬物</vt:lpstr>
      <vt:lpstr>薬物乱用が原因で、全国の精神科を受診した人の調査 10代の薬物依存患者が乱用する主な薬物の推移</vt:lpstr>
      <vt:lpstr>では、高校生は？</vt:lpstr>
      <vt:lpstr>この１年間に、使用したことがありますか？</vt:lpstr>
      <vt:lpstr>PowerPoint プレゼンテーション</vt:lpstr>
      <vt:lpstr>PowerPoint プレゼンテーション</vt:lpstr>
      <vt:lpstr>オーバードーズによる主な害</vt:lpstr>
      <vt:lpstr>PowerPoint プレゼンテーション</vt:lpstr>
      <vt:lpstr>様々なきっかけ</vt:lpstr>
      <vt:lpstr>PowerPoint プレゼンテーション</vt:lpstr>
      <vt:lpstr>どのような防止対策があるかな</vt:lpstr>
      <vt:lpstr>どのような防止対策があるかな</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2025-02-14T10:09:43Z</dcterms:created>
  <dcterms:modified xsi:type="dcterms:W3CDTF">2025-02-14T10:09:49Z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2025-02-14T10:09:49Z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b040f7db-e1b1-46de-a54d-92e0a1df3b29</vt:lpwstr>
  </property>
  <property fmtid="{D5CDD505-2E9C-101B-9397-08002B2CF9AE}" pid="8" name="MSIP_Label_d899a617-f30e-4fb8-b81c-fb6d0b94ac5b_ContentBits">
    <vt:lpwstr>0</vt:lpwstr>
  </property>
  <property fmtid="{D5CDD505-2E9C-101B-9397-08002B2CF9AE}" pid="9" name="MSIP_Label_d899a617-f30e-4fb8-b81c-fb6d0b94ac5b_Tag">
    <vt:lpwstr>10, 3, 0, 1</vt:lpwstr>
  </property>
</Properties>
</file>