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75" r:id="rId4"/>
    <p:sldId id="290" r:id="rId5"/>
    <p:sldId id="291" r:id="rId6"/>
    <p:sldId id="292" r:id="rId7"/>
    <p:sldId id="294" r:id="rId8"/>
    <p:sldId id="293" r:id="rId9"/>
    <p:sldId id="316" r:id="rId10"/>
    <p:sldId id="278" r:id="rId11"/>
    <p:sldId id="295" r:id="rId12"/>
    <p:sldId id="297" r:id="rId13"/>
    <p:sldId id="298" r:id="rId14"/>
    <p:sldId id="299" r:id="rId15"/>
    <p:sldId id="287" r:id="rId16"/>
    <p:sldId id="265" r:id="rId17"/>
    <p:sldId id="317" r:id="rId18"/>
    <p:sldId id="288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3" r:id="rId32"/>
    <p:sldId id="314" r:id="rId33"/>
    <p:sldId id="31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99" userDrawn="1">
          <p15:clr>
            <a:srgbClr val="A4A3A4"/>
          </p15:clr>
        </p15:guide>
        <p15:guide id="4" pos="53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435" y="67"/>
      </p:cViewPr>
      <p:guideLst>
        <p:guide orient="horz" pos="2160"/>
        <p:guide pos="2880"/>
        <p:guide pos="499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21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0B43B-02CA-4987-BACC-65BB4D436B29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4284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20350-147C-4A2B-9890-C4BFA8F282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57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300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794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6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415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500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15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607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659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F240C-D08E-84AA-36E2-EE61AC1A8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062084-16BC-A610-8C98-FAC2A3C589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ED1816A-8B83-130A-9B62-A31434459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84C2E8-2DD4-3D1C-C36D-CB2D95386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241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246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54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213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243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221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031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02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673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645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563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911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706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41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786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377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754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674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117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04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168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655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76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925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820DF-A5F5-9064-9848-7F28A951D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168FAEB-6746-F2DD-9628-491657032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AC0C8FA-BD5A-1E90-561C-9ABF94C1C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0FD668-0680-3C89-F59F-B37F7A10F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20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8EAE-7728-468F-A5AB-2F8B52E296E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67155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C1D-8226-44D2-8EA0-99F6CC7BE0C7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02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0B25-F1D4-41D2-985E-E05EE7555CF8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62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EFD2-4D4C-454A-8890-9554E5EFE18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66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BDCD-82AA-4567-A31B-CCF9FB4A31A3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13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1373-9ED3-4A32-AEE0-3F80FBFEB81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5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9FC9-6DFE-448E-AF7B-A24D266A27DD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18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bg>
      <p:bgPr>
        <a:gradFill>
          <a:gsLst>
            <a:gs pos="6000">
              <a:schemeClr val="bg1"/>
            </a:gs>
            <a:gs pos="50000">
              <a:schemeClr val="bg1">
                <a:lumMod val="95000"/>
              </a:schemeClr>
            </a:gs>
            <a:gs pos="87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3E1E3D-8266-7C7B-403F-EA56B809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5172-2DC7-4EC2-A8C8-19F54EB45375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2BD32D-288D-F283-8518-73BF3262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73B5B6-759E-28B2-E6DC-90AFF689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8" name="四角形: 上の 2 つの角を丸める 17">
            <a:extLst>
              <a:ext uri="{FF2B5EF4-FFF2-40B4-BE49-F238E27FC236}">
                <a16:creationId xmlns:a16="http://schemas.microsoft.com/office/drawing/2014/main" id="{B85A31A4-5014-0C8B-0059-C3D4CE24BB3F}"/>
              </a:ext>
            </a:extLst>
          </p:cNvPr>
          <p:cNvSpPr/>
          <p:nvPr userDrawn="1"/>
        </p:nvSpPr>
        <p:spPr>
          <a:xfrm rot="5400000">
            <a:off x="1575361" y="-653733"/>
            <a:ext cx="6213396" cy="85370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上の 2 つの角を丸める 18">
            <a:extLst>
              <a:ext uri="{FF2B5EF4-FFF2-40B4-BE49-F238E27FC236}">
                <a16:creationId xmlns:a16="http://schemas.microsoft.com/office/drawing/2014/main" id="{A5A071F7-BE97-3F4F-C959-ADA5A9C45186}"/>
              </a:ext>
            </a:extLst>
          </p:cNvPr>
          <p:cNvSpPr/>
          <p:nvPr userDrawn="1"/>
        </p:nvSpPr>
        <p:spPr>
          <a:xfrm rot="5400000">
            <a:off x="1517557" y="-727305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上の 2 つの角を丸める 20">
            <a:extLst>
              <a:ext uri="{FF2B5EF4-FFF2-40B4-BE49-F238E27FC236}">
                <a16:creationId xmlns:a16="http://schemas.microsoft.com/office/drawing/2014/main" id="{1F5BC244-BD11-E50F-EF8B-EF85AAF536FA}"/>
              </a:ext>
            </a:extLst>
          </p:cNvPr>
          <p:cNvSpPr/>
          <p:nvPr userDrawn="1"/>
        </p:nvSpPr>
        <p:spPr>
          <a:xfrm rot="5400000">
            <a:off x="1466214" y="-790369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D72A8CA-2466-0E8B-E04A-7D35F16578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" y="641401"/>
            <a:ext cx="561908" cy="5686562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4AF05B8-F973-BD36-E4DE-E1BB2EA45ADA}"/>
              </a:ext>
            </a:extLst>
          </p:cNvPr>
          <p:cNvGrpSpPr/>
          <p:nvPr userDrawn="1"/>
        </p:nvGrpSpPr>
        <p:grpSpPr>
          <a:xfrm>
            <a:off x="977705" y="2677356"/>
            <a:ext cx="7207470" cy="1560278"/>
            <a:chOff x="1458761" y="2677356"/>
            <a:chExt cx="8629744" cy="1560278"/>
          </a:xfrm>
        </p:grpSpPr>
        <p:sp>
          <p:nvSpPr>
            <p:cNvPr id="16" name="フローチャート: データ 15">
              <a:extLst>
                <a:ext uri="{FF2B5EF4-FFF2-40B4-BE49-F238E27FC236}">
                  <a16:creationId xmlns:a16="http://schemas.microsoft.com/office/drawing/2014/main" id="{3BBD6F43-2F78-6665-7502-A3166B28130F}"/>
                </a:ext>
              </a:extLst>
            </p:cNvPr>
            <p:cNvSpPr/>
            <p:nvPr userDrawn="1"/>
          </p:nvSpPr>
          <p:spPr>
            <a:xfrm rot="16200000" flipV="1">
              <a:off x="5006249" y="-325516"/>
              <a:ext cx="1015662" cy="8110637"/>
            </a:xfrm>
            <a:prstGeom prst="flowChartInputOutpu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ローチャート: データ 16">
              <a:extLst>
                <a:ext uri="{FF2B5EF4-FFF2-40B4-BE49-F238E27FC236}">
                  <a16:creationId xmlns:a16="http://schemas.microsoft.com/office/drawing/2014/main" id="{196B9695-2BDE-496F-E82B-AC6E85E74A3D}"/>
                </a:ext>
              </a:extLst>
            </p:cNvPr>
            <p:cNvSpPr/>
            <p:nvPr userDrawn="1"/>
          </p:nvSpPr>
          <p:spPr>
            <a:xfrm rot="16200000" flipV="1">
              <a:off x="5525356" y="-870132"/>
              <a:ext cx="1015662" cy="8110637"/>
            </a:xfrm>
            <a:prstGeom prst="flowChartInputOutpu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7D1D0C-F134-B0E5-DFD9-5EE833BD4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745" y="3028830"/>
            <a:ext cx="6092982" cy="1011165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2440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E93C-C3AE-42DC-85DD-46E5F31C62B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19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CE1-6ABF-4A44-A34D-AB0C732076FF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8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ABC9-00A1-418C-9977-DE899CC52C6B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18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青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56" y="324147"/>
            <a:ext cx="7899888" cy="98521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74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赤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56" y="324147"/>
            <a:ext cx="7899888" cy="98521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なし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92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C8EAE-7728-468F-A5AB-2F8B52E296E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33435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四角形: 上の 2 つの角を丸める 6">
            <a:extLst>
              <a:ext uri="{FF2B5EF4-FFF2-40B4-BE49-F238E27FC236}">
                <a16:creationId xmlns:a16="http://schemas.microsoft.com/office/drawing/2014/main" id="{79E55510-2810-5D9F-4CAD-3A6F71E80C34}"/>
              </a:ext>
            </a:extLst>
          </p:cNvPr>
          <p:cNvSpPr/>
          <p:nvPr userDrawn="1"/>
        </p:nvSpPr>
        <p:spPr>
          <a:xfrm rot="5400000">
            <a:off x="1575361" y="-653733"/>
            <a:ext cx="6213396" cy="85370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9F26D9E9-716B-6262-432E-95107AE2C11F}"/>
              </a:ext>
            </a:extLst>
          </p:cNvPr>
          <p:cNvSpPr/>
          <p:nvPr userDrawn="1"/>
        </p:nvSpPr>
        <p:spPr>
          <a:xfrm rot="5400000">
            <a:off x="1517557" y="-727305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上の 2 つの角を丸める 9">
            <a:extLst>
              <a:ext uri="{FF2B5EF4-FFF2-40B4-BE49-F238E27FC236}">
                <a16:creationId xmlns:a16="http://schemas.microsoft.com/office/drawing/2014/main" id="{EB11E02C-CA76-8641-C822-70AB9CCEC6D3}"/>
              </a:ext>
            </a:extLst>
          </p:cNvPr>
          <p:cNvSpPr/>
          <p:nvPr userDrawn="1"/>
        </p:nvSpPr>
        <p:spPr>
          <a:xfrm rot="5400000">
            <a:off x="1466214" y="-790369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823CC9C-1606-3C1A-1074-A59BF5C6E8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" y="641401"/>
            <a:ext cx="561908" cy="56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73" r:id="rId8"/>
    <p:sldLayoutId id="2147483674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fMzXPWe4rs?feature=oembed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385D56C4-1B1B-FB20-585F-B007DC70F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092" y="2934560"/>
            <a:ext cx="6524089" cy="1011165"/>
          </a:xfrm>
        </p:spPr>
        <p:txBody>
          <a:bodyPr/>
          <a:lstStyle/>
          <a:p>
            <a:r>
              <a:rPr lang="ja-JP" altLang="en-US" sz="2400" dirty="0"/>
              <a:t>モジュール３</a:t>
            </a:r>
            <a:br>
              <a:rPr lang="en-US" altLang="ja-JP" sz="4000" dirty="0"/>
            </a:br>
            <a:r>
              <a:rPr kumimoji="1" lang="ja-JP" altLang="en-US" sz="40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j-cs"/>
              </a:rPr>
              <a:t>薬物乱用のきっかけ</a:t>
            </a:r>
            <a:endParaRPr lang="ja-JP" altLang="en-US" sz="40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D4CD9D-9B4D-806D-7C6F-F8DAD5A4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798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16AA-CA48-A1DA-1142-DA2856FE8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FD7AAB-6CDC-AD05-9AFB-EB48544F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0" name="Google Shape;211;p7">
            <a:extLst>
              <a:ext uri="{FF2B5EF4-FFF2-40B4-BE49-F238E27FC236}">
                <a16:creationId xmlns:a16="http://schemas.microsoft.com/office/drawing/2014/main" id="{DDA7A7F1-1309-8A21-C119-99B88BC55240}"/>
              </a:ext>
            </a:extLst>
          </p:cNvPr>
          <p:cNvSpPr/>
          <p:nvPr/>
        </p:nvSpPr>
        <p:spPr>
          <a:xfrm>
            <a:off x="2592372" y="2138763"/>
            <a:ext cx="4606784" cy="723900"/>
          </a:xfrm>
          <a:prstGeom prst="wedgeRoundRectCallout">
            <a:avLst>
              <a:gd name="adj1" fmla="val 57307"/>
              <a:gd name="adj2" fmla="val 528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いやあ、一夜漬けで、</a:t>
            </a:r>
            <a:br>
              <a:rPr lang="en-US" alt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うまくいかなくて</a:t>
            </a: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・・・</a:t>
            </a:r>
            <a:endParaRPr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11" name="Google Shape;212;p7">
            <a:extLst>
              <a:ext uri="{FF2B5EF4-FFF2-40B4-BE49-F238E27FC236}">
                <a16:creationId xmlns:a16="http://schemas.microsoft.com/office/drawing/2014/main" id="{3EEFFEFC-86D9-4A51-C9C2-A2DC5269CCCE}"/>
              </a:ext>
            </a:extLst>
          </p:cNvPr>
          <p:cNvSpPr/>
          <p:nvPr/>
        </p:nvSpPr>
        <p:spPr>
          <a:xfrm>
            <a:off x="2592371" y="4016379"/>
            <a:ext cx="4606783" cy="679500"/>
          </a:xfrm>
          <a:prstGeom prst="wedgeRoundRectCallout">
            <a:avLst>
              <a:gd name="adj1" fmla="val 56775"/>
              <a:gd name="adj2" fmla="val -3550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それって、危ない</a:t>
            </a: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薬じゃない？</a:t>
            </a:r>
            <a:endParaRPr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12" name="Google Shape;213;p7">
            <a:extLst>
              <a:ext uri="{FF2B5EF4-FFF2-40B4-BE49-F238E27FC236}">
                <a16:creationId xmlns:a16="http://schemas.microsoft.com/office/drawing/2014/main" id="{64071FB9-4349-2BF1-2EBE-7EEF6DF1E6B0}"/>
              </a:ext>
            </a:extLst>
          </p:cNvPr>
          <p:cNvSpPr/>
          <p:nvPr/>
        </p:nvSpPr>
        <p:spPr>
          <a:xfrm>
            <a:off x="2079631" y="2994355"/>
            <a:ext cx="4776900" cy="878400"/>
          </a:xfrm>
          <a:prstGeom prst="wedgeRoundRectCallout">
            <a:avLst>
              <a:gd name="adj1" fmla="val -55666"/>
              <a:gd name="adj2" fmla="val -40467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オレ、先輩からもらった薬飲んだら</a:t>
            </a:r>
            <a:br>
              <a:rPr lang="en-US" altLang="ja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</a:br>
            <a:r>
              <a:rPr lang="ja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頭がスッキリしていい点数取れたんだよね。</a:t>
            </a:r>
            <a:endParaRPr b="0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13" name="Google Shape;214;p7">
            <a:extLst>
              <a:ext uri="{FF2B5EF4-FFF2-40B4-BE49-F238E27FC236}">
                <a16:creationId xmlns:a16="http://schemas.microsoft.com/office/drawing/2014/main" id="{F75B72D3-4742-9ECB-06AF-83427A9D6653}"/>
              </a:ext>
            </a:extLst>
          </p:cNvPr>
          <p:cNvSpPr txBox="1"/>
          <p:nvPr/>
        </p:nvSpPr>
        <p:spPr>
          <a:xfrm>
            <a:off x="755298" y="2031984"/>
            <a:ext cx="1162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Ａ</a:t>
            </a:r>
            <a:r>
              <a:rPr lang="ja" dirty="0">
                <a:solidFill>
                  <a:schemeClr val="dk1"/>
                </a:solidFill>
                <a:latin typeface="+mn-ea"/>
              </a:rPr>
              <a:t>さん</a:t>
            </a:r>
            <a:endParaRPr sz="1200" b="0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14" name="Google Shape;215;p7">
            <a:extLst>
              <a:ext uri="{FF2B5EF4-FFF2-40B4-BE49-F238E27FC236}">
                <a16:creationId xmlns:a16="http://schemas.microsoft.com/office/drawing/2014/main" id="{526B481C-6E90-148E-A073-970DA99A1E1D}"/>
              </a:ext>
            </a:extLst>
          </p:cNvPr>
          <p:cNvSpPr txBox="1"/>
          <p:nvPr/>
        </p:nvSpPr>
        <p:spPr>
          <a:xfrm>
            <a:off x="7534730" y="2981010"/>
            <a:ext cx="1162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0" i="0" u="none" strike="noStrike" cap="none" dirty="0">
                <a:solidFill>
                  <a:schemeClr val="dk1"/>
                </a:solidFill>
                <a:latin typeface="+mn-ea"/>
                <a:cs typeface="Arial"/>
                <a:sym typeface="Arial"/>
              </a:rPr>
              <a:t>Ｂ</a:t>
            </a:r>
            <a:r>
              <a:rPr lang="ja" dirty="0">
                <a:solidFill>
                  <a:schemeClr val="dk1"/>
                </a:solidFill>
                <a:latin typeface="+mn-ea"/>
              </a:rPr>
              <a:t>さん</a:t>
            </a:r>
            <a:endParaRPr sz="1200" b="0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15" name="Google Shape;216;p7">
            <a:extLst>
              <a:ext uri="{FF2B5EF4-FFF2-40B4-BE49-F238E27FC236}">
                <a16:creationId xmlns:a16="http://schemas.microsoft.com/office/drawing/2014/main" id="{D921B34E-8B2C-1E0A-4AB7-A627252AC43D}"/>
              </a:ext>
            </a:extLst>
          </p:cNvPr>
          <p:cNvSpPr/>
          <p:nvPr/>
        </p:nvSpPr>
        <p:spPr>
          <a:xfrm>
            <a:off x="2079631" y="4829037"/>
            <a:ext cx="4815770" cy="878400"/>
          </a:xfrm>
          <a:prstGeom prst="wedgeRoundRectCallout">
            <a:avLst>
              <a:gd name="adj1" fmla="val -57865"/>
              <a:gd name="adj2" fmla="val -56308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「</a:t>
            </a: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スピード</a:t>
            </a:r>
            <a:r>
              <a:rPr 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」</a:t>
            </a: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っていう</a:t>
            </a:r>
            <a:r>
              <a:rPr lang="ja-JP" altLang="en-US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んだけど</a:t>
            </a: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、違法な</a:t>
            </a:r>
            <a:br>
              <a:rPr lang="en-US" alt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ものじゃないらしい</a:t>
            </a:r>
            <a:r>
              <a:rPr 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よ</a:t>
            </a:r>
            <a:r>
              <a:rPr lang="ja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。1回試してみる？</a:t>
            </a:r>
            <a:endParaRPr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16" name="Google Shape;217;p7">
            <a:extLst>
              <a:ext uri="{FF2B5EF4-FFF2-40B4-BE49-F238E27FC236}">
                <a16:creationId xmlns:a16="http://schemas.microsoft.com/office/drawing/2014/main" id="{3DC7F0F7-9841-93BC-5476-B9505D9ED5B2}"/>
              </a:ext>
            </a:extLst>
          </p:cNvPr>
          <p:cNvSpPr txBox="1"/>
          <p:nvPr/>
        </p:nvSpPr>
        <p:spPr>
          <a:xfrm>
            <a:off x="1644145" y="628277"/>
            <a:ext cx="4776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" sz="2800" b="1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MS PGothic"/>
                <a:sym typeface="MS PGothic"/>
              </a:rPr>
              <a:t>テストが終わって・・・</a:t>
            </a:r>
            <a:endParaRPr sz="2800" b="1" i="0" u="none" strike="noStrike" cap="non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MS PGothic"/>
              <a:sym typeface="MS PGothic"/>
            </a:endParaRPr>
          </a:p>
        </p:txBody>
      </p:sp>
      <p:sp>
        <p:nvSpPr>
          <p:cNvPr id="18" name="Google Shape;218;p7">
            <a:extLst>
              <a:ext uri="{FF2B5EF4-FFF2-40B4-BE49-F238E27FC236}">
                <a16:creationId xmlns:a16="http://schemas.microsoft.com/office/drawing/2014/main" id="{D88508CA-F53B-65C0-7378-C28B036D720F}"/>
              </a:ext>
            </a:extLst>
          </p:cNvPr>
          <p:cNvSpPr/>
          <p:nvPr/>
        </p:nvSpPr>
        <p:spPr>
          <a:xfrm>
            <a:off x="2592371" y="5845504"/>
            <a:ext cx="4606782" cy="527100"/>
          </a:xfrm>
          <a:prstGeom prst="wedgeRoundRectCallout">
            <a:avLst>
              <a:gd name="adj1" fmla="val 56952"/>
              <a:gd name="adj2" fmla="val -487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うーん、でも・・・</a:t>
            </a:r>
            <a:endParaRPr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19" name="Google Shape;219;p7">
            <a:extLst>
              <a:ext uri="{FF2B5EF4-FFF2-40B4-BE49-F238E27FC236}">
                <a16:creationId xmlns:a16="http://schemas.microsoft.com/office/drawing/2014/main" id="{3481D75C-8B66-2D72-BE9F-8516D77DBBC4}"/>
              </a:ext>
            </a:extLst>
          </p:cNvPr>
          <p:cNvSpPr/>
          <p:nvPr/>
        </p:nvSpPr>
        <p:spPr>
          <a:xfrm>
            <a:off x="2079631" y="1332456"/>
            <a:ext cx="4776900" cy="679500"/>
          </a:xfrm>
          <a:prstGeom prst="wedgeRoundRectCallout">
            <a:avLst>
              <a:gd name="adj1" fmla="val -60299"/>
              <a:gd name="adj2" fmla="val 53723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テストどうだった？</a:t>
            </a:r>
            <a:br>
              <a:rPr lang="en-US" alt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その調子だと進路大変そうだな？</a:t>
            </a:r>
            <a:endParaRPr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pic>
        <p:nvPicPr>
          <p:cNvPr id="4" name="図 3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A093579C-4FDD-3EE8-FD29-B928076DF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5" y="2366563"/>
            <a:ext cx="1241068" cy="1247368"/>
          </a:xfrm>
          <a:prstGeom prst="rect">
            <a:avLst/>
          </a:prstGeom>
        </p:spPr>
      </p:pic>
      <p:pic>
        <p:nvPicPr>
          <p:cNvPr id="6" name="図 5" descr="人の顔の絵&#10;&#10;低い精度で自動的に生成された説明">
            <a:extLst>
              <a:ext uri="{FF2B5EF4-FFF2-40B4-BE49-F238E27FC236}">
                <a16:creationId xmlns:a16="http://schemas.microsoft.com/office/drawing/2014/main" id="{1DD383DC-CB66-73A7-8FAD-3ED1FA556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48" y="3246971"/>
            <a:ext cx="1038057" cy="13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6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874445-8814-9712-A8AF-C3CE05CA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765093E-287C-6B56-516C-95C5B31C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56" y="324147"/>
            <a:ext cx="7740650" cy="985215"/>
          </a:xfrm>
        </p:spPr>
        <p:txBody>
          <a:bodyPr>
            <a:normAutofit/>
          </a:bodyPr>
          <a:lstStyle/>
          <a:p>
            <a:r>
              <a:rPr lang="ja-JP" altLang="en-US" sz="3000" spc="-200" dirty="0"/>
              <a:t>誘いへの対処方法を覚えましょう！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8992027-2088-EFB3-F5A5-6217A629C50A}"/>
              </a:ext>
            </a:extLst>
          </p:cNvPr>
          <p:cNvSpPr/>
          <p:nvPr/>
        </p:nvSpPr>
        <p:spPr>
          <a:xfrm>
            <a:off x="792164" y="5272661"/>
            <a:ext cx="7740650" cy="10400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>
            <a:noAutofit/>
          </a:bodyPr>
          <a:lstStyle/>
          <a:p>
            <a:pPr marL="1970088" indent="-3175">
              <a:lnSpc>
                <a:spcPct val="90000"/>
              </a:lnSpc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  <a:t>決して迷わないこと。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  <a:t>ハッキリ・キッパリ断る、理由を言って断る、</a:t>
            </a:r>
            <a:b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  <a:t>その場から立ち去るといった方法がある。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60EB88-2712-AE6B-1495-3A91BCDB1B3A}"/>
              </a:ext>
            </a:extLst>
          </p:cNvPr>
          <p:cNvSpPr txBox="1"/>
          <p:nvPr/>
        </p:nvSpPr>
        <p:spPr>
          <a:xfrm>
            <a:off x="3845262" y="1302293"/>
            <a:ext cx="2601994" cy="1261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「嫌だ」</a:t>
            </a:r>
            <a:endParaRPr kumimoji="1" lang="en-US" altLang="ja-JP" sz="2000" b="1" dirty="0"/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「吸いたくない」</a:t>
            </a:r>
            <a:endParaRPr kumimoji="1" lang="en-US" altLang="ja-JP" sz="2000" b="1" dirty="0"/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「やらない」</a:t>
            </a: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5BF1C221-044E-D9DA-B4B1-D68A702E95DB}"/>
              </a:ext>
            </a:extLst>
          </p:cNvPr>
          <p:cNvSpPr/>
          <p:nvPr/>
        </p:nvSpPr>
        <p:spPr>
          <a:xfrm>
            <a:off x="1200388" y="5379749"/>
            <a:ext cx="1490870" cy="365125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b="1" dirty="0"/>
              <a:t>ポイント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782171E-F03F-C0AA-336B-F6111692E0BE}"/>
              </a:ext>
            </a:extLst>
          </p:cNvPr>
          <p:cNvSpPr/>
          <p:nvPr/>
        </p:nvSpPr>
        <p:spPr>
          <a:xfrm>
            <a:off x="792164" y="1384778"/>
            <a:ext cx="2802652" cy="78319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" altLang="ja-JP" sz="2000" b="1" dirty="0">
                <a:solidFill>
                  <a:schemeClr val="dk1"/>
                </a:solidFill>
                <a:cs typeface="MS PGothic"/>
                <a:sym typeface="MS PGothic"/>
              </a:rPr>
              <a:t>はっきりと</a:t>
            </a:r>
            <a:br>
              <a:rPr lang="en-US" altLang="ja" sz="2000" b="1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000" b="1" dirty="0">
                <a:solidFill>
                  <a:srgbClr val="FF0000"/>
                </a:solidFill>
                <a:cs typeface="MS PGothic"/>
                <a:sym typeface="MS PGothic"/>
              </a:rPr>
              <a:t>「意思」</a:t>
            </a:r>
            <a:r>
              <a:rPr lang="ja" altLang="ja-JP" sz="2000" b="1" dirty="0">
                <a:solidFill>
                  <a:schemeClr val="dk1"/>
                </a:solidFill>
                <a:cs typeface="MS PGothic"/>
                <a:sym typeface="MS PGothic"/>
              </a:rPr>
              <a:t>を示して断る</a:t>
            </a:r>
            <a:endParaRPr kumimoji="1" lang="ja-JP" altLang="en-US" sz="2000" b="1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86DB4F7-93FD-5F2E-AEFA-F1A0DA5ACC27}"/>
              </a:ext>
            </a:extLst>
          </p:cNvPr>
          <p:cNvSpPr/>
          <p:nvPr/>
        </p:nvSpPr>
        <p:spPr>
          <a:xfrm>
            <a:off x="792164" y="2892549"/>
            <a:ext cx="2776061" cy="4426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cs typeface="MS PGothic"/>
                <a:sym typeface="MS PGothic"/>
              </a:rPr>
              <a:t>「理由」</a:t>
            </a:r>
            <a:r>
              <a:rPr lang="ja-JP" altLang="en-US" sz="2000" b="1" dirty="0">
                <a:solidFill>
                  <a:schemeClr val="dk1"/>
                </a:solidFill>
                <a:cs typeface="MS PGothic"/>
                <a:sym typeface="MS PGothic"/>
              </a:rPr>
              <a:t>を示して断る</a:t>
            </a:r>
            <a:endParaRPr kumimoji="1" lang="ja-JP" altLang="en-US" sz="2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CE557EF-2AFF-519E-86B1-37A939E91BAF}"/>
              </a:ext>
            </a:extLst>
          </p:cNvPr>
          <p:cNvSpPr txBox="1"/>
          <p:nvPr/>
        </p:nvSpPr>
        <p:spPr>
          <a:xfrm>
            <a:off x="3845262" y="2836094"/>
            <a:ext cx="4910319" cy="1261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「体に良くないから」</a:t>
            </a:r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「家族と約束しているから」</a:t>
            </a:r>
          </a:p>
          <a:p>
            <a:pPr marL="361950" indent="-3619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ja-JP" altLang="en-US" sz="2000" b="1" dirty="0"/>
              <a:t>「いろいろな人に迷惑がかかるから」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5B028AD-70DC-2989-65DD-F19E72F2CF69}"/>
              </a:ext>
            </a:extLst>
          </p:cNvPr>
          <p:cNvSpPr/>
          <p:nvPr/>
        </p:nvSpPr>
        <p:spPr>
          <a:xfrm>
            <a:off x="792163" y="4460926"/>
            <a:ext cx="3811905" cy="4426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cs typeface="MS PGothic"/>
                <a:sym typeface="MS PGothic"/>
              </a:rPr>
              <a:t>「無視」してその場を立ち去る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2C519C0-9E22-4160-A2DF-97079134A0CE}"/>
              </a:ext>
            </a:extLst>
          </p:cNvPr>
          <p:cNvGrpSpPr/>
          <p:nvPr/>
        </p:nvGrpSpPr>
        <p:grpSpPr>
          <a:xfrm>
            <a:off x="1344308" y="395883"/>
            <a:ext cx="6459771" cy="695434"/>
            <a:chOff x="1136916" y="395883"/>
            <a:chExt cx="6459771" cy="695434"/>
          </a:xfrm>
        </p:grpSpPr>
        <p:sp>
          <p:nvSpPr>
            <p:cNvPr id="15" name="平行四辺形 14">
              <a:extLst>
                <a:ext uri="{FF2B5EF4-FFF2-40B4-BE49-F238E27FC236}">
                  <a16:creationId xmlns:a16="http://schemas.microsoft.com/office/drawing/2014/main" id="{8A68ECD7-8904-F8C3-7B3F-B73B131AC35F}"/>
                </a:ext>
              </a:extLst>
            </p:cNvPr>
            <p:cNvSpPr/>
            <p:nvPr userDrawn="1"/>
          </p:nvSpPr>
          <p:spPr>
            <a:xfrm flipH="1">
              <a:off x="1136916" y="975632"/>
              <a:ext cx="6013743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BA48251B-8B1E-A39E-C6FA-0FFB65DA91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355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00014-6987-F3F0-9D24-4F964273D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4A6E6A-A3FE-BD85-0906-DBF71A58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EDBBE56D-95B0-ABBB-F028-62A270208627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E9599E-02FF-FD08-28B9-8BF0970D260E}"/>
              </a:ext>
            </a:extLst>
          </p:cNvPr>
          <p:cNvSpPr txBox="1"/>
          <p:nvPr/>
        </p:nvSpPr>
        <p:spPr>
          <a:xfrm>
            <a:off x="2327444" y="1863108"/>
            <a:ext cx="4493539" cy="33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" altLang="ja-JP" sz="48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薬物乱用</a:t>
            </a:r>
            <a:r>
              <a:rPr lang="ja" altLang="ja-JP" sz="4800" b="1" dirty="0">
                <a:latin typeface="+mn-ea"/>
                <a:cs typeface="MS PGothic"/>
                <a:sym typeface="MS PGothic"/>
              </a:rPr>
              <a:t>を</a:t>
            </a:r>
            <a:br>
              <a:rPr lang="en-US" altLang="ja" sz="4800" b="1" dirty="0">
                <a:latin typeface="+mn-ea"/>
                <a:cs typeface="MS PGothic"/>
                <a:sym typeface="MS PGothic"/>
              </a:rPr>
            </a:br>
            <a:r>
              <a:rPr lang="ja" altLang="ja-JP" sz="4800" b="1" dirty="0">
                <a:latin typeface="+mn-ea"/>
                <a:cs typeface="MS PGothic"/>
                <a:sym typeface="MS PGothic"/>
              </a:rPr>
              <a:t>防止するための</a:t>
            </a:r>
            <a:br>
              <a:rPr lang="en-US" altLang="ja" sz="4800" b="1" dirty="0">
                <a:latin typeface="+mn-ea"/>
                <a:cs typeface="MS PGothic"/>
                <a:sym typeface="MS PGothic"/>
              </a:rPr>
            </a:br>
            <a:r>
              <a:rPr lang="ja" altLang="ja-JP" sz="4800" b="1" dirty="0">
                <a:solidFill>
                  <a:srgbClr val="0070C0"/>
                </a:solidFill>
                <a:latin typeface="+mn-ea"/>
                <a:cs typeface="MS PGothic"/>
                <a:sym typeface="MS PGothic"/>
              </a:rPr>
              <a:t>対策</a:t>
            </a:r>
            <a:r>
              <a:rPr lang="ja" altLang="ja-JP" sz="4800" b="1" dirty="0">
                <a:latin typeface="+mn-ea"/>
                <a:cs typeface="MS PGothic"/>
                <a:sym typeface="MS PGothic"/>
              </a:rPr>
              <a:t>について</a:t>
            </a:r>
            <a:br>
              <a:rPr lang="en-US" altLang="ja" sz="4800" b="1" dirty="0">
                <a:latin typeface="+mn-ea"/>
                <a:cs typeface="MS PGothic"/>
                <a:sym typeface="MS PGothic"/>
              </a:rPr>
            </a:br>
            <a:r>
              <a:rPr lang="ja" altLang="ja-JP" sz="4800" b="1" dirty="0">
                <a:latin typeface="+mn-ea"/>
                <a:cs typeface="MS PGothic"/>
                <a:sym typeface="MS PGothic"/>
              </a:rPr>
              <a:t>考えよう</a:t>
            </a:r>
            <a:r>
              <a:rPr lang="ja-JP" altLang="en-US" sz="4800" b="1" dirty="0">
                <a:latin typeface="+mn-ea"/>
                <a:cs typeface="MS PGothic"/>
                <a:sym typeface="MS PGothic"/>
              </a:rPr>
              <a:t>！</a:t>
            </a:r>
            <a:endParaRPr kumimoji="1" lang="ja-JP" altLang="en-US" sz="4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157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D9522C5-3AF1-C02C-7375-8530A2941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58" y="1486738"/>
            <a:ext cx="1170399" cy="177043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AC770D9-8CBF-1CA9-3ECC-A2FA40D2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799C46F-0D8A-21ED-9DB2-9A54DCCD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法律による対策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93DFA8-D07E-05F3-BF63-C490E6A8941C}"/>
              </a:ext>
            </a:extLst>
          </p:cNvPr>
          <p:cNvSpPr txBox="1"/>
          <p:nvPr/>
        </p:nvSpPr>
        <p:spPr>
          <a:xfrm>
            <a:off x="935105" y="3310386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ct val="100000"/>
            </a:pPr>
            <a:r>
              <a:rPr lang="ja" altLang="ja-JP" sz="2400" dirty="0">
                <a:latin typeface="+mn-ea"/>
                <a:cs typeface="MS PGothic"/>
                <a:sym typeface="MS PGothic"/>
              </a:rPr>
              <a:t>さらに、薬物は海外から密輸されることが多いと</a:t>
            </a:r>
            <a:br>
              <a:rPr lang="en-US" altLang="ja" sz="2400" dirty="0">
                <a:latin typeface="+mn-ea"/>
                <a:cs typeface="MS PGothic"/>
                <a:sym typeface="MS PGothic"/>
              </a:rPr>
            </a:br>
            <a:r>
              <a:rPr lang="ja" altLang="ja-JP" sz="2400" dirty="0">
                <a:latin typeface="+mn-ea"/>
                <a:cs typeface="MS PGothic"/>
                <a:sym typeface="MS PGothic"/>
              </a:rPr>
              <a:t>聞いたことがあります。</a:t>
            </a:r>
            <a:endParaRPr lang="ja-JP" altLang="en-US" sz="1600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9" name="Google Shape;211;p7">
            <a:extLst>
              <a:ext uri="{FF2B5EF4-FFF2-40B4-BE49-F238E27FC236}">
                <a16:creationId xmlns:a16="http://schemas.microsoft.com/office/drawing/2014/main" id="{24A0270A-66CA-9585-C42A-31FF699CBA52}"/>
              </a:ext>
            </a:extLst>
          </p:cNvPr>
          <p:cNvSpPr/>
          <p:nvPr/>
        </p:nvSpPr>
        <p:spPr>
          <a:xfrm>
            <a:off x="891717" y="1388332"/>
            <a:ext cx="6074691" cy="1815629"/>
          </a:xfrm>
          <a:prstGeom prst="wedgeRoundRectCallout">
            <a:avLst>
              <a:gd name="adj1" fmla="val 56307"/>
              <a:gd name="adj2" fmla="val 537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「覚醒剤取締法」など</a:t>
            </a:r>
            <a:r>
              <a:rPr lang="ja-JP" altLang="en-US" sz="2800" b="1" dirty="0">
                <a:latin typeface="+mn-ea"/>
                <a:cs typeface="MS PGothic"/>
                <a:sym typeface="MS PGothic"/>
              </a:rPr>
              <a:t>の法律で</a:t>
            </a:r>
            <a:br>
              <a:rPr lang="en-US" altLang="ja-JP" sz="2800" b="1" dirty="0">
                <a:latin typeface="+mn-ea"/>
                <a:cs typeface="MS PGothic"/>
                <a:sym typeface="MS PGothic"/>
              </a:rPr>
            </a:br>
            <a:r>
              <a:rPr lang="ja-JP" altLang="en-US" sz="2800" b="1" dirty="0">
                <a:latin typeface="+mn-ea"/>
                <a:cs typeface="MS PGothic"/>
                <a:sym typeface="MS PGothic"/>
              </a:rPr>
              <a:t>薬物乱用防止に取り組んで</a:t>
            </a:r>
            <a:br>
              <a:rPr lang="en-US" altLang="ja-JP" sz="2800" b="1" dirty="0">
                <a:latin typeface="+mn-ea"/>
                <a:cs typeface="MS PGothic"/>
                <a:sym typeface="MS PGothic"/>
              </a:rPr>
            </a:br>
            <a:r>
              <a:rPr lang="ja-JP" altLang="en-US" sz="2800" b="1" dirty="0">
                <a:latin typeface="+mn-ea"/>
                <a:cs typeface="MS PGothic"/>
                <a:sym typeface="MS PGothic"/>
              </a:rPr>
              <a:t>いるんだね！</a:t>
            </a:r>
          </a:p>
        </p:txBody>
      </p:sp>
      <p:sp>
        <p:nvSpPr>
          <p:cNvPr id="10" name="Google Shape;213;p7">
            <a:extLst>
              <a:ext uri="{FF2B5EF4-FFF2-40B4-BE49-F238E27FC236}">
                <a16:creationId xmlns:a16="http://schemas.microsoft.com/office/drawing/2014/main" id="{1C94398B-0A09-787B-BF67-3C60671DD07C}"/>
              </a:ext>
            </a:extLst>
          </p:cNvPr>
          <p:cNvSpPr/>
          <p:nvPr/>
        </p:nvSpPr>
        <p:spPr>
          <a:xfrm>
            <a:off x="2905443" y="4325084"/>
            <a:ext cx="5371291" cy="1747520"/>
          </a:xfrm>
          <a:prstGeom prst="wedgeRoundRectCallout">
            <a:avLst>
              <a:gd name="adj1" fmla="val -60683"/>
              <a:gd name="adj2" fmla="val -7327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そのために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空港や港</a:t>
            </a:r>
            <a:r>
              <a:rPr lang="ja-JP" altLang="en-US" sz="28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などで</a:t>
            </a:r>
            <a:br>
              <a:rPr lang="en-US" altLang="ja-JP" sz="28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28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麻薬探知犬による検査</a:t>
            </a:r>
            <a:r>
              <a:rPr lang="ja-JP" altLang="en-US" sz="28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などの</a:t>
            </a:r>
            <a:br>
              <a:rPr lang="en-US" altLang="ja-JP" sz="28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28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水際対策もしているよ！</a:t>
            </a:r>
            <a:endParaRPr lang="ja-JP" altLang="en-US" sz="2800" dirty="0">
              <a:latin typeface="+mn-ea"/>
              <a:cs typeface="MS PGothic"/>
              <a:sym typeface="MS PGothic"/>
            </a:endParaRPr>
          </a:p>
        </p:txBody>
      </p:sp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439D59F-09D8-9299-CEFB-3840BF90C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61"/>
          <a:stretch/>
        </p:blipFill>
        <p:spPr>
          <a:xfrm>
            <a:off x="1019649" y="4241619"/>
            <a:ext cx="1284989" cy="2158886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7A2D5B3-3C2B-5A49-6E8A-0CC221F6ABE4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B6611C90-E669-2598-5000-0115C3801FDF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DFC1665B-C7D7-1D1A-B471-C0CAE27AB9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B1BDAA-6AB1-7E86-65C8-0D9E77AF17D4}"/>
              </a:ext>
            </a:extLst>
          </p:cNvPr>
          <p:cNvSpPr txBox="1"/>
          <p:nvPr/>
        </p:nvSpPr>
        <p:spPr>
          <a:xfrm>
            <a:off x="1417807" y="140959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314849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95F64-0EAD-A506-31A8-413171E32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7E49CC6-BC97-7A4F-6E77-2CFE221A0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58" y="1486738"/>
            <a:ext cx="1170399" cy="177043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F2A7ADD-72E2-8EDD-2C9E-EA2C9D1F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5C72A4D-E07F-4B35-D10F-A0C1CCEE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その他の対策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3AAC9A4-DE04-2F5A-6329-751098FF18C9}"/>
              </a:ext>
            </a:extLst>
          </p:cNvPr>
          <p:cNvSpPr txBox="1"/>
          <p:nvPr/>
        </p:nvSpPr>
        <p:spPr>
          <a:xfrm>
            <a:off x="935105" y="3593194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ct val="100000"/>
            </a:pPr>
            <a:r>
              <a:rPr lang="ja-JP" altLang="en-US" sz="2400" dirty="0">
                <a:latin typeface="+mn-ea"/>
                <a:cs typeface="MS PGothic"/>
                <a:sym typeface="MS PGothic"/>
              </a:rPr>
              <a:t>他にはどんな防止対策があるのかな・・・</a:t>
            </a:r>
            <a:endParaRPr lang="ja-JP" altLang="en-US" sz="2400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sp>
        <p:nvSpPr>
          <p:cNvPr id="21" name="Google Shape;211;p7">
            <a:extLst>
              <a:ext uri="{FF2B5EF4-FFF2-40B4-BE49-F238E27FC236}">
                <a16:creationId xmlns:a16="http://schemas.microsoft.com/office/drawing/2014/main" id="{2555371E-A1D2-0FC7-692B-6F96726EF643}"/>
              </a:ext>
            </a:extLst>
          </p:cNvPr>
          <p:cNvSpPr/>
          <p:nvPr/>
        </p:nvSpPr>
        <p:spPr>
          <a:xfrm>
            <a:off x="891717" y="1388332"/>
            <a:ext cx="6074691" cy="2074915"/>
          </a:xfrm>
          <a:prstGeom prst="wedgeRoundRectCallout">
            <a:avLst>
              <a:gd name="adj1" fmla="val 56307"/>
              <a:gd name="adj2" fmla="val 635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  <a:t>学校で</a:t>
            </a:r>
            <a:b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</a:b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  <a:t>薬物乱用防止ポスター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  <a:t>を作ったり、</a:t>
            </a:r>
            <a:b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</a:b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  <a:t>乱用防止の学習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  <a:t>をして正しい知識を身に付けたりしています！</a:t>
            </a:r>
          </a:p>
        </p:txBody>
      </p:sp>
      <p:sp>
        <p:nvSpPr>
          <p:cNvPr id="22" name="Google Shape;213;p7">
            <a:extLst>
              <a:ext uri="{FF2B5EF4-FFF2-40B4-BE49-F238E27FC236}">
                <a16:creationId xmlns:a16="http://schemas.microsoft.com/office/drawing/2014/main" id="{F5EB78BE-B0F0-65FD-4A13-F6009D8912AF}"/>
              </a:ext>
            </a:extLst>
          </p:cNvPr>
          <p:cNvSpPr/>
          <p:nvPr/>
        </p:nvSpPr>
        <p:spPr>
          <a:xfrm>
            <a:off x="2905443" y="4241523"/>
            <a:ext cx="5371291" cy="2010193"/>
          </a:xfrm>
          <a:prstGeom prst="wedgeRoundRectCallout">
            <a:avLst>
              <a:gd name="adj1" fmla="val -60683"/>
              <a:gd name="adj2" fmla="val -7327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  <a:t>さらに、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  <a:t>警察での啓発活動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  <a:t>や</a:t>
            </a:r>
            <a:b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</a:b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  <a:t>精神保健福祉センターでは</a:t>
            </a:r>
            <a:b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</a:b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  <a:t>個別相談や専門的な支援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  <a:t>も</a:t>
            </a:r>
            <a:b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</a:b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/>
                <a:cs typeface="MS PGothic"/>
                <a:sym typeface="MS PGothic"/>
              </a:rPr>
              <a:t>行っているよ！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/>
              <a:cs typeface="MS PGothic"/>
              <a:sym typeface="MS PGothic"/>
            </a:endParaRP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427E04D-83AD-9F32-E24F-0E540ED1C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61"/>
          <a:stretch/>
        </p:blipFill>
        <p:spPr>
          <a:xfrm>
            <a:off x="1019649" y="4241619"/>
            <a:ext cx="1284989" cy="2158886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64A8701-4FF2-D756-8CB3-1C8BFBBF3148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6CA4009C-C864-0102-5DC0-2ED785BDD294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159C8C5D-7E4F-5F5C-3CBC-242FE5FF0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820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5AAF558-BDD1-B6CD-A9C9-7DE997BC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2DD942D-79D3-F15A-C15A-4814AC7F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b="1" i="0" u="none" strike="noStrike" kern="1200" cap="none" spc="4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游ゴシック"/>
                <a:cs typeface="+mj-cs"/>
              </a:rPr>
              <a:t>振り返り</a:t>
            </a:r>
            <a:endParaRPr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209CFA9-E163-7356-F85C-D2D705543DDD}"/>
              </a:ext>
            </a:extLst>
          </p:cNvPr>
          <p:cNvSpPr/>
          <p:nvPr/>
        </p:nvSpPr>
        <p:spPr>
          <a:xfrm>
            <a:off x="792162" y="1430766"/>
            <a:ext cx="7740651" cy="4878125"/>
          </a:xfrm>
          <a:prstGeom prst="roundRect">
            <a:avLst>
              <a:gd name="adj" fmla="val 8085"/>
            </a:avLst>
          </a:prstGeom>
          <a:solidFill>
            <a:srgbClr val="FF5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176213">
              <a:lnSpc>
                <a:spcPct val="90000"/>
              </a:lnSpc>
              <a:buClr>
                <a:srgbClr val="0070C0"/>
              </a:buClr>
            </a:pP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DFF40B0-F0F3-A24B-8FE3-6503D93F7D94}"/>
              </a:ext>
            </a:extLst>
          </p:cNvPr>
          <p:cNvSpPr/>
          <p:nvPr/>
        </p:nvSpPr>
        <p:spPr>
          <a:xfrm>
            <a:off x="980641" y="3192362"/>
            <a:ext cx="7335024" cy="1363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723900" indent="-571500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誘われない自分になることが大切。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B10D642-E26C-730C-2BDA-7BD189B565AD}"/>
              </a:ext>
            </a:extLst>
          </p:cNvPr>
          <p:cNvSpPr/>
          <p:nvPr/>
        </p:nvSpPr>
        <p:spPr>
          <a:xfrm>
            <a:off x="980641" y="4722038"/>
            <a:ext cx="7335024" cy="1363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723900" indent="-571500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薬物乱用を防止するための対策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として様々な取組が行われている。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23FFB39-541E-3D9E-04AB-B1543CDAD7BF}"/>
              </a:ext>
            </a:extLst>
          </p:cNvPr>
          <p:cNvSpPr/>
          <p:nvPr/>
        </p:nvSpPr>
        <p:spPr>
          <a:xfrm>
            <a:off x="980641" y="1671808"/>
            <a:ext cx="7335024" cy="1363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747713" indent="-571500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薬物の誘いに対して、</a:t>
            </a:r>
            <a:b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はっきりと断ることが大事。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42A9478-BBF8-8804-B295-781EF958227E}"/>
              </a:ext>
            </a:extLst>
          </p:cNvPr>
          <p:cNvGrpSpPr/>
          <p:nvPr/>
        </p:nvGrpSpPr>
        <p:grpSpPr>
          <a:xfrm>
            <a:off x="1825101" y="416802"/>
            <a:ext cx="5756371" cy="674515"/>
            <a:chOff x="1825101" y="416802"/>
            <a:chExt cx="5756371" cy="674515"/>
          </a:xfrm>
        </p:grpSpPr>
        <p:sp>
          <p:nvSpPr>
            <p:cNvPr id="12" name="平行四辺形 11">
              <a:extLst>
                <a:ext uri="{FF2B5EF4-FFF2-40B4-BE49-F238E27FC236}">
                  <a16:creationId xmlns:a16="http://schemas.microsoft.com/office/drawing/2014/main" id="{B66DA200-8F97-37C8-BBA2-047999B37BAB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0624A065-DBBA-DD2E-9F5C-56855BC34B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59" y="416802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9471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6531D6D-D3CD-6DA2-C7D8-B52FAC17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0B215E5-C44C-09D4-4523-534D1E7D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確かめよう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358CF09-C3F3-53A5-8A3C-EB5B868860A2}"/>
              </a:ext>
            </a:extLst>
          </p:cNvPr>
          <p:cNvSpPr/>
          <p:nvPr/>
        </p:nvSpPr>
        <p:spPr>
          <a:xfrm>
            <a:off x="811918" y="2912145"/>
            <a:ext cx="7720895" cy="271130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44000" rtlCol="0" anchor="t">
            <a:spAutoFit/>
          </a:bodyPr>
          <a:lstStyle/>
          <a:p>
            <a:pPr marL="1254125" marR="0" lvl="0" indent="-5381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薬物の宣伝・広告をする社会にしない</a:t>
            </a:r>
          </a:p>
          <a:p>
            <a:pPr marL="1254125" marR="0" lvl="0" indent="-5381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薬物に関する正しい知識を身に付ける</a:t>
            </a:r>
          </a:p>
          <a:p>
            <a:pPr marL="1254125" marR="0" lvl="0" indent="-5381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薬物を手軽に入手できる社会にしない</a:t>
            </a:r>
          </a:p>
          <a:p>
            <a:pPr marL="1254125" marR="0" lvl="0" indent="-5381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薬物を誘ってきそうな人に近づかない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947C43-EC47-4CB8-0B81-2B454F67BB46}"/>
              </a:ext>
            </a:extLst>
          </p:cNvPr>
          <p:cNvSpPr txBox="1"/>
          <p:nvPr/>
        </p:nvSpPr>
        <p:spPr>
          <a:xfrm>
            <a:off x="801591" y="1811556"/>
            <a:ext cx="7720354" cy="1080135"/>
          </a:xfrm>
          <a:prstGeom prst="roundRect">
            <a:avLst>
              <a:gd name="adj" fmla="val 16492"/>
            </a:avLst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108000" bIns="0" rtlCol="0" anchor="t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+mn-ea"/>
              </a:rPr>
              <a:t>薬物乱用を防止するために、</a:t>
            </a:r>
            <a:br>
              <a:rPr kumimoji="1" lang="ja-JP" altLang="en-US" sz="3200" b="1" dirty="0">
                <a:solidFill>
                  <a:schemeClr val="bg1"/>
                </a:solidFill>
                <a:latin typeface="+mn-ea"/>
              </a:rPr>
            </a:br>
            <a:r>
              <a:rPr kumimoji="1" lang="ja-JP" altLang="en-US" sz="3200" b="1" dirty="0">
                <a:solidFill>
                  <a:schemeClr val="bg1"/>
                </a:solidFill>
                <a:latin typeface="+mn-ea"/>
              </a:rPr>
              <a:t>私たちにできることはどれでしょう？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1B3A3004-40E7-EAE4-7628-18DBB98B1A22}"/>
              </a:ext>
            </a:extLst>
          </p:cNvPr>
          <p:cNvSpPr txBox="1">
            <a:spLocks/>
          </p:cNvSpPr>
          <p:nvPr/>
        </p:nvSpPr>
        <p:spPr>
          <a:xfrm>
            <a:off x="801590" y="1290508"/>
            <a:ext cx="1005403" cy="53905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  <a:ea typeface="+mn-ea"/>
              </a:rPr>
              <a:t>問題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8E83617-05D8-48F6-9E03-07465F2B0699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E431568F-09BE-BEC6-1E8D-0167CDBAA96B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ADDD9D2E-11AA-9664-C39C-6F8DC7E7A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509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080A2-343E-B3F7-CB77-BCEE11A2A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18C3B9F-EF10-571D-4B16-BD430D43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420CEE4-8E33-502C-3FFB-3EE836B9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確かめよう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860F07C-3DB6-3D58-2E1F-94656C978555}"/>
              </a:ext>
            </a:extLst>
          </p:cNvPr>
          <p:cNvSpPr/>
          <p:nvPr/>
        </p:nvSpPr>
        <p:spPr>
          <a:xfrm>
            <a:off x="811918" y="2912145"/>
            <a:ext cx="7720895" cy="271130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44000" rtlCol="0" anchor="t">
            <a:spAutoFit/>
          </a:bodyPr>
          <a:lstStyle/>
          <a:p>
            <a:pPr marL="1254125" marR="0" lvl="0" indent="-5381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薬物の宣伝・広告をする社会にしない</a:t>
            </a:r>
          </a:p>
          <a:p>
            <a:pPr marL="1254125" marR="0" lvl="0" indent="-5381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薬物に関する正しい知識を身に付ける</a:t>
            </a:r>
          </a:p>
          <a:p>
            <a:pPr marL="1254125" marR="0" lvl="0" indent="-5381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薬物を手軽に入手できる社会にしない</a:t>
            </a:r>
          </a:p>
          <a:p>
            <a:pPr marL="1254125" marR="0" lvl="0" indent="-538163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薬物を誘ってきそうな人に近づかない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6121243-31C8-1890-EE2D-2808D509AF22}"/>
              </a:ext>
            </a:extLst>
          </p:cNvPr>
          <p:cNvSpPr txBox="1"/>
          <p:nvPr/>
        </p:nvSpPr>
        <p:spPr>
          <a:xfrm>
            <a:off x="801591" y="1811556"/>
            <a:ext cx="7720354" cy="1080135"/>
          </a:xfrm>
          <a:prstGeom prst="roundRect">
            <a:avLst>
              <a:gd name="adj" fmla="val 16492"/>
            </a:avLst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108000" bIns="0" rtlCol="0" anchor="t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+mn-ea"/>
              </a:rPr>
              <a:t>薬物乱用を防止するために、</a:t>
            </a:r>
            <a:br>
              <a:rPr kumimoji="1" lang="ja-JP" altLang="en-US" sz="3200" b="1" dirty="0">
                <a:solidFill>
                  <a:schemeClr val="bg1"/>
                </a:solidFill>
                <a:latin typeface="+mn-ea"/>
              </a:rPr>
            </a:br>
            <a:r>
              <a:rPr kumimoji="1" lang="ja-JP" altLang="en-US" sz="3200" b="1" dirty="0">
                <a:solidFill>
                  <a:schemeClr val="bg1"/>
                </a:solidFill>
                <a:latin typeface="+mn-ea"/>
              </a:rPr>
              <a:t>私たちにできることはどれでしょう？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CEB7C95A-2094-43DB-D62B-5C8E5182ADE6}"/>
              </a:ext>
            </a:extLst>
          </p:cNvPr>
          <p:cNvSpPr txBox="1">
            <a:spLocks/>
          </p:cNvSpPr>
          <p:nvPr/>
        </p:nvSpPr>
        <p:spPr>
          <a:xfrm>
            <a:off x="801590" y="1290508"/>
            <a:ext cx="1005403" cy="53905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  <a:ea typeface="+mn-ea"/>
              </a:rPr>
              <a:t>問題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783B578-73AB-CDF5-2EA1-391C574A7ECB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7ACF5E82-6D14-B558-0788-DC78F429C32A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738C7370-82BC-6C11-4A1A-DF21B1C7AD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  <p:sp>
        <p:nvSpPr>
          <p:cNvPr id="8" name="楕円 7">
            <a:extLst>
              <a:ext uri="{FF2B5EF4-FFF2-40B4-BE49-F238E27FC236}">
                <a16:creationId xmlns:a16="http://schemas.microsoft.com/office/drawing/2014/main" id="{FB8E04F3-A488-E694-3F17-83ECDF5161D7}"/>
              </a:ext>
            </a:extLst>
          </p:cNvPr>
          <p:cNvSpPr/>
          <p:nvPr/>
        </p:nvSpPr>
        <p:spPr>
          <a:xfrm>
            <a:off x="1389588" y="3050429"/>
            <a:ext cx="648000" cy="648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4A63BB71-8BF7-24CB-E9CC-75E45154DEE7}"/>
              </a:ext>
            </a:extLst>
          </p:cNvPr>
          <p:cNvSpPr/>
          <p:nvPr/>
        </p:nvSpPr>
        <p:spPr>
          <a:xfrm>
            <a:off x="1389588" y="4363669"/>
            <a:ext cx="648000" cy="648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244941D-B3A8-7384-65B2-5198EE31BD1E}"/>
              </a:ext>
            </a:extLst>
          </p:cNvPr>
          <p:cNvSpPr/>
          <p:nvPr/>
        </p:nvSpPr>
        <p:spPr>
          <a:xfrm>
            <a:off x="1389588" y="5015421"/>
            <a:ext cx="648000" cy="648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9A55F60-8955-2FBF-58A4-D6C4AB63D5A7}"/>
              </a:ext>
            </a:extLst>
          </p:cNvPr>
          <p:cNvSpPr/>
          <p:nvPr/>
        </p:nvSpPr>
        <p:spPr>
          <a:xfrm>
            <a:off x="1389588" y="3702185"/>
            <a:ext cx="648000" cy="648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266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666FA-DBCA-C30C-DE8A-8A9287A18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12E4BE-1117-CF3E-3510-BBE2574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56B0DFD-17DB-8795-E83A-A2BCF400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考えてみよう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758E8B-EA77-1008-1690-E0073FB18071}"/>
              </a:ext>
            </a:extLst>
          </p:cNvPr>
          <p:cNvSpPr txBox="1"/>
          <p:nvPr/>
        </p:nvSpPr>
        <p:spPr>
          <a:xfrm>
            <a:off x="2905051" y="1661548"/>
            <a:ext cx="5739323" cy="1420624"/>
          </a:xfrm>
          <a:prstGeom prst="cloudCallout">
            <a:avLst>
              <a:gd name="adj1" fmla="val -41208"/>
              <a:gd name="adj2" fmla="val -47769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t">
            <a:noAutofit/>
          </a:bodyPr>
          <a:lstStyle/>
          <a:p>
            <a:pPr marL="442913" indent="-442913">
              <a:lnSpc>
                <a:spcPct val="110000"/>
              </a:lnSpc>
              <a:buFont typeface="+mj-ea"/>
              <a:buAutoNum type="circleNumDbPlain"/>
            </a:pPr>
            <a:r>
              <a:rPr kumimoji="1" lang="ja-JP" altLang="en-US" sz="2800" b="1" spc="-200" dirty="0">
                <a:solidFill>
                  <a:schemeClr val="bg1"/>
                </a:solidFill>
              </a:rPr>
              <a:t>大麻乱用の状況を考えよう！</a:t>
            </a:r>
          </a:p>
          <a:p>
            <a:pPr marL="442913" indent="-442913">
              <a:lnSpc>
                <a:spcPct val="110000"/>
              </a:lnSpc>
              <a:buFont typeface="+mj-ea"/>
              <a:buAutoNum type="circleNumDbPlain"/>
            </a:pPr>
            <a:r>
              <a:rPr kumimoji="1" lang="ja-JP" altLang="en-US" sz="2800" b="1" dirty="0">
                <a:solidFill>
                  <a:schemeClr val="bg1"/>
                </a:solidFill>
              </a:rPr>
              <a:t>乱用のきっかけは？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381478-5238-3D66-06BE-A4ABC72E816F}"/>
              </a:ext>
            </a:extLst>
          </p:cNvPr>
          <p:cNvSpPr txBox="1"/>
          <p:nvPr/>
        </p:nvSpPr>
        <p:spPr>
          <a:xfrm>
            <a:off x="798846" y="1246049"/>
            <a:ext cx="362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8775" marR="0" lvl="0" indent="-358775" algn="l" rtl="0">
              <a:spcBef>
                <a:spcPts val="0"/>
              </a:spcBef>
              <a:spcAft>
                <a:spcPts val="30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l"/>
            </a:pP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薬物乱用のきっかけ編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4508F3-0663-688D-5862-A3A60B2F3D2F}"/>
              </a:ext>
            </a:extLst>
          </p:cNvPr>
          <p:cNvSpPr txBox="1"/>
          <p:nvPr/>
        </p:nvSpPr>
        <p:spPr>
          <a:xfrm>
            <a:off x="2904121" y="3335111"/>
            <a:ext cx="5739323" cy="1420624"/>
          </a:xfrm>
          <a:prstGeom prst="cloudCallout">
            <a:avLst>
              <a:gd name="adj1" fmla="val -41208"/>
              <a:gd name="adj2" fmla="val -47769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t">
            <a:noAutofit/>
          </a:bodyPr>
          <a:lstStyle/>
          <a:p>
            <a:pPr marL="442913" indent="-442913">
              <a:lnSpc>
                <a:spcPct val="110000"/>
              </a:lnSpc>
              <a:buFont typeface="+mj-ea"/>
              <a:buAutoNum type="circleNumDbPlain" startAt="3"/>
            </a:pPr>
            <a:r>
              <a:rPr kumimoji="1" lang="ja-JP" altLang="en-US" sz="2800" b="1" dirty="0">
                <a:solidFill>
                  <a:schemeClr val="bg1"/>
                </a:solidFill>
              </a:rPr>
              <a:t>誘われたらどうする？</a:t>
            </a:r>
          </a:p>
          <a:p>
            <a:pPr marL="442913" indent="-442913">
              <a:lnSpc>
                <a:spcPct val="110000"/>
              </a:lnSpc>
              <a:buFont typeface="+mj-ea"/>
              <a:buAutoNum type="circleNumDbPlain" startAt="3"/>
            </a:pPr>
            <a:r>
              <a:rPr kumimoji="1" lang="ja-JP" altLang="en-US" sz="2800" b="1" dirty="0">
                <a:solidFill>
                  <a:schemeClr val="bg1"/>
                </a:solidFill>
              </a:rPr>
              <a:t>友人が誘われていたら</a:t>
            </a:r>
            <a:r>
              <a:rPr kumimoji="1" lang="en-US" altLang="ja-JP" sz="2800" b="1" baseline="30000" dirty="0">
                <a:solidFill>
                  <a:schemeClr val="bg1"/>
                </a:solidFill>
              </a:rPr>
              <a:t>…</a:t>
            </a:r>
            <a:endParaRPr kumimoji="1" lang="ja-JP" altLang="en-US" sz="2800" b="1" baseline="300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8FF665-49C7-EE52-B87C-3FE3D12C26A7}"/>
              </a:ext>
            </a:extLst>
          </p:cNvPr>
          <p:cNvSpPr txBox="1"/>
          <p:nvPr/>
        </p:nvSpPr>
        <p:spPr>
          <a:xfrm>
            <a:off x="797916" y="2919612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8775" marR="0" lvl="0" indent="-358775" algn="l" rtl="0">
              <a:spcBef>
                <a:spcPts val="0"/>
              </a:spcBef>
              <a:spcAft>
                <a:spcPts val="30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l"/>
            </a:pP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誘いを断ろう編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E1C1EC-F4CD-A988-F06A-D0595D131422}"/>
              </a:ext>
            </a:extLst>
          </p:cNvPr>
          <p:cNvSpPr txBox="1"/>
          <p:nvPr/>
        </p:nvSpPr>
        <p:spPr>
          <a:xfrm>
            <a:off x="2905051" y="5008674"/>
            <a:ext cx="5739323" cy="1422000"/>
          </a:xfrm>
          <a:prstGeom prst="cloudCallout">
            <a:avLst>
              <a:gd name="adj1" fmla="val -41208"/>
              <a:gd name="adj2" fmla="val -47769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noAutofit/>
          </a:bodyPr>
          <a:lstStyle/>
          <a:p>
            <a:pPr marL="442913" indent="-442913">
              <a:lnSpc>
                <a:spcPct val="110000"/>
              </a:lnSpc>
              <a:buFont typeface="+mj-ea"/>
              <a:buAutoNum type="circleNumDbPlain" startAt="5"/>
            </a:pPr>
            <a:r>
              <a:rPr kumimoji="1" lang="ja-JP" altLang="en-US" sz="2800" b="1" dirty="0">
                <a:solidFill>
                  <a:schemeClr val="bg1"/>
                </a:solidFill>
              </a:rPr>
              <a:t>どうして薬物乱用をしてしまうのか</a:t>
            </a:r>
            <a:r>
              <a:rPr kumimoji="1" lang="en-US" altLang="ja-JP" sz="2800" b="1" baseline="30000" dirty="0">
                <a:solidFill>
                  <a:schemeClr val="bg1"/>
                </a:solidFill>
              </a:rPr>
              <a:t>…</a:t>
            </a:r>
            <a:endParaRPr kumimoji="1" lang="ja-JP" altLang="en-US" sz="28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A66567-17E8-7A4E-BCCB-04B7D100F27B}"/>
              </a:ext>
            </a:extLst>
          </p:cNvPr>
          <p:cNvSpPr txBox="1"/>
          <p:nvPr/>
        </p:nvSpPr>
        <p:spPr>
          <a:xfrm>
            <a:off x="798846" y="4593175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8775" marR="0" lvl="0" indent="-358775" algn="l" rtl="0">
              <a:spcBef>
                <a:spcPts val="0"/>
              </a:spcBef>
              <a:spcAft>
                <a:spcPts val="30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l"/>
            </a:pP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心の居場所作り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C65E157-30DA-574D-5E3E-C13D1A2731EA}"/>
              </a:ext>
            </a:extLst>
          </p:cNvPr>
          <p:cNvGrpSpPr/>
          <p:nvPr/>
        </p:nvGrpSpPr>
        <p:grpSpPr>
          <a:xfrm>
            <a:off x="1825101" y="416802"/>
            <a:ext cx="5756371" cy="674515"/>
            <a:chOff x="1825101" y="416802"/>
            <a:chExt cx="5756371" cy="674515"/>
          </a:xfrm>
        </p:grpSpPr>
        <p:sp>
          <p:nvSpPr>
            <p:cNvPr id="11" name="平行四辺形 10">
              <a:extLst>
                <a:ext uri="{FF2B5EF4-FFF2-40B4-BE49-F238E27FC236}">
                  <a16:creationId xmlns:a16="http://schemas.microsoft.com/office/drawing/2014/main" id="{528B064A-8CD0-4EE4-608B-0AB06265269F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8E548713-3A4F-401A-6177-8F4E0BA6CD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59" y="416802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91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98F30-6E2D-093C-B902-F243C2599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7BA7533-68B5-9EE7-9623-06115AD4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C0B0473-14C3-CE3B-4669-2EBCA620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考えてみよう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B91197-FCCE-1A0A-AB64-4BB9F91A7B05}"/>
              </a:ext>
            </a:extLst>
          </p:cNvPr>
          <p:cNvSpPr txBox="1"/>
          <p:nvPr/>
        </p:nvSpPr>
        <p:spPr>
          <a:xfrm>
            <a:off x="1094262" y="2595190"/>
            <a:ext cx="7438552" cy="3343698"/>
          </a:xfrm>
          <a:prstGeom prst="cloudCallout">
            <a:avLst>
              <a:gd name="adj1" fmla="val -34957"/>
              <a:gd name="adj2" fmla="val -58124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631825" indent="-631825">
              <a:lnSpc>
                <a:spcPct val="110000"/>
              </a:lnSpc>
              <a:buFont typeface="+mj-ea"/>
              <a:buAutoNum type="circleNumDbPlain"/>
            </a:pPr>
            <a:r>
              <a:rPr kumimoji="1" lang="ja-JP" altLang="en-US" sz="4000" b="1" dirty="0">
                <a:solidFill>
                  <a:schemeClr val="bg1"/>
                </a:solidFill>
              </a:rPr>
              <a:t>大麻乱用の状況を</a:t>
            </a:r>
            <a:br>
              <a:rPr kumimoji="1" lang="en-US" altLang="ja-JP" sz="4000" b="1" dirty="0">
                <a:solidFill>
                  <a:schemeClr val="bg1"/>
                </a:solidFill>
              </a:rPr>
            </a:br>
            <a:r>
              <a:rPr kumimoji="1" lang="ja-JP" altLang="en-US" sz="4000" b="1" dirty="0">
                <a:solidFill>
                  <a:schemeClr val="bg1"/>
                </a:solidFill>
              </a:rPr>
              <a:t>考えよう！</a:t>
            </a:r>
          </a:p>
          <a:p>
            <a:pPr marL="631825" indent="-631825">
              <a:lnSpc>
                <a:spcPct val="110000"/>
              </a:lnSpc>
              <a:buFont typeface="+mj-ea"/>
              <a:buAutoNum type="circleNumDbPlain"/>
            </a:pPr>
            <a:r>
              <a:rPr kumimoji="1" lang="ja-JP" altLang="en-US" sz="4000" b="1" dirty="0">
                <a:solidFill>
                  <a:schemeClr val="bg1"/>
                </a:solidFill>
              </a:rPr>
              <a:t>乱用のきっかけは？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347D17B-FC54-CA68-BBC3-1448B9972AB0}"/>
              </a:ext>
            </a:extLst>
          </p:cNvPr>
          <p:cNvSpPr txBox="1"/>
          <p:nvPr/>
        </p:nvSpPr>
        <p:spPr>
          <a:xfrm>
            <a:off x="803138" y="1563891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30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l"/>
            </a:pPr>
            <a:r>
              <a:rPr lang="ja-JP" altLang="en-US" sz="36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薬物乱用のきっかけ編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36783DA-E7F5-E401-BD45-A7E5BBED4524}"/>
              </a:ext>
            </a:extLst>
          </p:cNvPr>
          <p:cNvGrpSpPr/>
          <p:nvPr/>
        </p:nvGrpSpPr>
        <p:grpSpPr>
          <a:xfrm>
            <a:off x="1825101" y="416802"/>
            <a:ext cx="5756371" cy="674515"/>
            <a:chOff x="1825101" y="416802"/>
            <a:chExt cx="5756371" cy="674515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630BC642-3CE2-3665-CB90-52CBDDDEDF16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BB8AD077-83E5-DC3C-5174-0020DD1874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59" y="416802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264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AFEC3-7605-76CF-FA98-875B8EAA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49C753-2565-AE99-2CC9-3A95B85F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35585A2F-3482-985D-73F1-11D4A5A6D892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C92F0F-1860-BE88-F042-83099E3E4195}"/>
              </a:ext>
            </a:extLst>
          </p:cNvPr>
          <p:cNvSpPr txBox="1"/>
          <p:nvPr/>
        </p:nvSpPr>
        <p:spPr>
          <a:xfrm>
            <a:off x="2327444" y="1782086"/>
            <a:ext cx="4493538" cy="33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薬物乱用</a:t>
            </a: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の</a:t>
            </a:r>
            <a:endParaRPr kumimoji="0" lang="en-US" altLang="ja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きっかけ</a:t>
            </a:r>
            <a:r>
              <a:rPr kumimoji="0" lang="ja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は、</a:t>
            </a:r>
            <a:br>
              <a:rPr kumimoji="0" lang="en-US" altLang="j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</a:br>
            <a:r>
              <a:rPr kumimoji="0" lang="ja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どのようなこと</a:t>
            </a:r>
            <a:br>
              <a:rPr kumimoji="0" lang="en-US" altLang="j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</a:br>
            <a:r>
              <a:rPr kumimoji="0" lang="ja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なのだろうか</a:t>
            </a: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？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58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18AC203-4F52-3264-DCD4-8D4F8241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AA72455D-2C9B-63A4-859E-D90001A0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53" y="291489"/>
            <a:ext cx="7899888" cy="985215"/>
          </a:xfrm>
        </p:spPr>
        <p:txBody>
          <a:bodyPr>
            <a:normAutofit/>
          </a:bodyPr>
          <a:lstStyle/>
          <a:p>
            <a:r>
              <a:rPr lang="ja-JP" altLang="en-US" sz="3200" spc="-200" dirty="0"/>
              <a:t>①大麻乱用の状況を考えよう！　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53A1923-B21D-A0F6-72A6-86D3339CE495}"/>
              </a:ext>
            </a:extLst>
          </p:cNvPr>
          <p:cNvSpPr/>
          <p:nvPr/>
        </p:nvSpPr>
        <p:spPr>
          <a:xfrm>
            <a:off x="802818" y="1309362"/>
            <a:ext cx="7729995" cy="725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ctr"/>
          <a:lstStyle/>
          <a:p>
            <a:pPr marL="3175" indent="-3175">
              <a:lnSpc>
                <a:spcPct val="90000"/>
              </a:lnSpc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このグラフから考えられることはなんだろう？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また、その原因や理由について考えていこう！</a:t>
            </a:r>
          </a:p>
        </p:txBody>
      </p:sp>
      <p:pic>
        <p:nvPicPr>
          <p:cNvPr id="6" name="Google Shape;327;g3011e683d15_1_19">
            <a:extLst>
              <a:ext uri="{FF2B5EF4-FFF2-40B4-BE49-F238E27FC236}">
                <a16:creationId xmlns:a16="http://schemas.microsoft.com/office/drawing/2014/main" id="{52BCA8DB-8EA5-EA15-0B2A-42EB0971EE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550" b="6315"/>
          <a:stretch/>
        </p:blipFill>
        <p:spPr>
          <a:xfrm>
            <a:off x="903690" y="2455086"/>
            <a:ext cx="7371503" cy="37507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6BEF52E-4E4E-9B38-C750-FAD7D37FEA68}"/>
              </a:ext>
            </a:extLst>
          </p:cNvPr>
          <p:cNvSpPr txBox="1">
            <a:spLocks/>
          </p:cNvSpPr>
          <p:nvPr/>
        </p:nvSpPr>
        <p:spPr>
          <a:xfrm>
            <a:off x="3128770" y="6253211"/>
            <a:ext cx="5404043" cy="31874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出典：「第六次薬物乱用防止五か年戦略」フォローアップ（令和</a:t>
            </a:r>
            <a:r>
              <a:rPr lang="en-US" altLang="ja-JP" sz="900" dirty="0"/>
              <a:t>6</a:t>
            </a:r>
            <a:r>
              <a:rPr lang="ja-JP" altLang="en-US" sz="900" dirty="0"/>
              <a:t>年</a:t>
            </a:r>
            <a:r>
              <a:rPr lang="en-US" altLang="ja-JP" sz="900" dirty="0"/>
              <a:t>7</a:t>
            </a:r>
            <a:r>
              <a:rPr lang="ja-JP" altLang="en-US" sz="900" dirty="0"/>
              <a:t>月</a:t>
            </a:r>
            <a:r>
              <a:rPr lang="en-US" altLang="ja-JP" sz="900" dirty="0"/>
              <a:t>23</a:t>
            </a:r>
            <a:r>
              <a:rPr lang="ja-JP" altLang="en-US" sz="900" dirty="0"/>
              <a:t>日）薬物乱用対策推進会議</a:t>
            </a:r>
          </a:p>
          <a:p>
            <a:pPr marL="0" indent="0" algn="r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（</a:t>
            </a:r>
            <a:r>
              <a:rPr lang="en-US" altLang="ja-JP" sz="900" dirty="0"/>
              <a:t>https://www.mhlw.go.jp/content/11126000/001279247.pdf</a:t>
            </a:r>
            <a:r>
              <a:rPr lang="ja-JP" altLang="en-US" sz="900" dirty="0"/>
              <a:t>）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1D755253-6FDA-1CBF-6E6D-A97764893582}"/>
              </a:ext>
            </a:extLst>
          </p:cNvPr>
          <p:cNvSpPr txBox="1">
            <a:spLocks/>
          </p:cNvSpPr>
          <p:nvPr/>
        </p:nvSpPr>
        <p:spPr>
          <a:xfrm>
            <a:off x="802818" y="2083257"/>
            <a:ext cx="4583306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大麻事犯における</a:t>
            </a:r>
            <a:r>
              <a:rPr lang="en-US" altLang="ja-JP" sz="2000" b="1" dirty="0">
                <a:latin typeface="+mn-ea"/>
              </a:rPr>
              <a:t>30</a:t>
            </a:r>
            <a:r>
              <a:rPr lang="ja-JP" altLang="en-US" sz="2000" b="1" dirty="0">
                <a:latin typeface="+mn-ea"/>
              </a:rPr>
              <a:t>歳未満の検挙人員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25F1172-CD76-C21E-CA72-35C299A7B924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850CF101-91DD-AFA3-8D3C-BFD4F354A31E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C46BB043-3537-50A1-FD60-C9F20B382C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1172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86076-FA73-DCF7-B42E-1B13EDDE8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DDC7F6C-8E67-6018-83DD-9A3B8268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916FE6F-3F4D-5435-FA69-57EA7077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②乱用のきっかけは？　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4E90D56-38BD-EB7D-09F5-6192E640D2C6}"/>
              </a:ext>
            </a:extLst>
          </p:cNvPr>
          <p:cNvSpPr/>
          <p:nvPr/>
        </p:nvSpPr>
        <p:spPr>
          <a:xfrm>
            <a:off x="802818" y="1309362"/>
            <a:ext cx="7729995" cy="725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ctr"/>
          <a:lstStyle/>
          <a:p>
            <a:pPr marL="3175" indent="-3175">
              <a:lnSpc>
                <a:spcPct val="90000"/>
              </a:lnSpc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このグラフから考えられることはなんだろう？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また、その原因や理由について考えていこう！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7D5CCC5-69DC-D68B-9D2F-E12E1FB61496}"/>
              </a:ext>
            </a:extLst>
          </p:cNvPr>
          <p:cNvSpPr txBox="1">
            <a:spLocks/>
          </p:cNvSpPr>
          <p:nvPr/>
        </p:nvSpPr>
        <p:spPr>
          <a:xfrm>
            <a:off x="1115398" y="6341121"/>
            <a:ext cx="7417415" cy="2308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出典：「令和５年における組織犯罪の情勢」（警察庁）（</a:t>
            </a:r>
            <a:r>
              <a:rPr lang="en-US" altLang="ja-JP" sz="900" dirty="0"/>
              <a:t>https://www.npa.go.jp/publications/statistics/kikakubunseki/r5jousei20240408.pdf</a:t>
            </a:r>
            <a:r>
              <a:rPr lang="ja-JP" altLang="en-US" sz="900" dirty="0"/>
              <a:t>）</a:t>
            </a:r>
          </a:p>
        </p:txBody>
      </p:sp>
      <p:pic>
        <p:nvPicPr>
          <p:cNvPr id="3" name="Google Shape;336;g3011e683d15_1_25">
            <a:extLst>
              <a:ext uri="{FF2B5EF4-FFF2-40B4-BE49-F238E27FC236}">
                <a16:creationId xmlns:a16="http://schemas.microsoft.com/office/drawing/2014/main" id="{D4D4B5D8-6777-8867-70B6-3E41FE8DB7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18" y="2626447"/>
            <a:ext cx="7729995" cy="28353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84584F50-1ABA-138A-D9B3-F24BB740E8AE}"/>
              </a:ext>
            </a:extLst>
          </p:cNvPr>
          <p:cNvSpPr txBox="1">
            <a:spLocks/>
          </p:cNvSpPr>
          <p:nvPr/>
        </p:nvSpPr>
        <p:spPr>
          <a:xfrm>
            <a:off x="802818" y="2218009"/>
            <a:ext cx="6340197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大麻を初めて使用したきっかけ（初回使用年齢層別）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56EE0A5-9D69-998A-F165-48A9A442A2B9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75235DAA-FD57-689A-8C91-B37E6FE16091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B3B9E09F-FA57-8FC6-C235-4A31F9B925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924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BB615-0882-6105-A5FF-2A8787F97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B3BE781-69FB-B995-59A6-E27E61F0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ACB7EB9F-E56E-255E-AAB6-A11A2817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②乱用のきっかけは？　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836B24B-98B3-36FC-0C2B-371CC3B83B36}"/>
              </a:ext>
            </a:extLst>
          </p:cNvPr>
          <p:cNvSpPr/>
          <p:nvPr/>
        </p:nvSpPr>
        <p:spPr>
          <a:xfrm>
            <a:off x="802818" y="1309362"/>
            <a:ext cx="7729995" cy="725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ctr"/>
          <a:lstStyle/>
          <a:p>
            <a:pPr marL="3175" indent="-3175">
              <a:lnSpc>
                <a:spcPct val="90000"/>
              </a:lnSpc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このグラフから考えられることはなんだろう？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また、その原因や理由について考えていこう！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04EC7A1-D0BB-1BA6-892A-46A82D43D8C9}"/>
              </a:ext>
            </a:extLst>
          </p:cNvPr>
          <p:cNvSpPr txBox="1">
            <a:spLocks/>
          </p:cNvSpPr>
          <p:nvPr/>
        </p:nvSpPr>
        <p:spPr>
          <a:xfrm>
            <a:off x="1115398" y="6341121"/>
            <a:ext cx="7417415" cy="2308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出典：「令和５年における組織犯罪の情勢」（警察庁）（</a:t>
            </a:r>
            <a:r>
              <a:rPr lang="en-US" altLang="ja-JP" sz="900" dirty="0"/>
              <a:t>https://www.npa.go.jp/publications/statistics/kikakubunseki/r5jousei20240408.pdf</a:t>
            </a:r>
            <a:r>
              <a:rPr lang="ja-JP" altLang="en-US" sz="900" dirty="0"/>
              <a:t>）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0B6B5F20-3A45-BA65-5CEF-1DFAA7BC04CF}"/>
              </a:ext>
            </a:extLst>
          </p:cNvPr>
          <p:cNvSpPr txBox="1">
            <a:spLocks/>
          </p:cNvSpPr>
          <p:nvPr/>
        </p:nvSpPr>
        <p:spPr>
          <a:xfrm>
            <a:off x="802818" y="2218009"/>
            <a:ext cx="4839786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大麻を初めて使用した動機（</a:t>
            </a:r>
            <a:r>
              <a:rPr lang="en-US" altLang="ja-JP" sz="2000" b="1" dirty="0">
                <a:latin typeface="+mn-ea"/>
              </a:rPr>
              <a:t>20</a:t>
            </a:r>
            <a:r>
              <a:rPr lang="ja-JP" altLang="en-US" sz="2000" b="1" dirty="0">
                <a:latin typeface="+mn-ea"/>
              </a:rPr>
              <a:t>歳未満）</a:t>
            </a:r>
          </a:p>
        </p:txBody>
      </p:sp>
      <p:pic>
        <p:nvPicPr>
          <p:cNvPr id="6" name="Google Shape;346;g3011e683d15_1_33">
            <a:extLst>
              <a:ext uri="{FF2B5EF4-FFF2-40B4-BE49-F238E27FC236}">
                <a16:creationId xmlns:a16="http://schemas.microsoft.com/office/drawing/2014/main" id="{8AD5A150-09E7-AE41-9BC5-0B4845D1B3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3329"/>
          <a:stretch/>
        </p:blipFill>
        <p:spPr>
          <a:xfrm>
            <a:off x="802817" y="2618119"/>
            <a:ext cx="7732255" cy="372300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D19BF64-2C21-E82B-2F6E-B3DD1EE38BA7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B20C98F1-6D2D-6C1E-8BB1-1933E81C7AC7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8E1FEA8A-9F25-FA29-B525-8CAD1DB890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542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E1AE9-61F3-A7E3-798B-A2E921334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7E25FA4-06B4-2571-6C06-0A3249F08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020A4B3-C659-A152-D030-7C3E5395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②乱用のきっかけは？　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9E2A767-15D6-12B2-C9E7-F1C337AA1379}"/>
              </a:ext>
            </a:extLst>
          </p:cNvPr>
          <p:cNvSpPr/>
          <p:nvPr/>
        </p:nvSpPr>
        <p:spPr>
          <a:xfrm>
            <a:off x="802818" y="1309362"/>
            <a:ext cx="7729995" cy="725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ctr"/>
          <a:lstStyle/>
          <a:p>
            <a:pPr marL="3175" indent="-3175">
              <a:lnSpc>
                <a:spcPct val="90000"/>
              </a:lnSpc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このグラフから考えられることはなんだろう？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また、その原因や理由について考えていこう！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3D13EE87-E8F9-31EE-E786-2676515D257B}"/>
              </a:ext>
            </a:extLst>
          </p:cNvPr>
          <p:cNvSpPr txBox="1">
            <a:spLocks/>
          </p:cNvSpPr>
          <p:nvPr/>
        </p:nvSpPr>
        <p:spPr>
          <a:xfrm>
            <a:off x="1115398" y="6341121"/>
            <a:ext cx="7417415" cy="2308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出典：「令和５年における組織犯罪の情勢」（警察庁）（</a:t>
            </a:r>
            <a:r>
              <a:rPr lang="en-US" altLang="ja-JP" sz="900" dirty="0"/>
              <a:t>https://www.npa.go.jp/publications/statistics/kikakubunseki/r5jousei20240408.pdf</a:t>
            </a:r>
            <a:r>
              <a:rPr lang="ja-JP" altLang="en-US" sz="900" dirty="0"/>
              <a:t>）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328B14D-2CF3-4130-6ABC-2BA95890FEB9}"/>
              </a:ext>
            </a:extLst>
          </p:cNvPr>
          <p:cNvSpPr txBox="1">
            <a:spLocks/>
          </p:cNvSpPr>
          <p:nvPr/>
        </p:nvSpPr>
        <p:spPr>
          <a:xfrm>
            <a:off x="802818" y="2218009"/>
            <a:ext cx="6340197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大麻及び覚醒剤に対する危険（有害）性の認識の比較</a:t>
            </a:r>
          </a:p>
        </p:txBody>
      </p:sp>
      <p:pic>
        <p:nvPicPr>
          <p:cNvPr id="3" name="Google Shape;357;g3011e683d15_1_40">
            <a:extLst>
              <a:ext uri="{FF2B5EF4-FFF2-40B4-BE49-F238E27FC236}">
                <a16:creationId xmlns:a16="http://schemas.microsoft.com/office/drawing/2014/main" id="{52EDF4BB-3397-5601-3B4D-96306D24E4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t="12761"/>
          <a:stretch/>
        </p:blipFill>
        <p:spPr>
          <a:xfrm>
            <a:off x="802818" y="2638425"/>
            <a:ext cx="7719126" cy="3656314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52246BB-54B4-8AA0-7C86-689C868C9523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D844D4A9-140B-A0C8-3D3D-3048181FBF1A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330F549-7FF6-6A65-659B-6FFA70791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E77D82-BF43-B2EA-3133-6DBF917A7F23}"/>
              </a:ext>
            </a:extLst>
          </p:cNvPr>
          <p:cNvSpPr txBox="1"/>
          <p:nvPr/>
        </p:nvSpPr>
        <p:spPr>
          <a:xfrm>
            <a:off x="1824382" y="2076180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/>
              <a:t>かくせいざい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9B982D-A235-DD2D-E23B-F81450FFC46C}"/>
              </a:ext>
            </a:extLst>
          </p:cNvPr>
          <p:cNvSpPr txBox="1"/>
          <p:nvPr/>
        </p:nvSpPr>
        <p:spPr>
          <a:xfrm>
            <a:off x="763288" y="4584800"/>
            <a:ext cx="7232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spc="-100" dirty="0"/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154870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A4CA6-7650-2CFC-4850-3D8125827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D33E7AE-F76F-326A-9C1D-266A38FA4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4C0C0D9-CBC3-2BE3-FB6C-3A42A072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考えてみよう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1095E3-988D-0411-DC27-2B3D349B8FDC}"/>
              </a:ext>
            </a:extLst>
          </p:cNvPr>
          <p:cNvSpPr txBox="1"/>
          <p:nvPr/>
        </p:nvSpPr>
        <p:spPr>
          <a:xfrm>
            <a:off x="1094262" y="2595190"/>
            <a:ext cx="7438552" cy="3343698"/>
          </a:xfrm>
          <a:prstGeom prst="cloudCallout">
            <a:avLst>
              <a:gd name="adj1" fmla="val -34957"/>
              <a:gd name="adj2" fmla="val -58124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631825" marR="0" lvl="0" indent="-631825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 startAt="3"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誘われたらどうする？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631825" marR="0" lvl="0" indent="-631825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 startAt="3"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友人が誘われていたら</a:t>
            </a:r>
            <a:r>
              <a:rPr kumimoji="1" lang="en-US" altLang="ja-JP" sz="4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游ゴシック"/>
                <a:cs typeface="+mn-cs"/>
              </a:rPr>
              <a:t>…</a:t>
            </a:r>
            <a:endParaRPr kumimoji="1" lang="ja-JP" altLang="en-US" sz="40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游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7BCD43-8BA1-AF39-C959-32A807040C59}"/>
              </a:ext>
            </a:extLst>
          </p:cNvPr>
          <p:cNvSpPr txBox="1"/>
          <p:nvPr/>
        </p:nvSpPr>
        <p:spPr>
          <a:xfrm>
            <a:off x="803138" y="1563891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30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l"/>
            </a:pPr>
            <a:r>
              <a:rPr lang="ja-JP" altLang="en-US" sz="36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誘いを断ろう編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C23F7A3-2AA7-21F2-8380-8AB34761E455}"/>
              </a:ext>
            </a:extLst>
          </p:cNvPr>
          <p:cNvGrpSpPr/>
          <p:nvPr/>
        </p:nvGrpSpPr>
        <p:grpSpPr>
          <a:xfrm>
            <a:off x="1825101" y="416802"/>
            <a:ext cx="5756371" cy="674515"/>
            <a:chOff x="1825101" y="416802"/>
            <a:chExt cx="5756371" cy="674515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DFD6D38D-5F51-8799-36D1-0709E8DF209D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492EDE2-9F04-522E-0156-0A505853F7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59" y="416802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1440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E7ABE-2993-54E4-75C7-43441D808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BD42D3C-7188-C656-E357-7F1F08D9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FBBD9AF-8A22-EB05-BC4E-C02E5005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③誘われたらどうする？　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CB18511-68F3-782B-0F1C-E809E4D6F8A4}"/>
              </a:ext>
            </a:extLst>
          </p:cNvPr>
          <p:cNvSpPr/>
          <p:nvPr/>
        </p:nvSpPr>
        <p:spPr>
          <a:xfrm>
            <a:off x="802818" y="1267175"/>
            <a:ext cx="7729995" cy="1061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t">
            <a:spAutoFit/>
          </a:bodyPr>
          <a:lstStyle/>
          <a:p>
            <a:pPr marL="3175" marR="0" lvl="0" indent="-3175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友人や知り合いから誘われたらどうしますか？</a:t>
            </a:r>
          </a:p>
          <a:p>
            <a:pPr marL="3175" marR="0" lvl="0" indent="-3175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「ちょっとだけなら</a:t>
            </a:r>
            <a:r>
              <a:rPr kumimoji="1" lang="en-US" altLang="ja-JP" sz="2000" b="1" baseline="30000" dirty="0">
                <a:solidFill>
                  <a:schemeClr val="tx1"/>
                </a:solidFill>
              </a:rPr>
              <a:t>…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」乱用してもいいですか？</a:t>
            </a:r>
          </a:p>
          <a:p>
            <a:pPr marL="3175" marR="0" lvl="0" indent="-3175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あなたならどのように対応するか考えてみよう！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936FE7C-D942-5843-85FD-EA5A1FF6B608}"/>
              </a:ext>
            </a:extLst>
          </p:cNvPr>
          <p:cNvSpPr txBox="1">
            <a:spLocks/>
          </p:cNvSpPr>
          <p:nvPr/>
        </p:nvSpPr>
        <p:spPr>
          <a:xfrm>
            <a:off x="3943095" y="6341121"/>
            <a:ext cx="4589718" cy="2308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出典：厚生労働省</a:t>
            </a:r>
            <a:r>
              <a:rPr lang="en-US" altLang="ja-JP" sz="900" dirty="0"/>
              <a:t>HP</a:t>
            </a:r>
            <a:r>
              <a:rPr lang="ja-JP" altLang="en-US" sz="900" dirty="0"/>
              <a:t>（</a:t>
            </a:r>
            <a:r>
              <a:rPr lang="en-US" altLang="ja-JP" sz="900" dirty="0"/>
              <a:t>https://www.mhlw.go.jp/bunya/iyakuhin/dl/dame_kodomo.pdf</a:t>
            </a:r>
            <a:r>
              <a:rPr lang="ja-JP" altLang="en-US" sz="900" dirty="0"/>
              <a:t>）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EBAFA01-2821-F8C5-B5B2-34A9505EFF47}"/>
              </a:ext>
            </a:extLst>
          </p:cNvPr>
          <p:cNvGrpSpPr/>
          <p:nvPr/>
        </p:nvGrpSpPr>
        <p:grpSpPr>
          <a:xfrm>
            <a:off x="805305" y="2697004"/>
            <a:ext cx="7909941" cy="3182058"/>
            <a:chOff x="2049864" y="2516861"/>
            <a:chExt cx="8211569" cy="3303399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D10F5C63-4B10-A8BB-E58C-0AB9581A6821}"/>
                </a:ext>
              </a:extLst>
            </p:cNvPr>
            <p:cNvSpPr/>
            <p:nvPr/>
          </p:nvSpPr>
          <p:spPr>
            <a:xfrm>
              <a:off x="2049864" y="3355554"/>
              <a:ext cx="7796871" cy="2464706"/>
            </a:xfrm>
            <a:prstGeom prst="roundRect">
              <a:avLst>
                <a:gd name="adj" fmla="val 9388"/>
              </a:avLst>
            </a:prstGeom>
            <a:solidFill>
              <a:srgbClr val="EAEFF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6978830-30A1-C64E-06D7-632E51788315}"/>
                </a:ext>
              </a:extLst>
            </p:cNvPr>
            <p:cNvSpPr txBox="1"/>
            <p:nvPr/>
          </p:nvSpPr>
          <p:spPr>
            <a:xfrm>
              <a:off x="2168040" y="3880021"/>
              <a:ext cx="2685351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やせられるよ</a:t>
              </a:r>
              <a:r>
                <a:rPr kumimoji="1" lang="en-US" altLang="ja-JP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!</a:t>
              </a: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クスリでちょっと遊ぼうよ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面白いクスリがあるんだけど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イライラがとれてすっきりするよ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人生は経験だ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5439D1F-B55B-6F83-58B1-2E8652174409}"/>
                </a:ext>
              </a:extLst>
            </p:cNvPr>
            <p:cNvSpPr txBox="1"/>
            <p:nvPr/>
          </p:nvSpPr>
          <p:spPr>
            <a:xfrm>
              <a:off x="4853391" y="3832714"/>
              <a:ext cx="252761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眠気がとれて、勉強ができるよ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とりあえず、預かってよ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ちょっとだけ、ためしてみない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みんなやってるよ</a:t>
              </a:r>
              <a:br>
                <a:rPr kumimoji="1" lang="en-US" altLang="ja-JP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（やってないのはきみだけ）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29EDA0B-F634-0E62-2C0F-F00AAD656912}"/>
                </a:ext>
              </a:extLst>
            </p:cNvPr>
            <p:cNvSpPr txBox="1"/>
            <p:nvPr/>
          </p:nvSpPr>
          <p:spPr>
            <a:xfrm>
              <a:off x="7538742" y="3880021"/>
              <a:ext cx="2054409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ただの栄養剤だよ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最高の気分が味わえるよ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en-US" altLang="ja-JP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</a:t>
              </a: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回だけなら平気さ</a:t>
              </a:r>
              <a:endParaRPr kumimoji="1" lang="en-US" altLang="ja-JP" sz="14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8588" indent="-128588">
                <a:spcAft>
                  <a:spcPts val="12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4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お金はこの次でいいよ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231DADD-405B-5B9C-9570-EEC425C9B17B}"/>
                </a:ext>
              </a:extLst>
            </p:cNvPr>
            <p:cNvSpPr txBox="1"/>
            <p:nvPr/>
          </p:nvSpPr>
          <p:spPr>
            <a:xfrm>
              <a:off x="2168040" y="3473742"/>
              <a:ext cx="2710312" cy="344128"/>
            </a:xfrm>
            <a:prstGeom prst="rect">
              <a:avLst/>
            </a:prstGeom>
            <a:solidFill>
              <a:srgbClr val="5A4F77"/>
            </a:solidFill>
          </p:spPr>
          <p:txBody>
            <a:bodyPr wrap="none" lIns="180000" tIns="18000" rIns="180000" bIns="18000" rtlCol="0">
              <a:spAutoFit/>
            </a:bodyPr>
            <a:lstStyle/>
            <a:p>
              <a:pPr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kumimoji="1" lang="ja-JP" altLang="en-US" sz="2000" b="1" spc="-170" dirty="0">
                  <a:solidFill>
                    <a:schemeClr val="bg1"/>
                  </a:solidFill>
                  <a:latin typeface="+mn-ea"/>
                </a:rPr>
                <a:t>薬物乱用への甘い誘い</a:t>
              </a:r>
            </a:p>
          </p:txBody>
        </p:sp>
        <p:pic>
          <p:nvPicPr>
            <p:cNvPr id="14" name="図 13" descr="時計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DA20F7DA-7E69-8B19-3BD2-3B8DD12A5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495" y="2516861"/>
              <a:ext cx="5047938" cy="1268546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B38D34B-D8FF-296E-33C0-8717958896CE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80F6197D-A0DB-DF3F-AFB8-AAD52E282172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A283F5A9-D7BF-0DCD-9B09-8A159A9D72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540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E19DE-2645-CD67-95F6-9B900E257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521026A-CBD2-641E-3D96-8B1A8E33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61AC5F3F-3807-9F76-643E-EFEF4610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④友人が誘われていたら</a:t>
            </a:r>
            <a:r>
              <a:rPr kumimoji="1" lang="en-US" altLang="ja-JP" sz="36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+mj-ea"/>
                <a:cs typeface="+mn-cs"/>
              </a:rPr>
              <a:t>…</a:t>
            </a:r>
            <a:r>
              <a:rPr lang="en-US" altLang="ja-JP" dirty="0">
                <a:solidFill>
                  <a:schemeClr val="accent1"/>
                </a:solidFill>
                <a:latin typeface="+mj-ea"/>
                <a:cs typeface="Arial"/>
                <a:sym typeface="Arial"/>
              </a:rPr>
              <a:t> </a:t>
            </a:r>
            <a:r>
              <a:rPr lang="ja-JP" altLang="en-US" dirty="0"/>
              <a:t>　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A352C88-E3B5-CAED-0428-2D2EC2FB82DF}"/>
              </a:ext>
            </a:extLst>
          </p:cNvPr>
          <p:cNvSpPr/>
          <p:nvPr/>
        </p:nvSpPr>
        <p:spPr>
          <a:xfrm>
            <a:off x="802818" y="1267175"/>
            <a:ext cx="7729995" cy="1061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t">
            <a:spAutoFit/>
          </a:bodyPr>
          <a:lstStyle/>
          <a:p>
            <a:pPr marL="3175" marR="0" lvl="0" indent="-3175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友人が薬物乱用に誘われていたら、</a:t>
            </a:r>
            <a:b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あなたはどのように声かけします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か？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175" marR="0" lvl="0" indent="-3175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cs typeface="+mn-cs"/>
              </a:rPr>
              <a:t>友人がきっぱり断れるように手助けしよう！！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" name="Google Shape;385;g3011e683d15_1_67">
            <a:extLst>
              <a:ext uri="{FF2B5EF4-FFF2-40B4-BE49-F238E27FC236}">
                <a16:creationId xmlns:a16="http://schemas.microsoft.com/office/drawing/2014/main" id="{8CC4A02C-B243-D1BA-26B6-1136180A2570}"/>
              </a:ext>
            </a:extLst>
          </p:cNvPr>
          <p:cNvSpPr txBox="1">
            <a:spLocks/>
          </p:cNvSpPr>
          <p:nvPr/>
        </p:nvSpPr>
        <p:spPr>
          <a:xfrm>
            <a:off x="808904" y="2421640"/>
            <a:ext cx="772390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ja-JP" altLang="en-US" sz="1800" b="1" dirty="0">
                <a:solidFill>
                  <a:srgbClr val="0070C0"/>
                </a:solidFill>
                <a:cs typeface="Arial"/>
                <a:sym typeface="Arial"/>
              </a:rPr>
              <a:t>［問１］</a:t>
            </a:r>
            <a:endParaRPr lang="ja-JP" altLang="en-US" sz="1800" b="1" dirty="0">
              <a:cs typeface="Arial"/>
              <a:sym typeface="Arial"/>
            </a:endParaRPr>
          </a:p>
        </p:txBody>
      </p:sp>
      <p:sp>
        <p:nvSpPr>
          <p:cNvPr id="15" name="Google Shape;385;g3011e683d15_1_67">
            <a:extLst>
              <a:ext uri="{FF2B5EF4-FFF2-40B4-BE49-F238E27FC236}">
                <a16:creationId xmlns:a16="http://schemas.microsoft.com/office/drawing/2014/main" id="{F18B4565-3780-B71C-714E-643459DD597B}"/>
              </a:ext>
            </a:extLst>
          </p:cNvPr>
          <p:cNvSpPr txBox="1">
            <a:spLocks/>
          </p:cNvSpPr>
          <p:nvPr/>
        </p:nvSpPr>
        <p:spPr>
          <a:xfrm>
            <a:off x="799478" y="2817628"/>
            <a:ext cx="7741586" cy="14301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ja-JP" altLang="en-US" sz="1800" b="1" dirty="0">
                <a:cs typeface="Arial"/>
                <a:sym typeface="Arial"/>
              </a:rPr>
              <a:t>友人が、「先輩から</a:t>
            </a:r>
            <a:r>
              <a:rPr lang="en-US" altLang="ja-JP" sz="1800" b="1" dirty="0">
                <a:cs typeface="Arial"/>
                <a:sym typeface="Arial"/>
              </a:rPr>
              <a:t>『</a:t>
            </a:r>
            <a:r>
              <a:rPr lang="ja-JP" altLang="en-US" sz="1800" b="1" dirty="0">
                <a:cs typeface="Arial"/>
                <a:sym typeface="Arial"/>
              </a:rPr>
              <a:t>集中力が高まるから今度一緒に大麻やるぞ！</a:t>
            </a:r>
            <a:r>
              <a:rPr lang="en-US" altLang="ja-JP" sz="1800" b="1" dirty="0">
                <a:cs typeface="Arial"/>
                <a:sym typeface="Arial"/>
              </a:rPr>
              <a:t>』</a:t>
            </a:r>
            <a:r>
              <a:rPr lang="ja-JP" altLang="en-US" sz="1800" b="1" dirty="0">
                <a:cs typeface="Arial"/>
                <a:sym typeface="Arial"/>
              </a:rPr>
              <a:t>と誘われてしまった。先輩の顔を立てたい思いもあるし、どうしよう</a:t>
            </a:r>
            <a:r>
              <a:rPr lang="en-US" altLang="ja-JP" sz="1800" b="1" dirty="0">
                <a:cs typeface="Arial"/>
                <a:sym typeface="Arial"/>
              </a:rPr>
              <a:t>…</a:t>
            </a:r>
            <a:r>
              <a:rPr lang="ja-JP" altLang="en-US" sz="1800" b="1" dirty="0">
                <a:cs typeface="Arial"/>
                <a:sym typeface="Arial"/>
              </a:rPr>
              <a:t>。」とあなたに相談をしてきました。</a:t>
            </a:r>
            <a:br>
              <a:rPr lang="en-US" altLang="ja-JP" sz="1800" b="1" dirty="0">
                <a:cs typeface="Arial"/>
                <a:sym typeface="Arial"/>
              </a:rPr>
            </a:br>
            <a:r>
              <a:rPr lang="ja-JP" altLang="en-US" sz="1800" b="1" dirty="0">
                <a:cs typeface="Arial"/>
                <a:sym typeface="Arial"/>
              </a:rPr>
              <a:t>あなたならどのような声かけしますか？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46451EB-5452-64ED-4B4F-789678100018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C92B5DFE-7AD5-1920-0C0D-D6830038C71A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78935F73-F6A2-B4CE-818E-A9A86BD58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  <p:sp>
        <p:nvSpPr>
          <p:cNvPr id="10" name="Google Shape;385;g3011e683d15_1_67">
            <a:extLst>
              <a:ext uri="{FF2B5EF4-FFF2-40B4-BE49-F238E27FC236}">
                <a16:creationId xmlns:a16="http://schemas.microsoft.com/office/drawing/2014/main" id="{A929A7AD-223C-E5B4-A26D-0ED81AD91518}"/>
              </a:ext>
            </a:extLst>
          </p:cNvPr>
          <p:cNvSpPr txBox="1">
            <a:spLocks/>
          </p:cNvSpPr>
          <p:nvPr/>
        </p:nvSpPr>
        <p:spPr>
          <a:xfrm>
            <a:off x="798035" y="4336601"/>
            <a:ext cx="772390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ja-JP" altLang="en-US" sz="1800" b="1" dirty="0">
                <a:solidFill>
                  <a:srgbClr val="0070C0"/>
                </a:solidFill>
                <a:cs typeface="Arial"/>
                <a:sym typeface="Arial"/>
              </a:rPr>
              <a:t>［問２］</a:t>
            </a:r>
            <a:endParaRPr lang="ja-JP" altLang="en-US" sz="1800" b="1" dirty="0">
              <a:cs typeface="Arial"/>
              <a:sym typeface="Arial"/>
            </a:endParaRPr>
          </a:p>
        </p:txBody>
      </p:sp>
      <p:sp>
        <p:nvSpPr>
          <p:cNvPr id="11" name="Google Shape;385;g3011e683d15_1_67">
            <a:extLst>
              <a:ext uri="{FF2B5EF4-FFF2-40B4-BE49-F238E27FC236}">
                <a16:creationId xmlns:a16="http://schemas.microsoft.com/office/drawing/2014/main" id="{08696772-2BEF-3271-6DB4-6A93545984C8}"/>
              </a:ext>
            </a:extLst>
          </p:cNvPr>
          <p:cNvSpPr txBox="1">
            <a:spLocks/>
          </p:cNvSpPr>
          <p:nvPr/>
        </p:nvSpPr>
        <p:spPr>
          <a:xfrm>
            <a:off x="808904" y="4748808"/>
            <a:ext cx="7732160" cy="17366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ja-JP" altLang="en-US" sz="1800" b="1" dirty="0">
                <a:cs typeface="Arial"/>
                <a:sym typeface="Arial"/>
              </a:rPr>
              <a:t>さらに・・・</a:t>
            </a:r>
            <a:endParaRPr lang="en-US" altLang="ja-JP" sz="1800" b="1" dirty="0"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ja-JP" altLang="en-US" sz="1800" b="1" dirty="0">
                <a:cs typeface="Arial"/>
                <a:sym typeface="Arial"/>
              </a:rPr>
              <a:t>友人が、「先輩から</a:t>
            </a:r>
            <a:r>
              <a:rPr lang="en-US" altLang="ja-JP" sz="1800" b="1" dirty="0">
                <a:cs typeface="Arial"/>
                <a:sym typeface="Arial"/>
              </a:rPr>
              <a:t>『</a:t>
            </a:r>
            <a:r>
              <a:rPr lang="ja-JP" altLang="en-US" sz="1800" b="1" dirty="0">
                <a:cs typeface="Arial"/>
                <a:sym typeface="Arial"/>
              </a:rPr>
              <a:t>みんなやってるから大丈夫だ</a:t>
            </a:r>
            <a:r>
              <a:rPr lang="ja-JP" altLang="en-US" sz="1800" b="1" dirty="0"/>
              <a:t>よ！</a:t>
            </a:r>
            <a:r>
              <a:rPr lang="en-US" altLang="ja-JP" sz="1800" b="1" dirty="0"/>
              <a:t>』『</a:t>
            </a:r>
            <a:r>
              <a:rPr lang="ja-JP" altLang="en-US" sz="1800" b="1" dirty="0">
                <a:cs typeface="Arial"/>
                <a:sym typeface="Arial"/>
              </a:rPr>
              <a:t>１回だけなら平気！</a:t>
            </a:r>
            <a:r>
              <a:rPr lang="en-US" altLang="ja-JP" sz="1800" b="1" dirty="0">
                <a:cs typeface="Arial"/>
                <a:sym typeface="Arial"/>
              </a:rPr>
              <a:t>』『</a:t>
            </a:r>
            <a:r>
              <a:rPr lang="ja-JP" altLang="en-US" sz="1800" b="1" dirty="0">
                <a:cs typeface="Arial"/>
                <a:sym typeface="Arial"/>
              </a:rPr>
              <a:t>先輩の誘いを断るのか？</a:t>
            </a:r>
            <a:r>
              <a:rPr lang="en-US" altLang="ja-JP" sz="1800" b="1" dirty="0">
                <a:cs typeface="Arial"/>
                <a:sym typeface="Arial"/>
              </a:rPr>
              <a:t>』</a:t>
            </a:r>
            <a:r>
              <a:rPr lang="ja-JP" altLang="en-US" sz="1800" b="1" dirty="0">
                <a:cs typeface="Arial"/>
                <a:sym typeface="Arial"/>
              </a:rPr>
              <a:t>など、執拗に誘ってきたらどうしよう</a:t>
            </a:r>
            <a:r>
              <a:rPr lang="en-US" altLang="ja-JP" sz="1800" b="1" dirty="0">
                <a:cs typeface="Arial"/>
                <a:sym typeface="Arial"/>
              </a:rPr>
              <a:t>…</a:t>
            </a:r>
            <a:r>
              <a:rPr lang="ja-JP" altLang="en-US" sz="1800" b="1" dirty="0">
                <a:cs typeface="Arial"/>
                <a:sym typeface="Arial"/>
              </a:rPr>
              <a:t>。」とあなたに相談をしてきました。あなたならどのような声かけしますか？</a:t>
            </a:r>
          </a:p>
        </p:txBody>
      </p:sp>
    </p:spTree>
    <p:extLst>
      <p:ext uri="{BB962C8B-B14F-4D97-AF65-F5344CB8AC3E}">
        <p14:creationId xmlns:p14="http://schemas.microsoft.com/office/powerpoint/2010/main" val="1270227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E3314-5DF3-7268-71DA-D1EF4B1EF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5E39BDB-9D0F-F7E0-78FE-67A945B2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75E0970-D9A9-DD72-789F-A550EADA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考えてみよう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2A7B87-B490-BB91-7D9A-84D3E2E49393}"/>
              </a:ext>
            </a:extLst>
          </p:cNvPr>
          <p:cNvSpPr txBox="1"/>
          <p:nvPr/>
        </p:nvSpPr>
        <p:spPr>
          <a:xfrm>
            <a:off x="1094262" y="2595190"/>
            <a:ext cx="7438552" cy="3343698"/>
          </a:xfrm>
          <a:prstGeom prst="cloudCallout">
            <a:avLst>
              <a:gd name="adj1" fmla="val -34957"/>
              <a:gd name="adj2" fmla="val -58124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631825" indent="-631825">
              <a:lnSpc>
                <a:spcPct val="110000"/>
              </a:lnSpc>
              <a:buFont typeface="+mj-ea"/>
              <a:buAutoNum type="circleNumDbPlain" startAt="5"/>
            </a:pPr>
            <a:r>
              <a:rPr kumimoji="1" lang="ja-JP" altLang="en-US" sz="4000" b="1" dirty="0">
                <a:solidFill>
                  <a:schemeClr val="bg1"/>
                </a:solidFill>
              </a:rPr>
              <a:t>どうして薬物乱用を</a:t>
            </a:r>
            <a:br>
              <a:rPr kumimoji="1" lang="en-US" altLang="ja-JP" sz="4000" b="1" dirty="0">
                <a:solidFill>
                  <a:schemeClr val="bg1"/>
                </a:solidFill>
              </a:rPr>
            </a:br>
            <a:r>
              <a:rPr kumimoji="1" lang="ja-JP" altLang="en-US" sz="4000" b="1" dirty="0">
                <a:solidFill>
                  <a:schemeClr val="bg1"/>
                </a:solidFill>
              </a:rPr>
              <a:t>してしまうのか</a:t>
            </a:r>
            <a:r>
              <a:rPr kumimoji="1" lang="en-US" altLang="ja-JP" sz="4000" b="1" baseline="30000" dirty="0">
                <a:solidFill>
                  <a:schemeClr val="bg1"/>
                </a:solidFill>
              </a:rPr>
              <a:t>…</a:t>
            </a:r>
            <a:endParaRPr kumimoji="1" lang="ja-JP" alt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C1A6C9-0199-A1CD-70BD-9841C354F6AA}"/>
              </a:ext>
            </a:extLst>
          </p:cNvPr>
          <p:cNvSpPr txBox="1"/>
          <p:nvPr/>
        </p:nvSpPr>
        <p:spPr>
          <a:xfrm>
            <a:off x="803138" y="1563891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30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l"/>
            </a:pPr>
            <a:r>
              <a:rPr lang="ja-JP" altLang="en-US" sz="3600" b="1" i="0" u="none" strike="noStrike" cap="none" dirty="0">
                <a:solidFill>
                  <a:srgbClr val="000000"/>
                </a:solidFill>
                <a:latin typeface="+mn-ea"/>
                <a:cs typeface="MS PGothic"/>
                <a:sym typeface="MS PGothic"/>
              </a:rPr>
              <a:t>心の居場所作り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25EB18D-60A5-08C5-8C73-F67DDB4CD3CB}"/>
              </a:ext>
            </a:extLst>
          </p:cNvPr>
          <p:cNvGrpSpPr/>
          <p:nvPr/>
        </p:nvGrpSpPr>
        <p:grpSpPr>
          <a:xfrm>
            <a:off x="1825101" y="416802"/>
            <a:ext cx="5756371" cy="674515"/>
            <a:chOff x="1825101" y="416802"/>
            <a:chExt cx="5756371" cy="674515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4D9E1222-D8A4-B9DA-752D-1C8C27DF1633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D2469B41-F7CF-4078-E9D4-35536002B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59" y="416802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851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F7ED9-F6B1-4C25-037E-8D399F3F4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F6F9BF8-08FC-D43B-DEBB-0FB87FBE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9055DCF-3EBF-784F-188A-27D7D6F4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56" y="324147"/>
            <a:ext cx="7499677" cy="985215"/>
          </a:xfrm>
        </p:spPr>
        <p:txBody>
          <a:bodyPr>
            <a:normAutofit/>
          </a:bodyPr>
          <a:lstStyle/>
          <a:p>
            <a:r>
              <a:rPr lang="ja-JP" altLang="en-US" sz="2800" spc="-200" dirty="0">
                <a:latin typeface="+mj-ea"/>
                <a:cs typeface="Arial"/>
                <a:sym typeface="Arial"/>
              </a:rPr>
              <a:t>⑤どうして薬物乱用をしてしまうのか</a:t>
            </a:r>
            <a:r>
              <a:rPr lang="en-US" altLang="ja-JP" sz="2800" spc="-200" dirty="0">
                <a:latin typeface="+mj-ea"/>
                <a:cs typeface="Arial"/>
                <a:sym typeface="Arial"/>
              </a:rPr>
              <a:t>…</a:t>
            </a:r>
            <a:r>
              <a:rPr lang="ja" altLang="ja-JP" sz="2800" spc="-200" dirty="0">
                <a:latin typeface="+mj-ea"/>
                <a:cs typeface="Arial"/>
                <a:sym typeface="Arial"/>
              </a:rPr>
              <a:t>　</a:t>
            </a:r>
            <a:endParaRPr lang="ja-JP" altLang="en-US" sz="2800" spc="-2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BBB1758-4653-2F45-E5E5-77C4E34B7341}"/>
              </a:ext>
            </a:extLst>
          </p:cNvPr>
          <p:cNvSpPr/>
          <p:nvPr/>
        </p:nvSpPr>
        <p:spPr>
          <a:xfrm>
            <a:off x="802818" y="1309362"/>
            <a:ext cx="7729995" cy="725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ctr"/>
          <a:lstStyle/>
          <a:p>
            <a:pPr marL="3175" indent="-3175">
              <a:lnSpc>
                <a:spcPct val="90000"/>
              </a:lnSpc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薬物乱用をしてしまう理由は？</a:t>
            </a:r>
          </a:p>
          <a:p>
            <a:pPr marL="3175" indent="-3175">
              <a:lnSpc>
                <a:spcPct val="90000"/>
              </a:lnSpc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　　⇒ 悩みがある。ストレスがある。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　など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cs typeface="+mn-cs"/>
            </a:endParaRPr>
          </a:p>
        </p:txBody>
      </p:sp>
      <p:sp>
        <p:nvSpPr>
          <p:cNvPr id="3" name="Google Shape;385;g3011e683d15_1_67">
            <a:extLst>
              <a:ext uri="{FF2B5EF4-FFF2-40B4-BE49-F238E27FC236}">
                <a16:creationId xmlns:a16="http://schemas.microsoft.com/office/drawing/2014/main" id="{360736D9-F3CA-C868-7A17-121B5A5026B9}"/>
              </a:ext>
            </a:extLst>
          </p:cNvPr>
          <p:cNvSpPr txBox="1">
            <a:spLocks/>
          </p:cNvSpPr>
          <p:nvPr/>
        </p:nvSpPr>
        <p:spPr>
          <a:xfrm>
            <a:off x="802210" y="2566967"/>
            <a:ext cx="7730604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ja-JP" altLang="en-US" sz="2000" dirty="0">
                <a:cs typeface="Arial"/>
                <a:sym typeface="Arial"/>
              </a:rPr>
              <a:t>誘われて</a:t>
            </a:r>
            <a:r>
              <a:rPr lang="en-US" altLang="ja-JP" sz="2000" baseline="30000" dirty="0">
                <a:cs typeface="Arial"/>
                <a:sym typeface="Arial"/>
              </a:rPr>
              <a:t>…</a:t>
            </a:r>
            <a:r>
              <a:rPr lang="ja-JP" altLang="en-US" sz="2000" dirty="0">
                <a:cs typeface="Arial"/>
                <a:sym typeface="Arial"/>
              </a:rPr>
              <a:t>はきっかけに過ぎず、悩みやストレスなど現状から逃げたい気持ちがあることで、薬物乱用を始めてしまうことが多い。</a:t>
            </a:r>
          </a:p>
        </p:txBody>
      </p:sp>
      <p:sp>
        <p:nvSpPr>
          <p:cNvPr id="9" name="Google Shape;385;g3011e683d15_1_67">
            <a:extLst>
              <a:ext uri="{FF2B5EF4-FFF2-40B4-BE49-F238E27FC236}">
                <a16:creationId xmlns:a16="http://schemas.microsoft.com/office/drawing/2014/main" id="{72959E02-F78D-54B1-FB0E-2F97EA5C1B30}"/>
              </a:ext>
            </a:extLst>
          </p:cNvPr>
          <p:cNvSpPr txBox="1">
            <a:spLocks/>
          </p:cNvSpPr>
          <p:nvPr/>
        </p:nvSpPr>
        <p:spPr>
          <a:xfrm>
            <a:off x="1268605" y="4439648"/>
            <a:ext cx="6596647" cy="544796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none" lIns="91425" tIns="91425" rIns="91425" bIns="91425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ja-JP" altLang="en-US" sz="2000" b="1" dirty="0">
                <a:solidFill>
                  <a:schemeClr val="bg1"/>
                </a:solidFill>
                <a:cs typeface="Arial"/>
                <a:sym typeface="Arial"/>
              </a:rPr>
              <a:t>身近な人が悩んでいたらあなたなら何ができますか？</a:t>
            </a:r>
          </a:p>
        </p:txBody>
      </p:sp>
      <p:sp>
        <p:nvSpPr>
          <p:cNvPr id="10" name="Google Shape;385;g3011e683d15_1_67">
            <a:extLst>
              <a:ext uri="{FF2B5EF4-FFF2-40B4-BE49-F238E27FC236}">
                <a16:creationId xmlns:a16="http://schemas.microsoft.com/office/drawing/2014/main" id="{5A68048C-936B-CA33-F544-FFA0CB8CF682}"/>
              </a:ext>
            </a:extLst>
          </p:cNvPr>
          <p:cNvSpPr txBox="1">
            <a:spLocks/>
          </p:cNvSpPr>
          <p:nvPr/>
        </p:nvSpPr>
        <p:spPr>
          <a:xfrm>
            <a:off x="1268605" y="3928839"/>
            <a:ext cx="659664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ja-JP" altLang="en-US" sz="1800" b="1" dirty="0">
                <a:solidFill>
                  <a:srgbClr val="0070C0"/>
                </a:solidFill>
                <a:cs typeface="Arial"/>
                <a:sym typeface="Arial"/>
              </a:rPr>
              <a:t>［テーマ］ 心の居場所を作ろう！！</a:t>
            </a:r>
            <a:endParaRPr lang="ja-JP" altLang="en-US" sz="1800" b="1" dirty="0">
              <a:cs typeface="Arial"/>
              <a:sym typeface="Arial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C6EF2AA-29EB-5F15-E507-BE112389300E}"/>
              </a:ext>
            </a:extLst>
          </p:cNvPr>
          <p:cNvGrpSpPr/>
          <p:nvPr/>
        </p:nvGrpSpPr>
        <p:grpSpPr>
          <a:xfrm>
            <a:off x="1344308" y="395883"/>
            <a:ext cx="6459771" cy="695434"/>
            <a:chOff x="1136916" y="395883"/>
            <a:chExt cx="6459771" cy="695434"/>
          </a:xfrm>
        </p:grpSpPr>
        <p:sp>
          <p:nvSpPr>
            <p:cNvPr id="15" name="平行四辺形 14">
              <a:extLst>
                <a:ext uri="{FF2B5EF4-FFF2-40B4-BE49-F238E27FC236}">
                  <a16:creationId xmlns:a16="http://schemas.microsoft.com/office/drawing/2014/main" id="{5310DEB7-07C3-942E-6597-C947EE8A5434}"/>
                </a:ext>
              </a:extLst>
            </p:cNvPr>
            <p:cNvSpPr/>
            <p:nvPr userDrawn="1"/>
          </p:nvSpPr>
          <p:spPr>
            <a:xfrm flipH="1">
              <a:off x="1136916" y="975632"/>
              <a:ext cx="6013743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906CCAC1-21D4-A788-5735-FF5CA1916D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5496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7D59F-37BB-5AA5-6FCB-3F4EE3BE2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08EC4F-3D5E-3B6F-4552-307B013D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19543F4-C561-1A72-8DBC-9D18D556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調べてみよう</a:t>
            </a:r>
          </a:p>
        </p:txBody>
      </p:sp>
      <p:sp>
        <p:nvSpPr>
          <p:cNvPr id="5" name="スクロール: 横 4">
            <a:extLst>
              <a:ext uri="{FF2B5EF4-FFF2-40B4-BE49-F238E27FC236}">
                <a16:creationId xmlns:a16="http://schemas.microsoft.com/office/drawing/2014/main" id="{C31FDF89-1124-134C-AA6E-AE016E409500}"/>
              </a:ext>
            </a:extLst>
          </p:cNvPr>
          <p:cNvSpPr/>
          <p:nvPr/>
        </p:nvSpPr>
        <p:spPr>
          <a:xfrm>
            <a:off x="1084083" y="1677970"/>
            <a:ext cx="7211506" cy="4098838"/>
          </a:xfrm>
          <a:prstGeom prst="horizontalScroll">
            <a:avLst>
              <a:gd name="adj" fmla="val 9276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altLang="en-US" sz="4400" b="1" dirty="0">
                <a:solidFill>
                  <a:schemeClr val="bg1"/>
                </a:solidFill>
                <a:latin typeface="+mn-ea"/>
              </a:rPr>
              <a:t>どのように薬物乱用を</a:t>
            </a:r>
            <a:br>
              <a:rPr lang="en-US" altLang="ja-JP" sz="4400" b="1" dirty="0">
                <a:solidFill>
                  <a:schemeClr val="bg1"/>
                </a:solidFill>
                <a:latin typeface="+mn-ea"/>
              </a:rPr>
            </a:br>
            <a:r>
              <a:rPr lang="ja-JP" altLang="en-US" sz="4400" b="1" dirty="0">
                <a:solidFill>
                  <a:schemeClr val="bg1"/>
                </a:solidFill>
                <a:latin typeface="+mn-ea"/>
              </a:rPr>
              <a:t>未然に防いでいる？？？</a:t>
            </a:r>
            <a:endParaRPr lang="ja-JP" altLang="en-US" sz="3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EA1381D-A3DE-D121-86DE-479B7E38F93D}"/>
              </a:ext>
            </a:extLst>
          </p:cNvPr>
          <p:cNvGrpSpPr/>
          <p:nvPr/>
        </p:nvGrpSpPr>
        <p:grpSpPr>
          <a:xfrm>
            <a:off x="1825101" y="416802"/>
            <a:ext cx="5756371" cy="674515"/>
            <a:chOff x="1825101" y="416802"/>
            <a:chExt cx="5756371" cy="674515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5BF16035-2CD5-5A52-015A-1676DDCB89B1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B8200E9-F82E-71D7-DFD8-00EB9AB42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59" y="416802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74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6EFC7E82-3BA4-EE9E-CDB7-A1A204D439CD}"/>
              </a:ext>
            </a:extLst>
          </p:cNvPr>
          <p:cNvGrpSpPr/>
          <p:nvPr/>
        </p:nvGrpSpPr>
        <p:grpSpPr>
          <a:xfrm>
            <a:off x="3380972" y="2588134"/>
            <a:ext cx="2216183" cy="2049584"/>
            <a:chOff x="2859769" y="1971859"/>
            <a:chExt cx="3934656" cy="3638873"/>
          </a:xfrm>
        </p:grpSpPr>
        <p:sp>
          <p:nvSpPr>
            <p:cNvPr id="48" name="雲 47">
              <a:extLst>
                <a:ext uri="{FF2B5EF4-FFF2-40B4-BE49-F238E27FC236}">
                  <a16:creationId xmlns:a16="http://schemas.microsoft.com/office/drawing/2014/main" id="{2F4A6E0C-5459-E8B9-ED0F-BCBFFCB6BA78}"/>
                </a:ext>
              </a:extLst>
            </p:cNvPr>
            <p:cNvSpPr/>
            <p:nvPr/>
          </p:nvSpPr>
          <p:spPr>
            <a:xfrm>
              <a:off x="2859769" y="1971859"/>
              <a:ext cx="3934656" cy="3638873"/>
            </a:xfrm>
            <a:prstGeom prst="cloud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D8BE3E8A-95AB-951E-6F09-BFF2CC68C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331" y="2763418"/>
              <a:ext cx="3064918" cy="2561979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A2787BB-7E89-05B5-5FDE-1E155F4C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1E1E5A-A5DC-9836-E082-D456C484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90" y="324147"/>
            <a:ext cx="7786653" cy="985215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+mn-ea"/>
                <a:ea typeface="+mn-ea"/>
                <a:cs typeface="MS PGothic"/>
                <a:sym typeface="MS PGothic"/>
              </a:rPr>
              <a:t>きっかけとなる</a:t>
            </a:r>
            <a:r>
              <a:rPr lang="ja" altLang="ja-JP" sz="3200" b="1" dirty="0">
                <a:latin typeface="+mn-ea"/>
                <a:ea typeface="+mn-ea"/>
                <a:cs typeface="MS PGothic"/>
                <a:sym typeface="MS PGothic"/>
              </a:rPr>
              <a:t>心理的要因</a:t>
            </a:r>
            <a:endParaRPr lang="ja-JP" altLang="en-US" sz="3200" dirty="0">
              <a:latin typeface="+mn-ea"/>
              <a:ea typeface="+mn-ea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309F4F-B952-5CEA-72CE-C1B2E8382549}"/>
              </a:ext>
            </a:extLst>
          </p:cNvPr>
          <p:cNvGrpSpPr/>
          <p:nvPr/>
        </p:nvGrpSpPr>
        <p:grpSpPr>
          <a:xfrm flipV="1">
            <a:off x="2456099" y="3738838"/>
            <a:ext cx="4161492" cy="775464"/>
            <a:chOff x="3810244" y="2509937"/>
            <a:chExt cx="4161492" cy="77546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7FD4E71-25C1-0EBA-B0AF-5FCABBC74804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17" name="矢印: 右 16">
                <a:extLst>
                  <a:ext uri="{FF2B5EF4-FFF2-40B4-BE49-F238E27FC236}">
                    <a16:creationId xmlns:a16="http://schemas.microsoft.com/office/drawing/2014/main" id="{F723554E-4FAB-5B5C-C04A-22A9613D6B5B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8" name="稲妻 17">
                <a:extLst>
                  <a:ext uri="{FF2B5EF4-FFF2-40B4-BE49-F238E27FC236}">
                    <a16:creationId xmlns:a16="http://schemas.microsoft.com/office/drawing/2014/main" id="{2A507F25-5A16-6BF8-9F11-DFDD93AABA60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9" name="稲妻 18">
                <a:extLst>
                  <a:ext uri="{FF2B5EF4-FFF2-40B4-BE49-F238E27FC236}">
                    <a16:creationId xmlns:a16="http://schemas.microsoft.com/office/drawing/2014/main" id="{163DA3A5-5ECE-AF11-3590-3877A19765A1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0" name="稲妻 19">
                <a:extLst>
                  <a:ext uri="{FF2B5EF4-FFF2-40B4-BE49-F238E27FC236}">
                    <a16:creationId xmlns:a16="http://schemas.microsoft.com/office/drawing/2014/main" id="{C5271AAD-60E7-14D2-682B-3C15EA1324A6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1" name="稲妻 20">
                <a:extLst>
                  <a:ext uri="{FF2B5EF4-FFF2-40B4-BE49-F238E27FC236}">
                    <a16:creationId xmlns:a16="http://schemas.microsoft.com/office/drawing/2014/main" id="{5EBA33E2-E7EA-A84E-1DC5-90DA55F10184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8002EEE0-916D-CDFE-EFDC-13D8512C4E49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7" name="矢印: 右 6">
                <a:extLst>
                  <a:ext uri="{FF2B5EF4-FFF2-40B4-BE49-F238E27FC236}">
                    <a16:creationId xmlns:a16="http://schemas.microsoft.com/office/drawing/2014/main" id="{80945702-2EC4-D3C1-D820-40456B2B9A33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3" name="稲妻 12">
                <a:extLst>
                  <a:ext uri="{FF2B5EF4-FFF2-40B4-BE49-F238E27FC236}">
                    <a16:creationId xmlns:a16="http://schemas.microsoft.com/office/drawing/2014/main" id="{188D9CE9-F896-0CF5-38E8-6A4A69F2E64B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4" name="稲妻 13">
                <a:extLst>
                  <a:ext uri="{FF2B5EF4-FFF2-40B4-BE49-F238E27FC236}">
                    <a16:creationId xmlns:a16="http://schemas.microsoft.com/office/drawing/2014/main" id="{832D4E72-5C43-AF05-2614-42E16E7AA677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5" name="稲妻 14">
                <a:extLst>
                  <a:ext uri="{FF2B5EF4-FFF2-40B4-BE49-F238E27FC236}">
                    <a16:creationId xmlns:a16="http://schemas.microsoft.com/office/drawing/2014/main" id="{04F57EFA-D5A7-AB5E-C7DB-FE197001D32F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6" name="稲妻 15">
                <a:extLst>
                  <a:ext uri="{FF2B5EF4-FFF2-40B4-BE49-F238E27FC236}">
                    <a16:creationId xmlns:a16="http://schemas.microsoft.com/office/drawing/2014/main" id="{9112018D-6C2A-A6B8-1DBE-0D4EADCEE9AE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08CBA7D-A14B-E4F2-4C54-8BB3D2394219}"/>
              </a:ext>
            </a:extLst>
          </p:cNvPr>
          <p:cNvGrpSpPr/>
          <p:nvPr/>
        </p:nvGrpSpPr>
        <p:grpSpPr>
          <a:xfrm>
            <a:off x="2452784" y="2423560"/>
            <a:ext cx="4161492" cy="775464"/>
            <a:chOff x="3810244" y="2509937"/>
            <a:chExt cx="4161492" cy="775464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162E8BA2-9C33-FC4C-9B71-45ED65FE0B39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32" name="矢印: 右 31">
                <a:extLst>
                  <a:ext uri="{FF2B5EF4-FFF2-40B4-BE49-F238E27FC236}">
                    <a16:creationId xmlns:a16="http://schemas.microsoft.com/office/drawing/2014/main" id="{9ADBC4B7-AE4A-4EF6-97A0-DFC1E79E9ADB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3" name="稲妻 32">
                <a:extLst>
                  <a:ext uri="{FF2B5EF4-FFF2-40B4-BE49-F238E27FC236}">
                    <a16:creationId xmlns:a16="http://schemas.microsoft.com/office/drawing/2014/main" id="{847E7BBF-57D1-F84D-9511-9AC053AB7D9F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4" name="稲妻 33">
                <a:extLst>
                  <a:ext uri="{FF2B5EF4-FFF2-40B4-BE49-F238E27FC236}">
                    <a16:creationId xmlns:a16="http://schemas.microsoft.com/office/drawing/2014/main" id="{5F2E7D65-59B2-9045-9609-7A3485BA972E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5" name="稲妻 34">
                <a:extLst>
                  <a:ext uri="{FF2B5EF4-FFF2-40B4-BE49-F238E27FC236}">
                    <a16:creationId xmlns:a16="http://schemas.microsoft.com/office/drawing/2014/main" id="{0728A692-D566-6BBF-DD2C-9CF3DAE5A204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6" name="稲妻 35">
                <a:extLst>
                  <a:ext uri="{FF2B5EF4-FFF2-40B4-BE49-F238E27FC236}">
                    <a16:creationId xmlns:a16="http://schemas.microsoft.com/office/drawing/2014/main" id="{A37FA03B-91A3-3EE2-A535-EC969C16A0B2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8EF00FF5-F16C-2238-5077-8D06F5AE863F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27" name="矢印: 右 26">
                <a:extLst>
                  <a:ext uri="{FF2B5EF4-FFF2-40B4-BE49-F238E27FC236}">
                    <a16:creationId xmlns:a16="http://schemas.microsoft.com/office/drawing/2014/main" id="{226CEE70-62CB-2B7C-2D27-4D478893F43F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8" name="稲妻 27">
                <a:extLst>
                  <a:ext uri="{FF2B5EF4-FFF2-40B4-BE49-F238E27FC236}">
                    <a16:creationId xmlns:a16="http://schemas.microsoft.com/office/drawing/2014/main" id="{262404D9-EF3B-947B-B24E-911D8B0B7CAF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9" name="稲妻 28">
                <a:extLst>
                  <a:ext uri="{FF2B5EF4-FFF2-40B4-BE49-F238E27FC236}">
                    <a16:creationId xmlns:a16="http://schemas.microsoft.com/office/drawing/2014/main" id="{E324F2AF-00F1-F759-5833-6253BE7812C7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0" name="稲妻 29">
                <a:extLst>
                  <a:ext uri="{FF2B5EF4-FFF2-40B4-BE49-F238E27FC236}">
                    <a16:creationId xmlns:a16="http://schemas.microsoft.com/office/drawing/2014/main" id="{1E29BFEC-F5FF-E180-311D-7A714554BC51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1" name="稲妻 30">
                <a:extLst>
                  <a:ext uri="{FF2B5EF4-FFF2-40B4-BE49-F238E27FC236}">
                    <a16:creationId xmlns:a16="http://schemas.microsoft.com/office/drawing/2014/main" id="{979E64B7-0011-195A-CCF0-8AF746E38576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</p:grpSp>
      <p:sp>
        <p:nvSpPr>
          <p:cNvPr id="37" name="Google Shape;133;g2f57866ec08_0_0">
            <a:extLst>
              <a:ext uri="{FF2B5EF4-FFF2-40B4-BE49-F238E27FC236}">
                <a16:creationId xmlns:a16="http://schemas.microsoft.com/office/drawing/2014/main" id="{7960426E-34E5-6CAE-21E3-672AFC291131}"/>
              </a:ext>
            </a:extLst>
          </p:cNvPr>
          <p:cNvSpPr txBox="1"/>
          <p:nvPr/>
        </p:nvSpPr>
        <p:spPr>
          <a:xfrm>
            <a:off x="6063450" y="1815239"/>
            <a:ext cx="2301368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やってみたい</a:t>
            </a:r>
            <a:endParaRPr lang="en-US" altLang="ja" sz="2000" b="1" dirty="0">
              <a:cs typeface="MS PGothic"/>
              <a:sym typeface="MS PGothi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という好奇心から</a:t>
            </a:r>
            <a:endParaRPr sz="2000" b="1" dirty="0">
              <a:cs typeface="MS PGothic"/>
              <a:sym typeface="MS PGothic"/>
            </a:endParaRPr>
          </a:p>
        </p:txBody>
      </p:sp>
      <p:sp>
        <p:nvSpPr>
          <p:cNvPr id="38" name="Google Shape;135;g2f57866ec08_0_0">
            <a:extLst>
              <a:ext uri="{FF2B5EF4-FFF2-40B4-BE49-F238E27FC236}">
                <a16:creationId xmlns:a16="http://schemas.microsoft.com/office/drawing/2014/main" id="{1F585E80-3FAC-7922-BA72-FE4DC1AF82F2}"/>
              </a:ext>
            </a:extLst>
          </p:cNvPr>
          <p:cNvSpPr txBox="1"/>
          <p:nvPr/>
        </p:nvSpPr>
        <p:spPr>
          <a:xfrm>
            <a:off x="6289997" y="4143381"/>
            <a:ext cx="1806861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ストレスから</a:t>
            </a:r>
            <a:endParaRPr sz="2000" b="1" dirty="0">
              <a:cs typeface="MS PGothic"/>
              <a:sym typeface="MS PGothi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逃げたいから</a:t>
            </a:r>
            <a:endParaRPr sz="2000" b="1" dirty="0">
              <a:cs typeface="MS PGothic"/>
              <a:sym typeface="MS PGothic"/>
            </a:endParaRPr>
          </a:p>
        </p:txBody>
      </p:sp>
      <p:sp>
        <p:nvSpPr>
          <p:cNvPr id="39" name="Google Shape;137;g2f57866ec08_0_0">
            <a:extLst>
              <a:ext uri="{FF2B5EF4-FFF2-40B4-BE49-F238E27FC236}">
                <a16:creationId xmlns:a16="http://schemas.microsoft.com/office/drawing/2014/main" id="{EC902DB3-7954-ED5E-5C56-5E75D7041934}"/>
              </a:ext>
            </a:extLst>
          </p:cNvPr>
          <p:cNvSpPr txBox="1"/>
          <p:nvPr/>
        </p:nvSpPr>
        <p:spPr>
          <a:xfrm>
            <a:off x="870232" y="4143382"/>
            <a:ext cx="2056595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日常生活などの</a:t>
            </a:r>
            <a:endParaRPr sz="2000" b="1" dirty="0">
              <a:cs typeface="MS PGothic"/>
              <a:sym typeface="MS P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イライラから</a:t>
            </a:r>
            <a:endParaRPr sz="2000" b="1" dirty="0">
              <a:cs typeface="MS PGothic"/>
              <a:sym typeface="MS PGothic"/>
            </a:endParaRPr>
          </a:p>
        </p:txBody>
      </p:sp>
      <p:sp>
        <p:nvSpPr>
          <p:cNvPr id="40" name="Google Shape;139;g2f57866ec08_0_0">
            <a:extLst>
              <a:ext uri="{FF2B5EF4-FFF2-40B4-BE49-F238E27FC236}">
                <a16:creationId xmlns:a16="http://schemas.microsoft.com/office/drawing/2014/main" id="{0213EFEC-F9FA-B9B4-44AA-96BD302158B6}"/>
              </a:ext>
            </a:extLst>
          </p:cNvPr>
          <p:cNvSpPr txBox="1"/>
          <p:nvPr/>
        </p:nvSpPr>
        <p:spPr>
          <a:xfrm>
            <a:off x="1388848" y="1815239"/>
            <a:ext cx="1537979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cs typeface="MS PGothic"/>
                <a:sym typeface="MS PGothic"/>
              </a:rPr>
              <a:t>投げやり</a:t>
            </a:r>
            <a:r>
              <a:rPr lang="ja" sz="2000" b="1" dirty="0">
                <a:cs typeface="MS PGothic"/>
                <a:sym typeface="MS PGothic"/>
              </a:rPr>
              <a:t>な</a:t>
            </a:r>
            <a:endParaRPr sz="2000" b="1" dirty="0">
              <a:cs typeface="MS PGothic"/>
              <a:sym typeface="MS P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気持ちから</a:t>
            </a:r>
            <a:endParaRPr sz="2000" b="1" dirty="0">
              <a:cs typeface="MS PGothic"/>
              <a:sym typeface="MS PGothic"/>
            </a:endParaRPr>
          </a:p>
        </p:txBody>
      </p:sp>
      <p:pic>
        <p:nvPicPr>
          <p:cNvPr id="9" name="図 8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DFCA313E-A306-E3E8-ECD7-219D8814F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9" y="2485564"/>
            <a:ext cx="1573873" cy="130525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B481BB2-E569-8323-3ED2-DDE001385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56" y="2551773"/>
            <a:ext cx="1125546" cy="1239046"/>
          </a:xfrm>
          <a:prstGeom prst="rect">
            <a:avLst/>
          </a:prstGeom>
        </p:spPr>
      </p:pic>
      <p:pic>
        <p:nvPicPr>
          <p:cNvPr id="22" name="図 21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6DA92A47-4E23-1C50-D87F-38336E242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74" y="4841028"/>
            <a:ext cx="1117980" cy="1235264"/>
          </a:xfrm>
          <a:prstGeom prst="rect">
            <a:avLst/>
          </a:prstGeom>
        </p:spPr>
      </p:pic>
      <p:pic>
        <p:nvPicPr>
          <p:cNvPr id="46" name="図 45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8FD6E0BF-1459-7CC1-CA99-A6F4161196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00" y="4746275"/>
            <a:ext cx="1573873" cy="1305255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49F9016-623A-DB9E-54D4-56A6ABBC51CB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10" name="平行四辺形 9">
              <a:extLst>
                <a:ext uri="{FF2B5EF4-FFF2-40B4-BE49-F238E27FC236}">
                  <a16:creationId xmlns:a16="http://schemas.microsoft.com/office/drawing/2014/main" id="{3B13A1F8-2C96-650A-6251-1D74DD73820B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9BA6871E-BDD8-C38D-9A7A-3FD35BD4CB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393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9E187A9-EA28-D7BB-1CF1-6771B97D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31AA80C-6555-6624-C4BC-AD2002E4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56" y="324147"/>
            <a:ext cx="7635824" cy="985215"/>
          </a:xfrm>
        </p:spPr>
        <p:txBody>
          <a:bodyPr>
            <a:normAutofit/>
          </a:bodyPr>
          <a:lstStyle/>
          <a:p>
            <a:r>
              <a:rPr lang="ja-JP" altLang="en-US" sz="2600" spc="-200" dirty="0">
                <a:latin typeface="+mj-ea"/>
                <a:cs typeface="Arial"/>
                <a:sym typeface="Arial"/>
              </a:rPr>
              <a:t>どのように薬物乱用を未然に防いでいる？</a:t>
            </a:r>
            <a:endParaRPr lang="ja-JP" altLang="en-US" sz="2600" dirty="0"/>
          </a:p>
        </p:txBody>
      </p:sp>
      <p:sp>
        <p:nvSpPr>
          <p:cNvPr id="5" name="Google Shape;385;g3011e683d15_1_67">
            <a:extLst>
              <a:ext uri="{FF2B5EF4-FFF2-40B4-BE49-F238E27FC236}">
                <a16:creationId xmlns:a16="http://schemas.microsoft.com/office/drawing/2014/main" id="{268A41FB-E10B-909F-CCC9-A49FB29096DB}"/>
              </a:ext>
            </a:extLst>
          </p:cNvPr>
          <p:cNvSpPr txBox="1">
            <a:spLocks/>
          </p:cNvSpPr>
          <p:nvPr/>
        </p:nvSpPr>
        <p:spPr>
          <a:xfrm>
            <a:off x="792163" y="1511268"/>
            <a:ext cx="7726203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ja-JP" altLang="en-US" sz="2400" b="1" dirty="0">
                <a:solidFill>
                  <a:srgbClr val="202729"/>
                </a:solidFill>
              </a:rPr>
              <a:t>現在、様々な未然防止対策が取られています。</a:t>
            </a:r>
            <a:br>
              <a:rPr lang="en-US" altLang="ja-JP" sz="2400" b="1" dirty="0">
                <a:solidFill>
                  <a:srgbClr val="202729"/>
                </a:solidFill>
              </a:rPr>
            </a:br>
            <a:r>
              <a:rPr lang="ja-JP" altLang="en-US" sz="2400" b="1" dirty="0">
                <a:solidFill>
                  <a:srgbClr val="202729"/>
                </a:solidFill>
              </a:rPr>
              <a:t>しかし、大麻検挙人員は増えている現実があります。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ja-JP" altLang="en-US" sz="2400" b="1" dirty="0">
                <a:solidFill>
                  <a:srgbClr val="202729"/>
                </a:solidFill>
              </a:rPr>
              <a:t>そこで、今の啓発活動に加え、どのような対策をすると未然防止につながると思いますか？</a:t>
            </a:r>
          </a:p>
        </p:txBody>
      </p:sp>
      <p:sp>
        <p:nvSpPr>
          <p:cNvPr id="6" name="Google Shape;385;g3011e683d15_1_67">
            <a:extLst>
              <a:ext uri="{FF2B5EF4-FFF2-40B4-BE49-F238E27FC236}">
                <a16:creationId xmlns:a16="http://schemas.microsoft.com/office/drawing/2014/main" id="{D6D5F7CC-D1E1-52EE-CEEA-9FF7291A1903}"/>
              </a:ext>
            </a:extLst>
          </p:cNvPr>
          <p:cNvSpPr txBox="1">
            <a:spLocks/>
          </p:cNvSpPr>
          <p:nvPr/>
        </p:nvSpPr>
        <p:spPr>
          <a:xfrm>
            <a:off x="806610" y="3964759"/>
            <a:ext cx="7726203" cy="1021523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ja-JP" altLang="en-US" sz="2400" b="1" dirty="0">
                <a:solidFill>
                  <a:schemeClr val="bg1"/>
                </a:solidFill>
                <a:cs typeface="Arial"/>
                <a:sym typeface="Arial"/>
              </a:rPr>
              <a:t>現在取り組んでいる対策を調べ、</a:t>
            </a:r>
            <a:br>
              <a:rPr lang="en-US" altLang="ja-JP" sz="2400" b="1" dirty="0">
                <a:solidFill>
                  <a:schemeClr val="bg1"/>
                </a:solidFill>
                <a:cs typeface="Arial"/>
                <a:sym typeface="Arial"/>
              </a:rPr>
            </a:br>
            <a:r>
              <a:rPr lang="ja-JP" altLang="en-US" sz="2400" b="1" dirty="0">
                <a:solidFill>
                  <a:schemeClr val="bg1"/>
                </a:solidFill>
                <a:cs typeface="Arial"/>
                <a:sym typeface="Arial"/>
              </a:rPr>
              <a:t>そこにあなたの考えを加えた対策を考えてみましょう。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B44C96A-22CD-9966-5438-C9FA048A6C58}"/>
              </a:ext>
            </a:extLst>
          </p:cNvPr>
          <p:cNvGrpSpPr/>
          <p:nvPr/>
        </p:nvGrpSpPr>
        <p:grpSpPr>
          <a:xfrm>
            <a:off x="1344308" y="395883"/>
            <a:ext cx="6459771" cy="695434"/>
            <a:chOff x="1136916" y="395883"/>
            <a:chExt cx="6459771" cy="695434"/>
          </a:xfrm>
        </p:grpSpPr>
        <p:sp>
          <p:nvSpPr>
            <p:cNvPr id="10" name="平行四辺形 9">
              <a:extLst>
                <a:ext uri="{FF2B5EF4-FFF2-40B4-BE49-F238E27FC236}">
                  <a16:creationId xmlns:a16="http://schemas.microsoft.com/office/drawing/2014/main" id="{DCF25E45-AD91-0445-DB91-839AC029949A}"/>
                </a:ext>
              </a:extLst>
            </p:cNvPr>
            <p:cNvSpPr/>
            <p:nvPr userDrawn="1"/>
          </p:nvSpPr>
          <p:spPr>
            <a:xfrm flipH="1">
              <a:off x="1136916" y="975632"/>
              <a:ext cx="6013743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EB1E787-BAA4-AA26-125D-3018268BF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0882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DF2D4-56EC-8CE8-AFF5-456B9A092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87E29A3-2D2F-30C1-EA8B-49B466C6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CA49808-7F06-9204-33BB-059D7D778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>
                <a:latin typeface="+mn-ea"/>
                <a:ea typeface="+mn-ea"/>
                <a:cs typeface="Arial"/>
                <a:sym typeface="Arial"/>
              </a:rPr>
              <a:t>薬物乱用を防ぐ取組①</a:t>
            </a:r>
            <a:endParaRPr kumimoji="1" lang="ja-JP" altLang="en-US" sz="3200" dirty="0"/>
          </a:p>
        </p:txBody>
      </p:sp>
      <p:pic>
        <p:nvPicPr>
          <p:cNvPr id="6" name="Google Shape;429;g3011e683d15_6_8">
            <a:extLst>
              <a:ext uri="{FF2B5EF4-FFF2-40B4-BE49-F238E27FC236}">
                <a16:creationId xmlns:a16="http://schemas.microsoft.com/office/drawing/2014/main" id="{692B10EC-861D-8A7B-0EFA-6C0E2B0872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460" y="1201784"/>
            <a:ext cx="3534859" cy="50007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oogle Shape;430;g3011e683d15_6_8">
            <a:extLst>
              <a:ext uri="{FF2B5EF4-FFF2-40B4-BE49-F238E27FC236}">
                <a16:creationId xmlns:a16="http://schemas.microsoft.com/office/drawing/2014/main" id="{1133E0B3-4B0B-4FC5-82AC-29283E7E68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9807" y="1201784"/>
            <a:ext cx="3508511" cy="50007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73010F0-5925-FA15-2CD9-8EAAA7D5E172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CC74AC9B-D93C-8D28-D873-1A54E29894BA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E22B165-9A70-5F13-C22F-3A245E19C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4251B904-E355-6027-56F2-2D787CD7DC83}"/>
              </a:ext>
            </a:extLst>
          </p:cNvPr>
          <p:cNvSpPr txBox="1">
            <a:spLocks/>
          </p:cNvSpPr>
          <p:nvPr/>
        </p:nvSpPr>
        <p:spPr>
          <a:xfrm>
            <a:off x="856660" y="6245219"/>
            <a:ext cx="3550972" cy="3693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出典：厚生労働省</a:t>
            </a:r>
            <a:r>
              <a:rPr lang="en-US" altLang="ja-JP" sz="900" dirty="0"/>
              <a:t>HP</a:t>
            </a:r>
            <a:r>
              <a:rPr lang="ja-JP" altLang="en-US" sz="900" dirty="0"/>
              <a:t>（</a:t>
            </a:r>
            <a:r>
              <a:rPr lang="en-US" altLang="ja" sz="900" dirty="0"/>
              <a:t>https://www.mhlw.go.jp/content/11120000/</a:t>
            </a:r>
            <a:br>
              <a:rPr lang="en-US" altLang="ja" sz="900" dirty="0"/>
            </a:br>
            <a:r>
              <a:rPr lang="en-US" altLang="ja" sz="900" dirty="0"/>
              <a:t>Kojinyunyu2024_A3poster.pdf</a:t>
            </a:r>
            <a:r>
              <a:rPr lang="ja" altLang="en-US" sz="900" dirty="0"/>
              <a:t>）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CDECC82A-EECF-512C-9615-8213125F706C}"/>
              </a:ext>
            </a:extLst>
          </p:cNvPr>
          <p:cNvSpPr txBox="1">
            <a:spLocks/>
          </p:cNvSpPr>
          <p:nvPr/>
        </p:nvSpPr>
        <p:spPr>
          <a:xfrm>
            <a:off x="4705707" y="6245219"/>
            <a:ext cx="3844269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出典：厚生労働省</a:t>
            </a:r>
            <a:r>
              <a:rPr lang="en-US" altLang="ja-JP" sz="900" dirty="0"/>
              <a:t>HP</a:t>
            </a:r>
            <a:r>
              <a:rPr lang="ja-JP" altLang="en-US" sz="900" dirty="0"/>
              <a:t>（</a:t>
            </a:r>
            <a:r>
              <a:rPr lang="en-US" altLang="ja" sz="900" dirty="0"/>
              <a:t>https://www.mhlw.go.jp/content/11120000/000771684.pdf</a:t>
            </a:r>
            <a:r>
              <a:rPr lang="ja" altLang="en-US" sz="9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752220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21936-F193-EE7B-6979-371BA821A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9C1DCD2-8B0A-F0FA-E42C-AAD369B9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D103186-7D79-B4EE-A0A3-07F844A47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>
                <a:latin typeface="+mn-ea"/>
                <a:ea typeface="+mn-ea"/>
                <a:cs typeface="Arial"/>
                <a:sym typeface="Arial"/>
              </a:rPr>
              <a:t>薬物乱用を防ぐ取組②</a:t>
            </a:r>
            <a:endParaRPr kumimoji="1" lang="ja-JP" altLang="en-US" sz="32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01CFA08-CA6A-049F-3AEB-5CDAA2A86A9A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A990B877-3AE9-3017-12DE-7E6790591370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9AFE821C-6B3F-33E0-3803-AC85AD95E8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8A54840-7A67-24FC-96A2-6141DACECEE9}"/>
              </a:ext>
            </a:extLst>
          </p:cNvPr>
          <p:cNvGrpSpPr/>
          <p:nvPr/>
        </p:nvGrpSpPr>
        <p:grpSpPr>
          <a:xfrm>
            <a:off x="1541211" y="1498769"/>
            <a:ext cx="6068818" cy="4989067"/>
            <a:chOff x="1541211" y="1498769"/>
            <a:chExt cx="6068818" cy="4989067"/>
          </a:xfrm>
        </p:grpSpPr>
        <p:pic>
          <p:nvPicPr>
            <p:cNvPr id="5" name="Google Shape;438;g3011e683d15_6_15">
              <a:extLst>
                <a:ext uri="{FF2B5EF4-FFF2-40B4-BE49-F238E27FC236}">
                  <a16:creationId xmlns:a16="http://schemas.microsoft.com/office/drawing/2014/main" id="{2C07FBA1-21B2-B7B4-408E-31C3FD3FAF52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rcRect b="50299"/>
            <a:stretch/>
          </p:blipFill>
          <p:spPr>
            <a:xfrm>
              <a:off x="1541211" y="1498769"/>
              <a:ext cx="6068818" cy="2616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438;g3011e683d15_6_15">
              <a:extLst>
                <a:ext uri="{FF2B5EF4-FFF2-40B4-BE49-F238E27FC236}">
                  <a16:creationId xmlns:a16="http://schemas.microsoft.com/office/drawing/2014/main" id="{2E5C676C-AEF8-7366-852F-5AAC4DA8B94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rcRect t="50299"/>
            <a:stretch/>
          </p:blipFill>
          <p:spPr>
            <a:xfrm>
              <a:off x="1541211" y="3871804"/>
              <a:ext cx="6068818" cy="26160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A5FC80E-633B-53BD-005E-23405ABCAC70}"/>
              </a:ext>
            </a:extLst>
          </p:cNvPr>
          <p:cNvSpPr txBox="1">
            <a:spLocks/>
          </p:cNvSpPr>
          <p:nvPr/>
        </p:nvSpPr>
        <p:spPr>
          <a:xfrm>
            <a:off x="6673646" y="6064122"/>
            <a:ext cx="1859168" cy="5078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出典：財務省</a:t>
            </a:r>
            <a:r>
              <a:rPr lang="en-US" altLang="ja-JP" sz="900" dirty="0"/>
              <a:t>HP</a:t>
            </a:r>
            <a:r>
              <a:rPr lang="ja-JP" altLang="en-US" sz="900" dirty="0"/>
              <a:t>（</a:t>
            </a:r>
            <a:r>
              <a:rPr lang="en-US" altLang="ja-JP" sz="900" dirty="0"/>
              <a:t>https://www.customs.go.jp/</a:t>
            </a:r>
            <a:br>
              <a:rPr lang="en-US" altLang="ja-JP" sz="900" dirty="0"/>
            </a:br>
            <a:r>
              <a:rPr lang="en-US" altLang="ja-JP" sz="900" dirty="0" err="1"/>
              <a:t>mizugiwa</a:t>
            </a:r>
            <a:r>
              <a:rPr lang="en-US" altLang="ja-JP" sz="900" dirty="0"/>
              <a:t>/maken/maken.htm</a:t>
            </a:r>
            <a:r>
              <a:rPr lang="ja-JP" altLang="en-US" sz="900" dirty="0"/>
              <a:t>）</a:t>
            </a:r>
          </a:p>
        </p:txBody>
      </p:sp>
      <p:sp>
        <p:nvSpPr>
          <p:cNvPr id="10" name="Google Shape;439;g3011e683d15_6_15">
            <a:extLst>
              <a:ext uri="{FF2B5EF4-FFF2-40B4-BE49-F238E27FC236}">
                <a16:creationId xmlns:a16="http://schemas.microsoft.com/office/drawing/2014/main" id="{3DFA6AC4-5B1A-764D-7E26-10529CD6C1FF}"/>
              </a:ext>
            </a:extLst>
          </p:cNvPr>
          <p:cNvSpPr/>
          <p:nvPr/>
        </p:nvSpPr>
        <p:spPr>
          <a:xfrm>
            <a:off x="1615641" y="1208031"/>
            <a:ext cx="2236479" cy="38048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36000" rIns="91425" bIns="360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" sz="2000" b="1" dirty="0">
                <a:latin typeface="+mn-ea"/>
              </a:rPr>
              <a:t>麻薬探知犬の活動</a:t>
            </a:r>
            <a:endParaRPr sz="2000" b="1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349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47025-B904-223E-389C-7DD415F66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90FC007-F361-1193-FC1C-DB86C817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ECEDBF-05EC-3D48-2BAF-A696E067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>
                <a:latin typeface="+mn-ea"/>
                <a:ea typeface="+mn-ea"/>
                <a:cs typeface="Arial"/>
                <a:sym typeface="Arial"/>
              </a:rPr>
              <a:t>薬物乱用を防ぐ取組②</a:t>
            </a:r>
            <a:endParaRPr kumimoji="1" lang="ja-JP" altLang="en-US" sz="32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9A71F1C2-1381-A13A-D4AD-FB7908378366}"/>
              </a:ext>
            </a:extLst>
          </p:cNvPr>
          <p:cNvSpPr txBox="1">
            <a:spLocks/>
          </p:cNvSpPr>
          <p:nvPr/>
        </p:nvSpPr>
        <p:spPr>
          <a:xfrm>
            <a:off x="4430408" y="6341121"/>
            <a:ext cx="4102405" cy="2308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出典：財務省</a:t>
            </a:r>
            <a:r>
              <a:rPr lang="en-US" altLang="ja-JP" sz="900" dirty="0"/>
              <a:t>HP</a:t>
            </a:r>
            <a:r>
              <a:rPr lang="ja-JP" altLang="en-US" sz="900" dirty="0"/>
              <a:t>（</a:t>
            </a:r>
            <a:r>
              <a:rPr lang="en-US" altLang="ja-JP" sz="900" dirty="0"/>
              <a:t>https://www.customs.go.jp/mizugiwa/maken/maken.htm</a:t>
            </a:r>
            <a:r>
              <a:rPr lang="ja-JP" altLang="en-US" sz="900" dirty="0"/>
              <a:t>）</a:t>
            </a:r>
          </a:p>
        </p:txBody>
      </p:sp>
      <p:pic>
        <p:nvPicPr>
          <p:cNvPr id="6" name="Google Shape;440;g3011e683d15_6_15">
            <a:extLst>
              <a:ext uri="{FF2B5EF4-FFF2-40B4-BE49-F238E27FC236}">
                <a16:creationId xmlns:a16="http://schemas.microsoft.com/office/drawing/2014/main" id="{D927BA51-5A75-BBE2-796A-DED46214AE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652" y="1485861"/>
            <a:ext cx="6061607" cy="46395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43F234B-1A81-3B8C-6949-786A9759BCBE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9B26C8EB-A034-676C-F65C-7DEBB50867D5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D29EB1EC-D5F0-76AA-F17D-AB1B0FF7B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  <p:sp>
        <p:nvSpPr>
          <p:cNvPr id="8" name="Google Shape;439;g3011e683d15_6_15">
            <a:extLst>
              <a:ext uri="{FF2B5EF4-FFF2-40B4-BE49-F238E27FC236}">
                <a16:creationId xmlns:a16="http://schemas.microsoft.com/office/drawing/2014/main" id="{943B0CED-B3C4-5B14-CC2A-BB7D4D9F17A3}"/>
              </a:ext>
            </a:extLst>
          </p:cNvPr>
          <p:cNvSpPr/>
          <p:nvPr/>
        </p:nvSpPr>
        <p:spPr>
          <a:xfrm>
            <a:off x="1615641" y="1208031"/>
            <a:ext cx="2236479" cy="38048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36000" rIns="91425" bIns="360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" sz="2000" b="1" dirty="0">
                <a:latin typeface="+mn-ea"/>
              </a:rPr>
              <a:t>麻薬探知犬の活動</a:t>
            </a:r>
            <a:endParaRPr sz="2000" b="1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05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DFBC6-C898-1B9E-20D8-8E7F101E5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3161D71-10BB-4A79-752C-9D383B7C8395}"/>
              </a:ext>
            </a:extLst>
          </p:cNvPr>
          <p:cNvGrpSpPr/>
          <p:nvPr/>
        </p:nvGrpSpPr>
        <p:grpSpPr>
          <a:xfrm>
            <a:off x="3380972" y="2588134"/>
            <a:ext cx="2216183" cy="2049584"/>
            <a:chOff x="2859769" y="1971859"/>
            <a:chExt cx="3934656" cy="3638873"/>
          </a:xfrm>
        </p:grpSpPr>
        <p:sp>
          <p:nvSpPr>
            <p:cNvPr id="18" name="雲 17">
              <a:extLst>
                <a:ext uri="{FF2B5EF4-FFF2-40B4-BE49-F238E27FC236}">
                  <a16:creationId xmlns:a16="http://schemas.microsoft.com/office/drawing/2014/main" id="{E2A6081C-1614-1D02-4864-6E4B502F92AD}"/>
                </a:ext>
              </a:extLst>
            </p:cNvPr>
            <p:cNvSpPr/>
            <p:nvPr/>
          </p:nvSpPr>
          <p:spPr>
            <a:xfrm>
              <a:off x="2859769" y="1971859"/>
              <a:ext cx="3934656" cy="3638873"/>
            </a:xfrm>
            <a:prstGeom prst="cloud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37BCF23D-6A27-EDB4-429E-09B820790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331" y="2763418"/>
              <a:ext cx="3064918" cy="2561979"/>
            </a:xfrm>
            <a:prstGeom prst="rect">
              <a:avLst/>
            </a:prstGeom>
          </p:spPr>
        </p:pic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43134E0-BD95-0EB5-5067-FBDE36D0B278}"/>
              </a:ext>
            </a:extLst>
          </p:cNvPr>
          <p:cNvGrpSpPr/>
          <p:nvPr/>
        </p:nvGrpSpPr>
        <p:grpSpPr>
          <a:xfrm flipV="1">
            <a:off x="2456099" y="3738838"/>
            <a:ext cx="4161492" cy="775464"/>
            <a:chOff x="3810244" y="2509937"/>
            <a:chExt cx="4161492" cy="775464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538078D6-C812-422C-383C-AB10745D36FF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29" name="矢印: 右 28">
                <a:extLst>
                  <a:ext uri="{FF2B5EF4-FFF2-40B4-BE49-F238E27FC236}">
                    <a16:creationId xmlns:a16="http://schemas.microsoft.com/office/drawing/2014/main" id="{FEB97C5C-063D-9DDC-0956-8C1C93117D6D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0" name="稲妻 29">
                <a:extLst>
                  <a:ext uri="{FF2B5EF4-FFF2-40B4-BE49-F238E27FC236}">
                    <a16:creationId xmlns:a16="http://schemas.microsoft.com/office/drawing/2014/main" id="{A8EB4640-4583-8FD2-F250-53D4500C7D42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1" name="稲妻 30">
                <a:extLst>
                  <a:ext uri="{FF2B5EF4-FFF2-40B4-BE49-F238E27FC236}">
                    <a16:creationId xmlns:a16="http://schemas.microsoft.com/office/drawing/2014/main" id="{8F6AC0DC-75C4-F042-1B54-B2484089A1F2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2" name="稲妻 31">
                <a:extLst>
                  <a:ext uri="{FF2B5EF4-FFF2-40B4-BE49-F238E27FC236}">
                    <a16:creationId xmlns:a16="http://schemas.microsoft.com/office/drawing/2014/main" id="{BA4F9919-3C8D-2F17-4001-8F18731327B4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3" name="稲妻 32">
                <a:extLst>
                  <a:ext uri="{FF2B5EF4-FFF2-40B4-BE49-F238E27FC236}">
                    <a16:creationId xmlns:a16="http://schemas.microsoft.com/office/drawing/2014/main" id="{479C173E-D3ED-7B20-E925-77BF341D9109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6B29A9A8-65B7-DEE5-DEB2-E403F577E8F7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24" name="矢印: 右 23">
                <a:extLst>
                  <a:ext uri="{FF2B5EF4-FFF2-40B4-BE49-F238E27FC236}">
                    <a16:creationId xmlns:a16="http://schemas.microsoft.com/office/drawing/2014/main" id="{8B9E1A13-A260-3A43-9CBE-EFDF3327F194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5" name="稲妻 24">
                <a:extLst>
                  <a:ext uri="{FF2B5EF4-FFF2-40B4-BE49-F238E27FC236}">
                    <a16:creationId xmlns:a16="http://schemas.microsoft.com/office/drawing/2014/main" id="{A3B4093C-DAC6-DC90-83A5-5423BA9E9191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6" name="稲妻 25">
                <a:extLst>
                  <a:ext uri="{FF2B5EF4-FFF2-40B4-BE49-F238E27FC236}">
                    <a16:creationId xmlns:a16="http://schemas.microsoft.com/office/drawing/2014/main" id="{DA2EBBBC-70E5-C175-17A2-60DD4B73FF2D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7" name="稲妻 26">
                <a:extLst>
                  <a:ext uri="{FF2B5EF4-FFF2-40B4-BE49-F238E27FC236}">
                    <a16:creationId xmlns:a16="http://schemas.microsoft.com/office/drawing/2014/main" id="{2607C1DD-3479-B240-7A11-D0BCDE5DB16E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8" name="稲妻 27">
                <a:extLst>
                  <a:ext uri="{FF2B5EF4-FFF2-40B4-BE49-F238E27FC236}">
                    <a16:creationId xmlns:a16="http://schemas.microsoft.com/office/drawing/2014/main" id="{CD9180D3-3603-F1F1-BC80-5568345DA9C1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0BA0CA45-C570-F659-171E-01039310587E}"/>
              </a:ext>
            </a:extLst>
          </p:cNvPr>
          <p:cNvGrpSpPr/>
          <p:nvPr/>
        </p:nvGrpSpPr>
        <p:grpSpPr>
          <a:xfrm>
            <a:off x="2452784" y="2423560"/>
            <a:ext cx="4161492" cy="775464"/>
            <a:chOff x="3810244" y="2509937"/>
            <a:chExt cx="4161492" cy="775464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8CB03213-A4C9-C593-4D3F-10DC0CAB1030}"/>
                </a:ext>
              </a:extLst>
            </p:cNvPr>
            <p:cNvGrpSpPr/>
            <p:nvPr/>
          </p:nvGrpSpPr>
          <p:grpSpPr>
            <a:xfrm rot="19800000" flipH="1">
              <a:off x="6646765" y="2509937"/>
              <a:ext cx="1324971" cy="775464"/>
              <a:chOff x="4924810" y="2020208"/>
              <a:chExt cx="1141596" cy="775464"/>
            </a:xfrm>
          </p:grpSpPr>
          <p:sp>
            <p:nvSpPr>
              <p:cNvPr id="42" name="矢印: 右 41">
                <a:extLst>
                  <a:ext uri="{FF2B5EF4-FFF2-40B4-BE49-F238E27FC236}">
                    <a16:creationId xmlns:a16="http://schemas.microsoft.com/office/drawing/2014/main" id="{F59C14A4-77AF-096E-B3F0-69190744C3A1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43" name="稲妻 42">
                <a:extLst>
                  <a:ext uri="{FF2B5EF4-FFF2-40B4-BE49-F238E27FC236}">
                    <a16:creationId xmlns:a16="http://schemas.microsoft.com/office/drawing/2014/main" id="{A2CFAF4F-A568-A4DC-3C25-074DE23C33EA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44" name="稲妻 43">
                <a:extLst>
                  <a:ext uri="{FF2B5EF4-FFF2-40B4-BE49-F238E27FC236}">
                    <a16:creationId xmlns:a16="http://schemas.microsoft.com/office/drawing/2014/main" id="{2BC7812B-5AE7-2F0E-9846-7A4B0BC134E0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52" name="稲妻 51">
                <a:extLst>
                  <a:ext uri="{FF2B5EF4-FFF2-40B4-BE49-F238E27FC236}">
                    <a16:creationId xmlns:a16="http://schemas.microsoft.com/office/drawing/2014/main" id="{4AB2F3D2-EECF-ACCD-8F98-DDD469D48D5A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75" name="稲妻 74">
                <a:extLst>
                  <a:ext uri="{FF2B5EF4-FFF2-40B4-BE49-F238E27FC236}">
                    <a16:creationId xmlns:a16="http://schemas.microsoft.com/office/drawing/2014/main" id="{5594BB35-490A-6BA5-A3F4-E6B7EFC0EAA5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72C456B6-B543-F7AA-A9A2-DE49EAD85F13}"/>
                </a:ext>
              </a:extLst>
            </p:cNvPr>
            <p:cNvGrpSpPr/>
            <p:nvPr/>
          </p:nvGrpSpPr>
          <p:grpSpPr>
            <a:xfrm rot="1800000">
              <a:off x="3810244" y="2509937"/>
              <a:ext cx="1324971" cy="775464"/>
              <a:chOff x="4924810" y="2020208"/>
              <a:chExt cx="1141596" cy="775464"/>
            </a:xfrm>
          </p:grpSpPr>
          <p:sp>
            <p:nvSpPr>
              <p:cNvPr id="37" name="矢印: 右 36">
                <a:extLst>
                  <a:ext uri="{FF2B5EF4-FFF2-40B4-BE49-F238E27FC236}">
                    <a16:creationId xmlns:a16="http://schemas.microsoft.com/office/drawing/2014/main" id="{F19CA85D-FD6F-9AB8-9836-D43198934120}"/>
                  </a:ext>
                </a:extLst>
              </p:cNvPr>
              <p:cNvSpPr/>
              <p:nvPr/>
            </p:nvSpPr>
            <p:spPr>
              <a:xfrm>
                <a:off x="4924810" y="2020208"/>
                <a:ext cx="1141596" cy="775464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8" name="稲妻 37">
                <a:extLst>
                  <a:ext uri="{FF2B5EF4-FFF2-40B4-BE49-F238E27FC236}">
                    <a16:creationId xmlns:a16="http://schemas.microsoft.com/office/drawing/2014/main" id="{630169FF-EAD7-96CC-1410-72FBA07C9FD6}"/>
                  </a:ext>
                </a:extLst>
              </p:cNvPr>
              <p:cNvSpPr/>
              <p:nvPr/>
            </p:nvSpPr>
            <p:spPr>
              <a:xfrm>
                <a:off x="5416194" y="2137503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9" name="稲妻 38">
                <a:extLst>
                  <a:ext uri="{FF2B5EF4-FFF2-40B4-BE49-F238E27FC236}">
                    <a16:creationId xmlns:a16="http://schemas.microsoft.com/office/drawing/2014/main" id="{CBF1790C-8DEB-62F5-AECB-0FF01B9C9EC9}"/>
                  </a:ext>
                </a:extLst>
              </p:cNvPr>
              <p:cNvSpPr/>
              <p:nvPr/>
            </p:nvSpPr>
            <p:spPr>
              <a:xfrm>
                <a:off x="4948349" y="2145515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40" name="稲妻 39">
                <a:extLst>
                  <a:ext uri="{FF2B5EF4-FFF2-40B4-BE49-F238E27FC236}">
                    <a16:creationId xmlns:a16="http://schemas.microsoft.com/office/drawing/2014/main" id="{57D79368-FB9F-DAEA-A24D-E8E919E6A29E}"/>
                  </a:ext>
                </a:extLst>
              </p:cNvPr>
              <p:cNvSpPr/>
              <p:nvPr/>
            </p:nvSpPr>
            <p:spPr>
              <a:xfrm rot="11358675">
                <a:off x="5307644" y="2374670"/>
                <a:ext cx="286964" cy="39203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41" name="稲妻 40">
                <a:extLst>
                  <a:ext uri="{FF2B5EF4-FFF2-40B4-BE49-F238E27FC236}">
                    <a16:creationId xmlns:a16="http://schemas.microsoft.com/office/drawing/2014/main" id="{22C085DC-FFD2-5E56-4103-144BF71698A3}"/>
                  </a:ext>
                </a:extLst>
              </p:cNvPr>
              <p:cNvSpPr/>
              <p:nvPr/>
            </p:nvSpPr>
            <p:spPr>
              <a:xfrm rot="11358675">
                <a:off x="5720348" y="2302849"/>
                <a:ext cx="256213" cy="350026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530982-4F51-37AB-D4BD-85E447C17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89DE411-2056-8BF2-9294-65B61C5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016" y="324147"/>
            <a:ext cx="7629528" cy="985215"/>
          </a:xfrm>
        </p:spPr>
        <p:txBody>
          <a:bodyPr>
            <a:normAutofit/>
          </a:bodyPr>
          <a:lstStyle/>
          <a:p>
            <a:r>
              <a:rPr lang="ja-JP" altLang="en-US" sz="2800" b="1" spc="-100" dirty="0">
                <a:latin typeface="+mn-ea"/>
                <a:ea typeface="+mn-ea"/>
                <a:cs typeface="MS PGothic"/>
                <a:sym typeface="MS PGothic"/>
              </a:rPr>
              <a:t>きっかけとなる</a:t>
            </a:r>
            <a:r>
              <a:rPr lang="ja" altLang="ja-JP" sz="2800" b="1" spc="-100" dirty="0">
                <a:latin typeface="+mn-ea"/>
                <a:ea typeface="+mn-ea"/>
                <a:cs typeface="MS PGothic"/>
                <a:sym typeface="MS PGothic"/>
              </a:rPr>
              <a:t>人間関係や社会的要因</a:t>
            </a:r>
            <a:endParaRPr lang="ja-JP" altLang="en-US" sz="2800" spc="-100" dirty="0">
              <a:latin typeface="+mn-ea"/>
              <a:ea typeface="+mn-ea"/>
            </a:endParaRPr>
          </a:p>
        </p:txBody>
      </p:sp>
      <p:sp>
        <p:nvSpPr>
          <p:cNvPr id="67" name="Google Shape;133;g2f57866ec08_0_0">
            <a:extLst>
              <a:ext uri="{FF2B5EF4-FFF2-40B4-BE49-F238E27FC236}">
                <a16:creationId xmlns:a16="http://schemas.microsoft.com/office/drawing/2014/main" id="{83E8C06A-4534-C773-9518-169D7A1E1934}"/>
              </a:ext>
            </a:extLst>
          </p:cNvPr>
          <p:cNvSpPr txBox="1"/>
          <p:nvPr/>
        </p:nvSpPr>
        <p:spPr>
          <a:xfrm>
            <a:off x="6393811" y="1814400"/>
            <a:ext cx="1537978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大人からの</a:t>
            </a:r>
            <a:br>
              <a:rPr lang="en-US" altLang="ja-JP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強要</a:t>
            </a:r>
          </a:p>
        </p:txBody>
      </p:sp>
      <p:sp>
        <p:nvSpPr>
          <p:cNvPr id="68" name="Google Shape;135;g2f57866ec08_0_0">
            <a:extLst>
              <a:ext uri="{FF2B5EF4-FFF2-40B4-BE49-F238E27FC236}">
                <a16:creationId xmlns:a16="http://schemas.microsoft.com/office/drawing/2014/main" id="{8200A942-23B2-0302-6A6F-2ECDAAB8820D}"/>
              </a:ext>
            </a:extLst>
          </p:cNvPr>
          <p:cNvSpPr txBox="1"/>
          <p:nvPr/>
        </p:nvSpPr>
        <p:spPr>
          <a:xfrm>
            <a:off x="6151588" y="4143600"/>
            <a:ext cx="2301369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インターネットの</a:t>
            </a:r>
            <a:br>
              <a:rPr lang="en-US" altLang="ja-JP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サイトなど</a:t>
            </a:r>
          </a:p>
        </p:txBody>
      </p:sp>
      <p:sp>
        <p:nvSpPr>
          <p:cNvPr id="69" name="Google Shape;137;g2f57866ec08_0_0">
            <a:extLst>
              <a:ext uri="{FF2B5EF4-FFF2-40B4-BE49-F238E27FC236}">
                <a16:creationId xmlns:a16="http://schemas.microsoft.com/office/drawing/2014/main" id="{C3A70E38-5F1B-F3B8-43DB-154B38EFEF95}"/>
              </a:ext>
            </a:extLst>
          </p:cNvPr>
          <p:cNvSpPr txBox="1"/>
          <p:nvPr/>
        </p:nvSpPr>
        <p:spPr>
          <a:xfrm>
            <a:off x="778944" y="4143600"/>
            <a:ext cx="2301369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おしゃれな広告や</a:t>
            </a:r>
            <a:br>
              <a:rPr lang="en-US" altLang="ja-JP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</a:b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パッケージ</a:t>
            </a:r>
          </a:p>
        </p:txBody>
      </p:sp>
      <p:sp>
        <p:nvSpPr>
          <p:cNvPr id="70" name="Google Shape;139;g2f57866ec08_0_0">
            <a:extLst>
              <a:ext uri="{FF2B5EF4-FFF2-40B4-BE49-F238E27FC236}">
                <a16:creationId xmlns:a16="http://schemas.microsoft.com/office/drawing/2014/main" id="{3D17D321-BBC3-DFDC-D922-64FBF79B31D5}"/>
              </a:ext>
            </a:extLst>
          </p:cNvPr>
          <p:cNvSpPr txBox="1"/>
          <p:nvPr/>
        </p:nvSpPr>
        <p:spPr>
          <a:xfrm>
            <a:off x="1292877" y="1814400"/>
            <a:ext cx="1537978" cy="885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先輩や友達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b="1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からの誘い</a:t>
            </a:r>
          </a:p>
        </p:txBody>
      </p:sp>
      <p:pic>
        <p:nvPicPr>
          <p:cNvPr id="5" name="図 4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AA0D9753-B057-6697-73C6-3578A9A37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9" y="2519358"/>
            <a:ext cx="1268087" cy="1144475"/>
          </a:xfrm>
          <a:prstGeom prst="rect">
            <a:avLst/>
          </a:prstGeom>
        </p:spPr>
      </p:pic>
      <p:pic>
        <p:nvPicPr>
          <p:cNvPr id="7" name="図 6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001C82D8-8FEC-69C9-5D03-71A53EC29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74" y="2333147"/>
            <a:ext cx="1238250" cy="1270219"/>
          </a:xfrm>
          <a:prstGeom prst="rect">
            <a:avLst/>
          </a:prstGeom>
        </p:spPr>
      </p:pic>
      <p:pic>
        <p:nvPicPr>
          <p:cNvPr id="14" name="図 13" descr="テキスト, クイーン が含まれている画像&#10;&#10;自動的に生成された説明">
            <a:extLst>
              <a:ext uri="{FF2B5EF4-FFF2-40B4-BE49-F238E27FC236}">
                <a16:creationId xmlns:a16="http://schemas.microsoft.com/office/drawing/2014/main" id="{0BA7485B-0D8A-9F27-4DCD-B3E6E6CDC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0" y="4719361"/>
            <a:ext cx="1634964" cy="119314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766CBA1-BF2A-593B-C6C0-44C9EC7C7D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49" y="4579351"/>
            <a:ext cx="916433" cy="1270219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CA0A374-D156-CC47-87C6-CB583D35483F}"/>
              </a:ext>
            </a:extLst>
          </p:cNvPr>
          <p:cNvGrpSpPr/>
          <p:nvPr/>
        </p:nvGrpSpPr>
        <p:grpSpPr>
          <a:xfrm>
            <a:off x="1344308" y="395883"/>
            <a:ext cx="6459771" cy="695434"/>
            <a:chOff x="1136916" y="395883"/>
            <a:chExt cx="6459771" cy="695434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6D211B96-47EB-20BB-9DCC-4F6A2FF71EDE}"/>
                </a:ext>
              </a:extLst>
            </p:cNvPr>
            <p:cNvSpPr/>
            <p:nvPr userDrawn="1"/>
          </p:nvSpPr>
          <p:spPr>
            <a:xfrm flipH="1">
              <a:off x="1136916" y="975632"/>
              <a:ext cx="6013743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F3669D07-99D7-5303-A737-2B23B85559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43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24B26-87E0-54B8-648A-56B488B01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5FCD3B2-A42E-1E63-81B3-764DA44C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526A032-E564-CA9E-670B-8D6C2976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90" y="324147"/>
            <a:ext cx="8006554" cy="985215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+mn-ea"/>
                <a:ea typeface="+mn-ea"/>
                <a:cs typeface="MS PGothic"/>
                <a:sym typeface="MS PGothic"/>
              </a:rPr>
              <a:t>きっかけとなる誤った認識</a:t>
            </a:r>
            <a:endParaRPr lang="ja-JP" altLang="en-US" sz="3200" dirty="0">
              <a:latin typeface="+mn-ea"/>
              <a:ea typeface="+mn-ea"/>
            </a:endParaRPr>
          </a:p>
        </p:txBody>
      </p:sp>
      <p:sp>
        <p:nvSpPr>
          <p:cNvPr id="9" name="Google Shape;175;g2f5c2623e9e_2_0">
            <a:extLst>
              <a:ext uri="{FF2B5EF4-FFF2-40B4-BE49-F238E27FC236}">
                <a16:creationId xmlns:a16="http://schemas.microsoft.com/office/drawing/2014/main" id="{6314087A-6514-B8E0-3E39-1710699A45D2}"/>
              </a:ext>
            </a:extLst>
          </p:cNvPr>
          <p:cNvSpPr/>
          <p:nvPr/>
        </p:nvSpPr>
        <p:spPr>
          <a:xfrm>
            <a:off x="3018420" y="1683820"/>
            <a:ext cx="2141837" cy="1393144"/>
          </a:xfrm>
          <a:prstGeom prst="cloudCallout">
            <a:avLst>
              <a:gd name="adj1" fmla="val 15599"/>
              <a:gd name="adj2" fmla="val 110348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14400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大人になった</a:t>
            </a:r>
            <a:br>
              <a:rPr lang="en-US" altLang="ja" sz="2000" b="1" dirty="0">
                <a:cs typeface="MS PGothic"/>
                <a:sym typeface="MS PGothic"/>
              </a:rPr>
            </a:br>
            <a:r>
              <a:rPr lang="ja" sz="2000" b="1" dirty="0">
                <a:cs typeface="MS PGothic"/>
                <a:sym typeface="MS PGothic"/>
              </a:rPr>
              <a:t>気がする。</a:t>
            </a:r>
            <a:br>
              <a:rPr lang="en-US" altLang="ja" sz="2000" b="1" dirty="0">
                <a:cs typeface="MS PGothic"/>
                <a:sym typeface="MS PGothic"/>
              </a:rPr>
            </a:br>
            <a:r>
              <a:rPr lang="ja" sz="2000" b="1" dirty="0">
                <a:cs typeface="MS PGothic"/>
                <a:sym typeface="MS PGothic"/>
              </a:rPr>
              <a:t>かっこいい</a:t>
            </a:r>
            <a:endParaRPr sz="2000" b="1" dirty="0">
              <a:cs typeface="MS PGothic"/>
              <a:sym typeface="MS PGothic"/>
            </a:endParaRPr>
          </a:p>
        </p:txBody>
      </p:sp>
      <p:sp>
        <p:nvSpPr>
          <p:cNvPr id="10" name="Google Shape;176;g2f5c2623e9e_2_0">
            <a:extLst>
              <a:ext uri="{FF2B5EF4-FFF2-40B4-BE49-F238E27FC236}">
                <a16:creationId xmlns:a16="http://schemas.microsoft.com/office/drawing/2014/main" id="{CE4822C5-CED9-D641-AB75-7F1596DF237B}"/>
              </a:ext>
            </a:extLst>
          </p:cNvPr>
          <p:cNvSpPr/>
          <p:nvPr/>
        </p:nvSpPr>
        <p:spPr>
          <a:xfrm>
            <a:off x="6461309" y="4010502"/>
            <a:ext cx="1963791" cy="1393144"/>
          </a:xfrm>
          <a:prstGeom prst="cloudCallout">
            <a:avLst>
              <a:gd name="adj1" fmla="val -47222"/>
              <a:gd name="adj2" fmla="val 57334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すぐ</a:t>
            </a:r>
            <a:endParaRPr sz="2000" b="1" dirty="0">
              <a:cs typeface="MS PGothic"/>
              <a:sym typeface="MS P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やめられる</a:t>
            </a:r>
            <a:endParaRPr sz="2000" b="1" dirty="0">
              <a:cs typeface="MS PGothic"/>
              <a:sym typeface="MS PGothic"/>
            </a:endParaRPr>
          </a:p>
        </p:txBody>
      </p:sp>
      <p:sp>
        <p:nvSpPr>
          <p:cNvPr id="11" name="Google Shape;177;g2f5c2623e9e_2_0">
            <a:extLst>
              <a:ext uri="{FF2B5EF4-FFF2-40B4-BE49-F238E27FC236}">
                <a16:creationId xmlns:a16="http://schemas.microsoft.com/office/drawing/2014/main" id="{1ECCDA1A-9443-AF10-E215-02851CFFFD09}"/>
              </a:ext>
            </a:extLst>
          </p:cNvPr>
          <p:cNvSpPr/>
          <p:nvPr/>
        </p:nvSpPr>
        <p:spPr>
          <a:xfrm>
            <a:off x="5691837" y="1941922"/>
            <a:ext cx="2141837" cy="1393144"/>
          </a:xfrm>
          <a:prstGeom prst="cloudCallout">
            <a:avLst>
              <a:gd name="adj1" fmla="val -33441"/>
              <a:gd name="adj2" fmla="val 9020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cs typeface="MS PGothic"/>
                <a:sym typeface="MS PGothic"/>
              </a:rPr>
              <a:t>１回だけなら</a:t>
            </a:r>
            <a:endParaRPr sz="2000" b="1">
              <a:cs typeface="MS PGothic"/>
              <a:sym typeface="MS P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cs typeface="MS PGothic"/>
                <a:sym typeface="MS PGothic"/>
              </a:rPr>
              <a:t>大丈夫</a:t>
            </a:r>
            <a:endParaRPr sz="2000" b="1">
              <a:cs typeface="MS PGothic"/>
              <a:sym typeface="MS PGothic"/>
            </a:endParaRPr>
          </a:p>
        </p:txBody>
      </p:sp>
      <p:sp>
        <p:nvSpPr>
          <p:cNvPr id="12" name="Google Shape;178;g2f5c2623e9e_2_0">
            <a:extLst>
              <a:ext uri="{FF2B5EF4-FFF2-40B4-BE49-F238E27FC236}">
                <a16:creationId xmlns:a16="http://schemas.microsoft.com/office/drawing/2014/main" id="{6C3BE514-8F83-01C3-DE0D-3D03CC1FB1D8}"/>
              </a:ext>
            </a:extLst>
          </p:cNvPr>
          <p:cNvSpPr/>
          <p:nvPr/>
        </p:nvSpPr>
        <p:spPr>
          <a:xfrm>
            <a:off x="876583" y="2980802"/>
            <a:ext cx="2141837" cy="1393144"/>
          </a:xfrm>
          <a:prstGeom prst="cloudCallout">
            <a:avLst>
              <a:gd name="adj1" fmla="val 57633"/>
              <a:gd name="adj2" fmla="val 68419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大した害は</a:t>
            </a:r>
            <a:endParaRPr sz="2000" b="1" dirty="0">
              <a:cs typeface="MS PGothic"/>
              <a:sym typeface="MS P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dirty="0">
                <a:cs typeface="MS PGothic"/>
                <a:sym typeface="MS PGothic"/>
              </a:rPr>
              <a:t>ないだろう</a:t>
            </a:r>
            <a:endParaRPr sz="2000" b="1" dirty="0">
              <a:cs typeface="MS PGothic"/>
              <a:sym typeface="MS PGothic"/>
            </a:endParaRPr>
          </a:p>
        </p:txBody>
      </p:sp>
      <p:sp>
        <p:nvSpPr>
          <p:cNvPr id="22" name="Google Shape;179;g2f5c2623e9e_2_0">
            <a:extLst>
              <a:ext uri="{FF2B5EF4-FFF2-40B4-BE49-F238E27FC236}">
                <a16:creationId xmlns:a16="http://schemas.microsoft.com/office/drawing/2014/main" id="{8BED765E-B0AC-3BDF-C739-3EF4CAE35F15}"/>
              </a:ext>
            </a:extLst>
          </p:cNvPr>
          <p:cNvSpPr/>
          <p:nvPr/>
        </p:nvSpPr>
        <p:spPr>
          <a:xfrm>
            <a:off x="934551" y="4885110"/>
            <a:ext cx="1963792" cy="1160276"/>
          </a:xfrm>
          <a:prstGeom prst="cloudCallout">
            <a:avLst>
              <a:gd name="adj1" fmla="val 68086"/>
              <a:gd name="adj2" fmla="val -41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non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cs typeface="MS PGothic"/>
                <a:sym typeface="MS PGothic"/>
              </a:rPr>
              <a:t>周りも</a:t>
            </a:r>
            <a:endParaRPr sz="2000" b="1">
              <a:cs typeface="MS PGothic"/>
              <a:sym typeface="MS P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cs typeface="MS PGothic"/>
                <a:sym typeface="MS PGothic"/>
              </a:rPr>
              <a:t>やっている</a:t>
            </a:r>
            <a:endParaRPr sz="2000" b="1">
              <a:cs typeface="MS PGothic"/>
              <a:sym typeface="MS PGothic"/>
            </a:endParaRPr>
          </a:p>
        </p:txBody>
      </p:sp>
      <p:pic>
        <p:nvPicPr>
          <p:cNvPr id="5" name="図 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2361C8C9-C3DD-9440-76E5-4D3C46EEA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17" y="4010502"/>
            <a:ext cx="1963791" cy="2210808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2BA602D-C28D-22EE-9DEA-16588CAB8187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3108282A-7D38-E58D-59E4-0F971196D04D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4146A93-844D-B9EB-2674-C469194E2A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899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0613C-E1E8-19A6-4C45-5F85BC33A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2BADB25-D3EA-F6BE-DDD3-4FB62A39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092" y="2934560"/>
            <a:ext cx="6524089" cy="1011165"/>
          </a:xfrm>
        </p:spPr>
        <p:txBody>
          <a:bodyPr/>
          <a:lstStyle/>
          <a:p>
            <a:r>
              <a:rPr lang="ja-JP" altLang="en-US" sz="2400" dirty="0">
                <a:latin typeface="+mn-lt"/>
                <a:ea typeface="+mn-ea"/>
              </a:rPr>
              <a:t>モジュール３</a:t>
            </a:r>
            <a:br>
              <a:rPr lang="en-US" altLang="ja-JP" sz="4000" dirty="0">
                <a:latin typeface="+mn-lt"/>
                <a:ea typeface="+mn-ea"/>
              </a:rPr>
            </a:br>
            <a:r>
              <a:rPr kumimoji="1" lang="ja-JP" altLang="en-US" sz="40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j-cs"/>
              </a:rPr>
              <a:t>薬物乱用の</a:t>
            </a:r>
            <a:r>
              <a:rPr lang="ja" altLang="ja-JP" sz="4000" b="1" dirty="0">
                <a:latin typeface="+mn-lt"/>
                <a:ea typeface="+mn-ea"/>
                <a:cs typeface="MS PGothic"/>
                <a:sym typeface="MS PGothic"/>
              </a:rPr>
              <a:t>未然防止</a:t>
            </a:r>
            <a:endParaRPr lang="ja-JP" altLang="en-US" sz="4000" dirty="0">
              <a:latin typeface="+mn-lt"/>
              <a:ea typeface="+mn-ea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BC25A8-8AE5-7BCD-3955-7EDAD4D0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524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2AEA2-56FE-AEC4-0E43-B46A0D3E3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5A47C1-3AAA-721A-CC1D-3D539973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554AA41F-85B4-EBD3-0BCA-68EB50014C4C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BE9778-309B-655C-0A4A-EDEA6513100B}"/>
              </a:ext>
            </a:extLst>
          </p:cNvPr>
          <p:cNvSpPr txBox="1"/>
          <p:nvPr/>
        </p:nvSpPr>
        <p:spPr>
          <a:xfrm>
            <a:off x="2019668" y="2193047"/>
            <a:ext cx="5109091" cy="249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" altLang="ja-JP" sz="48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薬物乱用</a:t>
            </a:r>
            <a:r>
              <a:rPr lang="ja-JP" altLang="en-US" sz="4800" b="1" dirty="0">
                <a:latin typeface="+mn-ea"/>
                <a:cs typeface="MS PGothic"/>
                <a:sym typeface="MS PGothic"/>
              </a:rPr>
              <a:t>の</a:t>
            </a:r>
            <a:endParaRPr lang="en-US" altLang="ja" sz="4800" b="1" dirty="0">
              <a:latin typeface="+mn-ea"/>
              <a:cs typeface="MS PGothic"/>
              <a:sym typeface="MS PGothic"/>
            </a:endParaRPr>
          </a:p>
          <a:p>
            <a:pPr algn="ctr">
              <a:lnSpc>
                <a:spcPct val="110000"/>
              </a:lnSpc>
            </a:pPr>
            <a:r>
              <a:rPr lang="ja" altLang="ja-JP" sz="4800" b="1" dirty="0">
                <a:solidFill>
                  <a:srgbClr val="0070C0"/>
                </a:solidFill>
                <a:latin typeface="+mn-ea"/>
                <a:cs typeface="MS PGothic"/>
                <a:sym typeface="MS PGothic"/>
              </a:rPr>
              <a:t>未然防止</a:t>
            </a:r>
            <a:r>
              <a:rPr lang="ja" altLang="ja-JP" sz="4800" b="1" dirty="0">
                <a:latin typeface="+mn-ea"/>
                <a:cs typeface="MS PGothic"/>
                <a:sym typeface="MS PGothic"/>
              </a:rPr>
              <a:t>について</a:t>
            </a:r>
            <a:br>
              <a:rPr lang="en-US" altLang="ja" sz="4800" b="1" dirty="0">
                <a:latin typeface="+mn-ea"/>
                <a:cs typeface="MS PGothic"/>
                <a:sym typeface="MS PGothic"/>
              </a:rPr>
            </a:br>
            <a:r>
              <a:rPr lang="ja" altLang="ja-JP" sz="4800" b="1" dirty="0">
                <a:latin typeface="+mn-ea"/>
                <a:cs typeface="MS PGothic"/>
                <a:sym typeface="MS PGothic"/>
              </a:rPr>
              <a:t>考えよう</a:t>
            </a:r>
            <a:r>
              <a:rPr lang="ja-JP" altLang="en-US" sz="4800" b="1" dirty="0">
                <a:latin typeface="+mn-ea"/>
                <a:cs typeface="MS PGothic"/>
                <a:sym typeface="MS PGothic"/>
              </a:rPr>
              <a:t>！</a:t>
            </a:r>
            <a:endParaRPr kumimoji="1" lang="ja-JP" altLang="en-US" sz="4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424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F391D9-77E0-60B0-78DD-DDBF5F23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9AEE167-B57D-8D5B-5027-BD6C64E0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考えてみよう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2F0E2F-A430-85E7-7872-6C9754FCA09F}"/>
              </a:ext>
            </a:extLst>
          </p:cNvPr>
          <p:cNvSpPr txBox="1"/>
          <p:nvPr/>
        </p:nvSpPr>
        <p:spPr>
          <a:xfrm>
            <a:off x="1164262" y="1102937"/>
            <a:ext cx="7206853" cy="4556458"/>
          </a:xfrm>
          <a:prstGeom prst="cloudCallout">
            <a:avLst>
              <a:gd name="adj1" fmla="val -18136"/>
              <a:gd name="adj2" fmla="val 64854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0" tIns="10800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ja" altLang="ja-JP" sz="4000" b="1" i="0" u="none" dirty="0">
                <a:solidFill>
                  <a:schemeClr val="bg1"/>
                </a:solidFill>
                <a:cs typeface="MS PGothic"/>
                <a:sym typeface="MS PGothic"/>
              </a:rPr>
              <a:t>人はなぜ、</a:t>
            </a:r>
            <a:br>
              <a:rPr lang="en-US" altLang="ja" sz="4000" b="1" i="0" u="none" dirty="0">
                <a:solidFill>
                  <a:schemeClr val="bg1"/>
                </a:solidFill>
                <a:cs typeface="MS PGothic"/>
                <a:sym typeface="MS PGothic"/>
              </a:rPr>
            </a:br>
            <a:r>
              <a:rPr lang="ja" altLang="ja-JP" sz="4000" b="1" i="0" u="none" dirty="0">
                <a:solidFill>
                  <a:schemeClr val="bg1"/>
                </a:solidFill>
                <a:cs typeface="MS PGothic"/>
                <a:sym typeface="MS PGothic"/>
              </a:rPr>
              <a:t>ダメとわかっていても</a:t>
            </a:r>
            <a:br>
              <a:rPr lang="en-US" altLang="ja" sz="4000" b="1" i="0" u="none" dirty="0">
                <a:solidFill>
                  <a:schemeClr val="bg1"/>
                </a:solidFill>
                <a:cs typeface="MS PGothic"/>
                <a:sym typeface="MS PGothic"/>
              </a:rPr>
            </a:br>
            <a:r>
              <a:rPr lang="ja" altLang="ja-JP" sz="4000" b="1" i="0" u="none" dirty="0">
                <a:solidFill>
                  <a:schemeClr val="bg1"/>
                </a:solidFill>
                <a:cs typeface="MS PGothic"/>
                <a:sym typeface="MS PGothic"/>
              </a:rPr>
              <a:t>薬物を乱用</a:t>
            </a:r>
            <a:r>
              <a:rPr lang="ja" altLang="ja-JP" sz="4000" b="1" dirty="0">
                <a:solidFill>
                  <a:schemeClr val="bg1"/>
                </a:solidFill>
                <a:cs typeface="MS PGothic"/>
                <a:sym typeface="MS PGothic"/>
              </a:rPr>
              <a:t>して</a:t>
            </a:r>
            <a:br>
              <a:rPr lang="en-US" altLang="ja" sz="4000" b="1" dirty="0">
                <a:solidFill>
                  <a:schemeClr val="bg1"/>
                </a:solidFill>
                <a:cs typeface="MS PGothic"/>
                <a:sym typeface="MS PGothic"/>
              </a:rPr>
            </a:br>
            <a:r>
              <a:rPr lang="ja" altLang="ja-JP" sz="4000" b="1" dirty="0">
                <a:solidFill>
                  <a:schemeClr val="bg1"/>
                </a:solidFill>
                <a:cs typeface="MS PGothic"/>
                <a:sym typeface="MS PGothic"/>
              </a:rPr>
              <a:t>しまう</a:t>
            </a:r>
            <a:r>
              <a:rPr lang="ja" altLang="ja-JP" sz="4000" b="1" i="0" u="none" dirty="0">
                <a:solidFill>
                  <a:schemeClr val="bg1"/>
                </a:solidFill>
                <a:cs typeface="MS PGothic"/>
                <a:sym typeface="MS PGothic"/>
              </a:rPr>
              <a:t>のだろう？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B4A1A27-96EB-3F09-DCFE-64884FA832D3}"/>
              </a:ext>
            </a:extLst>
          </p:cNvPr>
          <p:cNvGrpSpPr/>
          <p:nvPr/>
        </p:nvGrpSpPr>
        <p:grpSpPr>
          <a:xfrm>
            <a:off x="1825101" y="416802"/>
            <a:ext cx="5756371" cy="674515"/>
            <a:chOff x="1825101" y="416802"/>
            <a:chExt cx="5756371" cy="674515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169A583D-2B92-0DF9-215D-11026C459B3C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9EA5722-9294-DC2E-42A5-D56CB099E7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59" y="416802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20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A91C0-38BB-F598-EEBD-2FD021DF9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EF7BEB-B04B-73A0-8CA3-89CF9F91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433144C-5B35-345E-1D49-C60FF073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56" y="324147"/>
            <a:ext cx="7740650" cy="985215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薬物乱用の危険性を知ろう！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E73571F-EF81-1958-146B-9A9D9D107BA9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12" name="平行四辺形 11">
              <a:extLst>
                <a:ext uri="{FF2B5EF4-FFF2-40B4-BE49-F238E27FC236}">
                  <a16:creationId xmlns:a16="http://schemas.microsoft.com/office/drawing/2014/main" id="{6EABCBBC-0142-C1F0-A65A-A5959CE8D739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FEB93505-1D4B-AE07-20BA-0AD08228BB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35F7BAB-DDD4-35F6-3A2D-42B7498BC0B5}"/>
              </a:ext>
            </a:extLst>
          </p:cNvPr>
          <p:cNvSpPr txBox="1">
            <a:spLocks/>
          </p:cNvSpPr>
          <p:nvPr/>
        </p:nvSpPr>
        <p:spPr>
          <a:xfrm>
            <a:off x="5924407" y="6341121"/>
            <a:ext cx="2608406" cy="2308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（公財）麻薬・覚せい剤乱用防止センターより</a:t>
            </a:r>
          </a:p>
        </p:txBody>
      </p:sp>
      <p:pic>
        <p:nvPicPr>
          <p:cNvPr id="4" name="オンライン メディア 14">
            <a:hlinkClick r:id="" action="ppaction://media"/>
            <a:extLst>
              <a:ext uri="{FF2B5EF4-FFF2-40B4-BE49-F238E27FC236}">
                <a16:creationId xmlns:a16="http://schemas.microsoft.com/office/drawing/2014/main" id="{3D17ECEA-840B-97BE-8899-9DB5D6A8E5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68" y="1394675"/>
            <a:ext cx="8054522" cy="453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7">
      <a:majorFont>
        <a:latin typeface="Arial"/>
        <a:ea typeface="游ゴシック"/>
        <a:cs typeface=""/>
      </a:majorFont>
      <a:minorFont>
        <a:latin typeface="Arial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1742</Words>
  <Application>Microsoft Office PowerPoint</Application>
  <PresentationFormat>画面に合わせる (4:3)</PresentationFormat>
  <Paragraphs>237</Paragraphs>
  <Slides>33</Slides>
  <Notes>33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8" baseType="lpstr">
      <vt:lpstr>MS PGothic</vt:lpstr>
      <vt:lpstr>游ゴシック</vt:lpstr>
      <vt:lpstr>Arial</vt:lpstr>
      <vt:lpstr>Wingdings</vt:lpstr>
      <vt:lpstr>Office テーマ</vt:lpstr>
      <vt:lpstr>モジュール３ 薬物乱用のきっかけ</vt:lpstr>
      <vt:lpstr>PowerPoint プレゼンテーション</vt:lpstr>
      <vt:lpstr>きっかけとなる心理的要因</vt:lpstr>
      <vt:lpstr>きっかけとなる人間関係や社会的要因</vt:lpstr>
      <vt:lpstr>きっかけとなる誤った認識</vt:lpstr>
      <vt:lpstr>モジュール３ 薬物乱用の未然防止</vt:lpstr>
      <vt:lpstr>PowerPoint プレゼンテーション</vt:lpstr>
      <vt:lpstr>考えてみよう</vt:lpstr>
      <vt:lpstr>薬物乱用の危険性を知ろう！</vt:lpstr>
      <vt:lpstr>PowerPoint プレゼンテーション</vt:lpstr>
      <vt:lpstr>誘いへの対処方法を覚えましょう！</vt:lpstr>
      <vt:lpstr>PowerPoint プレゼンテーション</vt:lpstr>
      <vt:lpstr>法律による対策</vt:lpstr>
      <vt:lpstr>その他の対策</vt:lpstr>
      <vt:lpstr>振り返り</vt:lpstr>
      <vt:lpstr>確かめよう</vt:lpstr>
      <vt:lpstr>確かめよう</vt:lpstr>
      <vt:lpstr>考えてみよう</vt:lpstr>
      <vt:lpstr>考えてみよう</vt:lpstr>
      <vt:lpstr>①大麻乱用の状況を考えよう！　</vt:lpstr>
      <vt:lpstr>②乱用のきっかけは？　</vt:lpstr>
      <vt:lpstr>②乱用のきっかけは？　</vt:lpstr>
      <vt:lpstr>②乱用のきっかけは？　</vt:lpstr>
      <vt:lpstr>考えてみよう</vt:lpstr>
      <vt:lpstr>③誘われたらどうする？　</vt:lpstr>
      <vt:lpstr>④友人が誘われていたら… 　</vt:lpstr>
      <vt:lpstr>考えてみよう</vt:lpstr>
      <vt:lpstr>⑤どうして薬物乱用をしてしまうのか…　</vt:lpstr>
      <vt:lpstr>調べてみよう</vt:lpstr>
      <vt:lpstr>どのように薬物乱用を未然に防いでいる？</vt:lpstr>
      <vt:lpstr>薬物乱用を防ぐ取組①</vt:lpstr>
      <vt:lpstr>薬物乱用を防ぐ取組②</vt:lpstr>
      <vt:lpstr>薬物乱用を防ぐ取組②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Pcom</dc:creator>
  <cp:lastModifiedBy>鈴木貴晃</cp:lastModifiedBy>
  <cp:revision>49</cp:revision>
  <dcterms:created xsi:type="dcterms:W3CDTF">2024-11-25T23:51:23Z</dcterms:created>
  <dcterms:modified xsi:type="dcterms:W3CDTF">2025-02-18T10:07:09Z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2025-02-03T11:31:49Z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d92e4c75-13ea-47d9-8763-7d717460165c</vt:lpwstr>
  </property>
  <property fmtid="{D5CDD505-2E9C-101B-9397-08002B2CF9AE}" pid="8" name="MSIP_Label_d899a617-f30e-4fb8-b81c-fb6d0b94ac5b_ContentBits">
    <vt:lpwstr>0</vt:lpwstr>
  </property>
</Properties>
</file>