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5"/>
  </p:notesMasterIdLst>
  <p:sldIdLst>
    <p:sldId id="256" r:id="rId2"/>
    <p:sldId id="259" r:id="rId3"/>
    <p:sldId id="287" r:id="rId4"/>
    <p:sldId id="290" r:id="rId5"/>
    <p:sldId id="291" r:id="rId6"/>
    <p:sldId id="292" r:id="rId7"/>
    <p:sldId id="293" r:id="rId8"/>
    <p:sldId id="294" r:id="rId9"/>
    <p:sldId id="321" r:id="rId10"/>
    <p:sldId id="295" r:id="rId11"/>
    <p:sldId id="296" r:id="rId12"/>
    <p:sldId id="298" r:id="rId13"/>
    <p:sldId id="299" r:id="rId14"/>
    <p:sldId id="300" r:id="rId15"/>
    <p:sldId id="263" r:id="rId16"/>
    <p:sldId id="257" r:id="rId17"/>
    <p:sldId id="320" r:id="rId18"/>
    <p:sldId id="289" r:id="rId19"/>
    <p:sldId id="301" r:id="rId20"/>
    <p:sldId id="302" r:id="rId21"/>
    <p:sldId id="303" r:id="rId22"/>
    <p:sldId id="304" r:id="rId23"/>
    <p:sldId id="305" r:id="rId24"/>
    <p:sldId id="306" r:id="rId25"/>
    <p:sldId id="308" r:id="rId26"/>
    <p:sldId id="319" r:id="rId27"/>
    <p:sldId id="309" r:id="rId28"/>
    <p:sldId id="310" r:id="rId29"/>
    <p:sldId id="311" r:id="rId30"/>
    <p:sldId id="312" r:id="rId31"/>
    <p:sldId id="314" r:id="rId32"/>
    <p:sldId id="315" r:id="rId33"/>
    <p:sldId id="31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pos="710" userDrawn="1">
          <p15:clr>
            <a:srgbClr val="A4A3A4"/>
          </p15:clr>
        </p15:guide>
        <p15:guide id="8" pos="6970" userDrawn="1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pos="1958" userDrawn="1">
          <p15:clr>
            <a:srgbClr val="A4A3A4"/>
          </p15:clr>
        </p15:guide>
        <p15:guide id="11" pos="57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EAEFF9"/>
    <a:srgbClr val="5A4F77"/>
    <a:srgbClr val="FF7C80"/>
    <a:srgbClr val="A72025"/>
    <a:srgbClr val="FCEDE4"/>
    <a:srgbClr val="FEF8F4"/>
    <a:srgbClr val="99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62" y="67"/>
      </p:cViewPr>
      <p:guideLst>
        <p:guide pos="3840"/>
        <p:guide pos="710"/>
        <p:guide pos="6970"/>
        <p:guide orient="horz" pos="2160"/>
        <p:guide pos="1958"/>
        <p:guide pos="57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344"/>
    </p:cViewPr>
  </p:sorterViewPr>
  <p:notesViewPr>
    <p:cSldViewPr snapToGrid="0" showGuides="1">
      <p:cViewPr varScale="1">
        <p:scale>
          <a:sx n="82" d="100"/>
          <a:sy n="82" d="100"/>
        </p:scale>
        <p:origin x="27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4284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84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21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291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80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808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35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9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644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D90EC-AEAF-E25B-9C02-5A7379517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42E725-5B0B-43CF-9420-AFE93D253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B4A19B-EA3E-2E89-1835-BE6D878F3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B51453-715A-1289-26E8-E6502893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31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CD40B-8920-FA22-2AF7-A3E73FD4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0FBD8DC-F530-9A0F-6C2E-9F4B6B0B8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65DFC-7198-06DB-EC82-3106CB1FF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0058A0-DBF5-F696-E708-F7AE57ECD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823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1625D-43BD-02FC-6A7F-6E0D07D8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B72EC7-3BB9-C5B7-D579-98E6E5EB8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726645D-8925-DC93-13E2-0FE84C429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22A79B-A335-F001-6DBF-9B3B4CD2D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683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CC7B4-AA6F-CAD0-5E48-18AD0BB5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D20E67-C61B-2945-4702-E7B54289E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367A0A-8098-83A3-4605-86FBC7293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D20013-2347-ED03-819A-1239ACD3C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777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B0123-747D-A256-9227-803B5666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85513D-D060-C708-C4FB-2A4A2F27C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B774BE-E384-43ED-393A-6690E5391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2906D0-82A3-E31D-76A8-FDD416702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126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87E15-9789-B04D-1B5E-76B7053E9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F048CD-D611-9352-AD23-2A7572F1F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49EC4D-C6C6-7105-E591-9F9D4206E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127E7E-2849-526F-DD62-BB8E20213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22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71FB5-8147-2E05-F121-D407BCE6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EECC80-0892-4525-940C-C1C4CFD1F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028646-6D50-E573-1B60-68F25A5B0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F64A3F-B759-39B5-EA4A-30E481BCD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407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FB1EA-95E2-DDC1-CFA8-1C8CDD3B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465DC6-E879-AAF9-A300-50CCD4F56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326F59-CFD5-0EDF-1230-BA2D74A25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2934B-B01B-25AE-97FD-5F1323695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345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49B7-D703-D8CC-9904-E30E3D92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437B3E-668C-CFE3-F227-2D9B3DEE4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ADC240-D585-E1DB-433E-6E17F9064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2FC5D9-FC3A-AEEE-D38A-C2C816D56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199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0358D-79A8-73F9-7407-0067C8C44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68B369-B613-4EDE-2C80-F0B50ED90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35B3A8B-5740-A2E6-8396-7E6430822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A846C-F1FD-B7FD-DAC2-AD0B12010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509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E5E85-82E7-2277-D509-B3B3D496D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51D38B-D4FE-AC28-95F1-DA0B04B69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450F746-CFA0-2314-CD39-52844FB06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EDD808-47DA-7659-B5AC-70047C5C1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98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2321-272D-6504-E183-9D30C94E6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31299C-FE30-48C5-5E31-71909ABF4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F5C005F-1FEE-4EF4-3D52-5798220DA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1158F6-B65C-AECB-4927-96164B4C2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399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C96AA-18CC-A8CA-5839-7414F924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92D7E5-DA13-AC2C-A96F-CF9ED5626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615583-CE27-2610-8EF5-0068106B2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17B920-7024-1386-70EA-C553EF542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47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251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EA34-114B-9F6C-C5D1-2F2AE5DF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030059-2901-A1C7-BBCF-809AEF8CA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C8F0C6-22FE-4D8B-E2A6-C4A9E687E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5A6470-D3EE-F0B0-268B-0A0CE27D1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038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C7D5-1999-4397-F3CE-6170CB08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FB93E6-9542-546A-AA4F-EE76CBDF0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F77545-D953-F68F-FADC-9081563F2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E42725-6542-0175-FB46-F5D5DD4D2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0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CEA45-DCB0-DDBE-E7A2-302344D0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7C9DF1-9BEE-FC79-08AB-F53B43C17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400F57-E0F4-A465-8666-940BC0E2E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CD26F0-F52C-7DFE-6BE8-6CD101456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580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B89D-B545-1428-3463-5E470A80B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3888A8-AD62-92A9-2927-1DA542651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1421DF-7FC1-46FA-0B37-B3FBF8FDD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EA4C3F-E712-401B-A858-0D1EF09FC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50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26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67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66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20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8444B-44CA-9140-76F1-E0DD698BF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CE6EE0-BEE8-94D8-BCD9-284882A29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DDDC12B-BDBA-AD20-D0A0-A6C73F97A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89C0C8-16F4-B546-96EC-55D54FEC9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62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0003-57E9-8A26-3EFE-15B2AD54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175DFF6-7A35-31BB-68B7-CC57DF134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015D1D-A10F-379C-9DAB-8856E19A9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B46D35-DC3B-3A3B-BCE9-09F295AEE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41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3616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0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56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60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9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15E42EC3-3562-7B86-9B0E-C6C89A0A6EB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D6602240-AF2A-FA65-5F5D-E586C102251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上の 2 つの角を丸める 10">
            <a:extLst>
              <a:ext uri="{FF2B5EF4-FFF2-40B4-BE49-F238E27FC236}">
                <a16:creationId xmlns:a16="http://schemas.microsoft.com/office/drawing/2014/main" id="{A960F028-DEB3-E39D-7C45-3D0AAE4205C8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3C39AE-EBB5-7ABE-93D1-43B7D04A1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ABDB6CE-5710-13C2-D771-6955AD8C4146}"/>
              </a:ext>
            </a:extLst>
          </p:cNvPr>
          <p:cNvGrpSpPr/>
          <p:nvPr userDrawn="1"/>
        </p:nvGrpSpPr>
        <p:grpSpPr>
          <a:xfrm>
            <a:off x="1784074" y="2677356"/>
            <a:ext cx="8629744" cy="1560278"/>
            <a:chOff x="1458761" y="2677356"/>
            <a:chExt cx="8629744" cy="1560278"/>
          </a:xfrm>
        </p:grpSpPr>
        <p:sp>
          <p:nvSpPr>
            <p:cNvPr id="14" name="フローチャート: データ 13">
              <a:extLst>
                <a:ext uri="{FF2B5EF4-FFF2-40B4-BE49-F238E27FC236}">
                  <a16:creationId xmlns:a16="http://schemas.microsoft.com/office/drawing/2014/main" id="{5AF95FF7-1AB2-89CE-8A29-4E393AD13A42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データ 14">
              <a:extLst>
                <a:ext uri="{FF2B5EF4-FFF2-40B4-BE49-F238E27FC236}">
                  <a16:creationId xmlns:a16="http://schemas.microsoft.com/office/drawing/2014/main" id="{0D188FCC-DD67-95FF-02AF-1FB4C58E9E26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16" y="2984153"/>
            <a:ext cx="8418368" cy="1011165"/>
          </a:xfrm>
        </p:spPr>
        <p:txBody>
          <a:bodyPr anchor="t">
            <a:noAutofit/>
          </a:bodyPr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932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9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6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07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8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6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8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98D023F9-7EF4-ACE3-05DB-2328B2F268C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8D7E59CA-1E26-9019-7EAA-F79B5661677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D63D03A1-D38E-683A-A3D9-83C3B068556A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53961F-3614-AAD4-6789-1295254B03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6" r:id="rId8"/>
    <p:sldLayoutId id="2147483687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fMzXPWe4rs?feature=oembed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252" y="2927534"/>
            <a:ext cx="8609743" cy="1011165"/>
          </a:xfrm>
        </p:spPr>
        <p:txBody>
          <a:bodyPr anchor="ctr"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j-cs"/>
              </a:rPr>
              <a:t>モジュール</a:t>
            </a:r>
            <a:r>
              <a:rPr lang="ja-JP" altLang="en-US" sz="2400" dirty="0">
                <a:solidFill>
                  <a:prstClr val="black"/>
                </a:solidFill>
              </a:rPr>
              <a:t>３</a:t>
            </a:r>
            <a:b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j-cs"/>
              </a:rPr>
            </a:br>
            <a:r>
              <a:rPr kumimoji="1" lang="ja-JP" altLang="en-US" sz="4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j-cs"/>
              </a:rPr>
              <a:t>薬物乱用のきっかけ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6C656D4-18E2-F35B-B273-31B597D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Google Shape;211;p7">
            <a:extLst>
              <a:ext uri="{FF2B5EF4-FFF2-40B4-BE49-F238E27FC236}">
                <a16:creationId xmlns:a16="http://schemas.microsoft.com/office/drawing/2014/main" id="{A9D4E9E8-F982-9FD6-B907-EB0A2B518A9F}"/>
              </a:ext>
            </a:extLst>
          </p:cNvPr>
          <p:cNvSpPr/>
          <p:nvPr/>
        </p:nvSpPr>
        <p:spPr>
          <a:xfrm>
            <a:off x="3862405" y="2020498"/>
            <a:ext cx="5609377" cy="723900"/>
          </a:xfrm>
          <a:prstGeom prst="wedgeRoundRectCallout">
            <a:avLst>
              <a:gd name="adj1" fmla="val 57307"/>
              <a:gd name="adj2" fmla="val 528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いやあ、一夜漬けで、</a:t>
            </a: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うまくいかなくて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・・・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212;p7">
            <a:extLst>
              <a:ext uri="{FF2B5EF4-FFF2-40B4-BE49-F238E27FC236}">
                <a16:creationId xmlns:a16="http://schemas.microsoft.com/office/drawing/2014/main" id="{BB991A32-9D84-D075-3FFA-5C43EC45869A}"/>
              </a:ext>
            </a:extLst>
          </p:cNvPr>
          <p:cNvSpPr/>
          <p:nvPr/>
        </p:nvSpPr>
        <p:spPr>
          <a:xfrm>
            <a:off x="3862405" y="3898114"/>
            <a:ext cx="5609376" cy="679500"/>
          </a:xfrm>
          <a:prstGeom prst="wedgeRoundRectCallout">
            <a:avLst>
              <a:gd name="adj1" fmla="val 56775"/>
              <a:gd name="adj2" fmla="val -355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それって、危ない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薬じゃない？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AACD9381-0AC4-8EF5-5E79-70BDC843F562}"/>
              </a:ext>
            </a:extLst>
          </p:cNvPr>
          <p:cNvSpPr/>
          <p:nvPr/>
        </p:nvSpPr>
        <p:spPr>
          <a:xfrm>
            <a:off x="2838025" y="2882056"/>
            <a:ext cx="5564100" cy="878400"/>
          </a:xfrm>
          <a:prstGeom prst="wedgeRoundRectCallout">
            <a:avLst>
              <a:gd name="adj1" fmla="val -55666"/>
              <a:gd name="adj2" fmla="val -4046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オレ、先輩からもらった薬飲んだら</a:t>
            </a:r>
            <a:br>
              <a:rPr lang="en-US" alt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</a:b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頭がスッキリしていい点数取れたんだよね。</a:t>
            </a:r>
            <a:endParaRPr sz="20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7" name="Google Shape;214;p7">
            <a:extLst>
              <a:ext uri="{FF2B5EF4-FFF2-40B4-BE49-F238E27FC236}">
                <a16:creationId xmlns:a16="http://schemas.microsoft.com/office/drawing/2014/main" id="{AE916841-5E07-B78B-A007-880485323EAE}"/>
              </a:ext>
            </a:extLst>
          </p:cNvPr>
          <p:cNvSpPr txBox="1"/>
          <p:nvPr/>
        </p:nvSpPr>
        <p:spPr>
          <a:xfrm>
            <a:off x="1181389" y="1979888"/>
            <a:ext cx="116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Ａ</a:t>
            </a:r>
            <a:r>
              <a:rPr lang="ja" sz="2000" dirty="0">
                <a:solidFill>
                  <a:schemeClr val="dk1"/>
                </a:solidFill>
                <a:latin typeface="+mn-ea"/>
              </a:rPr>
              <a:t>さん</a:t>
            </a:r>
            <a:endParaRPr sz="14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8" name="Google Shape;215;p7">
            <a:extLst>
              <a:ext uri="{FF2B5EF4-FFF2-40B4-BE49-F238E27FC236}">
                <a16:creationId xmlns:a16="http://schemas.microsoft.com/office/drawing/2014/main" id="{67F37837-6E2C-5210-811A-C4619AB703A5}"/>
              </a:ext>
            </a:extLst>
          </p:cNvPr>
          <p:cNvSpPr txBox="1"/>
          <p:nvPr/>
        </p:nvSpPr>
        <p:spPr>
          <a:xfrm>
            <a:off x="10009858" y="2856883"/>
            <a:ext cx="116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Ｂ</a:t>
            </a:r>
            <a:r>
              <a:rPr lang="ja" sz="2000" dirty="0">
                <a:solidFill>
                  <a:schemeClr val="dk1"/>
                </a:solidFill>
                <a:latin typeface="+mn-ea"/>
              </a:rPr>
              <a:t>さん</a:t>
            </a:r>
            <a:endParaRPr sz="14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9" name="Google Shape;216;p7">
            <a:extLst>
              <a:ext uri="{FF2B5EF4-FFF2-40B4-BE49-F238E27FC236}">
                <a16:creationId xmlns:a16="http://schemas.microsoft.com/office/drawing/2014/main" id="{899132A7-93A5-CB16-FC7F-1BA1C883DE32}"/>
              </a:ext>
            </a:extLst>
          </p:cNvPr>
          <p:cNvSpPr/>
          <p:nvPr/>
        </p:nvSpPr>
        <p:spPr>
          <a:xfrm>
            <a:off x="2838025" y="4716738"/>
            <a:ext cx="5609376" cy="878400"/>
          </a:xfrm>
          <a:prstGeom prst="wedgeRoundRectCallout">
            <a:avLst>
              <a:gd name="adj1" fmla="val -57865"/>
              <a:gd name="adj2" fmla="val -56308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スピード</a:t>
            </a: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」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っていう</a:t>
            </a:r>
            <a:r>
              <a:rPr lang="ja-JP" altLang="en-US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んだけど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、違法なものじゃないらしい</a:t>
            </a: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よ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。1回試してみる？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0" name="Google Shape;217;p7">
            <a:extLst>
              <a:ext uri="{FF2B5EF4-FFF2-40B4-BE49-F238E27FC236}">
                <a16:creationId xmlns:a16="http://schemas.microsoft.com/office/drawing/2014/main" id="{3D90B47D-0F04-DD57-B63E-E31BACDEB2C9}"/>
              </a:ext>
            </a:extLst>
          </p:cNvPr>
          <p:cNvSpPr txBox="1"/>
          <p:nvPr/>
        </p:nvSpPr>
        <p:spPr>
          <a:xfrm>
            <a:off x="2221799" y="582347"/>
            <a:ext cx="477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" sz="30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MS PGothic"/>
                <a:sym typeface="MS PGothic"/>
              </a:rPr>
              <a:t>テストが終わって・・・</a:t>
            </a:r>
            <a:endParaRPr sz="3000" b="1" i="0" u="none" strike="noStrike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MS PGothic"/>
              <a:sym typeface="MS PGothic"/>
            </a:endParaRPr>
          </a:p>
        </p:txBody>
      </p:sp>
      <p:sp>
        <p:nvSpPr>
          <p:cNvPr id="11" name="Google Shape;218;p7">
            <a:extLst>
              <a:ext uri="{FF2B5EF4-FFF2-40B4-BE49-F238E27FC236}">
                <a16:creationId xmlns:a16="http://schemas.microsoft.com/office/drawing/2014/main" id="{14FA045C-7D13-8C5F-9197-57A0A737BE38}"/>
              </a:ext>
            </a:extLst>
          </p:cNvPr>
          <p:cNvSpPr/>
          <p:nvPr/>
        </p:nvSpPr>
        <p:spPr>
          <a:xfrm>
            <a:off x="3862404" y="5727239"/>
            <a:ext cx="5609375" cy="527100"/>
          </a:xfrm>
          <a:prstGeom prst="wedgeRoundRectCallout">
            <a:avLst>
              <a:gd name="adj1" fmla="val 56952"/>
              <a:gd name="adj2" fmla="val -487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うーん、でも・・・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2" name="Google Shape;219;p7">
            <a:extLst>
              <a:ext uri="{FF2B5EF4-FFF2-40B4-BE49-F238E27FC236}">
                <a16:creationId xmlns:a16="http://schemas.microsoft.com/office/drawing/2014/main" id="{5431E662-56A8-725D-A263-8CB5597BED68}"/>
              </a:ext>
            </a:extLst>
          </p:cNvPr>
          <p:cNvSpPr/>
          <p:nvPr/>
        </p:nvSpPr>
        <p:spPr>
          <a:xfrm>
            <a:off x="2838025" y="1220157"/>
            <a:ext cx="5564100" cy="679500"/>
          </a:xfrm>
          <a:prstGeom prst="wedgeRoundRectCallout">
            <a:avLst>
              <a:gd name="adj1" fmla="val -60299"/>
              <a:gd name="adj2" fmla="val 53723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テストどうだった？</a:t>
            </a:r>
            <a:br>
              <a:rPr lang="en-US" alt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その調子だと進路大変そうだな？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pic>
        <p:nvPicPr>
          <p:cNvPr id="3" name="図 2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33925EE5-A0A7-82EB-D232-304538A8F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3" y="2339241"/>
            <a:ext cx="1494856" cy="1502444"/>
          </a:xfrm>
          <a:prstGeom prst="rect">
            <a:avLst/>
          </a:prstGeom>
        </p:spPr>
      </p:pic>
      <p:pic>
        <p:nvPicPr>
          <p:cNvPr id="15" name="図 14" descr="人の顔の絵&#10;&#10;低い精度で自動的に生成された説明">
            <a:extLst>
              <a:ext uri="{FF2B5EF4-FFF2-40B4-BE49-F238E27FC236}">
                <a16:creationId xmlns:a16="http://schemas.microsoft.com/office/drawing/2014/main" id="{705F6FF1-F0B8-50BE-BBA2-79F583F9B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69" y="3103278"/>
            <a:ext cx="1250331" cy="16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13270-5539-B78D-1EFE-82CA4F00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BABC74-CA64-7F2F-D020-FBCB047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39AB42-60EE-EA6D-0CFA-B381E879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140" y="524025"/>
            <a:ext cx="6750566" cy="555780"/>
          </a:xfrm>
        </p:spPr>
        <p:txBody>
          <a:bodyPr wrap="none" tIns="0" bIns="108000">
            <a:spAutoFit/>
          </a:bodyPr>
          <a:lstStyle/>
          <a:p>
            <a:r>
              <a:rPr lang="ja-JP" altLang="en-US" sz="3200" b="1" dirty="0">
                <a:latin typeface="+mn-ea"/>
                <a:ea typeface="+mn-ea"/>
                <a:cs typeface="MS PGothic"/>
                <a:sym typeface="MS PGothic"/>
              </a:rPr>
              <a:t>誘いへの対処方法を覚えましょう！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A3DC5D7-2729-918A-E203-0710CEF81ED0}"/>
              </a:ext>
            </a:extLst>
          </p:cNvPr>
          <p:cNvSpPr/>
          <p:nvPr/>
        </p:nvSpPr>
        <p:spPr>
          <a:xfrm>
            <a:off x="1393368" y="5171534"/>
            <a:ext cx="9418655" cy="1191841"/>
          </a:xfrm>
          <a:prstGeom prst="roundRect">
            <a:avLst>
              <a:gd name="adj" fmla="val 1251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>
            <a:spAutoFit/>
          </a:bodyPr>
          <a:lstStyle/>
          <a:p>
            <a:pPr marL="2336800" indent="-3175">
              <a:lnSpc>
                <a:spcPct val="90000"/>
              </a:lnSpc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決して迷わないこと。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ハッキリ・キッパリ断る、理由を言って断る、</a:t>
            </a:r>
            <a:b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その場から立ち去るといった方法がある。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32A6F6-6354-8909-18E5-5615683810A7}"/>
              </a:ext>
            </a:extLst>
          </p:cNvPr>
          <p:cNvSpPr txBox="1"/>
          <p:nvPr/>
        </p:nvSpPr>
        <p:spPr>
          <a:xfrm>
            <a:off x="4993223" y="1154610"/>
            <a:ext cx="3012363" cy="149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「嫌だ」</a:t>
            </a:r>
            <a:endParaRPr kumimoji="1" lang="en-US" altLang="ja-JP" sz="24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「吸いたくない」</a:t>
            </a:r>
            <a:endParaRPr kumimoji="1" lang="en-US" altLang="ja-JP" sz="24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「やらない」</a:t>
            </a: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1EC1EDB8-0A5D-2F8B-E342-40E7A336F01C}"/>
              </a:ext>
            </a:extLst>
          </p:cNvPr>
          <p:cNvSpPr/>
          <p:nvPr/>
        </p:nvSpPr>
        <p:spPr>
          <a:xfrm>
            <a:off x="2133166" y="5238365"/>
            <a:ext cx="1525311" cy="44203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rtlCol="0" anchor="ctr">
            <a:noAutofit/>
          </a:bodyPr>
          <a:lstStyle/>
          <a:p>
            <a:pPr algn="ctr"/>
            <a:r>
              <a:rPr kumimoji="1" lang="ja-JP" altLang="en-US" sz="2400" b="1" dirty="0"/>
              <a:t>ポイント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67523E2-B4D9-26DD-36E5-07EC9B15BE3B}"/>
              </a:ext>
            </a:extLst>
          </p:cNvPr>
          <p:cNvSpPr/>
          <p:nvPr/>
        </p:nvSpPr>
        <p:spPr>
          <a:xfrm>
            <a:off x="1393369" y="1216126"/>
            <a:ext cx="3325535" cy="91940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はっきりと</a:t>
            </a:r>
            <a:br>
              <a:rPr lang="en-US" altLang="ja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altLang="ja-JP" sz="2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「意思」</a:t>
            </a:r>
            <a:r>
              <a:rPr lang="ja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を示して断る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FC98347-C01F-B0EF-9B83-928DF5554498}"/>
              </a:ext>
            </a:extLst>
          </p:cNvPr>
          <p:cNvSpPr/>
          <p:nvPr/>
        </p:nvSpPr>
        <p:spPr>
          <a:xfrm>
            <a:off x="1393369" y="2831795"/>
            <a:ext cx="3293983" cy="5107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「理由」</a:t>
            </a: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を示して断る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0C59AA-2516-7348-E269-FF298121ADCA}"/>
              </a:ext>
            </a:extLst>
          </p:cNvPr>
          <p:cNvSpPr txBox="1"/>
          <p:nvPr/>
        </p:nvSpPr>
        <p:spPr>
          <a:xfrm>
            <a:off x="4993223" y="2762257"/>
            <a:ext cx="5782352" cy="149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「体に良くないから」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「家族と約束しているから」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「いろいろな人に迷惑がかかるから」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E0975CD-EB57-F475-62EA-AAF42AF4E7F6}"/>
              </a:ext>
            </a:extLst>
          </p:cNvPr>
          <p:cNvSpPr/>
          <p:nvPr/>
        </p:nvSpPr>
        <p:spPr>
          <a:xfrm>
            <a:off x="1393368" y="4399334"/>
            <a:ext cx="4536996" cy="5107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「無視」してその場を立ち去る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1CF52D5-5034-0ABE-4B25-DF882DCB3E9A}"/>
              </a:ext>
            </a:extLst>
          </p:cNvPr>
          <p:cNvGrpSpPr/>
          <p:nvPr/>
        </p:nvGrpSpPr>
        <p:grpSpPr>
          <a:xfrm>
            <a:off x="2203132" y="411855"/>
            <a:ext cx="8219431" cy="674515"/>
            <a:chOff x="2203132" y="644607"/>
            <a:chExt cx="8219431" cy="674515"/>
          </a:xfrm>
        </p:grpSpPr>
        <p:sp>
          <p:nvSpPr>
            <p:cNvPr id="13" name="平行四辺形 12">
              <a:extLst>
                <a:ext uri="{FF2B5EF4-FFF2-40B4-BE49-F238E27FC236}">
                  <a16:creationId xmlns:a16="http://schemas.microsoft.com/office/drawing/2014/main" id="{A783B50C-F5BC-2107-797F-BB8129433B0B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5" name="図 14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EBBE475-B57B-4B4A-936C-A4827E8E2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02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E9EB8-E614-AD12-9843-92E52481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E40E175F-52A5-EFF9-E1C8-1E294C5C1623}"/>
              </a:ext>
            </a:extLst>
          </p:cNvPr>
          <p:cNvSpPr/>
          <p:nvPr/>
        </p:nvSpPr>
        <p:spPr>
          <a:xfrm>
            <a:off x="2360643" y="1037708"/>
            <a:ext cx="7489942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39E397D-AAB0-FAF7-5376-124A6E23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653A8F-03B6-46E4-DE9B-6E71F564FDCB}"/>
              </a:ext>
            </a:extLst>
          </p:cNvPr>
          <p:cNvSpPr txBox="1"/>
          <p:nvPr/>
        </p:nvSpPr>
        <p:spPr>
          <a:xfrm>
            <a:off x="3579926" y="1710691"/>
            <a:ext cx="5032147" cy="3713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薬物乱用</a:t>
            </a:r>
            <a:r>
              <a:rPr lang="ja" altLang="ja-JP" sz="5400" b="1" dirty="0">
                <a:latin typeface="+mn-ea"/>
                <a:cs typeface="MS PGothic"/>
                <a:sym typeface="MS PGothic"/>
              </a:rPr>
              <a:t>を</a:t>
            </a:r>
            <a:br>
              <a:rPr lang="en-US" altLang="ja" sz="5400" b="1" dirty="0">
                <a:latin typeface="+mn-ea"/>
                <a:cs typeface="MS PGothic"/>
                <a:sym typeface="MS PGothic"/>
              </a:rPr>
            </a:br>
            <a:r>
              <a:rPr lang="ja" altLang="ja-JP" sz="5400" b="1" dirty="0">
                <a:latin typeface="+mn-ea"/>
                <a:cs typeface="MS PGothic"/>
                <a:sym typeface="MS PGothic"/>
              </a:rPr>
              <a:t>防止するための</a:t>
            </a:r>
            <a:br>
              <a:rPr lang="en-US" altLang="ja" sz="5400" b="1" dirty="0">
                <a:latin typeface="+mn-ea"/>
                <a:cs typeface="MS PGothic"/>
                <a:sym typeface="MS PGothic"/>
              </a:rPr>
            </a:br>
            <a:r>
              <a:rPr lang="ja" altLang="ja-JP" sz="5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対策</a:t>
            </a:r>
            <a:r>
              <a:rPr lang="ja" altLang="ja-JP" sz="5400" b="1" dirty="0">
                <a:latin typeface="+mn-ea"/>
                <a:cs typeface="MS PGothic"/>
                <a:sym typeface="MS PGothic"/>
              </a:rPr>
              <a:t>について</a:t>
            </a:r>
            <a:br>
              <a:rPr lang="en-US" altLang="ja" sz="5400" b="1" dirty="0">
                <a:latin typeface="+mn-ea"/>
                <a:cs typeface="MS PGothic"/>
                <a:sym typeface="MS PGothic"/>
              </a:rPr>
            </a:br>
            <a:r>
              <a:rPr lang="ja" altLang="ja-JP" sz="5400" b="1" dirty="0">
                <a:latin typeface="+mn-ea"/>
                <a:cs typeface="MS PGothic"/>
                <a:sym typeface="MS PGothic"/>
              </a:rPr>
              <a:t>考えよう</a:t>
            </a:r>
            <a:r>
              <a:rPr lang="ja-JP" altLang="en-US" sz="5400" b="1" dirty="0">
                <a:latin typeface="+mn-ea"/>
                <a:cs typeface="MS PGothic"/>
                <a:sym typeface="MS PGothic"/>
              </a:rPr>
              <a:t>！</a:t>
            </a:r>
            <a:endParaRPr kumimoji="1" lang="ja-JP" altLang="en-US" sz="5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524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DF2D3-664D-3AFE-0E67-3E0677CB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C0A7731-2C83-C0E9-D074-5117441F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8B89E28-CAD7-68B6-6581-2CC15749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Autofit/>
          </a:bodyPr>
          <a:lstStyle/>
          <a:p>
            <a:r>
              <a:rPr lang="ja-JP" altLang="en-US" b="1" dirty="0">
                <a:latin typeface="+mn-ea"/>
                <a:ea typeface="+mn-ea"/>
                <a:cs typeface="MS PGothic"/>
                <a:sym typeface="MS PGothic"/>
              </a:rPr>
              <a:t>法律による対策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AF1629-04F4-372A-A0A7-AFB4B4FE0D55}"/>
              </a:ext>
            </a:extLst>
          </p:cNvPr>
          <p:cNvSpPr txBox="1"/>
          <p:nvPr/>
        </p:nvSpPr>
        <p:spPr>
          <a:xfrm>
            <a:off x="1622852" y="3282105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ct val="100000"/>
            </a:pPr>
            <a:r>
              <a:rPr lang="ja" altLang="ja-JP" sz="2800" dirty="0">
                <a:latin typeface="+mn-ea"/>
                <a:cs typeface="MS PGothic"/>
                <a:sym typeface="MS PGothic"/>
              </a:rPr>
              <a:t>さらに、薬物は海外から密輸されることが多いと</a:t>
            </a:r>
            <a:br>
              <a:rPr lang="en-US" altLang="ja" sz="2800" dirty="0">
                <a:latin typeface="+mn-ea"/>
                <a:cs typeface="MS PGothic"/>
                <a:sym typeface="MS PGothic"/>
              </a:rPr>
            </a:br>
            <a:r>
              <a:rPr lang="ja" altLang="ja-JP" sz="2800" dirty="0">
                <a:latin typeface="+mn-ea"/>
                <a:cs typeface="MS PGothic"/>
                <a:sym typeface="MS PGothic"/>
              </a:rPr>
              <a:t>聞いたことがあります。</a:t>
            </a:r>
            <a:endParaRPr lang="ja-JP" altLang="en-US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211;p7">
            <a:extLst>
              <a:ext uri="{FF2B5EF4-FFF2-40B4-BE49-F238E27FC236}">
                <a16:creationId xmlns:a16="http://schemas.microsoft.com/office/drawing/2014/main" id="{396517D6-802D-2FFF-B6F1-F8DE944A8F35}"/>
              </a:ext>
            </a:extLst>
          </p:cNvPr>
          <p:cNvSpPr/>
          <p:nvPr/>
        </p:nvSpPr>
        <p:spPr>
          <a:xfrm>
            <a:off x="1579464" y="1360051"/>
            <a:ext cx="6985416" cy="1815629"/>
          </a:xfrm>
          <a:prstGeom prst="wedgeRoundRectCallout">
            <a:avLst>
              <a:gd name="adj1" fmla="val 58325"/>
              <a:gd name="adj2" fmla="val 204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「覚醒剤取締法」など</a:t>
            </a:r>
            <a:r>
              <a:rPr lang="ja-JP" altLang="en-US" sz="3200" b="1" dirty="0">
                <a:latin typeface="+mn-ea"/>
                <a:cs typeface="MS PGothic"/>
                <a:sym typeface="MS PGothic"/>
              </a:rPr>
              <a:t>の法律で</a:t>
            </a:r>
            <a:br>
              <a:rPr lang="en-US" altLang="ja-JP" sz="3200" b="1" dirty="0">
                <a:latin typeface="+mn-ea"/>
                <a:cs typeface="MS PGothic"/>
                <a:sym typeface="MS PGothic"/>
              </a:rPr>
            </a:br>
            <a:r>
              <a:rPr lang="ja-JP" altLang="en-US" sz="3200" b="1" dirty="0">
                <a:latin typeface="+mn-ea"/>
                <a:cs typeface="MS PGothic"/>
                <a:sym typeface="MS PGothic"/>
              </a:rPr>
              <a:t>薬物乱用防止に取り組んで</a:t>
            </a:r>
            <a:br>
              <a:rPr lang="en-US" altLang="ja-JP" sz="3200" b="1" dirty="0">
                <a:latin typeface="+mn-ea"/>
                <a:cs typeface="MS PGothic"/>
                <a:sym typeface="MS PGothic"/>
              </a:rPr>
            </a:br>
            <a:r>
              <a:rPr lang="ja-JP" altLang="en-US" sz="3200" b="1" dirty="0">
                <a:latin typeface="+mn-ea"/>
                <a:cs typeface="MS PGothic"/>
                <a:sym typeface="MS PGothic"/>
              </a:rPr>
              <a:t>いるんだね！</a:t>
            </a:r>
          </a:p>
        </p:txBody>
      </p:sp>
      <p:sp>
        <p:nvSpPr>
          <p:cNvPr id="10" name="Google Shape;213;p7">
            <a:extLst>
              <a:ext uri="{FF2B5EF4-FFF2-40B4-BE49-F238E27FC236}">
                <a16:creationId xmlns:a16="http://schemas.microsoft.com/office/drawing/2014/main" id="{4644765F-B937-2499-4D90-29F85430BE75}"/>
              </a:ext>
            </a:extLst>
          </p:cNvPr>
          <p:cNvSpPr/>
          <p:nvPr/>
        </p:nvSpPr>
        <p:spPr>
          <a:xfrm>
            <a:off x="3857140" y="4419354"/>
            <a:ext cx="5873198" cy="1747520"/>
          </a:xfrm>
          <a:prstGeom prst="wedgeRoundRectCallout">
            <a:avLst>
              <a:gd name="adj1" fmla="val -60683"/>
              <a:gd name="adj2" fmla="val -732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そのために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空港や港</a:t>
            </a:r>
            <a:r>
              <a:rPr lang="ja-JP" altLang="en-US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などで</a:t>
            </a:r>
            <a:br>
              <a:rPr lang="en-US" altLang="ja-JP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麻薬探知犬による検査</a:t>
            </a:r>
            <a:r>
              <a:rPr lang="ja-JP" altLang="en-US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などの</a:t>
            </a:r>
            <a:br>
              <a:rPr lang="en-US" altLang="ja-JP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水際対策もしているよ！</a:t>
            </a:r>
            <a:endParaRPr lang="ja-JP" altLang="en-US" sz="3200" dirty="0">
              <a:latin typeface="+mn-ea"/>
              <a:cs typeface="MS PGothic"/>
              <a:sym typeface="MS PGothic"/>
            </a:endParaRP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BF591DF-662C-BA16-BF51-018558F71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027" y="4176856"/>
            <a:ext cx="1284989" cy="21588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416441E-FC94-62C2-29FB-168542370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07" y="1244650"/>
            <a:ext cx="1363829" cy="2063032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83A051D-3A1A-9C50-71EE-39BADA62037A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867383A3-3CBD-9F1E-A4BF-C0871BEABE4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6CD8725-F4AB-2C42-2D20-8234ECDD2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7CEDFBF-B9AD-D8E4-6F7E-320FB676F965}"/>
              </a:ext>
            </a:extLst>
          </p:cNvPr>
          <p:cNvSpPr txBox="1"/>
          <p:nvPr/>
        </p:nvSpPr>
        <p:spPr>
          <a:xfrm>
            <a:off x="2217907" y="133086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148222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B97AD-D84C-B778-2C6F-177BF394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9C34CC-258C-BE69-F649-8327D272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6F61FA7-CB2A-BC85-2E4A-26EFAAD2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Autofit/>
          </a:bodyPr>
          <a:lstStyle/>
          <a:p>
            <a:r>
              <a:rPr lang="ja-JP" altLang="en-US" b="1" dirty="0">
                <a:latin typeface="+mn-ea"/>
                <a:ea typeface="+mn-ea"/>
                <a:cs typeface="MS PGothic"/>
                <a:sym typeface="MS PGothic"/>
              </a:rPr>
              <a:t>その他の対策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AFC348-1F98-3C63-66FA-3FA62ADF3F88}"/>
              </a:ext>
            </a:extLst>
          </p:cNvPr>
          <p:cNvSpPr txBox="1"/>
          <p:nvPr/>
        </p:nvSpPr>
        <p:spPr>
          <a:xfrm>
            <a:off x="1579464" y="3712992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ct val="100000"/>
            </a:pPr>
            <a:r>
              <a:rPr lang="ja-JP" altLang="en-US" sz="2800" dirty="0">
                <a:latin typeface="+mn-ea"/>
                <a:cs typeface="MS PGothic"/>
                <a:sym typeface="MS PGothic"/>
              </a:rPr>
              <a:t>他にはどんな防止対策があるのかな・・・</a:t>
            </a:r>
            <a:endParaRPr lang="ja-JP" altLang="en-US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211;p7">
            <a:extLst>
              <a:ext uri="{FF2B5EF4-FFF2-40B4-BE49-F238E27FC236}">
                <a16:creationId xmlns:a16="http://schemas.microsoft.com/office/drawing/2014/main" id="{2BF59603-34E1-E98C-4E69-E634EF33FC63}"/>
              </a:ext>
            </a:extLst>
          </p:cNvPr>
          <p:cNvSpPr/>
          <p:nvPr/>
        </p:nvSpPr>
        <p:spPr>
          <a:xfrm>
            <a:off x="1676400" y="1360051"/>
            <a:ext cx="6888480" cy="2220664"/>
          </a:xfrm>
          <a:prstGeom prst="wedgeRoundRectCallout">
            <a:avLst>
              <a:gd name="adj1" fmla="val 58337"/>
              <a:gd name="adj2" fmla="val 196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latin typeface="+mn-ea"/>
                <a:cs typeface="MS PGothic"/>
                <a:sym typeface="MS PGothic"/>
              </a:rPr>
              <a:t>学校で</a:t>
            </a:r>
            <a:br>
              <a:rPr lang="en-US" altLang="ja-JP" sz="3200" b="1" dirty="0">
                <a:latin typeface="+mn-ea"/>
                <a:cs typeface="MS PGothic"/>
                <a:sym typeface="MS PGothic"/>
              </a:rPr>
            </a:b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薬物乱用防止ポスター</a:t>
            </a:r>
            <a:r>
              <a:rPr lang="ja-JP" altLang="en-US" sz="3200" b="1" dirty="0">
                <a:latin typeface="+mn-ea"/>
                <a:cs typeface="MS PGothic"/>
                <a:sym typeface="MS PGothic"/>
              </a:rPr>
              <a:t>を作ったり、</a:t>
            </a:r>
            <a:br>
              <a:rPr lang="en-US" altLang="ja-JP" sz="3200" b="1" dirty="0">
                <a:latin typeface="+mn-ea"/>
                <a:cs typeface="MS PGothic"/>
                <a:sym typeface="MS PGothic"/>
              </a:rPr>
            </a:b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乱用防止の学習</a:t>
            </a:r>
            <a:r>
              <a:rPr lang="ja-JP" altLang="en-US" sz="3200" b="1" dirty="0">
                <a:latin typeface="+mn-ea"/>
                <a:cs typeface="MS PGothic"/>
                <a:sym typeface="MS PGothic"/>
              </a:rPr>
              <a:t>をして正しい知識を身に付けたりしています！</a:t>
            </a:r>
          </a:p>
        </p:txBody>
      </p:sp>
      <p:sp>
        <p:nvSpPr>
          <p:cNvPr id="10" name="Google Shape;213;p7">
            <a:extLst>
              <a:ext uri="{FF2B5EF4-FFF2-40B4-BE49-F238E27FC236}">
                <a16:creationId xmlns:a16="http://schemas.microsoft.com/office/drawing/2014/main" id="{04CD05EB-8860-4F91-D3AC-EC007C978672}"/>
              </a:ext>
            </a:extLst>
          </p:cNvPr>
          <p:cNvSpPr/>
          <p:nvPr/>
        </p:nvSpPr>
        <p:spPr>
          <a:xfrm>
            <a:off x="3684419" y="4589039"/>
            <a:ext cx="7359501" cy="1747520"/>
          </a:xfrm>
          <a:prstGeom prst="wedgeRoundRectCallout">
            <a:avLst>
              <a:gd name="adj1" fmla="val -58060"/>
              <a:gd name="adj2" fmla="val -9071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さらに、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警察での啓発活動</a:t>
            </a:r>
            <a:r>
              <a:rPr lang="ja-JP" altLang="en-US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や</a:t>
            </a:r>
            <a:br>
              <a:rPr lang="en-US" altLang="ja-JP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精神保健福祉センターでは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個別相談や専門的な支援</a:t>
            </a:r>
            <a:r>
              <a:rPr lang="ja-JP" altLang="en-US" sz="32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も行っているよ！</a:t>
            </a:r>
            <a:endParaRPr lang="ja-JP" altLang="en-US" sz="3200" dirty="0">
              <a:latin typeface="+mn-ea"/>
              <a:cs typeface="MS PGothic"/>
              <a:sym typeface="MS PGothic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96C0A25-618F-42B0-A2A8-C3578B09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027" y="4176856"/>
            <a:ext cx="1284989" cy="21588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4D8B33F-BCD5-9480-C59D-D6754531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07" y="1244650"/>
            <a:ext cx="1363829" cy="2063032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5A5E1BD-17F1-F19E-F79C-2038CED7C48B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04815BBC-0B9B-A70D-B6A6-18456E81F3B3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5FD3E3A-F514-AA1A-0FEE-E6429B1F2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96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8AE31-BD04-971B-990C-052A72B4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2B2BD3A-7F9C-C648-074E-4939DC2DB938}"/>
              </a:ext>
            </a:extLst>
          </p:cNvPr>
          <p:cNvSpPr/>
          <p:nvPr/>
        </p:nvSpPr>
        <p:spPr>
          <a:xfrm>
            <a:off x="1127125" y="1245495"/>
            <a:ext cx="9937750" cy="5095670"/>
          </a:xfrm>
          <a:prstGeom prst="roundRect">
            <a:avLst>
              <a:gd name="adj" fmla="val 8085"/>
            </a:avLst>
          </a:prstGeom>
          <a:solidFill>
            <a:srgbClr val="FF5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176213">
              <a:lnSpc>
                <a:spcPct val="90000"/>
              </a:lnSpc>
              <a:buClr>
                <a:srgbClr val="0070C0"/>
              </a:buClr>
            </a:pP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C0FC66F-296A-10A6-14D4-83D5C56E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0A489B7-96A9-A52F-4683-5E96A85A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pc="400" dirty="0">
                <a:solidFill>
                  <a:srgbClr val="FF0000"/>
                </a:solidFill>
              </a:rPr>
              <a:t>振り返り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7AF2792-89E7-DC37-F8F7-0A06DFC245CF}"/>
              </a:ext>
            </a:extLst>
          </p:cNvPr>
          <p:cNvSpPr/>
          <p:nvPr/>
        </p:nvSpPr>
        <p:spPr>
          <a:xfrm>
            <a:off x="1622066" y="3149329"/>
            <a:ext cx="896211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誘われない自分になることが大切。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C55697C-A1CA-048F-EE7D-7DAB5DEEC465}"/>
              </a:ext>
            </a:extLst>
          </p:cNvPr>
          <p:cNvSpPr/>
          <p:nvPr/>
        </p:nvSpPr>
        <p:spPr>
          <a:xfrm>
            <a:off x="1622066" y="4679005"/>
            <a:ext cx="896211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薬物乱用を防止するための対策として様々な取組が行われている。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277D1ED-6BE6-658D-60DF-C0134D4B6525}"/>
              </a:ext>
            </a:extLst>
          </p:cNvPr>
          <p:cNvSpPr/>
          <p:nvPr/>
        </p:nvSpPr>
        <p:spPr>
          <a:xfrm>
            <a:off x="1622066" y="1628775"/>
            <a:ext cx="896211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47713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薬物の誘いに対して、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はっきりと断ることが大事。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B7BB047-1EF4-DD51-E780-20AF4413EC3D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CAE6BC35-F48F-2386-D312-AF72BBD38C0A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F140B933-893B-A166-6B16-3D93CF174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97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B6C3C0-38BE-D49F-AED2-43CD0C6E9BA4}"/>
              </a:ext>
            </a:extLst>
          </p:cNvPr>
          <p:cNvSpPr/>
          <p:nvPr/>
        </p:nvSpPr>
        <p:spPr>
          <a:xfrm>
            <a:off x="1524000" y="3005194"/>
            <a:ext cx="912433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>
            <a:spAutoFit/>
          </a:bodyPr>
          <a:lstStyle/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薬物の宣伝・広告をする社会にしない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薬物に関する正しい知識を身に付ける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薬物を手軽に入手できる社会にしない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薬物を誘ってきそうな人に近づかない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B6F65C3-93DF-7EE2-86E7-82556083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93C3F9-2E16-00CD-792F-B463BB16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4AA240-55B4-EB0F-4AE8-D4DAB20AF207}"/>
              </a:ext>
            </a:extLst>
          </p:cNvPr>
          <p:cNvSpPr txBox="1"/>
          <p:nvPr/>
        </p:nvSpPr>
        <p:spPr>
          <a:xfrm>
            <a:off x="1513672" y="1884601"/>
            <a:ext cx="9551203" cy="1137285"/>
          </a:xfrm>
          <a:prstGeom prst="roundRect">
            <a:avLst>
              <a:gd name="adj" fmla="val 2395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薬物乱用を防止するために、</a:t>
            </a:r>
            <a:br>
              <a:rPr kumimoji="1" lang="en-US" altLang="ja-JP" sz="3200" b="1" dirty="0">
                <a:solidFill>
                  <a:schemeClr val="bg1"/>
                </a:solidFill>
              </a:rPr>
            </a:br>
            <a:r>
              <a:rPr kumimoji="1" lang="ja-JP" altLang="en-US" sz="3200" b="1" dirty="0">
                <a:solidFill>
                  <a:schemeClr val="bg1"/>
                </a:solidFill>
              </a:rPr>
              <a:t>私たちにできることはどれでしょう？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653F203-D2A5-E9BB-A57F-66E06A3D2CE9}"/>
              </a:ext>
            </a:extLst>
          </p:cNvPr>
          <p:cNvSpPr txBox="1">
            <a:spLocks/>
          </p:cNvSpPr>
          <p:nvPr/>
        </p:nvSpPr>
        <p:spPr>
          <a:xfrm>
            <a:off x="1513672" y="1363553"/>
            <a:ext cx="1005403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CE8337D-E8FE-7A64-DE83-F6FCE094EB0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6FE15085-C464-61F5-91A1-0176227E835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E13F52E7-65C5-15EE-840C-CD17B00BA9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24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6D48-D258-33BC-D2F2-979E7903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AF8EED-60B1-AF1C-C4F8-3E1335897B88}"/>
              </a:ext>
            </a:extLst>
          </p:cNvPr>
          <p:cNvSpPr/>
          <p:nvPr/>
        </p:nvSpPr>
        <p:spPr>
          <a:xfrm>
            <a:off x="1524000" y="3005194"/>
            <a:ext cx="912433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>
            <a:spAutoFit/>
          </a:bodyPr>
          <a:lstStyle/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薬物の宣伝・広告をする社会にしない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薬物に関する正しい知識を身に付ける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薬物を手軽に入手できる社会にしない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薬物を誘ってきそうな人に近づかない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B36A352-5CFC-0B6F-24AC-CBFCA454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BF0EAF-FA3C-0CFD-FB45-D2B8C484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01ABF1-67F4-0ABB-4F1F-E216957950B7}"/>
              </a:ext>
            </a:extLst>
          </p:cNvPr>
          <p:cNvSpPr txBox="1"/>
          <p:nvPr/>
        </p:nvSpPr>
        <p:spPr>
          <a:xfrm>
            <a:off x="1513672" y="1884601"/>
            <a:ext cx="9551203" cy="1137285"/>
          </a:xfrm>
          <a:prstGeom prst="roundRect">
            <a:avLst>
              <a:gd name="adj" fmla="val 2395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薬物乱用を防止するために、</a:t>
            </a:r>
            <a:br>
              <a:rPr kumimoji="1" lang="en-US" altLang="ja-JP" sz="3200" b="1" dirty="0">
                <a:solidFill>
                  <a:schemeClr val="bg1"/>
                </a:solidFill>
              </a:rPr>
            </a:br>
            <a:r>
              <a:rPr kumimoji="1" lang="ja-JP" altLang="en-US" sz="3200" b="1" dirty="0">
                <a:solidFill>
                  <a:schemeClr val="bg1"/>
                </a:solidFill>
              </a:rPr>
              <a:t>私たちにできることはどれでしょう？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03D869-DCFD-A05C-EA3B-5EDF5476888C}"/>
              </a:ext>
            </a:extLst>
          </p:cNvPr>
          <p:cNvSpPr txBox="1">
            <a:spLocks/>
          </p:cNvSpPr>
          <p:nvPr/>
        </p:nvSpPr>
        <p:spPr>
          <a:xfrm>
            <a:off x="1513672" y="1363553"/>
            <a:ext cx="1005403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4FC6374-D8BB-BD63-7943-F699EBE7C48B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9061FAC6-C1A6-4C2D-D591-54CE188968DD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D2BAE0F-05BF-707F-4E9A-72EFC3D20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3ABBEB3D-F6C2-6902-9514-BC134021C94B}"/>
              </a:ext>
            </a:extLst>
          </p:cNvPr>
          <p:cNvSpPr/>
          <p:nvPr/>
        </p:nvSpPr>
        <p:spPr>
          <a:xfrm>
            <a:off x="2303988" y="3238573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1D742AA-3EE2-DAA7-30CE-A021D6694B3F}"/>
              </a:ext>
            </a:extLst>
          </p:cNvPr>
          <p:cNvSpPr/>
          <p:nvPr/>
        </p:nvSpPr>
        <p:spPr>
          <a:xfrm>
            <a:off x="2303988" y="3968154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8C25E4B-6A7D-8700-5323-CC77656494CB}"/>
              </a:ext>
            </a:extLst>
          </p:cNvPr>
          <p:cNvSpPr/>
          <p:nvPr/>
        </p:nvSpPr>
        <p:spPr>
          <a:xfrm>
            <a:off x="2303988" y="4697734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479C99C-B493-AB9D-0FBB-B425353F4393}"/>
              </a:ext>
            </a:extLst>
          </p:cNvPr>
          <p:cNvSpPr/>
          <p:nvPr/>
        </p:nvSpPr>
        <p:spPr>
          <a:xfrm>
            <a:off x="2303988" y="5437038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72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060CD-BCED-3E55-A918-0E2719FE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5509CA-5492-1FA7-C3CB-50EB96CE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11490BF-4DFF-EAA7-FB6F-FE890B8B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929A74-C64F-D83B-F8F4-5857C59CB611}"/>
              </a:ext>
            </a:extLst>
          </p:cNvPr>
          <p:cNvSpPr txBox="1"/>
          <p:nvPr/>
        </p:nvSpPr>
        <p:spPr>
          <a:xfrm>
            <a:off x="3840480" y="1661548"/>
            <a:ext cx="7236685" cy="1420624"/>
          </a:xfrm>
          <a:prstGeom prst="cloudCallout">
            <a:avLst>
              <a:gd name="adj1" fmla="val -41208"/>
              <a:gd name="adj2" fmla="val -47769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3200" b="1" dirty="0">
                <a:solidFill>
                  <a:schemeClr val="bg1"/>
                </a:solidFill>
              </a:rPr>
              <a:t>①大麻乱用の状況を考えよう！</a:t>
            </a:r>
          </a:p>
          <a:p>
            <a:pPr>
              <a:lnSpc>
                <a:spcPct val="110000"/>
              </a:lnSpc>
            </a:pPr>
            <a:r>
              <a:rPr kumimoji="1" lang="ja-JP" altLang="en-US" sz="3200" b="1" dirty="0">
                <a:solidFill>
                  <a:schemeClr val="bg1"/>
                </a:solidFill>
              </a:rPr>
              <a:t>②乱用のきっかけは？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4A9B45-E49B-90F2-EFDE-7380C5F7DE93}"/>
              </a:ext>
            </a:extLst>
          </p:cNvPr>
          <p:cNvSpPr txBox="1"/>
          <p:nvPr/>
        </p:nvSpPr>
        <p:spPr>
          <a:xfrm>
            <a:off x="1138215" y="1246049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28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薬物乱用のきっかけ編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507652-EAB4-08C0-7590-8F4FC3C13DBA}"/>
              </a:ext>
            </a:extLst>
          </p:cNvPr>
          <p:cNvSpPr txBox="1"/>
          <p:nvPr/>
        </p:nvSpPr>
        <p:spPr>
          <a:xfrm>
            <a:off x="3839550" y="3335111"/>
            <a:ext cx="7236685" cy="1420624"/>
          </a:xfrm>
          <a:prstGeom prst="cloudCallout">
            <a:avLst>
              <a:gd name="adj1" fmla="val -41208"/>
              <a:gd name="adj2" fmla="val -47769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>
            <a:noAutofit/>
          </a:bodyPr>
          <a:lstStyle/>
          <a:p>
            <a:pPr marL="514350" indent="-514350">
              <a:lnSpc>
                <a:spcPct val="110000"/>
              </a:lnSpc>
              <a:buFont typeface="+mj-ea"/>
              <a:buAutoNum type="circleNumDbPlain" startAt="3"/>
            </a:pPr>
            <a:r>
              <a:rPr kumimoji="1" lang="ja-JP" altLang="en-US" sz="3200" b="1" dirty="0">
                <a:solidFill>
                  <a:schemeClr val="bg1"/>
                </a:solidFill>
              </a:rPr>
              <a:t>誘われたらどうする？</a:t>
            </a:r>
          </a:p>
          <a:p>
            <a:pPr marL="514350" indent="-514350">
              <a:lnSpc>
                <a:spcPct val="110000"/>
              </a:lnSpc>
              <a:buFont typeface="+mj-ea"/>
              <a:buAutoNum type="circleNumDbPlain" startAt="3"/>
            </a:pPr>
            <a:r>
              <a:rPr kumimoji="1" lang="ja-JP" altLang="en-US" sz="3200" b="1" dirty="0">
                <a:solidFill>
                  <a:schemeClr val="bg1"/>
                </a:solidFill>
              </a:rPr>
              <a:t>友人が誘われていたら</a:t>
            </a:r>
            <a:r>
              <a:rPr kumimoji="1" lang="en-US" altLang="ja-JP" sz="3200" b="1" baseline="30000" dirty="0">
                <a:solidFill>
                  <a:schemeClr val="bg1"/>
                </a:solidFill>
              </a:rPr>
              <a:t>…</a:t>
            </a:r>
            <a:endParaRPr kumimoji="1" lang="ja-JP" alt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6C1028-364C-8EA6-0351-4E48E24BCE73}"/>
              </a:ext>
            </a:extLst>
          </p:cNvPr>
          <p:cNvSpPr txBox="1"/>
          <p:nvPr/>
        </p:nvSpPr>
        <p:spPr>
          <a:xfrm>
            <a:off x="1137285" y="2919612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28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誘いを断ろう編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2A81D1-D166-B2D5-22D5-6C042A5EF9B9}"/>
              </a:ext>
            </a:extLst>
          </p:cNvPr>
          <p:cNvSpPr txBox="1"/>
          <p:nvPr/>
        </p:nvSpPr>
        <p:spPr>
          <a:xfrm>
            <a:off x="3840480" y="5008674"/>
            <a:ext cx="7236685" cy="1422000"/>
          </a:xfrm>
          <a:prstGeom prst="cloudCallout">
            <a:avLst>
              <a:gd name="adj1" fmla="val -41208"/>
              <a:gd name="adj2" fmla="val -47769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noAutofit/>
          </a:bodyPr>
          <a:lstStyle/>
          <a:p>
            <a:pPr marL="514350" indent="-514350">
              <a:lnSpc>
                <a:spcPct val="110000"/>
              </a:lnSpc>
              <a:buFont typeface="+mj-ea"/>
              <a:buAutoNum type="circleNumDbPlain" startAt="5"/>
            </a:pPr>
            <a:r>
              <a:rPr kumimoji="1" lang="ja-JP" altLang="en-US" sz="3200" b="1" dirty="0">
                <a:solidFill>
                  <a:schemeClr val="bg1"/>
                </a:solidFill>
              </a:rPr>
              <a:t>どうして薬物乱用を</a:t>
            </a:r>
            <a:br>
              <a:rPr kumimoji="1" lang="en-US" altLang="ja-JP" sz="3200" b="1" dirty="0">
                <a:solidFill>
                  <a:schemeClr val="bg1"/>
                </a:solidFill>
              </a:rPr>
            </a:br>
            <a:r>
              <a:rPr kumimoji="1" lang="ja-JP" altLang="en-US" sz="3200" b="1" dirty="0">
                <a:solidFill>
                  <a:schemeClr val="bg1"/>
                </a:solidFill>
              </a:rPr>
              <a:t>してしまうのか</a:t>
            </a:r>
            <a:r>
              <a:rPr kumimoji="1" lang="en-US" altLang="ja-JP" sz="3200" b="1" baseline="30000" dirty="0">
                <a:solidFill>
                  <a:schemeClr val="bg1"/>
                </a:solidFill>
              </a:rPr>
              <a:t>…</a:t>
            </a:r>
            <a:endParaRPr kumimoji="1" lang="ja-JP" alt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EF0E34-35EE-B557-FF4A-95E195C0C1AF}"/>
              </a:ext>
            </a:extLst>
          </p:cNvPr>
          <p:cNvSpPr txBox="1"/>
          <p:nvPr/>
        </p:nvSpPr>
        <p:spPr>
          <a:xfrm>
            <a:off x="1138215" y="4593175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28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心の居場所作り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A559D30-436E-9D3E-23AA-3037A24237BB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0B531F3D-D7EE-1E2B-69B9-4C7B527B51E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CF465D0-0788-F11A-3009-6D6F148BB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48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7119D-DD51-7DCA-2C9E-C47449046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BB20E4-D4A4-D1AD-E0DD-0106A5CC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C8E8B20-51D5-F525-5826-589C16D4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3EDFD1-4013-1AF1-9326-828A8C9906F0}"/>
              </a:ext>
            </a:extLst>
          </p:cNvPr>
          <p:cNvSpPr txBox="1"/>
          <p:nvPr/>
        </p:nvSpPr>
        <p:spPr>
          <a:xfrm>
            <a:off x="2027514" y="2660073"/>
            <a:ext cx="8145185" cy="3512127"/>
          </a:xfrm>
          <a:prstGeom prst="cloudCallout">
            <a:avLst>
              <a:gd name="adj1" fmla="val -34957"/>
              <a:gd name="adj2" fmla="val -5812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622300" indent="-622300">
              <a:lnSpc>
                <a:spcPct val="110000"/>
              </a:lnSpc>
            </a:pPr>
            <a:r>
              <a:rPr kumimoji="1" lang="ja-JP" altLang="en-US" sz="4400" b="1" dirty="0">
                <a:solidFill>
                  <a:schemeClr val="bg1"/>
                </a:solidFill>
              </a:rPr>
              <a:t>①</a:t>
            </a:r>
            <a:r>
              <a:rPr kumimoji="1" lang="en-US" altLang="ja-JP" sz="4400" b="1" dirty="0">
                <a:solidFill>
                  <a:schemeClr val="bg1"/>
                </a:solidFill>
              </a:rPr>
              <a:t>	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大麻乱用の状況を</a:t>
            </a:r>
            <a:br>
              <a:rPr kumimoji="1" lang="en-US" altLang="ja-JP" sz="4400" b="1" dirty="0">
                <a:solidFill>
                  <a:schemeClr val="bg1"/>
                </a:solidFill>
              </a:rPr>
            </a:br>
            <a:r>
              <a:rPr kumimoji="1" lang="ja-JP" altLang="en-US" sz="4400" b="1" dirty="0">
                <a:solidFill>
                  <a:schemeClr val="bg1"/>
                </a:solidFill>
              </a:rPr>
              <a:t>考えよう！</a:t>
            </a:r>
          </a:p>
          <a:p>
            <a:pPr marL="622300" indent="-622300">
              <a:lnSpc>
                <a:spcPct val="110000"/>
              </a:lnSpc>
            </a:pPr>
            <a:r>
              <a:rPr kumimoji="1" lang="ja-JP" altLang="en-US" sz="4400" b="1" dirty="0">
                <a:solidFill>
                  <a:schemeClr val="bg1"/>
                </a:solidFill>
              </a:rPr>
              <a:t>②</a:t>
            </a:r>
            <a:r>
              <a:rPr kumimoji="1" lang="en-US" altLang="ja-JP" sz="4400" b="1" dirty="0">
                <a:solidFill>
                  <a:schemeClr val="bg1"/>
                </a:solidFill>
              </a:rPr>
              <a:t>	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乱用のきっかけは？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E69D2-0A17-BB3C-78B2-82195EDFB558}"/>
              </a:ext>
            </a:extLst>
          </p:cNvPr>
          <p:cNvSpPr txBox="1"/>
          <p:nvPr/>
        </p:nvSpPr>
        <p:spPr>
          <a:xfrm>
            <a:off x="1858942" y="1628775"/>
            <a:ext cx="5775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40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薬物乱用のきっかけ編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40B31E7-5206-10D8-CA32-130D4DF0C58F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E2013587-B69E-D086-E95E-5034EEF5DA41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35DD836-B22C-D789-DC98-091675F78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19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7346D6EB-F8E8-FEB9-5716-21566B7D30C7}"/>
              </a:ext>
            </a:extLst>
          </p:cNvPr>
          <p:cNvSpPr/>
          <p:nvPr/>
        </p:nvSpPr>
        <p:spPr>
          <a:xfrm>
            <a:off x="2360643" y="1037708"/>
            <a:ext cx="7489942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A8FE86-3BE5-BA5C-D8AC-6C30731A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5B7840-2FCE-80AA-A69A-384AB8E34C93}"/>
              </a:ext>
            </a:extLst>
          </p:cNvPr>
          <p:cNvSpPr txBox="1"/>
          <p:nvPr/>
        </p:nvSpPr>
        <p:spPr>
          <a:xfrm>
            <a:off x="3787515" y="1618370"/>
            <a:ext cx="4616969" cy="3696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-JP" altLang="en-US" sz="5400" b="1" dirty="0">
                <a:cs typeface="MS PGothic"/>
                <a:sym typeface="MS PGothic"/>
              </a:rPr>
              <a:t>の</a:t>
            </a:r>
            <a:endParaRPr lang="en-US" altLang="ja" sz="5400" b="1" dirty="0"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きっかけ</a:t>
            </a:r>
            <a:r>
              <a:rPr lang="ja" altLang="ja-JP" sz="5400" b="1" dirty="0">
                <a:latin typeface="MS PGothic"/>
                <a:ea typeface="MS PGothic"/>
                <a:cs typeface="MS PGothic"/>
                <a:sym typeface="MS PGothic"/>
              </a:rPr>
              <a:t>は、</a:t>
            </a:r>
            <a:br>
              <a:rPr lang="en-US" altLang="ja" sz="5400" b="1" dirty="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altLang="ja-JP" sz="5400" b="1" dirty="0">
                <a:latin typeface="MS PGothic"/>
                <a:ea typeface="MS PGothic"/>
                <a:cs typeface="MS PGothic"/>
                <a:sym typeface="MS PGothic"/>
              </a:rPr>
              <a:t>どのようなこと</a:t>
            </a:r>
            <a:br>
              <a:rPr lang="en-US" altLang="ja" sz="5400" b="1" dirty="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altLang="ja-JP" sz="5400" b="1" dirty="0">
                <a:latin typeface="MS PGothic"/>
                <a:ea typeface="MS PGothic"/>
                <a:cs typeface="MS PGothic"/>
                <a:sym typeface="MS PGothic"/>
              </a:rPr>
              <a:t>なのだろうか</a:t>
            </a:r>
            <a:r>
              <a:rPr lang="ja-JP" altLang="en-US" sz="5400" b="1" dirty="0">
                <a:cs typeface="MS PGothic"/>
                <a:sym typeface="MS PGothic"/>
              </a:rPr>
              <a:t>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556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6A9AE-C578-A02E-99A1-6A2A2A589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A1DF133-B28A-EFA7-523F-E3AC05D5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325" y="495634"/>
            <a:ext cx="5955476" cy="535531"/>
          </a:xfrm>
        </p:spPr>
        <p:txBody>
          <a:bodyPr wrap="none">
            <a:spAutoFit/>
          </a:bodyPr>
          <a:lstStyle/>
          <a:p>
            <a:r>
              <a:rPr lang="ja-JP" altLang="en-US" sz="3200" spc="-200" dirty="0"/>
              <a:t>①大麻乱用の状況を考えよう！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EBEB2A-8A23-8FA3-F25B-E0729EB3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F8B4D24-1B2F-9B2B-ACBE-9A3BD44AE866}"/>
              </a:ext>
            </a:extLst>
          </p:cNvPr>
          <p:cNvSpPr/>
          <p:nvPr/>
        </p:nvSpPr>
        <p:spPr>
          <a:xfrm>
            <a:off x="1393368" y="1160996"/>
            <a:ext cx="9418655" cy="87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pic>
        <p:nvPicPr>
          <p:cNvPr id="5" name="Google Shape;327;g3011e683d15_1_19">
            <a:extLst>
              <a:ext uri="{FF2B5EF4-FFF2-40B4-BE49-F238E27FC236}">
                <a16:creationId xmlns:a16="http://schemas.microsoft.com/office/drawing/2014/main" id="{6D85B34D-4958-96F3-E742-421468DFBB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029" b="6314"/>
          <a:stretch/>
        </p:blipFill>
        <p:spPr>
          <a:xfrm>
            <a:off x="1472635" y="2518368"/>
            <a:ext cx="7573308" cy="38312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116C990-AD78-7A05-5B4C-D18311A94382}"/>
              </a:ext>
            </a:extLst>
          </p:cNvPr>
          <p:cNvSpPr txBox="1">
            <a:spLocks/>
          </p:cNvSpPr>
          <p:nvPr/>
        </p:nvSpPr>
        <p:spPr>
          <a:xfrm>
            <a:off x="9045942" y="5433707"/>
            <a:ext cx="2294719" cy="10156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</a:t>
            </a:r>
            <a:br>
              <a:rPr lang="en-US" altLang="ja-JP" sz="1000" dirty="0"/>
            </a:br>
            <a:r>
              <a:rPr lang="ja-JP" altLang="en-US" sz="1000" dirty="0"/>
              <a:t>「第六次薬物乱用防止五か年戦略」フォローアップ（令和</a:t>
            </a:r>
            <a:r>
              <a:rPr lang="en-US" altLang="ja-JP" sz="1000" dirty="0"/>
              <a:t>6</a:t>
            </a:r>
            <a:r>
              <a:rPr lang="ja-JP" altLang="en-US" sz="1000" dirty="0"/>
              <a:t>年</a:t>
            </a:r>
            <a:r>
              <a:rPr lang="en-US" altLang="ja-JP" sz="1000" dirty="0"/>
              <a:t>7</a:t>
            </a:r>
            <a:r>
              <a:rPr lang="ja-JP" altLang="en-US" sz="1000" dirty="0"/>
              <a:t>月</a:t>
            </a:r>
            <a:r>
              <a:rPr lang="en-US" altLang="ja-JP" sz="1000" dirty="0"/>
              <a:t>23</a:t>
            </a:r>
            <a:r>
              <a:rPr lang="ja-JP" altLang="en-US" sz="1000" dirty="0"/>
              <a:t>日）薬物乱用対策推進会議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（</a:t>
            </a:r>
            <a:r>
              <a:rPr lang="en-US" altLang="ja-JP" sz="1000" dirty="0"/>
              <a:t>https://www.mhlw.go.jp/content/</a:t>
            </a:r>
            <a:br>
              <a:rPr lang="en-US" altLang="ja-JP" sz="1000" dirty="0"/>
            </a:br>
            <a:r>
              <a:rPr lang="en-US" altLang="ja-JP" sz="1000" dirty="0"/>
              <a:t>11126000/001279247.pdf</a:t>
            </a:r>
            <a:r>
              <a:rPr lang="ja-JP" altLang="en-US" sz="1000" dirty="0"/>
              <a:t>）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3E8507E-EED9-26F6-279F-F678DA29CF9F}"/>
              </a:ext>
            </a:extLst>
          </p:cNvPr>
          <p:cNvSpPr txBox="1">
            <a:spLocks/>
          </p:cNvSpPr>
          <p:nvPr/>
        </p:nvSpPr>
        <p:spPr>
          <a:xfrm>
            <a:off x="1393368" y="2118259"/>
            <a:ext cx="458330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大麻事犯における</a:t>
            </a:r>
            <a:r>
              <a:rPr lang="en-US" altLang="ja-JP" sz="2000" b="1" dirty="0">
                <a:latin typeface="+mn-ea"/>
              </a:rPr>
              <a:t>30</a:t>
            </a:r>
            <a:r>
              <a:rPr lang="ja-JP" altLang="en-US" sz="2000" b="1" dirty="0">
                <a:latin typeface="+mn-ea"/>
              </a:rPr>
              <a:t>歳未満の検挙人員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AB58A7E-C88A-5B94-1BFD-BCF6018DC526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A2F318CC-FE7E-70A2-32C6-075153F05779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696CD84-7864-CF73-FE46-ECEC01C82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078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CD8B2-B66C-B4ED-FDCA-391C77A9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4C3156B-E8FA-AFA5-882D-04422AB5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C11912-1A63-615A-56BA-7C7BE258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B6D8EE3-F465-C29F-F803-3203B522D70C}"/>
              </a:ext>
            </a:extLst>
          </p:cNvPr>
          <p:cNvSpPr/>
          <p:nvPr/>
        </p:nvSpPr>
        <p:spPr>
          <a:xfrm>
            <a:off x="1393368" y="1160996"/>
            <a:ext cx="9418655" cy="87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FC65CD2-E00C-92DC-C431-6AB3209C8870}"/>
              </a:ext>
            </a:extLst>
          </p:cNvPr>
          <p:cNvSpPr txBox="1">
            <a:spLocks/>
          </p:cNvSpPr>
          <p:nvPr/>
        </p:nvSpPr>
        <p:spPr>
          <a:xfrm>
            <a:off x="2862452" y="6203149"/>
            <a:ext cx="8194871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出典：「令和５年における組織犯罪の情勢」（警察庁）（</a:t>
            </a:r>
            <a:r>
              <a:rPr lang="en-US" altLang="ja-JP" sz="1000" dirty="0"/>
              <a:t>https://www.npa.go.jp/publications/statistics/kikakubunseki/r5jousei20240408.pdf</a:t>
            </a:r>
            <a:r>
              <a:rPr lang="ja-JP" altLang="en-US" sz="1000" dirty="0"/>
              <a:t>）</a:t>
            </a:r>
          </a:p>
        </p:txBody>
      </p:sp>
      <p:pic>
        <p:nvPicPr>
          <p:cNvPr id="8" name="Google Shape;336;g3011e683d15_1_25">
            <a:extLst>
              <a:ext uri="{FF2B5EF4-FFF2-40B4-BE49-F238E27FC236}">
                <a16:creationId xmlns:a16="http://schemas.microsoft.com/office/drawing/2014/main" id="{18EA860D-436F-B5FA-EEDB-03BD0A2DF9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368" y="2513323"/>
            <a:ext cx="9418655" cy="345477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D9661C3-E7CD-7C78-0940-8BBC01156713}"/>
              </a:ext>
            </a:extLst>
          </p:cNvPr>
          <p:cNvSpPr txBox="1">
            <a:spLocks/>
          </p:cNvSpPr>
          <p:nvPr/>
        </p:nvSpPr>
        <p:spPr>
          <a:xfrm>
            <a:off x="1393368" y="2104885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大麻を初めて使用したきっかけ（初回使用年齢層別）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FD42B75-B499-2167-C4BC-381F483CEE8C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3834A322-C8D6-8D1C-FF02-830533DA106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5551760-D725-A7E5-CA84-F968CA1F0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3065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97012-B08E-6813-A514-D158CB8B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920BD81-300D-9936-AEE6-D173CCD1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3AA172-0A36-6319-4767-0C301804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E29B78D-0816-C968-EECF-CA5A184948E6}"/>
              </a:ext>
            </a:extLst>
          </p:cNvPr>
          <p:cNvSpPr/>
          <p:nvPr/>
        </p:nvSpPr>
        <p:spPr>
          <a:xfrm>
            <a:off x="1393368" y="1160996"/>
            <a:ext cx="9418655" cy="87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63D6E05-80E9-3780-E599-7AE8DA7F22BD}"/>
              </a:ext>
            </a:extLst>
          </p:cNvPr>
          <p:cNvSpPr txBox="1">
            <a:spLocks/>
          </p:cNvSpPr>
          <p:nvPr/>
        </p:nvSpPr>
        <p:spPr>
          <a:xfrm>
            <a:off x="2862452" y="6203149"/>
            <a:ext cx="8194871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出典：「令和５年における組織犯罪の情勢」（警察庁）（</a:t>
            </a:r>
            <a:r>
              <a:rPr lang="en-US" altLang="ja-JP" sz="1000" dirty="0"/>
              <a:t>https://www.npa.go.jp/publications/statistics/kikakubunseki/r5jousei20240408.pdf</a:t>
            </a:r>
            <a:r>
              <a:rPr lang="ja-JP" altLang="en-US" sz="1000" dirty="0"/>
              <a:t>）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6556884-3080-72AF-A8B1-95689E4E7A7B}"/>
              </a:ext>
            </a:extLst>
          </p:cNvPr>
          <p:cNvSpPr txBox="1">
            <a:spLocks/>
          </p:cNvSpPr>
          <p:nvPr/>
        </p:nvSpPr>
        <p:spPr>
          <a:xfrm>
            <a:off x="2385042" y="2104885"/>
            <a:ext cx="483978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大麻を初めて使用した動機（</a:t>
            </a:r>
            <a:r>
              <a:rPr lang="en-US" altLang="ja-JP" sz="2000" b="1" dirty="0">
                <a:latin typeface="+mn-ea"/>
              </a:rPr>
              <a:t>20</a:t>
            </a:r>
            <a:r>
              <a:rPr lang="ja-JP" altLang="en-US" sz="2000" b="1" dirty="0">
                <a:latin typeface="+mn-ea"/>
              </a:rPr>
              <a:t>歳未満）</a:t>
            </a:r>
          </a:p>
        </p:txBody>
      </p:sp>
      <p:pic>
        <p:nvPicPr>
          <p:cNvPr id="2" name="Google Shape;346;g3011e683d15_1_33">
            <a:extLst>
              <a:ext uri="{FF2B5EF4-FFF2-40B4-BE49-F238E27FC236}">
                <a16:creationId xmlns:a16="http://schemas.microsoft.com/office/drawing/2014/main" id="{F04922F9-1C9C-BC68-8836-FD8ABDA01D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329"/>
          <a:stretch/>
        </p:blipFill>
        <p:spPr>
          <a:xfrm>
            <a:off x="2364006" y="2513383"/>
            <a:ext cx="7455400" cy="35896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412836D-5F60-787E-76E8-8A0972740269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FF31AB75-30A2-90A8-AF2B-1F9551CB5A9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49E7B40-AD23-775A-EB85-F8D115121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865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A31BE-9A1A-7B00-F3F0-36054F94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E81EC80-11A1-652A-4079-2EBFE4DB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A4B81E-C4A7-78D5-DD14-2E0980D2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009782B-80A8-92FB-B20A-D7C8972CFEED}"/>
              </a:ext>
            </a:extLst>
          </p:cNvPr>
          <p:cNvSpPr/>
          <p:nvPr/>
        </p:nvSpPr>
        <p:spPr>
          <a:xfrm>
            <a:off x="1393368" y="1160996"/>
            <a:ext cx="9418655" cy="87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60CD1F7-45CD-36DC-C64D-6BCF52C1CA58}"/>
              </a:ext>
            </a:extLst>
          </p:cNvPr>
          <p:cNvSpPr txBox="1">
            <a:spLocks/>
          </p:cNvSpPr>
          <p:nvPr/>
        </p:nvSpPr>
        <p:spPr>
          <a:xfrm>
            <a:off x="2862452" y="6203149"/>
            <a:ext cx="8194871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出典：「令和５年における組織犯罪の情勢」（警察庁）（</a:t>
            </a:r>
            <a:r>
              <a:rPr lang="en-US" altLang="ja-JP" sz="1000" dirty="0"/>
              <a:t>https://www.npa.go.jp/publications/statistics/kikakubunseki/r5jousei20240408.pdf</a:t>
            </a:r>
            <a:r>
              <a:rPr lang="ja-JP" altLang="en-US" sz="1000" dirty="0"/>
              <a:t>）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0158693-D4AA-4A90-9616-E9EDFE081689}"/>
              </a:ext>
            </a:extLst>
          </p:cNvPr>
          <p:cNvSpPr txBox="1">
            <a:spLocks/>
          </p:cNvSpPr>
          <p:nvPr/>
        </p:nvSpPr>
        <p:spPr>
          <a:xfrm>
            <a:off x="2385042" y="2104885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大麻及び覚醒剤に対する危険（有害）性の認識の比較</a:t>
            </a:r>
          </a:p>
        </p:txBody>
      </p:sp>
      <p:pic>
        <p:nvPicPr>
          <p:cNvPr id="8" name="Google Shape;357;g3011e683d15_1_40">
            <a:extLst>
              <a:ext uri="{FF2B5EF4-FFF2-40B4-BE49-F238E27FC236}">
                <a16:creationId xmlns:a16="http://schemas.microsoft.com/office/drawing/2014/main" id="{D6E328C3-AA0A-FFA3-2CAC-36B07068CA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12761"/>
          <a:stretch/>
        </p:blipFill>
        <p:spPr>
          <a:xfrm>
            <a:off x="2385042" y="2519113"/>
            <a:ext cx="7464352" cy="35356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DFFF17E-02C0-FD1F-1CFA-7DB0EFDA083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7CD00126-EFF1-488E-DEEE-C84135A1FB9B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1BC0CCE-69DC-4E97-C05E-95C9FC09B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7C7C0D-4DA5-3C0E-107F-A45785B55AA1}"/>
              </a:ext>
            </a:extLst>
          </p:cNvPr>
          <p:cNvSpPr txBox="1"/>
          <p:nvPr/>
        </p:nvSpPr>
        <p:spPr>
          <a:xfrm>
            <a:off x="3439330" y="200759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かくせいざい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D9F297-8C98-1721-CF31-112B43110441}"/>
              </a:ext>
            </a:extLst>
          </p:cNvPr>
          <p:cNvSpPr txBox="1"/>
          <p:nvPr/>
        </p:nvSpPr>
        <p:spPr>
          <a:xfrm>
            <a:off x="2349091" y="4401921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spc="-1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502453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0474-D25B-2166-F4AB-FA9FF4A90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69E888-BB50-7EF2-249C-3DFC26DE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47126D5-4A1B-6CC3-84DF-AE0953A5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3E9BE7-6097-5C0C-44AB-AA453FE3E67A}"/>
              </a:ext>
            </a:extLst>
          </p:cNvPr>
          <p:cNvSpPr txBox="1"/>
          <p:nvPr/>
        </p:nvSpPr>
        <p:spPr>
          <a:xfrm>
            <a:off x="2027514" y="2660073"/>
            <a:ext cx="8145185" cy="3512127"/>
          </a:xfrm>
          <a:prstGeom prst="cloudCallout">
            <a:avLst>
              <a:gd name="adj1" fmla="val -34957"/>
              <a:gd name="adj2" fmla="val -5812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631825" indent="-631825">
              <a:lnSpc>
                <a:spcPct val="110000"/>
              </a:lnSpc>
              <a:buFont typeface="+mj-ea"/>
              <a:buAutoNum type="circleNumDbPlain" startAt="3"/>
            </a:pPr>
            <a:r>
              <a:rPr kumimoji="1" lang="ja-JP" altLang="en-US" sz="4400" b="1" dirty="0">
                <a:solidFill>
                  <a:schemeClr val="bg1"/>
                </a:solidFill>
              </a:rPr>
              <a:t>誘われたらどうする？</a:t>
            </a:r>
            <a:endParaRPr kumimoji="1" lang="en-US" altLang="ja-JP" sz="4400" b="1" dirty="0">
              <a:solidFill>
                <a:schemeClr val="bg1"/>
              </a:solidFill>
            </a:endParaRPr>
          </a:p>
          <a:p>
            <a:pPr marL="631825" indent="-631825">
              <a:lnSpc>
                <a:spcPct val="110000"/>
              </a:lnSpc>
              <a:buFont typeface="+mj-ea"/>
              <a:buAutoNum type="circleNumDbPlain" startAt="3"/>
            </a:pPr>
            <a:r>
              <a:rPr kumimoji="1" lang="ja-JP" altLang="en-US" sz="4400" b="1" dirty="0">
                <a:solidFill>
                  <a:schemeClr val="bg1"/>
                </a:solidFill>
              </a:rPr>
              <a:t>友人が誘われていたら</a:t>
            </a:r>
            <a:r>
              <a:rPr kumimoji="1" lang="en-US" altLang="ja-JP" sz="4400" b="1" baseline="30000" dirty="0">
                <a:solidFill>
                  <a:schemeClr val="bg1"/>
                </a:solidFill>
              </a:rPr>
              <a:t>…</a:t>
            </a:r>
            <a:endParaRPr kumimoji="1" lang="ja-JP" altLang="en-US" sz="4400" b="1" baseline="300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38D4F0-C946-F2BD-596D-672A111E69C9}"/>
              </a:ext>
            </a:extLst>
          </p:cNvPr>
          <p:cNvSpPr txBox="1"/>
          <p:nvPr/>
        </p:nvSpPr>
        <p:spPr>
          <a:xfrm>
            <a:off x="1858942" y="1628775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40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誘いを断ろう編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1A3E9AE-A6BA-8AED-EE46-40B0AB45368B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4DF6D962-9196-2001-2182-BB7DC6CEB4E6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F8D0A21-A16E-D09B-41CC-E77AF891B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570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04DC9-B1C7-654E-8896-7294F81D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B6A6B2D-650D-E38D-3B31-0897DD73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③誘われたらどうする？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C203B0-7E66-07B2-CE49-2FC03FC1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6A7F05A-CC69-F0B7-C8F9-6DDB30703EB4}"/>
              </a:ext>
            </a:extLst>
          </p:cNvPr>
          <p:cNvSpPr/>
          <p:nvPr/>
        </p:nvSpPr>
        <p:spPr>
          <a:xfrm>
            <a:off x="1393368" y="1160996"/>
            <a:ext cx="9418655" cy="13465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t">
            <a:spAutoFit/>
          </a:bodyPr>
          <a:lstStyle/>
          <a:p>
            <a:pPr marL="3175" indent="-3175"/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友人や知り合いから誘われたらどうしますか？</a:t>
            </a:r>
          </a:p>
          <a:p>
            <a:pPr marL="3175" indent="-3175"/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「ちょっとだけなら</a:t>
            </a:r>
            <a:r>
              <a:rPr kumimoji="1" lang="en-US" altLang="ja-JP" sz="2400" b="1" baseline="30000" dirty="0">
                <a:solidFill>
                  <a:schemeClr val="tx1"/>
                </a:solidFill>
              </a:rPr>
              <a:t>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」乱用してもいいですか？</a:t>
            </a:r>
          </a:p>
          <a:p>
            <a:pPr marL="3175" indent="-3175"/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cs typeface="+mn-cs"/>
              </a:rPr>
              <a:t>あなたならどのように対応するか考えてみよう！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582ADF9-BF2A-AD27-B30C-AD22B447BB2E}"/>
              </a:ext>
            </a:extLst>
          </p:cNvPr>
          <p:cNvSpPr txBox="1">
            <a:spLocks/>
          </p:cNvSpPr>
          <p:nvPr/>
        </p:nvSpPr>
        <p:spPr>
          <a:xfrm>
            <a:off x="5996322" y="6203149"/>
            <a:ext cx="5061001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出典：厚生労働省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-JP" sz="1000" dirty="0"/>
              <a:t>https://www.mhlw.go.jp/bunya/iyakuhin/dl/dame_kodomo.pdf</a:t>
            </a:r>
            <a:r>
              <a:rPr lang="ja-JP" altLang="en-US" sz="1000" dirty="0"/>
              <a:t>）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61FAF09-61B4-5712-D0E8-D888A4967A58}"/>
              </a:ext>
            </a:extLst>
          </p:cNvPr>
          <p:cNvGrpSpPr/>
          <p:nvPr/>
        </p:nvGrpSpPr>
        <p:grpSpPr>
          <a:xfrm>
            <a:off x="2049864" y="2726240"/>
            <a:ext cx="8319841" cy="3335631"/>
            <a:chOff x="2049864" y="2484629"/>
            <a:chExt cx="8319841" cy="3335631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AD1EC71C-B79B-9484-D28F-B4AFDF66638F}"/>
                </a:ext>
              </a:extLst>
            </p:cNvPr>
            <p:cNvSpPr/>
            <p:nvPr/>
          </p:nvSpPr>
          <p:spPr>
            <a:xfrm>
              <a:off x="2049864" y="3355554"/>
              <a:ext cx="7796871" cy="2464706"/>
            </a:xfrm>
            <a:prstGeom prst="roundRect">
              <a:avLst>
                <a:gd name="adj" fmla="val 9388"/>
              </a:avLst>
            </a:prstGeom>
            <a:solidFill>
              <a:srgbClr val="EAEFF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0E2C1BC-F86C-6D8D-20F3-E664D66D4429}"/>
                </a:ext>
              </a:extLst>
            </p:cNvPr>
            <p:cNvSpPr txBox="1"/>
            <p:nvPr/>
          </p:nvSpPr>
          <p:spPr>
            <a:xfrm>
              <a:off x="2168040" y="3880021"/>
              <a:ext cx="2685351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やせられるよ</a:t>
              </a:r>
              <a:r>
                <a:rPr kumimoji="1" lang="en-US" altLang="ja-JP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!</a:t>
              </a: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クスリでちょっと遊ぼうよ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面白いクスリがあるんだけど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イライラがとれてすっきりするよ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人生は経験だ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AB3B964-3C6C-D15B-5EA0-14FF145AFD21}"/>
                </a:ext>
              </a:extLst>
            </p:cNvPr>
            <p:cNvSpPr txBox="1"/>
            <p:nvPr/>
          </p:nvSpPr>
          <p:spPr>
            <a:xfrm>
              <a:off x="4853391" y="3832714"/>
              <a:ext cx="252761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眠気がとれて、勉強ができるよ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とりあえず、預かってよ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ちょっとだけ、ためしてみない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みんなやってるよ</a:t>
              </a:r>
              <a:br>
                <a:rPr kumimoji="1" lang="en-US" altLang="ja-JP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（やってないのはきみだけ）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151F2DA-EBAE-C7B2-2411-1A926B3F4599}"/>
                </a:ext>
              </a:extLst>
            </p:cNvPr>
            <p:cNvSpPr txBox="1"/>
            <p:nvPr/>
          </p:nvSpPr>
          <p:spPr>
            <a:xfrm>
              <a:off x="7538742" y="3880021"/>
              <a:ext cx="2054409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ただの栄養剤だよ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最高の気分が味わえるよ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en-US" altLang="ja-JP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</a:t>
              </a: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回だけなら平気さ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お金はこの次でいいよ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351ECE8-835B-FFB7-175C-0FAEB35C8D24}"/>
                </a:ext>
              </a:extLst>
            </p:cNvPr>
            <p:cNvSpPr txBox="1"/>
            <p:nvPr/>
          </p:nvSpPr>
          <p:spPr>
            <a:xfrm>
              <a:off x="2168040" y="3473742"/>
              <a:ext cx="2710312" cy="344128"/>
            </a:xfrm>
            <a:prstGeom prst="rect">
              <a:avLst/>
            </a:prstGeom>
            <a:solidFill>
              <a:srgbClr val="5A4F77"/>
            </a:solidFill>
          </p:spPr>
          <p:txBody>
            <a:bodyPr wrap="none" lIns="180000" tIns="18000" rIns="180000" bIns="18000" rtlCol="0">
              <a:spAutoFit/>
            </a:bodyPr>
            <a:lstStyle/>
            <a:p>
              <a:pPr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kumimoji="1" lang="ja-JP" altLang="en-US" sz="2000" b="1" spc="-170" dirty="0">
                  <a:solidFill>
                    <a:schemeClr val="bg1"/>
                  </a:solidFill>
                  <a:latin typeface="+mn-ea"/>
                </a:rPr>
                <a:t>薬物乱用への甘い誘い</a:t>
              </a:r>
            </a:p>
          </p:txBody>
        </p:sp>
        <p:pic>
          <p:nvPicPr>
            <p:cNvPr id="17" name="図 16" descr="時計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3B50993-5B0E-6690-AB71-EDEC999F9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507" y="2484629"/>
              <a:ext cx="5176198" cy="1300778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2E88786-5B09-5FEF-2F7B-45E64977C5B2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46607182-A376-8ECF-B743-2C54435B089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79B4873-511F-6070-157A-9653EBCD3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208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3D79D-9ED4-7001-0224-3DAD114B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66FA1AE-091B-37C7-F2DC-3D4EA41A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" altLang="ja-JP" dirty="0">
                <a:latin typeface="+mj-ea"/>
                <a:cs typeface="Arial"/>
                <a:sym typeface="Arial"/>
              </a:rPr>
              <a:t>④友人が誘われて</a:t>
            </a:r>
            <a:r>
              <a:rPr lang="ja-JP" altLang="en-US" dirty="0">
                <a:latin typeface="+mj-ea"/>
                <a:cs typeface="Arial"/>
                <a:sym typeface="Arial"/>
              </a:rPr>
              <a:t>い</a:t>
            </a:r>
            <a:r>
              <a:rPr lang="ja" altLang="ja-JP" dirty="0">
                <a:latin typeface="+mj-ea"/>
                <a:cs typeface="Arial"/>
                <a:sym typeface="Arial"/>
              </a:rPr>
              <a:t>たら</a:t>
            </a:r>
            <a:r>
              <a:rPr kumimoji="1" lang="en-US" altLang="ja-JP" sz="36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+mj-ea"/>
                <a:cs typeface="+mn-cs"/>
              </a:rPr>
              <a:t>…</a:t>
            </a:r>
            <a:endParaRPr lang="ja-JP" altLang="en-US" dirty="0">
              <a:latin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79BC16-AEF1-61E1-F333-48DAACD1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39506AE-7C71-DFB9-0945-BBDA0ACEACB5}"/>
              </a:ext>
            </a:extLst>
          </p:cNvPr>
          <p:cNvSpPr/>
          <p:nvPr/>
        </p:nvSpPr>
        <p:spPr>
          <a:xfrm>
            <a:off x="1393368" y="1160996"/>
            <a:ext cx="9418655" cy="13465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t">
            <a:spAutoFit/>
          </a:bodyPr>
          <a:lstStyle/>
          <a:p>
            <a:pPr marL="3175" indent="-3175"/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友人が薬物乱用に誘われていたら、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あなたはどのように声かけしますか？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cs typeface="+mn-cs"/>
              </a:rPr>
              <a:t>友人がきっぱり断れるように手助けしよう！！</a:t>
            </a:r>
          </a:p>
        </p:txBody>
      </p:sp>
      <p:sp>
        <p:nvSpPr>
          <p:cNvPr id="19" name="Google Shape;385;g3011e683d15_1_67">
            <a:extLst>
              <a:ext uri="{FF2B5EF4-FFF2-40B4-BE49-F238E27FC236}">
                <a16:creationId xmlns:a16="http://schemas.microsoft.com/office/drawing/2014/main" id="{752600A0-DB6C-9CDD-BF11-1D4A8691FF73}"/>
              </a:ext>
            </a:extLst>
          </p:cNvPr>
          <p:cNvSpPr txBox="1">
            <a:spLocks/>
          </p:cNvSpPr>
          <p:nvPr/>
        </p:nvSpPr>
        <p:spPr>
          <a:xfrm>
            <a:off x="1393368" y="2521673"/>
            <a:ext cx="941865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Arial"/>
                <a:sym typeface="Arial"/>
              </a:rPr>
              <a:t>［問１］</a:t>
            </a:r>
            <a:endParaRPr lang="ja-JP" altLang="en-US" sz="2000" b="1" dirty="0">
              <a:cs typeface="Arial"/>
              <a:sym typeface="Arial"/>
            </a:endParaRPr>
          </a:p>
        </p:txBody>
      </p:sp>
      <p:sp>
        <p:nvSpPr>
          <p:cNvPr id="20" name="Google Shape;385;g3011e683d15_1_67">
            <a:extLst>
              <a:ext uri="{FF2B5EF4-FFF2-40B4-BE49-F238E27FC236}">
                <a16:creationId xmlns:a16="http://schemas.microsoft.com/office/drawing/2014/main" id="{72911748-5C03-F68E-CE7A-F4B1974B0D9C}"/>
              </a:ext>
            </a:extLst>
          </p:cNvPr>
          <p:cNvSpPr txBox="1">
            <a:spLocks/>
          </p:cNvSpPr>
          <p:nvPr/>
        </p:nvSpPr>
        <p:spPr>
          <a:xfrm>
            <a:off x="1393368" y="4538228"/>
            <a:ext cx="9418654" cy="1906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000" b="1" dirty="0">
                <a:cs typeface="Arial"/>
                <a:sym typeface="Arial"/>
              </a:rPr>
              <a:t>さらに・・・</a:t>
            </a:r>
            <a:endParaRPr lang="en-US" altLang="ja-JP" sz="2000" b="1" dirty="0"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000" b="1" dirty="0">
                <a:cs typeface="Arial"/>
                <a:sym typeface="Arial"/>
              </a:rPr>
              <a:t>友人が、「先輩から</a:t>
            </a:r>
            <a:r>
              <a:rPr lang="en-US" altLang="ja-JP" sz="2000" b="1" dirty="0">
                <a:cs typeface="Arial"/>
                <a:sym typeface="Arial"/>
              </a:rPr>
              <a:t>『</a:t>
            </a:r>
            <a:r>
              <a:rPr lang="ja-JP" altLang="en-US" sz="2000" b="1" dirty="0">
                <a:cs typeface="Arial"/>
                <a:sym typeface="Arial"/>
              </a:rPr>
              <a:t>みんなやってるから大丈夫だ</a:t>
            </a:r>
            <a:r>
              <a:rPr lang="ja-JP" altLang="en-US" sz="2000" b="1" dirty="0"/>
              <a:t>よ！</a:t>
            </a:r>
            <a:r>
              <a:rPr lang="en-US" altLang="ja-JP" sz="2000" b="1" dirty="0"/>
              <a:t>』『</a:t>
            </a:r>
            <a:r>
              <a:rPr lang="ja-JP" altLang="en-US" sz="2000" b="1" dirty="0">
                <a:cs typeface="Arial"/>
                <a:sym typeface="Arial"/>
              </a:rPr>
              <a:t>１回だけなら平気！</a:t>
            </a:r>
            <a:r>
              <a:rPr lang="en-US" altLang="ja-JP" sz="2000" b="1" dirty="0">
                <a:cs typeface="Arial"/>
                <a:sym typeface="Arial"/>
              </a:rPr>
              <a:t>』『</a:t>
            </a:r>
            <a:r>
              <a:rPr lang="ja-JP" altLang="en-US" sz="2000" b="1" dirty="0">
                <a:cs typeface="Arial"/>
                <a:sym typeface="Arial"/>
              </a:rPr>
              <a:t>先輩の誘いを断るのか？</a:t>
            </a:r>
            <a:r>
              <a:rPr lang="en-US" altLang="ja-JP" sz="2000" b="1" dirty="0">
                <a:cs typeface="Arial"/>
                <a:sym typeface="Arial"/>
              </a:rPr>
              <a:t>』</a:t>
            </a:r>
            <a:r>
              <a:rPr lang="ja-JP" altLang="en-US" sz="2000" b="1" dirty="0">
                <a:cs typeface="Arial"/>
                <a:sym typeface="Arial"/>
              </a:rPr>
              <a:t>など、執拗に誘ってきたらどうしよう</a:t>
            </a:r>
            <a:r>
              <a:rPr lang="en-US" altLang="ja-JP" sz="2000" b="1" dirty="0">
                <a:cs typeface="Arial"/>
                <a:sym typeface="Arial"/>
              </a:rPr>
              <a:t>…</a:t>
            </a:r>
            <a:r>
              <a:rPr lang="ja-JP" altLang="en-US" sz="2000" b="1" dirty="0">
                <a:cs typeface="Arial"/>
                <a:sym typeface="Arial"/>
              </a:rPr>
              <a:t>。」とあなたに相談をしてきました。あなたならどのような声かけしますか？</a:t>
            </a:r>
          </a:p>
        </p:txBody>
      </p:sp>
      <p:sp>
        <p:nvSpPr>
          <p:cNvPr id="21" name="Google Shape;385;g3011e683d15_1_67">
            <a:extLst>
              <a:ext uri="{FF2B5EF4-FFF2-40B4-BE49-F238E27FC236}">
                <a16:creationId xmlns:a16="http://schemas.microsoft.com/office/drawing/2014/main" id="{0116D10B-8DD9-A0C5-C331-A21C893E7254}"/>
              </a:ext>
            </a:extLst>
          </p:cNvPr>
          <p:cNvSpPr txBox="1">
            <a:spLocks/>
          </p:cNvSpPr>
          <p:nvPr/>
        </p:nvSpPr>
        <p:spPr>
          <a:xfrm>
            <a:off x="1393368" y="2917661"/>
            <a:ext cx="9418655" cy="1225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000" b="1" dirty="0">
                <a:cs typeface="Arial"/>
                <a:sym typeface="Arial"/>
              </a:rPr>
              <a:t>友人が、「先輩から</a:t>
            </a:r>
            <a:r>
              <a:rPr lang="en-US" altLang="ja-JP" sz="2000" b="1" dirty="0">
                <a:cs typeface="Arial"/>
                <a:sym typeface="Arial"/>
              </a:rPr>
              <a:t>『</a:t>
            </a:r>
            <a:r>
              <a:rPr lang="ja-JP" altLang="en-US" sz="2000" b="1" dirty="0">
                <a:cs typeface="Arial"/>
                <a:sym typeface="Arial"/>
              </a:rPr>
              <a:t>集中力が高まるから今度一緒に大麻やるぞ！</a:t>
            </a:r>
            <a:r>
              <a:rPr lang="en-US" altLang="ja-JP" sz="2000" b="1" dirty="0">
                <a:cs typeface="Arial"/>
                <a:sym typeface="Arial"/>
              </a:rPr>
              <a:t>』</a:t>
            </a:r>
            <a:r>
              <a:rPr lang="ja-JP" altLang="en-US" sz="2000" b="1" dirty="0">
                <a:cs typeface="Arial"/>
                <a:sym typeface="Arial"/>
              </a:rPr>
              <a:t>と誘われてしまった。先輩の顔を立てたい思いもあるし、どうしよう</a:t>
            </a:r>
            <a:r>
              <a:rPr lang="en-US" altLang="ja-JP" sz="2000" b="1" dirty="0">
                <a:cs typeface="Arial"/>
                <a:sym typeface="Arial"/>
              </a:rPr>
              <a:t>…</a:t>
            </a:r>
            <a:r>
              <a:rPr lang="ja-JP" altLang="en-US" sz="2000" b="1" dirty="0">
                <a:cs typeface="Arial"/>
                <a:sym typeface="Arial"/>
              </a:rPr>
              <a:t>。」とあなたに相談をしてきました。あなたならどのような声かけしますか？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D10297-9A67-2634-66B6-C584E3ACEFFC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C24304AB-2EAD-56D3-9560-CD6A9DBBA139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189DDD8-C233-706A-E3E1-BB6028D29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0" name="Google Shape;385;g3011e683d15_1_67">
            <a:extLst>
              <a:ext uri="{FF2B5EF4-FFF2-40B4-BE49-F238E27FC236}">
                <a16:creationId xmlns:a16="http://schemas.microsoft.com/office/drawing/2014/main" id="{18444633-7290-0C6A-91EC-9CFD4C4639FA}"/>
              </a:ext>
            </a:extLst>
          </p:cNvPr>
          <p:cNvSpPr txBox="1">
            <a:spLocks/>
          </p:cNvSpPr>
          <p:nvPr/>
        </p:nvSpPr>
        <p:spPr>
          <a:xfrm>
            <a:off x="1393230" y="4149336"/>
            <a:ext cx="941865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Arial"/>
                <a:sym typeface="Arial"/>
              </a:rPr>
              <a:t>［問２］</a:t>
            </a:r>
            <a:endParaRPr lang="ja-JP" altLang="en-US" sz="2000" b="1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11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A8A12-BCF5-8710-664E-610205579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A7ACC0-ADFB-325B-ACA6-3B6887BD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994DE5C-32FE-A578-1C02-3B23ACD8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F753E3-5CB5-93D0-70B7-5103509A9B97}"/>
              </a:ext>
            </a:extLst>
          </p:cNvPr>
          <p:cNvSpPr txBox="1"/>
          <p:nvPr/>
        </p:nvSpPr>
        <p:spPr>
          <a:xfrm>
            <a:off x="2027514" y="2660073"/>
            <a:ext cx="8145185" cy="3512127"/>
          </a:xfrm>
          <a:prstGeom prst="cloudCallout">
            <a:avLst>
              <a:gd name="adj1" fmla="val -34957"/>
              <a:gd name="adj2" fmla="val -5812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742950" indent="-742950">
              <a:lnSpc>
                <a:spcPct val="110000"/>
              </a:lnSpc>
              <a:buFont typeface="+mj-ea"/>
              <a:buAutoNum type="circleNumDbPlain" startAt="5"/>
            </a:pPr>
            <a:r>
              <a:rPr kumimoji="1" lang="ja-JP" altLang="en-US" sz="4400" b="1" dirty="0">
                <a:solidFill>
                  <a:schemeClr val="bg1"/>
                </a:solidFill>
              </a:rPr>
              <a:t>どうして薬物乱用を</a:t>
            </a:r>
            <a:br>
              <a:rPr kumimoji="1" lang="en-US" altLang="ja-JP" sz="4400" b="1" dirty="0">
                <a:solidFill>
                  <a:schemeClr val="bg1"/>
                </a:solidFill>
              </a:rPr>
            </a:br>
            <a:r>
              <a:rPr kumimoji="1" lang="ja-JP" altLang="en-US" sz="4400" b="1" dirty="0">
                <a:solidFill>
                  <a:schemeClr val="bg1"/>
                </a:solidFill>
              </a:rPr>
              <a:t>してしまうのか</a:t>
            </a:r>
            <a:r>
              <a:rPr kumimoji="1" lang="en-US" altLang="ja-JP" sz="4400" b="1" baseline="30000" dirty="0">
                <a:solidFill>
                  <a:schemeClr val="bg1"/>
                </a:solidFill>
              </a:rPr>
              <a:t>…</a:t>
            </a:r>
            <a:endParaRPr kumimoji="1" lang="ja-JP" altLang="en-US" sz="4400" b="1" baseline="300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ADDAFF-A017-68C9-D156-CFCA7911F29D}"/>
              </a:ext>
            </a:extLst>
          </p:cNvPr>
          <p:cNvSpPr txBox="1"/>
          <p:nvPr/>
        </p:nvSpPr>
        <p:spPr>
          <a:xfrm>
            <a:off x="1858942" y="1628775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40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心の居場所作り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7A63230-215B-2A12-FB4F-AA95004D75B3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81E092F7-62D8-E469-9FDC-B5B44D12CACF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1A80A0B-707C-127A-4A7E-3DB2F0C69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32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56E4F-B7E4-2BE8-F880-E49F03ADF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B6F9AE5-4596-ECD5-ABE3-6DA0F945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91217"/>
            <a:ext cx="9937750" cy="893228"/>
          </a:xfrm>
        </p:spPr>
        <p:txBody>
          <a:bodyPr tIns="0" bIns="72000" anchor="b">
            <a:noAutofit/>
          </a:bodyPr>
          <a:lstStyle/>
          <a:p>
            <a:r>
              <a:rPr lang="ja-JP" altLang="en-US" sz="3200" dirty="0">
                <a:latin typeface="+mj-ea"/>
                <a:cs typeface="Arial"/>
                <a:sym typeface="Arial"/>
              </a:rPr>
              <a:t>⑤どうして薬物乱用をしてしまうのか</a:t>
            </a:r>
            <a:r>
              <a:rPr lang="en-US" altLang="ja-JP" sz="3200" dirty="0">
                <a:latin typeface="+mj-ea"/>
                <a:cs typeface="Arial"/>
                <a:sym typeface="Arial"/>
              </a:rPr>
              <a:t>…</a:t>
            </a:r>
            <a:r>
              <a:rPr lang="ja" altLang="ja-JP" sz="3200" dirty="0">
                <a:latin typeface="+mj-ea"/>
                <a:cs typeface="Arial"/>
                <a:sym typeface="Arial"/>
              </a:rPr>
              <a:t>　</a:t>
            </a:r>
            <a:endParaRPr lang="ja-JP" altLang="en-US" sz="3200" dirty="0">
              <a:latin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5B4093-4070-2842-BABF-BF19BA1F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0634173-93BA-0E3D-88BF-F3F1B96DD3C0}"/>
              </a:ext>
            </a:extLst>
          </p:cNvPr>
          <p:cNvSpPr/>
          <p:nvPr/>
        </p:nvSpPr>
        <p:spPr>
          <a:xfrm>
            <a:off x="1393368" y="1389595"/>
            <a:ext cx="9418655" cy="117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薬物乱用をしてしまう理由は？</a:t>
            </a:r>
          </a:p>
          <a:p>
            <a:pPr marL="3175" indent="-3175">
              <a:lnSpc>
                <a:spcPct val="90000"/>
              </a:lnSpc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　　⇒ 悩みがある。ストレスがある。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　など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cs typeface="+mn-cs"/>
            </a:endParaRPr>
          </a:p>
        </p:txBody>
      </p:sp>
      <p:sp>
        <p:nvSpPr>
          <p:cNvPr id="2" name="Google Shape;385;g3011e683d15_1_67">
            <a:extLst>
              <a:ext uri="{FF2B5EF4-FFF2-40B4-BE49-F238E27FC236}">
                <a16:creationId xmlns:a16="http://schemas.microsoft.com/office/drawing/2014/main" id="{FDF44D6E-67B0-AFB2-9ACF-0B0524E8F904}"/>
              </a:ext>
            </a:extLst>
          </p:cNvPr>
          <p:cNvSpPr txBox="1">
            <a:spLocks/>
          </p:cNvSpPr>
          <p:nvPr/>
        </p:nvSpPr>
        <p:spPr>
          <a:xfrm>
            <a:off x="1386672" y="2830918"/>
            <a:ext cx="941865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400" dirty="0">
                <a:cs typeface="Arial"/>
                <a:sym typeface="Arial"/>
              </a:rPr>
              <a:t>誘われて</a:t>
            </a:r>
            <a:r>
              <a:rPr lang="en-US" altLang="ja-JP" sz="2400" baseline="30000" dirty="0">
                <a:cs typeface="Arial"/>
                <a:sym typeface="Arial"/>
              </a:rPr>
              <a:t>…</a:t>
            </a:r>
            <a:r>
              <a:rPr lang="ja-JP" altLang="en-US" sz="2400" dirty="0">
                <a:cs typeface="Arial"/>
                <a:sym typeface="Arial"/>
              </a:rPr>
              <a:t>はきっかけに過ぎず、悩みやストレスなど現状から逃げたい気持ちがあることで、薬物乱用を始めてしまうことが多い。</a:t>
            </a:r>
          </a:p>
        </p:txBody>
      </p:sp>
      <p:sp>
        <p:nvSpPr>
          <p:cNvPr id="5" name="Google Shape;385;g3011e683d15_1_67">
            <a:extLst>
              <a:ext uri="{FF2B5EF4-FFF2-40B4-BE49-F238E27FC236}">
                <a16:creationId xmlns:a16="http://schemas.microsoft.com/office/drawing/2014/main" id="{C8B9AED7-CB50-3DE5-E03D-270920A97278}"/>
              </a:ext>
            </a:extLst>
          </p:cNvPr>
          <p:cNvSpPr txBox="1">
            <a:spLocks/>
          </p:cNvSpPr>
          <p:nvPr/>
        </p:nvSpPr>
        <p:spPr>
          <a:xfrm>
            <a:off x="2163977" y="4924071"/>
            <a:ext cx="7879050" cy="6129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none" lIns="91425" tIns="91425" rIns="91425" bIns="91425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sz="2400" b="1" dirty="0">
                <a:solidFill>
                  <a:schemeClr val="bg1"/>
                </a:solidFill>
                <a:cs typeface="Arial"/>
                <a:sym typeface="Arial"/>
              </a:rPr>
              <a:t>身近な人が悩んでいたらあなたなら何ができますか？</a:t>
            </a:r>
          </a:p>
        </p:txBody>
      </p:sp>
      <p:sp>
        <p:nvSpPr>
          <p:cNvPr id="7" name="Google Shape;385;g3011e683d15_1_67">
            <a:extLst>
              <a:ext uri="{FF2B5EF4-FFF2-40B4-BE49-F238E27FC236}">
                <a16:creationId xmlns:a16="http://schemas.microsoft.com/office/drawing/2014/main" id="{5972DD8D-DD5D-D0CA-3039-4536420023DD}"/>
              </a:ext>
            </a:extLst>
          </p:cNvPr>
          <p:cNvSpPr txBox="1">
            <a:spLocks/>
          </p:cNvSpPr>
          <p:nvPr/>
        </p:nvSpPr>
        <p:spPr>
          <a:xfrm>
            <a:off x="2148973" y="4447314"/>
            <a:ext cx="789405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Arial"/>
                <a:sym typeface="Arial"/>
              </a:rPr>
              <a:t>［テーマ］ 心の居場所を作ろう！！</a:t>
            </a:r>
            <a:endParaRPr lang="ja-JP" altLang="en-US" sz="2000" b="1" dirty="0">
              <a:cs typeface="Arial"/>
              <a:sym typeface="Arial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36BADB7-7031-A8B3-F26C-4C814E1339BD}"/>
              </a:ext>
            </a:extLst>
          </p:cNvPr>
          <p:cNvGrpSpPr/>
          <p:nvPr/>
        </p:nvGrpSpPr>
        <p:grpSpPr>
          <a:xfrm>
            <a:off x="2203132" y="411855"/>
            <a:ext cx="8219431" cy="674515"/>
            <a:chOff x="2203132" y="644607"/>
            <a:chExt cx="8219431" cy="674515"/>
          </a:xfrm>
        </p:grpSpPr>
        <p:sp>
          <p:nvSpPr>
            <p:cNvPr id="12" name="平行四辺形 11">
              <a:extLst>
                <a:ext uri="{FF2B5EF4-FFF2-40B4-BE49-F238E27FC236}">
                  <a16:creationId xmlns:a16="http://schemas.microsoft.com/office/drawing/2014/main" id="{A9F11A9C-C3C4-0E83-E6E8-F49648D6FB59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57688B4-6E96-832C-C6DC-DFA679000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0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AD5A4-0081-BB9F-B393-E40D3D75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FA8C92-0DC3-C5C4-A7DB-88AC5FFE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76CC477-34C0-D25A-3DA3-C796541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調べてみよう</a:t>
            </a: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88CFA234-1710-1CBB-EF26-459795A52D8A}"/>
              </a:ext>
            </a:extLst>
          </p:cNvPr>
          <p:cNvSpPr/>
          <p:nvPr/>
        </p:nvSpPr>
        <p:spPr>
          <a:xfrm>
            <a:off x="1993232" y="1462520"/>
            <a:ext cx="8226318" cy="4512252"/>
          </a:xfrm>
          <a:prstGeom prst="horizontalScroll">
            <a:avLst>
              <a:gd name="adj" fmla="val 9276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4800" b="1" dirty="0">
                <a:solidFill>
                  <a:schemeClr val="bg1"/>
                </a:solidFill>
                <a:latin typeface="+mn-ea"/>
              </a:rPr>
              <a:t>どのように薬物乱用を</a:t>
            </a:r>
            <a:br>
              <a:rPr lang="en-US" altLang="ja-JP" sz="4800" b="1" dirty="0">
                <a:solidFill>
                  <a:schemeClr val="bg1"/>
                </a:solidFill>
                <a:latin typeface="+mn-ea"/>
              </a:rPr>
            </a:br>
            <a:r>
              <a:rPr lang="ja-JP" altLang="en-US" sz="4800" b="1" dirty="0">
                <a:solidFill>
                  <a:schemeClr val="bg1"/>
                </a:solidFill>
                <a:latin typeface="+mn-ea"/>
              </a:rPr>
              <a:t>未然に防いでいる？？？</a:t>
            </a:r>
            <a:endParaRPr lang="ja-JP" altLang="en-US" sz="3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F55C714-CECB-B5B8-296F-D2600E88D39C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324DEDA2-B95A-FAC0-6C68-08361125848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66A027C9-AA73-38EB-EB24-6876478B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25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2ECC92-173D-4A6F-45A3-D28325D8159D}"/>
              </a:ext>
            </a:extLst>
          </p:cNvPr>
          <p:cNvGrpSpPr/>
          <p:nvPr/>
        </p:nvGrpSpPr>
        <p:grpSpPr>
          <a:xfrm>
            <a:off x="4766072" y="2725817"/>
            <a:ext cx="2216183" cy="2049584"/>
            <a:chOff x="2859769" y="1971859"/>
            <a:chExt cx="3934656" cy="3638873"/>
          </a:xfrm>
        </p:grpSpPr>
        <p:sp>
          <p:nvSpPr>
            <p:cNvPr id="18" name="雲 17">
              <a:extLst>
                <a:ext uri="{FF2B5EF4-FFF2-40B4-BE49-F238E27FC236}">
                  <a16:creationId xmlns:a16="http://schemas.microsoft.com/office/drawing/2014/main" id="{781F8522-EB7F-9E08-CDB8-1D0A7A4B5337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857971D-B2BB-5876-F95B-A1754091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126669C-FCBF-7DD4-A082-BA3D58A7C8FE}"/>
              </a:ext>
            </a:extLst>
          </p:cNvPr>
          <p:cNvGrpSpPr/>
          <p:nvPr/>
        </p:nvGrpSpPr>
        <p:grpSpPr>
          <a:xfrm flipV="1">
            <a:off x="3813559" y="3795398"/>
            <a:ext cx="4161492" cy="775464"/>
            <a:chOff x="3810244" y="2509937"/>
            <a:chExt cx="4161492" cy="775464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A8C341F9-2FD4-0682-280C-5588F33F8CBE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63" name="矢印: 右 62">
                <a:extLst>
                  <a:ext uri="{FF2B5EF4-FFF2-40B4-BE49-F238E27FC236}">
                    <a16:creationId xmlns:a16="http://schemas.microsoft.com/office/drawing/2014/main" id="{342EF2DE-B345-49B9-A18A-D01244D0520E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稲妻 63">
                <a:extLst>
                  <a:ext uri="{FF2B5EF4-FFF2-40B4-BE49-F238E27FC236}">
                    <a16:creationId xmlns:a16="http://schemas.microsoft.com/office/drawing/2014/main" id="{940D0075-924C-7D40-00A1-F656F955D904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稲妻 64">
                <a:extLst>
                  <a:ext uri="{FF2B5EF4-FFF2-40B4-BE49-F238E27FC236}">
                    <a16:creationId xmlns:a16="http://schemas.microsoft.com/office/drawing/2014/main" id="{A5F4E7DC-DD32-5BBB-FF62-6882BD6846A2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稲妻 65">
                <a:extLst>
                  <a:ext uri="{FF2B5EF4-FFF2-40B4-BE49-F238E27FC236}">
                    <a16:creationId xmlns:a16="http://schemas.microsoft.com/office/drawing/2014/main" id="{EAD2DC02-456A-A918-D380-E5E3482E9BF9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稲妻 66">
                <a:extLst>
                  <a:ext uri="{FF2B5EF4-FFF2-40B4-BE49-F238E27FC236}">
                    <a16:creationId xmlns:a16="http://schemas.microsoft.com/office/drawing/2014/main" id="{38B76AE3-7902-9276-7044-8DA692A85B87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730B1268-98F1-F1EC-9539-722C46621700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58" name="矢印: 右 57">
                <a:extLst>
                  <a:ext uri="{FF2B5EF4-FFF2-40B4-BE49-F238E27FC236}">
                    <a16:creationId xmlns:a16="http://schemas.microsoft.com/office/drawing/2014/main" id="{C8344250-C551-384C-0B70-3867FE8BF29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稲妻 58">
                <a:extLst>
                  <a:ext uri="{FF2B5EF4-FFF2-40B4-BE49-F238E27FC236}">
                    <a16:creationId xmlns:a16="http://schemas.microsoft.com/office/drawing/2014/main" id="{55E0CA5E-0530-F942-D94E-F04386F071C2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稲妻 59">
                <a:extLst>
                  <a:ext uri="{FF2B5EF4-FFF2-40B4-BE49-F238E27FC236}">
                    <a16:creationId xmlns:a16="http://schemas.microsoft.com/office/drawing/2014/main" id="{86031386-FCE2-7905-CF9C-7726C400E6C8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稲妻 60">
                <a:extLst>
                  <a:ext uri="{FF2B5EF4-FFF2-40B4-BE49-F238E27FC236}">
                    <a16:creationId xmlns:a16="http://schemas.microsoft.com/office/drawing/2014/main" id="{AFCA0985-DC10-0373-5C6C-C10B221FB04B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稲妻 61">
                <a:extLst>
                  <a:ext uri="{FF2B5EF4-FFF2-40B4-BE49-F238E27FC236}">
                    <a16:creationId xmlns:a16="http://schemas.microsoft.com/office/drawing/2014/main" id="{0A62DD89-9C21-F2EF-81CA-6B5110194CD2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2E75F9F-A178-38CC-9C77-9322FC07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FC05997-5609-483A-C6C0-099F44DC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72000">
            <a:normAutofit fontScale="90000"/>
          </a:bodyPr>
          <a:lstStyle/>
          <a:p>
            <a:r>
              <a:rPr lang="ja-JP" altLang="en-US" sz="3600" b="1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3600" b="1" dirty="0">
                <a:latin typeface="+mn-ea"/>
                <a:ea typeface="+mn-ea"/>
                <a:cs typeface="MS PGothic"/>
                <a:sym typeface="MS PGothic"/>
              </a:rPr>
              <a:t>心理的要因</a:t>
            </a:r>
            <a:endParaRPr kumimoji="1" lang="ja-JP" altLang="en-US" dirty="0">
              <a:latin typeface="+mn-ea"/>
              <a:ea typeface="+mn-ea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BD3FD3FC-1FFC-E070-5E9E-EEABE29F07CF}"/>
              </a:ext>
            </a:extLst>
          </p:cNvPr>
          <p:cNvGrpSpPr/>
          <p:nvPr/>
        </p:nvGrpSpPr>
        <p:grpSpPr>
          <a:xfrm>
            <a:off x="3810244" y="2480120"/>
            <a:ext cx="4161492" cy="775464"/>
            <a:chOff x="3810244" y="2509937"/>
            <a:chExt cx="4161492" cy="775464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8E4C4024-2F3B-3503-8CE2-C651E6FF64B4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49" name="矢印: 右 48">
                <a:extLst>
                  <a:ext uri="{FF2B5EF4-FFF2-40B4-BE49-F238E27FC236}">
                    <a16:creationId xmlns:a16="http://schemas.microsoft.com/office/drawing/2014/main" id="{2E347908-F6A7-23B6-96CF-E2018E86E9B2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稲妻 49">
                <a:extLst>
                  <a:ext uri="{FF2B5EF4-FFF2-40B4-BE49-F238E27FC236}">
                    <a16:creationId xmlns:a16="http://schemas.microsoft.com/office/drawing/2014/main" id="{CF419B3D-EF53-5AE9-4332-5A97943663B9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稲妻 50">
                <a:extLst>
                  <a:ext uri="{FF2B5EF4-FFF2-40B4-BE49-F238E27FC236}">
                    <a16:creationId xmlns:a16="http://schemas.microsoft.com/office/drawing/2014/main" id="{D9E06E70-7C68-64C3-8E56-7F69FF7AB192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稲妻 51">
                <a:extLst>
                  <a:ext uri="{FF2B5EF4-FFF2-40B4-BE49-F238E27FC236}">
                    <a16:creationId xmlns:a16="http://schemas.microsoft.com/office/drawing/2014/main" id="{9BEAA056-9642-67F1-54AA-B04470D29EF7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稲妻 52">
                <a:extLst>
                  <a:ext uri="{FF2B5EF4-FFF2-40B4-BE49-F238E27FC236}">
                    <a16:creationId xmlns:a16="http://schemas.microsoft.com/office/drawing/2014/main" id="{4318784B-07D6-4812-1C04-6D5C555EF662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A313E2F-16F6-68A6-098C-81B8BACA373A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2" name="矢印: 右 21">
                <a:extLst>
                  <a:ext uri="{FF2B5EF4-FFF2-40B4-BE49-F238E27FC236}">
                    <a16:creationId xmlns:a16="http://schemas.microsoft.com/office/drawing/2014/main" id="{B7F3155D-8DD3-5101-4887-3D6476460CA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稲妻 22">
                <a:extLst>
                  <a:ext uri="{FF2B5EF4-FFF2-40B4-BE49-F238E27FC236}">
                    <a16:creationId xmlns:a16="http://schemas.microsoft.com/office/drawing/2014/main" id="{1FAF2D66-B99A-9982-8DD8-8EFBAA79E069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稲妻 23">
                <a:extLst>
                  <a:ext uri="{FF2B5EF4-FFF2-40B4-BE49-F238E27FC236}">
                    <a16:creationId xmlns:a16="http://schemas.microsoft.com/office/drawing/2014/main" id="{373BDA63-CCF3-4581-FEF9-1BF83E351183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稲妻 24">
                <a:extLst>
                  <a:ext uri="{FF2B5EF4-FFF2-40B4-BE49-F238E27FC236}">
                    <a16:creationId xmlns:a16="http://schemas.microsoft.com/office/drawing/2014/main" id="{DAEB9A44-0017-A3D7-F9B3-F998F8E6BCCD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稲妻 25">
                <a:extLst>
                  <a:ext uri="{FF2B5EF4-FFF2-40B4-BE49-F238E27FC236}">
                    <a16:creationId xmlns:a16="http://schemas.microsoft.com/office/drawing/2014/main" id="{1F003858-72E3-52B2-4F95-E4D581069DF8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" name="Google Shape;133;g2f57866ec08_0_0">
            <a:extLst>
              <a:ext uri="{FF2B5EF4-FFF2-40B4-BE49-F238E27FC236}">
                <a16:creationId xmlns:a16="http://schemas.microsoft.com/office/drawing/2014/main" id="{1F0B79A0-6948-CC7A-7107-B40CB1C4606B}"/>
              </a:ext>
            </a:extLst>
          </p:cNvPr>
          <p:cNvSpPr txBox="1"/>
          <p:nvPr/>
        </p:nvSpPr>
        <p:spPr>
          <a:xfrm>
            <a:off x="7420910" y="1803695"/>
            <a:ext cx="2723643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やってみたい</a:t>
            </a:r>
            <a:endParaRPr lang="en-US" altLang="ja" sz="24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という好奇心から</a:t>
            </a:r>
            <a:endParaRPr sz="2400" b="1" dirty="0">
              <a:cs typeface="MS PGothic"/>
              <a:sym typeface="MS PGothic"/>
            </a:endParaRPr>
          </a:p>
        </p:txBody>
      </p:sp>
      <p:sp>
        <p:nvSpPr>
          <p:cNvPr id="12" name="Google Shape;135;g2f57866ec08_0_0">
            <a:extLst>
              <a:ext uri="{FF2B5EF4-FFF2-40B4-BE49-F238E27FC236}">
                <a16:creationId xmlns:a16="http://schemas.microsoft.com/office/drawing/2014/main" id="{FF965ADC-40C3-1555-368C-DD55C3EE9ECC}"/>
              </a:ext>
            </a:extLst>
          </p:cNvPr>
          <p:cNvSpPr txBox="1"/>
          <p:nvPr/>
        </p:nvSpPr>
        <p:spPr>
          <a:xfrm>
            <a:off x="7779019" y="4167180"/>
            <a:ext cx="2129520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ストレスから</a:t>
            </a:r>
            <a:endParaRPr sz="24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逃げたいから</a:t>
            </a:r>
            <a:endParaRPr sz="2400" b="1" dirty="0">
              <a:cs typeface="MS PGothic"/>
              <a:sym typeface="MS PGothic"/>
            </a:endParaRPr>
          </a:p>
        </p:txBody>
      </p:sp>
      <p:sp>
        <p:nvSpPr>
          <p:cNvPr id="14" name="Google Shape;137;g2f57866ec08_0_0">
            <a:extLst>
              <a:ext uri="{FF2B5EF4-FFF2-40B4-BE49-F238E27FC236}">
                <a16:creationId xmlns:a16="http://schemas.microsoft.com/office/drawing/2014/main" id="{4F963D41-48E0-2D61-542B-68709A2C0710}"/>
              </a:ext>
            </a:extLst>
          </p:cNvPr>
          <p:cNvSpPr txBox="1"/>
          <p:nvPr/>
        </p:nvSpPr>
        <p:spPr>
          <a:xfrm>
            <a:off x="1854728" y="4131838"/>
            <a:ext cx="2429559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日常生活などの</a:t>
            </a:r>
            <a:endParaRPr sz="24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イライラから</a:t>
            </a:r>
            <a:endParaRPr sz="2400" b="1" dirty="0">
              <a:cs typeface="MS PGothic"/>
              <a:sym typeface="MS PGothic"/>
            </a:endParaRPr>
          </a:p>
        </p:txBody>
      </p:sp>
      <p:sp>
        <p:nvSpPr>
          <p:cNvPr id="16" name="Google Shape;139;g2f57866ec08_0_0">
            <a:extLst>
              <a:ext uri="{FF2B5EF4-FFF2-40B4-BE49-F238E27FC236}">
                <a16:creationId xmlns:a16="http://schemas.microsoft.com/office/drawing/2014/main" id="{D662E52A-B7D3-2248-8B4B-95FAA2578917}"/>
              </a:ext>
            </a:extLst>
          </p:cNvPr>
          <p:cNvSpPr txBox="1"/>
          <p:nvPr/>
        </p:nvSpPr>
        <p:spPr>
          <a:xfrm>
            <a:off x="2440455" y="1803695"/>
            <a:ext cx="1843832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cs typeface="MS PGothic"/>
                <a:sym typeface="MS PGothic"/>
              </a:rPr>
              <a:t>投げやり</a:t>
            </a:r>
            <a:r>
              <a:rPr lang="ja" sz="2400" b="1" dirty="0">
                <a:cs typeface="MS PGothic"/>
                <a:sym typeface="MS PGothic"/>
              </a:rPr>
              <a:t>な</a:t>
            </a:r>
            <a:endParaRPr sz="24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気持ちから</a:t>
            </a:r>
            <a:endParaRPr sz="2400" b="1" dirty="0">
              <a:cs typeface="MS PGothic"/>
              <a:sym typeface="MS PGothic"/>
            </a:endParaRPr>
          </a:p>
        </p:txBody>
      </p:sp>
      <p:pic>
        <p:nvPicPr>
          <p:cNvPr id="4" name="図 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7B5DB58B-53D6-4037-68B0-CFA3E65B6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69" y="2427492"/>
            <a:ext cx="1573873" cy="13052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B2C6AE-83F9-FB98-E69D-5A96763D5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2" y="2628961"/>
            <a:ext cx="1125546" cy="1239046"/>
          </a:xfrm>
          <a:prstGeom prst="rect">
            <a:avLst/>
          </a:prstGeom>
        </p:spPr>
      </p:pic>
      <p:pic>
        <p:nvPicPr>
          <p:cNvPr id="7" name="図 6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76495A2-9B7E-7CAD-AB98-D426D2565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4" y="4724256"/>
            <a:ext cx="1117980" cy="1235264"/>
          </a:xfrm>
          <a:prstGeom prst="rect">
            <a:avLst/>
          </a:prstGeom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F09E9B57-5768-D67C-3FDE-449A49DEE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85" y="4642599"/>
            <a:ext cx="1573873" cy="130525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2E1E053-AE02-F62C-708D-D4B94E460469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CF71AA89-9B94-0B50-4E04-76A81375A896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69EB3F6-01F4-84BE-EED6-9D1CDF2A9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260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C70C9-6510-3E7A-876C-A1A47B13B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20C7CA3-C417-07B4-87CF-08F6B4A5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228925"/>
            <a:ext cx="9937750" cy="855520"/>
          </a:xfrm>
        </p:spPr>
        <p:txBody>
          <a:bodyPr tIns="0" bIns="108000">
            <a:noAutofit/>
          </a:bodyPr>
          <a:lstStyle/>
          <a:p>
            <a:r>
              <a:rPr lang="ja-JP" altLang="en-US" sz="3200" spc="-200" dirty="0">
                <a:latin typeface="+mj-ea"/>
                <a:cs typeface="Arial"/>
                <a:sym typeface="Arial"/>
              </a:rPr>
              <a:t>どのように薬物乱用を未然に防いでいる？</a:t>
            </a:r>
            <a:endParaRPr lang="ja-JP" altLang="en-US" sz="3200" spc="-200" dirty="0">
              <a:latin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420045-BDF6-9E2D-D003-DE5AA44A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2" name="Google Shape;385;g3011e683d15_1_67">
            <a:extLst>
              <a:ext uri="{FF2B5EF4-FFF2-40B4-BE49-F238E27FC236}">
                <a16:creationId xmlns:a16="http://schemas.microsoft.com/office/drawing/2014/main" id="{F77DE6D2-5E0B-4053-526A-5959237CF41E}"/>
              </a:ext>
            </a:extLst>
          </p:cNvPr>
          <p:cNvSpPr txBox="1">
            <a:spLocks/>
          </p:cNvSpPr>
          <p:nvPr/>
        </p:nvSpPr>
        <p:spPr>
          <a:xfrm>
            <a:off x="1386672" y="1511268"/>
            <a:ext cx="9418655" cy="252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b="1" dirty="0">
                <a:solidFill>
                  <a:srgbClr val="202729"/>
                </a:solidFill>
              </a:rPr>
              <a:t>現在、様々な未然防止対策が取られています。</a:t>
            </a:r>
            <a:br>
              <a:rPr lang="en-US" altLang="ja-JP" b="1" dirty="0">
                <a:solidFill>
                  <a:srgbClr val="202729"/>
                </a:solidFill>
              </a:rPr>
            </a:br>
            <a:r>
              <a:rPr lang="ja-JP" altLang="en-US" b="1" dirty="0">
                <a:solidFill>
                  <a:srgbClr val="202729"/>
                </a:solidFill>
              </a:rPr>
              <a:t>しかし、大麻検挙人員は増えている現実があります。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b="1" dirty="0">
                <a:solidFill>
                  <a:srgbClr val="202729"/>
                </a:solidFill>
              </a:rPr>
              <a:t>そこで、今の啓発活動に加え、どのような対策をすると</a:t>
            </a:r>
            <a:br>
              <a:rPr lang="en-US" altLang="ja-JP" b="1" dirty="0">
                <a:solidFill>
                  <a:srgbClr val="202729"/>
                </a:solidFill>
              </a:rPr>
            </a:br>
            <a:r>
              <a:rPr lang="ja-JP" altLang="en-US" b="1" dirty="0">
                <a:solidFill>
                  <a:srgbClr val="202729"/>
                </a:solidFill>
              </a:rPr>
              <a:t>未然防止につながると思いますか？</a:t>
            </a:r>
          </a:p>
        </p:txBody>
      </p:sp>
      <p:sp>
        <p:nvSpPr>
          <p:cNvPr id="5" name="Google Shape;385;g3011e683d15_1_67">
            <a:extLst>
              <a:ext uri="{FF2B5EF4-FFF2-40B4-BE49-F238E27FC236}">
                <a16:creationId xmlns:a16="http://schemas.microsoft.com/office/drawing/2014/main" id="{6728A2F4-611E-2FA0-C20B-750EBBD937CF}"/>
              </a:ext>
            </a:extLst>
          </p:cNvPr>
          <p:cNvSpPr txBox="1">
            <a:spLocks/>
          </p:cNvSpPr>
          <p:nvPr/>
        </p:nvSpPr>
        <p:spPr>
          <a:xfrm>
            <a:off x="1127124" y="4236021"/>
            <a:ext cx="9937751" cy="115773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b="1" dirty="0">
                <a:solidFill>
                  <a:schemeClr val="bg1"/>
                </a:solidFill>
                <a:cs typeface="Arial"/>
                <a:sym typeface="Arial"/>
              </a:rPr>
              <a:t>現在取り組んでいる対策を調べ、</a:t>
            </a:r>
            <a:br>
              <a:rPr lang="en-US" altLang="ja-JP" b="1" dirty="0">
                <a:solidFill>
                  <a:schemeClr val="bg1"/>
                </a:solidFill>
                <a:cs typeface="Arial"/>
                <a:sym typeface="Arial"/>
              </a:rPr>
            </a:br>
            <a:r>
              <a:rPr lang="ja-JP" altLang="en-US" b="1" dirty="0">
                <a:solidFill>
                  <a:schemeClr val="bg1"/>
                </a:solidFill>
                <a:cs typeface="Arial"/>
                <a:sym typeface="Arial"/>
              </a:rPr>
              <a:t>そこにあなたの考えを加えた対策を考えてみましょう。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C5D253A-FCF6-96D1-8E5B-222EB382AA25}"/>
              </a:ext>
            </a:extLst>
          </p:cNvPr>
          <p:cNvGrpSpPr/>
          <p:nvPr/>
        </p:nvGrpSpPr>
        <p:grpSpPr>
          <a:xfrm>
            <a:off x="2203132" y="411855"/>
            <a:ext cx="8219431" cy="674515"/>
            <a:chOff x="2203132" y="644607"/>
            <a:chExt cx="8219431" cy="674515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E866A32F-1D98-2496-83AA-518E0BB47AE4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D7EB53D-948E-F445-CCB0-DC828164C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580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ECE60-19C7-6CA8-2770-60E978965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93A3739-9D9A-A419-E426-8F2EB994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rmAutofit/>
          </a:bodyPr>
          <a:lstStyle/>
          <a:p>
            <a:r>
              <a:rPr lang="ja-JP" altLang="en-US" dirty="0">
                <a:latin typeface="+mn-ea"/>
                <a:ea typeface="+mn-ea"/>
                <a:cs typeface="Arial"/>
                <a:sym typeface="Arial"/>
              </a:rPr>
              <a:t>薬物乱用を防ぐ取組①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879F6-C16B-ABA1-6394-111B197B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" name="Google Shape;429;g3011e683d15_6_8">
            <a:extLst>
              <a:ext uri="{FF2B5EF4-FFF2-40B4-BE49-F238E27FC236}">
                <a16:creationId xmlns:a16="http://schemas.microsoft.com/office/drawing/2014/main" id="{3A12D790-1419-9016-C752-9D5DA6CECE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4521" y="1196720"/>
            <a:ext cx="3451706" cy="48830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oogle Shape;430;g3011e683d15_6_8">
            <a:extLst>
              <a:ext uri="{FF2B5EF4-FFF2-40B4-BE49-F238E27FC236}">
                <a16:creationId xmlns:a16="http://schemas.microsoft.com/office/drawing/2014/main" id="{759CE47B-2CC6-9E90-22CD-2ED109D6B5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652" y="1196720"/>
            <a:ext cx="3425978" cy="48830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8E02D6B-EF31-C61B-AAAF-2DD8F5A1E3B9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7F842C11-F19C-FB04-8200-C3B50936D1A6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1D6E5EE-3DBB-402A-DC29-86B66A168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BC30D575-F052-FEBA-5269-8D18E89D61D8}"/>
              </a:ext>
            </a:extLst>
          </p:cNvPr>
          <p:cNvSpPr txBox="1">
            <a:spLocks/>
          </p:cNvSpPr>
          <p:nvPr/>
        </p:nvSpPr>
        <p:spPr>
          <a:xfrm>
            <a:off x="1564871" y="6097900"/>
            <a:ext cx="4784253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出典：厚生労働省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" sz="1000" dirty="0"/>
              <a:t>https://www.mhlw.go.jp/content/11120000/Kojinyunyu2024_A3poster.pdf</a:t>
            </a:r>
            <a:r>
              <a:rPr lang="ja" altLang="en-US" sz="1000" dirty="0"/>
              <a:t>）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88B6DCE-4856-FAED-B978-69E934DF2A8B}"/>
              </a:ext>
            </a:extLst>
          </p:cNvPr>
          <p:cNvSpPr txBox="1">
            <a:spLocks/>
          </p:cNvSpPr>
          <p:nvPr/>
        </p:nvSpPr>
        <p:spPr>
          <a:xfrm>
            <a:off x="6543476" y="6097900"/>
            <a:ext cx="3930188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出典：厚生労働省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" sz="1000" dirty="0"/>
              <a:t>https://www.mhlw.go.jp/content/11120000/000771684.pdf</a:t>
            </a:r>
            <a:r>
              <a:rPr lang="ja" altLang="en-US" sz="1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10344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45D-7ED8-4AA0-01CE-EEC19F69A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5F81801-429F-6F22-B141-D51EF41A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rmAutofit/>
          </a:bodyPr>
          <a:lstStyle/>
          <a:p>
            <a:r>
              <a:rPr lang="ja-JP" altLang="en-US" dirty="0">
                <a:latin typeface="+mn-ea"/>
                <a:ea typeface="+mn-ea"/>
                <a:cs typeface="Arial"/>
                <a:sym typeface="Arial"/>
              </a:rPr>
              <a:t>薬物乱用を防ぐ取組②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AF8D54-D84E-1247-7D8F-E3102AFF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32</a:t>
            </a:fld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4AFDFA9-994E-6977-2E48-1179AEE0EEFD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A6738206-F020-094E-2ED3-D9639C331B53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7787987-AEAB-FF42-0DFC-1818E3FC1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D57B6D0-27BF-605E-D5A7-42A80A163746}"/>
              </a:ext>
            </a:extLst>
          </p:cNvPr>
          <p:cNvGrpSpPr/>
          <p:nvPr/>
        </p:nvGrpSpPr>
        <p:grpSpPr>
          <a:xfrm>
            <a:off x="3021626" y="1455939"/>
            <a:ext cx="6143640" cy="4945365"/>
            <a:chOff x="3000360" y="1449985"/>
            <a:chExt cx="6191280" cy="4983710"/>
          </a:xfrm>
        </p:grpSpPr>
        <p:pic>
          <p:nvPicPr>
            <p:cNvPr id="5" name="Google Shape;438;g3011e683d15_6_15">
              <a:extLst>
                <a:ext uri="{FF2B5EF4-FFF2-40B4-BE49-F238E27FC236}">
                  <a16:creationId xmlns:a16="http://schemas.microsoft.com/office/drawing/2014/main" id="{918333AB-0208-0C20-EFEC-59ABC12A55F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rcRect b="50215"/>
            <a:stretch/>
          </p:blipFill>
          <p:spPr>
            <a:xfrm>
              <a:off x="3020140" y="1449985"/>
              <a:ext cx="6171500" cy="2664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438;g3011e683d15_6_15">
              <a:extLst>
                <a:ext uri="{FF2B5EF4-FFF2-40B4-BE49-F238E27FC236}">
                  <a16:creationId xmlns:a16="http://schemas.microsoft.com/office/drawing/2014/main" id="{2CD6900B-C965-0C17-3EAF-E4C2E2E1028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rcRect t="52053" b="861"/>
            <a:stretch/>
          </p:blipFill>
          <p:spPr>
            <a:xfrm>
              <a:off x="3000360" y="3913280"/>
              <a:ext cx="6171500" cy="2520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439;g3011e683d15_6_15">
            <a:extLst>
              <a:ext uri="{FF2B5EF4-FFF2-40B4-BE49-F238E27FC236}">
                <a16:creationId xmlns:a16="http://schemas.microsoft.com/office/drawing/2014/main" id="{B82D25D9-4B07-6564-97E1-7FA0704C0E3E}"/>
              </a:ext>
            </a:extLst>
          </p:cNvPr>
          <p:cNvSpPr/>
          <p:nvPr/>
        </p:nvSpPr>
        <p:spPr>
          <a:xfrm>
            <a:off x="3299314" y="1173354"/>
            <a:ext cx="2236479" cy="3804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36000" rIns="91425" bIns="360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2000" b="1" dirty="0">
                <a:latin typeface="+mn-ea"/>
              </a:rPr>
              <a:t>麻薬探知犬の活動</a:t>
            </a:r>
            <a:endParaRPr sz="2000" b="1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C27D88-B548-4648-DBCA-EB53F4AB2B69}"/>
              </a:ext>
            </a:extLst>
          </p:cNvPr>
          <p:cNvSpPr txBox="1">
            <a:spLocks/>
          </p:cNvSpPr>
          <p:nvPr/>
        </p:nvSpPr>
        <p:spPr>
          <a:xfrm>
            <a:off x="9022080" y="5895372"/>
            <a:ext cx="203524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出典：財務省</a:t>
            </a:r>
            <a:r>
              <a:rPr lang="en-US" altLang="ja" sz="1000" dirty="0"/>
              <a:t>HP</a:t>
            </a:r>
            <a:r>
              <a:rPr lang="ja" altLang="en-US" sz="1000" dirty="0"/>
              <a:t>（</a:t>
            </a:r>
            <a:r>
              <a:rPr lang="en-US" altLang="ja" sz="1000" dirty="0"/>
              <a:t>https://www.customs.go.jp/</a:t>
            </a:r>
            <a:br>
              <a:rPr lang="en-US" altLang="ja" sz="1000" dirty="0"/>
            </a:br>
            <a:r>
              <a:rPr lang="en-US" altLang="ja" sz="1000" dirty="0" err="1"/>
              <a:t>mizugiwa</a:t>
            </a:r>
            <a:r>
              <a:rPr lang="en-US" altLang="ja" sz="1000" dirty="0"/>
              <a:t>/maken/maken.htm</a:t>
            </a:r>
            <a:r>
              <a:rPr lang="ja" altLang="en-US" sz="1000" dirty="0"/>
              <a:t>）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49995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FC2C6-F348-8074-C4D9-B7A0040FD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D9DC682-724C-33F1-ED97-A31176A9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rmAutofit/>
          </a:bodyPr>
          <a:lstStyle/>
          <a:p>
            <a:r>
              <a:rPr lang="ja-JP" altLang="en-US" dirty="0">
                <a:latin typeface="+mn-ea"/>
                <a:ea typeface="+mn-ea"/>
                <a:cs typeface="Arial"/>
                <a:sym typeface="Arial"/>
              </a:rPr>
              <a:t>薬物乱用を防ぐ取組②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5F1F94-172F-D608-9507-3886FDFC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7" name="Google Shape;440;g3011e683d15_6_15">
            <a:extLst>
              <a:ext uri="{FF2B5EF4-FFF2-40B4-BE49-F238E27FC236}">
                <a16:creationId xmlns:a16="http://schemas.microsoft.com/office/drawing/2014/main" id="{34535FFF-4D28-72D3-3957-BE60724DCD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193" y="1541055"/>
            <a:ext cx="6061607" cy="4639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C00A58-05AA-46EC-A9CE-6E2CF5756F0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BFB3F310-FA86-D3FB-EE50-00827B53E69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D9E50D0-A9B0-69E1-0818-D513E582B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8" name="Google Shape;439;g3011e683d15_6_15">
            <a:extLst>
              <a:ext uri="{FF2B5EF4-FFF2-40B4-BE49-F238E27FC236}">
                <a16:creationId xmlns:a16="http://schemas.microsoft.com/office/drawing/2014/main" id="{CF131471-5CD7-2007-E335-E660E8EA7A4B}"/>
              </a:ext>
            </a:extLst>
          </p:cNvPr>
          <p:cNvSpPr/>
          <p:nvPr/>
        </p:nvSpPr>
        <p:spPr>
          <a:xfrm>
            <a:off x="3299314" y="1173354"/>
            <a:ext cx="2236479" cy="3804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36000" rIns="91425" bIns="360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2000" b="1" dirty="0">
                <a:latin typeface="+mn-ea"/>
              </a:rPr>
              <a:t>麻薬探知犬の活動</a:t>
            </a:r>
            <a:endParaRPr sz="2000" b="1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419116D-1569-39D3-197D-F96A59218F37}"/>
              </a:ext>
            </a:extLst>
          </p:cNvPr>
          <p:cNvSpPr txBox="1">
            <a:spLocks/>
          </p:cNvSpPr>
          <p:nvPr/>
        </p:nvSpPr>
        <p:spPr>
          <a:xfrm>
            <a:off x="9022080" y="5895372"/>
            <a:ext cx="203524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出典：財務省</a:t>
            </a:r>
            <a:r>
              <a:rPr lang="en-US" altLang="ja" sz="1000" dirty="0"/>
              <a:t>HP</a:t>
            </a:r>
            <a:r>
              <a:rPr lang="ja" altLang="en-US" sz="1000" dirty="0"/>
              <a:t>（</a:t>
            </a:r>
            <a:r>
              <a:rPr lang="en-US" altLang="ja" sz="1000" dirty="0"/>
              <a:t>https://www.customs.go.jp/</a:t>
            </a:r>
            <a:br>
              <a:rPr lang="en-US" altLang="ja" sz="1000" dirty="0"/>
            </a:br>
            <a:r>
              <a:rPr lang="en-US" altLang="ja" sz="1000" dirty="0" err="1"/>
              <a:t>mizugiwa</a:t>
            </a:r>
            <a:r>
              <a:rPr lang="en-US" altLang="ja" sz="1000" dirty="0"/>
              <a:t>/maken/maken.htm</a:t>
            </a:r>
            <a:r>
              <a:rPr lang="ja" altLang="en-US" sz="1000" dirty="0"/>
              <a:t>）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8997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DCF80-F6CD-FDE9-8DFC-03974311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59D4F83-60DF-A2A4-D0B3-BE507CD6E4DC}"/>
              </a:ext>
            </a:extLst>
          </p:cNvPr>
          <p:cNvGrpSpPr/>
          <p:nvPr/>
        </p:nvGrpSpPr>
        <p:grpSpPr>
          <a:xfrm>
            <a:off x="4766072" y="2725817"/>
            <a:ext cx="2216183" cy="2049584"/>
            <a:chOff x="2859769" y="1971859"/>
            <a:chExt cx="3934656" cy="3638873"/>
          </a:xfrm>
        </p:grpSpPr>
        <p:sp>
          <p:nvSpPr>
            <p:cNvPr id="17" name="雲 16">
              <a:extLst>
                <a:ext uri="{FF2B5EF4-FFF2-40B4-BE49-F238E27FC236}">
                  <a16:creationId xmlns:a16="http://schemas.microsoft.com/office/drawing/2014/main" id="{36E52EEC-98D3-450F-6ED0-A0F3312F3A6E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A6086F6-AF2B-B342-1010-1668F871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06B428E7-1BAC-817A-59FC-1F0DACADD6C7}"/>
              </a:ext>
            </a:extLst>
          </p:cNvPr>
          <p:cNvGrpSpPr/>
          <p:nvPr/>
        </p:nvGrpSpPr>
        <p:grpSpPr>
          <a:xfrm flipV="1">
            <a:off x="3813559" y="3795398"/>
            <a:ext cx="4161492" cy="775464"/>
            <a:chOff x="3810244" y="2509937"/>
            <a:chExt cx="4161492" cy="775464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FACA3BDC-7FA5-023C-9666-422161EDA95F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63" name="矢印: 右 62">
                <a:extLst>
                  <a:ext uri="{FF2B5EF4-FFF2-40B4-BE49-F238E27FC236}">
                    <a16:creationId xmlns:a16="http://schemas.microsoft.com/office/drawing/2014/main" id="{10A09006-C977-A53B-D0DD-AFA16D50E4B5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稲妻 63">
                <a:extLst>
                  <a:ext uri="{FF2B5EF4-FFF2-40B4-BE49-F238E27FC236}">
                    <a16:creationId xmlns:a16="http://schemas.microsoft.com/office/drawing/2014/main" id="{4C338679-804D-9254-2A84-553BC9A193D8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稲妻 64">
                <a:extLst>
                  <a:ext uri="{FF2B5EF4-FFF2-40B4-BE49-F238E27FC236}">
                    <a16:creationId xmlns:a16="http://schemas.microsoft.com/office/drawing/2014/main" id="{6B0D26B0-E20E-5CF2-1087-1FD2D5D6DF5F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稲妻 65">
                <a:extLst>
                  <a:ext uri="{FF2B5EF4-FFF2-40B4-BE49-F238E27FC236}">
                    <a16:creationId xmlns:a16="http://schemas.microsoft.com/office/drawing/2014/main" id="{1E3448EB-2F02-0451-0F2E-7AD00828742F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稲妻 66">
                <a:extLst>
                  <a:ext uri="{FF2B5EF4-FFF2-40B4-BE49-F238E27FC236}">
                    <a16:creationId xmlns:a16="http://schemas.microsoft.com/office/drawing/2014/main" id="{A70CB3BF-DE3E-3170-B568-E312DBD39738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552609D7-0F21-4519-7429-0D21D32209A8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58" name="矢印: 右 57">
                <a:extLst>
                  <a:ext uri="{FF2B5EF4-FFF2-40B4-BE49-F238E27FC236}">
                    <a16:creationId xmlns:a16="http://schemas.microsoft.com/office/drawing/2014/main" id="{0761DCD7-15B3-1001-708C-7CE35A69A062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稲妻 58">
                <a:extLst>
                  <a:ext uri="{FF2B5EF4-FFF2-40B4-BE49-F238E27FC236}">
                    <a16:creationId xmlns:a16="http://schemas.microsoft.com/office/drawing/2014/main" id="{3182A6D5-6A27-5255-0352-E03DBF66302A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稲妻 59">
                <a:extLst>
                  <a:ext uri="{FF2B5EF4-FFF2-40B4-BE49-F238E27FC236}">
                    <a16:creationId xmlns:a16="http://schemas.microsoft.com/office/drawing/2014/main" id="{8CF016CD-0AA6-8B25-466E-4CA33B96C055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稲妻 60">
                <a:extLst>
                  <a:ext uri="{FF2B5EF4-FFF2-40B4-BE49-F238E27FC236}">
                    <a16:creationId xmlns:a16="http://schemas.microsoft.com/office/drawing/2014/main" id="{0E418954-C548-0469-E32B-6B9E5E364F59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稲妻 61">
                <a:extLst>
                  <a:ext uri="{FF2B5EF4-FFF2-40B4-BE49-F238E27FC236}">
                    <a16:creationId xmlns:a16="http://schemas.microsoft.com/office/drawing/2014/main" id="{4D4A1120-C111-C87B-F7A5-C2E158FE9594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D730EE-8BF3-DAD4-73A1-1912E950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D7039FA-D3FC-0CE3-0B02-4DE5D283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364" y="304341"/>
            <a:ext cx="7789129" cy="775464"/>
          </a:xfrm>
        </p:spPr>
        <p:txBody>
          <a:bodyPr tIns="0" bIns="108000">
            <a:noAutofit/>
          </a:bodyPr>
          <a:lstStyle/>
          <a:p>
            <a:r>
              <a:rPr lang="ja-JP" altLang="en-US" sz="3200" b="1" spc="-100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3200" b="1" spc="-100" dirty="0">
                <a:latin typeface="+mn-ea"/>
                <a:ea typeface="+mn-ea"/>
                <a:cs typeface="MS PGothic"/>
                <a:sym typeface="MS PGothic"/>
              </a:rPr>
              <a:t>人間関係や社会的要因</a:t>
            </a:r>
            <a:endParaRPr kumimoji="1" lang="ja-JP" altLang="en-US" spc="-100" dirty="0">
              <a:latin typeface="+mn-ea"/>
              <a:ea typeface="+mn-ea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F6BF605-2F1D-AC72-A6D4-780AAB306B87}"/>
              </a:ext>
            </a:extLst>
          </p:cNvPr>
          <p:cNvGrpSpPr/>
          <p:nvPr/>
        </p:nvGrpSpPr>
        <p:grpSpPr>
          <a:xfrm>
            <a:off x="3810244" y="2480120"/>
            <a:ext cx="4161492" cy="775464"/>
            <a:chOff x="3810244" y="2509937"/>
            <a:chExt cx="4161492" cy="775464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2A45FE7C-F826-9B30-C188-84973A8D9CE4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49" name="矢印: 右 48">
                <a:extLst>
                  <a:ext uri="{FF2B5EF4-FFF2-40B4-BE49-F238E27FC236}">
                    <a16:creationId xmlns:a16="http://schemas.microsoft.com/office/drawing/2014/main" id="{061E09B4-19BC-175B-D0C6-E59B7E163102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稲妻 49">
                <a:extLst>
                  <a:ext uri="{FF2B5EF4-FFF2-40B4-BE49-F238E27FC236}">
                    <a16:creationId xmlns:a16="http://schemas.microsoft.com/office/drawing/2014/main" id="{D7038A50-7C0F-89C5-7D1B-D2003B72EB0F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稲妻 50">
                <a:extLst>
                  <a:ext uri="{FF2B5EF4-FFF2-40B4-BE49-F238E27FC236}">
                    <a16:creationId xmlns:a16="http://schemas.microsoft.com/office/drawing/2014/main" id="{DC449F17-D092-0651-E358-3EF36EE10644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稲妻 51">
                <a:extLst>
                  <a:ext uri="{FF2B5EF4-FFF2-40B4-BE49-F238E27FC236}">
                    <a16:creationId xmlns:a16="http://schemas.microsoft.com/office/drawing/2014/main" id="{B0BA461B-F1B9-8FB1-164A-6DD63D37DA05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稲妻 52">
                <a:extLst>
                  <a:ext uri="{FF2B5EF4-FFF2-40B4-BE49-F238E27FC236}">
                    <a16:creationId xmlns:a16="http://schemas.microsoft.com/office/drawing/2014/main" id="{5E358FEB-9C0C-4E75-129A-58ED0ABEBCE1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724D7008-39D6-2FC7-5921-794E1BA3A1BC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2" name="矢印: 右 21">
                <a:extLst>
                  <a:ext uri="{FF2B5EF4-FFF2-40B4-BE49-F238E27FC236}">
                    <a16:creationId xmlns:a16="http://schemas.microsoft.com/office/drawing/2014/main" id="{D7A8E7D4-0453-D845-8E6D-48991888804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稲妻 22">
                <a:extLst>
                  <a:ext uri="{FF2B5EF4-FFF2-40B4-BE49-F238E27FC236}">
                    <a16:creationId xmlns:a16="http://schemas.microsoft.com/office/drawing/2014/main" id="{A7C8278B-FAAB-488B-4B50-2C48395FAC12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稲妻 23">
                <a:extLst>
                  <a:ext uri="{FF2B5EF4-FFF2-40B4-BE49-F238E27FC236}">
                    <a16:creationId xmlns:a16="http://schemas.microsoft.com/office/drawing/2014/main" id="{2D3C0FE7-093D-DFCA-0C79-38BB01088D68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稲妻 24">
                <a:extLst>
                  <a:ext uri="{FF2B5EF4-FFF2-40B4-BE49-F238E27FC236}">
                    <a16:creationId xmlns:a16="http://schemas.microsoft.com/office/drawing/2014/main" id="{DC376302-169C-3629-B248-FC9528FC50D9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稲妻 25">
                <a:extLst>
                  <a:ext uri="{FF2B5EF4-FFF2-40B4-BE49-F238E27FC236}">
                    <a16:creationId xmlns:a16="http://schemas.microsoft.com/office/drawing/2014/main" id="{D91BBAEE-609B-12D7-B750-A3B49094BA08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" name="Google Shape;133;g2f57866ec08_0_0">
            <a:extLst>
              <a:ext uri="{FF2B5EF4-FFF2-40B4-BE49-F238E27FC236}">
                <a16:creationId xmlns:a16="http://schemas.microsoft.com/office/drawing/2014/main" id="{8B32A956-8523-9869-FCB6-E004453D13BB}"/>
              </a:ext>
            </a:extLst>
          </p:cNvPr>
          <p:cNvSpPr txBox="1"/>
          <p:nvPr/>
        </p:nvSpPr>
        <p:spPr>
          <a:xfrm>
            <a:off x="7710338" y="1803695"/>
            <a:ext cx="1806861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大人からの</a:t>
            </a:r>
            <a:br>
              <a:rPr lang="en-US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強要</a:t>
            </a:r>
          </a:p>
        </p:txBody>
      </p:sp>
      <p:sp>
        <p:nvSpPr>
          <p:cNvPr id="12" name="Google Shape;135;g2f57866ec08_0_0">
            <a:extLst>
              <a:ext uri="{FF2B5EF4-FFF2-40B4-BE49-F238E27FC236}">
                <a16:creationId xmlns:a16="http://schemas.microsoft.com/office/drawing/2014/main" id="{0F3E36ED-0BFD-0C19-8BA3-D7E7EE9FF0EE}"/>
              </a:ext>
            </a:extLst>
          </p:cNvPr>
          <p:cNvSpPr txBox="1"/>
          <p:nvPr/>
        </p:nvSpPr>
        <p:spPr>
          <a:xfrm>
            <a:off x="7547947" y="4167180"/>
            <a:ext cx="2723644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インターネットの</a:t>
            </a:r>
            <a:br>
              <a:rPr lang="en-US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サイトなど</a:t>
            </a:r>
          </a:p>
        </p:txBody>
      </p:sp>
      <p:sp>
        <p:nvSpPr>
          <p:cNvPr id="14" name="Google Shape;137;g2f57866ec08_0_0">
            <a:extLst>
              <a:ext uri="{FF2B5EF4-FFF2-40B4-BE49-F238E27FC236}">
                <a16:creationId xmlns:a16="http://schemas.microsoft.com/office/drawing/2014/main" id="{63660CD5-3662-EDF0-DB43-EB941BE8249B}"/>
              </a:ext>
            </a:extLst>
          </p:cNvPr>
          <p:cNvSpPr txBox="1"/>
          <p:nvPr/>
        </p:nvSpPr>
        <p:spPr>
          <a:xfrm>
            <a:off x="1707686" y="4131838"/>
            <a:ext cx="2723643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おしゃれな広告や</a:t>
            </a:r>
            <a:br>
              <a:rPr lang="en-US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パッケージ</a:t>
            </a:r>
          </a:p>
        </p:txBody>
      </p:sp>
      <p:sp>
        <p:nvSpPr>
          <p:cNvPr id="16" name="Google Shape;139;g2f57866ec08_0_0">
            <a:extLst>
              <a:ext uri="{FF2B5EF4-FFF2-40B4-BE49-F238E27FC236}">
                <a16:creationId xmlns:a16="http://schemas.microsoft.com/office/drawing/2014/main" id="{67A21174-81EE-94FB-8B59-7C3037326DBA}"/>
              </a:ext>
            </a:extLst>
          </p:cNvPr>
          <p:cNvSpPr txBox="1"/>
          <p:nvPr/>
        </p:nvSpPr>
        <p:spPr>
          <a:xfrm>
            <a:off x="2473225" y="1803695"/>
            <a:ext cx="1815264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先輩や友達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からの誘い</a:t>
            </a:r>
          </a:p>
        </p:txBody>
      </p:sp>
      <p:pic>
        <p:nvPicPr>
          <p:cNvPr id="6" name="図 5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A0ED2A15-27D2-3144-0B0E-B26FD0CA1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57" y="2587561"/>
            <a:ext cx="1268087" cy="1144475"/>
          </a:xfrm>
          <a:prstGeom prst="rect">
            <a:avLst/>
          </a:prstGeom>
        </p:spPr>
      </p:pic>
      <p:pic>
        <p:nvPicPr>
          <p:cNvPr id="9" name="図 8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B371F0FA-CBF0-C023-60BC-AA9B4A495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30" y="2417988"/>
            <a:ext cx="1238250" cy="1270219"/>
          </a:xfrm>
          <a:prstGeom prst="rect">
            <a:avLst/>
          </a:prstGeom>
        </p:spPr>
      </p:pic>
      <p:pic>
        <p:nvPicPr>
          <p:cNvPr id="11" name="図 10" descr="テキスト, クイーン が含まれている画像&#10;&#10;自動的に生成された説明">
            <a:extLst>
              <a:ext uri="{FF2B5EF4-FFF2-40B4-BE49-F238E27FC236}">
                <a16:creationId xmlns:a16="http://schemas.microsoft.com/office/drawing/2014/main" id="{D5C0E63D-203A-63B2-B5D5-352506E3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8" y="4739659"/>
            <a:ext cx="1634964" cy="11931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B562B82-6E7D-127A-ADBE-5E181FFFD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18" y="4620950"/>
            <a:ext cx="916433" cy="1270219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A840DD7-BB4D-0BE1-4598-869EE9ABEF0D}"/>
              </a:ext>
            </a:extLst>
          </p:cNvPr>
          <p:cNvGrpSpPr/>
          <p:nvPr/>
        </p:nvGrpSpPr>
        <p:grpSpPr>
          <a:xfrm>
            <a:off x="2203132" y="411855"/>
            <a:ext cx="8219431" cy="674515"/>
            <a:chOff x="2203132" y="644607"/>
            <a:chExt cx="8219431" cy="674515"/>
          </a:xfrm>
        </p:grpSpPr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70A7AEEC-340B-B4A9-41A0-B06C1B2AC28B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" name="図 1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57FA92F-A492-CCD4-DC56-2AC88C05F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90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19F02-D41D-8E5C-163E-B88C452E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E3DEA5-5AB8-A3F8-26B9-29E6E82F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9B05817-5BF5-89B8-60A7-47F8714B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rmAutofit fontScale="90000"/>
          </a:bodyPr>
          <a:lstStyle/>
          <a:p>
            <a:r>
              <a:rPr lang="ja-JP" altLang="en-US" b="1" dirty="0">
                <a:latin typeface="+mn-ea"/>
                <a:ea typeface="+mn-ea"/>
                <a:cs typeface="MS PGothic"/>
                <a:sym typeface="MS PGothic"/>
              </a:rPr>
              <a:t>きっかけとなる誤った認識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sp>
        <p:nvSpPr>
          <p:cNvPr id="9" name="Google Shape;175;g2f5c2623e9e_2_0">
            <a:extLst>
              <a:ext uri="{FF2B5EF4-FFF2-40B4-BE49-F238E27FC236}">
                <a16:creationId xmlns:a16="http://schemas.microsoft.com/office/drawing/2014/main" id="{B9682616-9C03-9941-5896-C0A2FF265C36}"/>
              </a:ext>
            </a:extLst>
          </p:cNvPr>
          <p:cNvSpPr/>
          <p:nvPr/>
        </p:nvSpPr>
        <p:spPr>
          <a:xfrm>
            <a:off x="3940969" y="1303920"/>
            <a:ext cx="2851698" cy="1671031"/>
          </a:xfrm>
          <a:prstGeom prst="cloudCallout">
            <a:avLst>
              <a:gd name="adj1" fmla="val 15599"/>
              <a:gd name="adj2" fmla="val 110348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18000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latin typeface="+mn-ea"/>
                <a:cs typeface="MS PGothic"/>
                <a:sym typeface="MS PGothic"/>
              </a:rPr>
              <a:t>大人になった</a:t>
            </a:r>
            <a:br>
              <a:rPr lang="en-US" altLang="ja" sz="2400" b="1" dirty="0">
                <a:latin typeface="+mn-ea"/>
                <a:cs typeface="MS PGothic"/>
                <a:sym typeface="MS PGothic"/>
              </a:rPr>
            </a:br>
            <a:r>
              <a:rPr lang="ja" sz="2400" b="1" dirty="0">
                <a:latin typeface="+mn-ea"/>
                <a:cs typeface="MS PGothic"/>
                <a:sym typeface="MS PGothic"/>
              </a:rPr>
              <a:t>気がする。</a:t>
            </a:r>
            <a:br>
              <a:rPr lang="en-US" altLang="ja" sz="2400" b="1" dirty="0">
                <a:latin typeface="+mn-ea"/>
                <a:cs typeface="MS PGothic"/>
                <a:sym typeface="MS PGothic"/>
              </a:rPr>
            </a:br>
            <a:r>
              <a:rPr lang="ja" sz="2400" b="1" dirty="0">
                <a:latin typeface="+mn-ea"/>
                <a:cs typeface="MS PGothic"/>
                <a:sym typeface="MS PGothic"/>
              </a:rPr>
              <a:t>かっこいい</a:t>
            </a:r>
            <a:endParaRPr sz="2400" b="1" dirty="0">
              <a:latin typeface="+mn-ea"/>
              <a:cs typeface="MS PGothic"/>
              <a:sym typeface="MS PGothic"/>
            </a:endParaRPr>
          </a:p>
        </p:txBody>
      </p:sp>
      <p:sp>
        <p:nvSpPr>
          <p:cNvPr id="11" name="Google Shape;176;g2f5c2623e9e_2_0">
            <a:extLst>
              <a:ext uri="{FF2B5EF4-FFF2-40B4-BE49-F238E27FC236}">
                <a16:creationId xmlns:a16="http://schemas.microsoft.com/office/drawing/2014/main" id="{3127BDC6-30C8-90B0-4578-5EC2250888EA}"/>
              </a:ext>
            </a:extLst>
          </p:cNvPr>
          <p:cNvSpPr/>
          <p:nvPr/>
        </p:nvSpPr>
        <p:spPr>
          <a:xfrm>
            <a:off x="7793367" y="3727173"/>
            <a:ext cx="2614643" cy="1671031"/>
          </a:xfrm>
          <a:prstGeom prst="cloudCallout">
            <a:avLst>
              <a:gd name="adj1" fmla="val -47222"/>
              <a:gd name="adj2" fmla="val 5733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すぐ</a:t>
            </a:r>
            <a:endParaRPr sz="2400" b="1">
              <a:latin typeface="+mn-ea"/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やめられる</a:t>
            </a:r>
            <a:endParaRPr sz="2400" b="1">
              <a:latin typeface="+mn-ea"/>
              <a:cs typeface="MS PGothic"/>
              <a:sym typeface="MS PGothic"/>
            </a:endParaRPr>
          </a:p>
        </p:txBody>
      </p:sp>
      <p:sp>
        <p:nvSpPr>
          <p:cNvPr id="13" name="Google Shape;177;g2f5c2623e9e_2_0">
            <a:extLst>
              <a:ext uri="{FF2B5EF4-FFF2-40B4-BE49-F238E27FC236}">
                <a16:creationId xmlns:a16="http://schemas.microsoft.com/office/drawing/2014/main" id="{35A4112A-D0A1-C331-B145-2FF0AD50B222}"/>
              </a:ext>
            </a:extLst>
          </p:cNvPr>
          <p:cNvSpPr/>
          <p:nvPr/>
        </p:nvSpPr>
        <p:spPr>
          <a:xfrm>
            <a:off x="7023896" y="1658593"/>
            <a:ext cx="2851698" cy="1671031"/>
          </a:xfrm>
          <a:prstGeom prst="cloudCallout">
            <a:avLst>
              <a:gd name="adj1" fmla="val -33441"/>
              <a:gd name="adj2" fmla="val 9020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１回だけなら</a:t>
            </a:r>
            <a:endParaRPr sz="2400" b="1">
              <a:latin typeface="+mn-ea"/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大丈夫</a:t>
            </a:r>
            <a:endParaRPr sz="2400" b="1">
              <a:latin typeface="+mn-ea"/>
              <a:cs typeface="MS PGothic"/>
              <a:sym typeface="MS PGothic"/>
            </a:endParaRPr>
          </a:p>
        </p:txBody>
      </p:sp>
      <p:sp>
        <p:nvSpPr>
          <p:cNvPr id="15" name="Google Shape;178;g2f5c2623e9e_2_0">
            <a:extLst>
              <a:ext uri="{FF2B5EF4-FFF2-40B4-BE49-F238E27FC236}">
                <a16:creationId xmlns:a16="http://schemas.microsoft.com/office/drawing/2014/main" id="{C36C424B-2D2B-F31D-94B9-47B0CBDA6123}"/>
              </a:ext>
            </a:extLst>
          </p:cNvPr>
          <p:cNvSpPr/>
          <p:nvPr/>
        </p:nvSpPr>
        <p:spPr>
          <a:xfrm>
            <a:off x="1699592" y="2697473"/>
            <a:ext cx="2851698" cy="1671031"/>
          </a:xfrm>
          <a:prstGeom prst="cloudCallout">
            <a:avLst>
              <a:gd name="adj1" fmla="val 57633"/>
              <a:gd name="adj2" fmla="val 68419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大した害は</a:t>
            </a:r>
            <a:endParaRPr sz="2400" b="1">
              <a:latin typeface="+mn-ea"/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ないだろう</a:t>
            </a:r>
            <a:endParaRPr sz="2400" b="1">
              <a:latin typeface="+mn-ea"/>
              <a:cs typeface="MS PGothic"/>
              <a:sym typeface="MS PGothic"/>
            </a:endParaRPr>
          </a:p>
        </p:txBody>
      </p:sp>
      <p:sp>
        <p:nvSpPr>
          <p:cNvPr id="17" name="Google Shape;179;g2f5c2623e9e_2_0">
            <a:extLst>
              <a:ext uri="{FF2B5EF4-FFF2-40B4-BE49-F238E27FC236}">
                <a16:creationId xmlns:a16="http://schemas.microsoft.com/office/drawing/2014/main" id="{E2331D54-16C3-EA92-3386-4EEB6502A6C0}"/>
              </a:ext>
            </a:extLst>
          </p:cNvPr>
          <p:cNvSpPr/>
          <p:nvPr/>
        </p:nvSpPr>
        <p:spPr>
          <a:xfrm>
            <a:off x="1699592" y="4798391"/>
            <a:ext cx="2614643" cy="1391713"/>
          </a:xfrm>
          <a:prstGeom prst="cloudCallout">
            <a:avLst>
              <a:gd name="adj1" fmla="val 68086"/>
              <a:gd name="adj2" fmla="val -41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周りも</a:t>
            </a:r>
            <a:endParaRPr sz="2400" b="1">
              <a:latin typeface="+mn-ea"/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+mn-ea"/>
                <a:cs typeface="MS PGothic"/>
                <a:sym typeface="MS PGothic"/>
              </a:rPr>
              <a:t>やっている</a:t>
            </a:r>
            <a:endParaRPr sz="2400" b="1">
              <a:latin typeface="+mn-ea"/>
              <a:cs typeface="MS PGothic"/>
              <a:sym typeface="MS PGothic"/>
            </a:endParaRPr>
          </a:p>
        </p:txBody>
      </p:sp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5601EEB-5E89-C784-43FA-2A83DE393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33" y="4094003"/>
            <a:ext cx="1963791" cy="2210808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A983091-D9AD-87D1-2FF2-D96DF78A247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0C1DF997-7F70-8C5C-EF66-327B773CCCE6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DB2BB8D-4948-CDFB-D195-2B82839D5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46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6CA2F-9058-7B65-BD3B-3C9599B6B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E07AFCA-9228-3D5F-D08B-C504C464B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252" y="2927534"/>
            <a:ext cx="8609743" cy="1011165"/>
          </a:xfrm>
        </p:spPr>
        <p:txBody>
          <a:bodyPr anchor="ctr"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  <a:t>モジュール</a:t>
            </a:r>
            <a:r>
              <a:rPr lang="ja-JP" altLang="en-US" sz="2400" dirty="0">
                <a:solidFill>
                  <a:prstClr val="black"/>
                </a:solidFill>
                <a:latin typeface="+mn-ea"/>
                <a:ea typeface="+mn-ea"/>
              </a:rPr>
              <a:t>３</a:t>
            </a:r>
            <a:b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</a:br>
            <a:r>
              <a:rPr kumimoji="1" lang="ja-JP" altLang="en-US" sz="4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  <a:t>薬物乱用の</a:t>
            </a:r>
            <a:r>
              <a:rPr lang="ja" altLang="ja-JP" sz="4800" b="1" dirty="0">
                <a:latin typeface="+mn-ea"/>
                <a:ea typeface="+mn-ea"/>
                <a:cs typeface="MS PGothic"/>
                <a:sym typeface="MS PGothic"/>
              </a:rPr>
              <a:t>未然防止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F482FA-E74B-0DCC-3FBA-40EA5356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46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19C9E-4120-BC66-323C-26294EE26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C3B978E8-CBD3-B0AD-A383-5FCBA03A146C}"/>
              </a:ext>
            </a:extLst>
          </p:cNvPr>
          <p:cNvSpPr/>
          <p:nvPr/>
        </p:nvSpPr>
        <p:spPr>
          <a:xfrm>
            <a:off x="2360643" y="1037708"/>
            <a:ext cx="7489942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AFA75D-43CC-DBA3-F55B-B2554AAA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1E3DA6-4C80-824F-BB7C-1F38D832C0F1}"/>
              </a:ext>
            </a:extLst>
          </p:cNvPr>
          <p:cNvSpPr txBox="1"/>
          <p:nvPr/>
        </p:nvSpPr>
        <p:spPr>
          <a:xfrm>
            <a:off x="3233677" y="2035811"/>
            <a:ext cx="5724644" cy="279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薬物乱用</a:t>
            </a:r>
            <a:r>
              <a:rPr lang="ja-JP" altLang="en-US" sz="5400" b="1" dirty="0">
                <a:latin typeface="+mn-ea"/>
                <a:cs typeface="MS PGothic"/>
                <a:sym typeface="MS PGothic"/>
              </a:rPr>
              <a:t>の</a:t>
            </a:r>
            <a:endParaRPr lang="en-US" altLang="ja" sz="5400" b="1" dirty="0">
              <a:latin typeface="+mn-ea"/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未然防止</a:t>
            </a:r>
            <a:r>
              <a:rPr lang="ja" altLang="ja-JP" sz="5400" b="1" dirty="0">
                <a:latin typeface="+mn-ea"/>
                <a:cs typeface="MS PGothic"/>
                <a:sym typeface="MS PGothic"/>
              </a:rPr>
              <a:t>について</a:t>
            </a:r>
            <a:br>
              <a:rPr lang="en-US" altLang="ja" sz="5400" b="1" dirty="0">
                <a:latin typeface="+mn-ea"/>
                <a:cs typeface="MS PGothic"/>
                <a:sym typeface="MS PGothic"/>
              </a:rPr>
            </a:br>
            <a:r>
              <a:rPr lang="ja" altLang="ja-JP" sz="5400" b="1" dirty="0">
                <a:latin typeface="+mn-ea"/>
                <a:cs typeface="MS PGothic"/>
                <a:sym typeface="MS PGothic"/>
              </a:rPr>
              <a:t>考えよう</a:t>
            </a:r>
            <a:r>
              <a:rPr lang="ja-JP" altLang="en-US" sz="5400" b="1" dirty="0">
                <a:latin typeface="+mn-ea"/>
                <a:cs typeface="MS PGothic"/>
                <a:sym typeface="MS PGothic"/>
              </a:rPr>
              <a:t>！</a:t>
            </a:r>
            <a:endParaRPr kumimoji="1" lang="ja-JP" altLang="en-US" sz="5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783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97C-1C25-2607-04A0-B198119B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FAE1D4-8CDD-C71F-3E35-DE0F8453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4E8C227-241D-BAB1-39C9-513601FF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B38D12-FE4D-98BA-9C6B-EF4DB94A0FD6}"/>
              </a:ext>
            </a:extLst>
          </p:cNvPr>
          <p:cNvSpPr txBox="1"/>
          <p:nvPr/>
        </p:nvSpPr>
        <p:spPr>
          <a:xfrm>
            <a:off x="1073771" y="1164042"/>
            <a:ext cx="10044458" cy="4144558"/>
          </a:xfrm>
          <a:prstGeom prst="cloudCallout">
            <a:avLst>
              <a:gd name="adj1" fmla="val -12719"/>
              <a:gd name="adj2" fmla="val 71443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人はなぜ、ダメとわかっていても</a:t>
            </a:r>
            <a:br>
              <a:rPr lang="en-US" altLang="ja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</a:br>
            <a:r>
              <a:rPr lang="ja" altLang="ja-JP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薬物を乱用</a:t>
            </a:r>
            <a:r>
              <a:rPr lang="ja" altLang="ja-JP" sz="4400" b="1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してしまう</a:t>
            </a:r>
            <a:r>
              <a:rPr lang="ja" altLang="ja-JP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のだろう？</a:t>
            </a:r>
            <a:endParaRPr kumimoji="1" lang="ja-JP" altLang="en-US" sz="3200" b="1" spc="-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4E68CC8-72F6-7289-2A5E-60FDAFB597C2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8160EAF9-61B7-9D07-7EB0-51F71BA0346D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42B22BA-3DE6-AC54-2A54-9C55139C6A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20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1631E-9FCA-5A12-C1B8-FF3B3A84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C471EF-949D-72FE-E880-FBF1DB5B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273C20D-E02D-2513-2A19-8AF0B57F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247" y="304341"/>
            <a:ext cx="5782352" cy="775464"/>
          </a:xfrm>
        </p:spPr>
        <p:txBody>
          <a:bodyPr tIns="0" bIns="108000">
            <a:noAutofit/>
          </a:bodyPr>
          <a:lstStyle/>
          <a:p>
            <a:r>
              <a:rPr lang="ja-JP" altLang="en-US" sz="3200" b="1" dirty="0">
                <a:latin typeface="+mn-ea"/>
                <a:ea typeface="+mn-ea"/>
                <a:cs typeface="MS PGothic"/>
                <a:sym typeface="MS PGothic"/>
              </a:rPr>
              <a:t>薬物の危険性を知ろう！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313B6B-B560-5E39-D0D7-5F5A826ABD91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0533AEEF-1C30-73AC-C50F-0519C0E0509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4374197-8332-6347-DE32-F4AA978836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90686E59-8018-7209-8BC1-1EB2DBB9DCFB}"/>
              </a:ext>
            </a:extLst>
          </p:cNvPr>
          <p:cNvSpPr txBox="1">
            <a:spLocks/>
          </p:cNvSpPr>
          <p:nvPr/>
        </p:nvSpPr>
        <p:spPr>
          <a:xfrm>
            <a:off x="8179612" y="6203149"/>
            <a:ext cx="2877711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（公財）麻薬・覚せい剤乱用防止センターより</a:t>
            </a:r>
          </a:p>
        </p:txBody>
      </p:sp>
      <p:pic>
        <p:nvPicPr>
          <p:cNvPr id="15" name="オンライン メディア 14">
            <a:hlinkClick r:id="" action="ppaction://media"/>
            <a:extLst>
              <a:ext uri="{FF2B5EF4-FFF2-40B4-BE49-F238E27FC236}">
                <a16:creationId xmlns:a16="http://schemas.microsoft.com/office/drawing/2014/main" id="{F56BAF62-0168-C083-995C-427D849130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037" y="1123309"/>
            <a:ext cx="9024154" cy="50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1744</Words>
  <Application>Microsoft Office PowerPoint</Application>
  <PresentationFormat>ワイド画面</PresentationFormat>
  <Paragraphs>236</Paragraphs>
  <Slides>33</Slides>
  <Notes>33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MS PGothic</vt:lpstr>
      <vt:lpstr>游ゴシック</vt:lpstr>
      <vt:lpstr>Arial</vt:lpstr>
      <vt:lpstr>Wingdings</vt:lpstr>
      <vt:lpstr>Office テーマ</vt:lpstr>
      <vt:lpstr>モジュール３ 薬物乱用のきっかけ</vt:lpstr>
      <vt:lpstr>PowerPoint プレゼンテーション</vt:lpstr>
      <vt:lpstr>きっかけとなる心理的要因</vt:lpstr>
      <vt:lpstr>きっかけとなる人間関係や社会的要因</vt:lpstr>
      <vt:lpstr>きっかけとなる誤った認識</vt:lpstr>
      <vt:lpstr>モジュール３ 薬物乱用の未然防止</vt:lpstr>
      <vt:lpstr>PowerPoint プレゼンテーション</vt:lpstr>
      <vt:lpstr>考えてみよう</vt:lpstr>
      <vt:lpstr>薬物の危険性を知ろう！</vt:lpstr>
      <vt:lpstr>PowerPoint プレゼンテーション</vt:lpstr>
      <vt:lpstr>誘いへの対処方法を覚えましょう！</vt:lpstr>
      <vt:lpstr>PowerPoint プレゼンテーション</vt:lpstr>
      <vt:lpstr>法律による対策</vt:lpstr>
      <vt:lpstr>その他の対策</vt:lpstr>
      <vt:lpstr>振り返り</vt:lpstr>
      <vt:lpstr>確かめよう</vt:lpstr>
      <vt:lpstr>確かめよう</vt:lpstr>
      <vt:lpstr>考えてみよう</vt:lpstr>
      <vt:lpstr>考えてみよう</vt:lpstr>
      <vt:lpstr>①大麻乱用の状況を考えよう！　</vt:lpstr>
      <vt:lpstr>②乱用のきっかけは？　</vt:lpstr>
      <vt:lpstr>②乱用のきっかけは？　</vt:lpstr>
      <vt:lpstr>②乱用のきっかけは？　</vt:lpstr>
      <vt:lpstr>考えてみよう</vt:lpstr>
      <vt:lpstr>③誘われたらどうする？　</vt:lpstr>
      <vt:lpstr>④友人が誘われていたら…</vt:lpstr>
      <vt:lpstr>考えてみよう</vt:lpstr>
      <vt:lpstr>⑤どうして薬物乱用をしてしまうのか…　</vt:lpstr>
      <vt:lpstr>調べてみよう</vt:lpstr>
      <vt:lpstr>どのように薬物乱用を未然に防いでいる？</vt:lpstr>
      <vt:lpstr>薬物乱用を防ぐ取組①</vt:lpstr>
      <vt:lpstr>薬物乱用を防ぐ取組②</vt:lpstr>
      <vt:lpstr>薬物乱用を防ぐ取組②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2025-02-14T10:10:46Z</dcterms:created>
  <dcterms:modified xsi:type="dcterms:W3CDTF">2025-02-18T10:06:07Z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2025-02-14T10:10:53Z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bf095325-41f7-4294-a254-31a335e91727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