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75" r:id="rId4"/>
    <p:sldId id="278" r:id="rId5"/>
    <p:sldId id="287" r:id="rId6"/>
    <p:sldId id="265" r:id="rId7"/>
    <p:sldId id="290" r:id="rId8"/>
    <p:sldId id="286" r:id="rId9"/>
    <p:sldId id="291" r:id="rId10"/>
    <p:sldId id="288" r:id="rId11"/>
    <p:sldId id="28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499" userDrawn="1">
          <p15:clr>
            <a:srgbClr val="A4A3A4"/>
          </p15:clr>
        </p15:guide>
        <p15:guide id="4" pos="537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505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7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416" y="67"/>
      </p:cViewPr>
      <p:guideLst>
        <p:guide orient="horz" pos="2160"/>
        <p:guide pos="2880"/>
        <p:guide pos="499"/>
        <p:guide pos="537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5" d="100"/>
          <a:sy n="75" d="100"/>
        </p:scale>
        <p:origin x="215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0B43B-02CA-4987-BACC-65BB4D436B29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42846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20350-147C-4A2B-9890-C4BFA8F282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571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720350-147C-4A2B-9890-C4BFA8F2824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9172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720350-147C-4A2B-9890-C4BFA8F2824E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925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720350-147C-4A2B-9890-C4BFA8F2824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773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720350-147C-4A2B-9890-C4BFA8F2824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190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720350-147C-4A2B-9890-C4BFA8F2824E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1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720350-147C-4A2B-9890-C4BFA8F2824E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5687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720350-147C-4A2B-9890-C4BFA8F2824E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659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938BCB-E520-68A2-094F-E5E83D0F9A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D651A8A7-FFC9-5430-50AB-DA575C4609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1B4D826-64BD-6A70-E027-60FFF50766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F1C64D4-5334-49D7-4F80-EA7BEBDD2C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720350-147C-4A2B-9890-C4BFA8F2824E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855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720350-147C-4A2B-9890-C4BFA8F2824E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4201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11D57E-D5B7-1FE9-89C4-2F774FB11E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A74D5F89-C5C1-6452-1776-AB18607121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978FFCA8-30BA-6B78-A21B-5C9C4768D0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F27AE85-362B-A33F-DB40-8988200928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720350-147C-4A2B-9890-C4BFA8F2824E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595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8EAE-7728-468F-A5AB-2F8B52E296EA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86715527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5BC1D-8226-44D2-8EA0-99F6CC7BE0C7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02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0B25-F1D4-41D2-985E-E05EE7555CF8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622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3EFD2-4D4C-454A-8890-9554E5EFE186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666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BDCD-82AA-4567-A31B-CCF9FB4A31A3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135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1373-9ED3-4A32-AEE0-3F80FBFEB81A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53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9FC9-6DFE-448E-AF7B-A24D266A27DD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186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>
          <a:gsLst>
            <a:gs pos="6000">
              <a:schemeClr val="bg1"/>
            </a:gs>
            <a:gs pos="50000">
              <a:schemeClr val="bg1">
                <a:lumMod val="95000"/>
              </a:schemeClr>
            </a:gs>
            <a:gs pos="87000">
              <a:schemeClr val="bg1">
                <a:lumMod val="85000"/>
              </a:schemeClr>
            </a:gs>
            <a:gs pos="100000">
              <a:schemeClr val="bg1">
                <a:lumMod val="6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3E1E3D-8266-7C7B-403F-EA56B809A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5172-2DC7-4EC2-A8C8-19F54EB45375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2BD32D-288D-F283-8518-73BF3262C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73B5B6-759E-28B2-E6DC-90AFF689A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906FD1F-B238-489A-B820-857598A48E6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8" name="四角形: 上の 2 つの角を丸める 17">
            <a:extLst>
              <a:ext uri="{FF2B5EF4-FFF2-40B4-BE49-F238E27FC236}">
                <a16:creationId xmlns:a16="http://schemas.microsoft.com/office/drawing/2014/main" id="{B85A31A4-5014-0C8B-0059-C3D4CE24BB3F}"/>
              </a:ext>
            </a:extLst>
          </p:cNvPr>
          <p:cNvSpPr/>
          <p:nvPr userDrawn="1"/>
        </p:nvSpPr>
        <p:spPr>
          <a:xfrm rot="5400000">
            <a:off x="1575361" y="-653733"/>
            <a:ext cx="6213396" cy="8537026"/>
          </a:xfrm>
          <a:prstGeom prst="round2SameRect">
            <a:avLst>
              <a:gd name="adj1" fmla="val 6977"/>
              <a:gd name="adj2" fmla="val 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四角形: 上の 2 つの角を丸める 18">
            <a:extLst>
              <a:ext uri="{FF2B5EF4-FFF2-40B4-BE49-F238E27FC236}">
                <a16:creationId xmlns:a16="http://schemas.microsoft.com/office/drawing/2014/main" id="{A5A071F7-BE97-3F4F-C959-ADA5A9C45186}"/>
              </a:ext>
            </a:extLst>
          </p:cNvPr>
          <p:cNvSpPr/>
          <p:nvPr userDrawn="1"/>
        </p:nvSpPr>
        <p:spPr>
          <a:xfrm rot="5400000">
            <a:off x="1517557" y="-727305"/>
            <a:ext cx="6213395" cy="8537027"/>
          </a:xfrm>
          <a:prstGeom prst="round2SameRect">
            <a:avLst>
              <a:gd name="adj1" fmla="val 6977"/>
              <a:gd name="adj2" fmla="val 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四角形: 上の 2 つの角を丸める 20">
            <a:extLst>
              <a:ext uri="{FF2B5EF4-FFF2-40B4-BE49-F238E27FC236}">
                <a16:creationId xmlns:a16="http://schemas.microsoft.com/office/drawing/2014/main" id="{1F5BC244-BD11-E50F-EF8B-EF85AAF536FA}"/>
              </a:ext>
            </a:extLst>
          </p:cNvPr>
          <p:cNvSpPr/>
          <p:nvPr userDrawn="1"/>
        </p:nvSpPr>
        <p:spPr>
          <a:xfrm rot="5400000">
            <a:off x="1466214" y="-790369"/>
            <a:ext cx="6213395" cy="8537027"/>
          </a:xfrm>
          <a:prstGeom prst="round2SameRect">
            <a:avLst>
              <a:gd name="adj1" fmla="val 6977"/>
              <a:gd name="adj2" fmla="val 0"/>
            </a:avLst>
          </a:prstGeom>
          <a:blipFill>
            <a:blip r:embed="rId2"/>
            <a:tile tx="0" ty="0" sx="100000" sy="100000" flip="none" algn="tl"/>
          </a:blip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3D72A8CA-2466-0E8B-E04A-7D35F16578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4" y="641401"/>
            <a:ext cx="561908" cy="5686562"/>
          </a:xfrm>
          <a:prstGeom prst="rect">
            <a:avLst/>
          </a:prstGeom>
        </p:spPr>
      </p:pic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84AF05B8-F973-BD36-E4DE-E1BB2EA45ADA}"/>
              </a:ext>
            </a:extLst>
          </p:cNvPr>
          <p:cNvGrpSpPr/>
          <p:nvPr userDrawn="1"/>
        </p:nvGrpSpPr>
        <p:grpSpPr>
          <a:xfrm>
            <a:off x="977705" y="2677356"/>
            <a:ext cx="7207470" cy="1560278"/>
            <a:chOff x="1458761" y="2677356"/>
            <a:chExt cx="8629744" cy="1560278"/>
          </a:xfrm>
        </p:grpSpPr>
        <p:sp>
          <p:nvSpPr>
            <p:cNvPr id="16" name="フローチャート: データ 15">
              <a:extLst>
                <a:ext uri="{FF2B5EF4-FFF2-40B4-BE49-F238E27FC236}">
                  <a16:creationId xmlns:a16="http://schemas.microsoft.com/office/drawing/2014/main" id="{3BBD6F43-2F78-6665-7502-A3166B28130F}"/>
                </a:ext>
              </a:extLst>
            </p:cNvPr>
            <p:cNvSpPr/>
            <p:nvPr userDrawn="1"/>
          </p:nvSpPr>
          <p:spPr>
            <a:xfrm rot="16200000" flipV="1">
              <a:off x="5006249" y="-325516"/>
              <a:ext cx="1015662" cy="8110637"/>
            </a:xfrm>
            <a:prstGeom prst="flowChartInputOutput">
              <a:avLst/>
            </a:prstGeom>
            <a:solidFill>
              <a:schemeClr val="tx2">
                <a:lumMod val="25000"/>
                <a:lumOff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フローチャート: データ 16">
              <a:extLst>
                <a:ext uri="{FF2B5EF4-FFF2-40B4-BE49-F238E27FC236}">
                  <a16:creationId xmlns:a16="http://schemas.microsoft.com/office/drawing/2014/main" id="{196B9695-2BDE-496F-E82B-AC6E85E74A3D}"/>
                </a:ext>
              </a:extLst>
            </p:cNvPr>
            <p:cNvSpPr/>
            <p:nvPr userDrawn="1"/>
          </p:nvSpPr>
          <p:spPr>
            <a:xfrm rot="16200000" flipV="1">
              <a:off x="5525356" y="-870132"/>
              <a:ext cx="1015662" cy="8110637"/>
            </a:xfrm>
            <a:prstGeom prst="flowChartInputOutput">
              <a:avLst/>
            </a:prstGeom>
            <a:solidFill>
              <a:schemeClr val="tx2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D17D1D0C-F134-B0E5-DFD9-5EE833BD47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5745" y="3028830"/>
            <a:ext cx="6092982" cy="1011165"/>
          </a:xfrm>
        </p:spPr>
        <p:txBody>
          <a:bodyPr anchor="ctr">
            <a:noAutofit/>
          </a:bodyPr>
          <a:lstStyle>
            <a:lvl1pPr algn="ctr">
              <a:defRPr sz="4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244087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1E93C-C3AE-42DC-85DD-46E5F31C62BA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195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54CE1-6ABF-4A44-A34D-AB0C732076FF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84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ABC9-00A1-418C-9977-DE899CC52C6B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4189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青タイトルのみ">
    <p:bg>
      <p:bgPr>
        <a:pattFill prst="wdUpDiag">
          <a:fgClr>
            <a:schemeClr val="tx2">
              <a:lumMod val="25000"/>
              <a:lumOff val="75000"/>
            </a:schemeClr>
          </a:fgClr>
          <a:bgClr>
            <a:schemeClr val="tx2">
              <a:lumMod val="10000"/>
              <a:lumOff val="9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0FED84F2-E934-440B-95EB-71E5FDBD0336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622056" y="324147"/>
            <a:ext cx="7899888" cy="985215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74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赤タイトルのみ">
    <p:bg>
      <p:bgPr>
        <a:pattFill prst="wdUpDiag">
          <a:fgClr>
            <a:schemeClr val="tx2">
              <a:lumMod val="25000"/>
              <a:lumOff val="75000"/>
            </a:schemeClr>
          </a:fgClr>
          <a:bgClr>
            <a:schemeClr val="tx2">
              <a:lumMod val="10000"/>
              <a:lumOff val="9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84F2-E934-440B-95EB-71E5FDBD0336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056" y="324147"/>
            <a:ext cx="7899888" cy="985215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0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タイトルなし">
    <p:bg>
      <p:bgPr>
        <a:pattFill prst="wdUpDiag">
          <a:fgClr>
            <a:schemeClr val="tx2">
              <a:lumMod val="25000"/>
              <a:lumOff val="75000"/>
            </a:schemeClr>
          </a:fgClr>
          <a:bgClr>
            <a:schemeClr val="tx2">
              <a:lumMod val="10000"/>
              <a:lumOff val="9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84F2-E934-440B-95EB-71E5FDBD0336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929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wdUpDiag">
          <a:fgClr>
            <a:schemeClr val="tx2">
              <a:lumMod val="25000"/>
              <a:lumOff val="75000"/>
            </a:schemeClr>
          </a:fgClr>
          <a:bgClr>
            <a:schemeClr val="tx2">
              <a:lumMod val="10000"/>
              <a:lumOff val="9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5C8EAE-7728-468F-A5AB-2F8B52E296EA}" type="datetime1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33435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906FD1F-B238-489A-B820-857598A48E6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7" name="四角形: 上の 2 つの角を丸める 6">
            <a:extLst>
              <a:ext uri="{FF2B5EF4-FFF2-40B4-BE49-F238E27FC236}">
                <a16:creationId xmlns:a16="http://schemas.microsoft.com/office/drawing/2014/main" id="{79E55510-2810-5D9F-4CAD-3A6F71E80C34}"/>
              </a:ext>
            </a:extLst>
          </p:cNvPr>
          <p:cNvSpPr/>
          <p:nvPr userDrawn="1"/>
        </p:nvSpPr>
        <p:spPr>
          <a:xfrm rot="5400000">
            <a:off x="1575361" y="-653733"/>
            <a:ext cx="6213396" cy="8537026"/>
          </a:xfrm>
          <a:prstGeom prst="round2SameRect">
            <a:avLst>
              <a:gd name="adj1" fmla="val 6977"/>
              <a:gd name="adj2" fmla="val 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上の 2 つの角を丸める 7">
            <a:extLst>
              <a:ext uri="{FF2B5EF4-FFF2-40B4-BE49-F238E27FC236}">
                <a16:creationId xmlns:a16="http://schemas.microsoft.com/office/drawing/2014/main" id="{9F26D9E9-716B-6262-432E-95107AE2C11F}"/>
              </a:ext>
            </a:extLst>
          </p:cNvPr>
          <p:cNvSpPr/>
          <p:nvPr userDrawn="1"/>
        </p:nvSpPr>
        <p:spPr>
          <a:xfrm rot="5400000">
            <a:off x="1517557" y="-727305"/>
            <a:ext cx="6213395" cy="8537027"/>
          </a:xfrm>
          <a:prstGeom prst="round2SameRect">
            <a:avLst>
              <a:gd name="adj1" fmla="val 6977"/>
              <a:gd name="adj2" fmla="val 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: 上の 2 つの角を丸める 9">
            <a:extLst>
              <a:ext uri="{FF2B5EF4-FFF2-40B4-BE49-F238E27FC236}">
                <a16:creationId xmlns:a16="http://schemas.microsoft.com/office/drawing/2014/main" id="{EB11E02C-CA76-8641-C822-70AB9CCEC6D3}"/>
              </a:ext>
            </a:extLst>
          </p:cNvPr>
          <p:cNvSpPr/>
          <p:nvPr userDrawn="1"/>
        </p:nvSpPr>
        <p:spPr>
          <a:xfrm rot="5400000">
            <a:off x="1466214" y="-790369"/>
            <a:ext cx="6213395" cy="8537027"/>
          </a:xfrm>
          <a:prstGeom prst="round2SameRect">
            <a:avLst>
              <a:gd name="adj1" fmla="val 6977"/>
              <a:gd name="adj2" fmla="val 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F823CC9C-1606-3C1A-1074-A59BF5C6E8A0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4" y="641401"/>
            <a:ext cx="561908" cy="5686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89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73" r:id="rId8"/>
    <p:sldLayoutId id="2147483674" r:id="rId9"/>
    <p:sldLayoutId id="2147483667" r:id="rId10"/>
    <p:sldLayoutId id="2147483668" r:id="rId11"/>
    <p:sldLayoutId id="2147483669" r:id="rId12"/>
    <p:sldLayoutId id="2147483670" r:id="rId13"/>
    <p:sldLayoutId id="2147483671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hlw.go.jp/bunya/iyakuhin/yakubuturanyou/taima01/chishiki03.html#link0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385D56C4-1B1B-FB20-585F-B007DC70FF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092" y="2934560"/>
            <a:ext cx="6524089" cy="1011165"/>
          </a:xfrm>
        </p:spPr>
        <p:txBody>
          <a:bodyPr/>
          <a:lstStyle/>
          <a:p>
            <a:r>
              <a:rPr lang="ja-JP" altLang="en-US" sz="2400" dirty="0"/>
              <a:t>モジュール２</a:t>
            </a:r>
            <a:br>
              <a:rPr lang="en-US" altLang="ja-JP" sz="4000" dirty="0"/>
            </a:br>
            <a:r>
              <a:rPr lang="ja-JP" altLang="en-US" sz="4000" spc="-300" dirty="0"/>
              <a:t>薬物乱用による社会への影響</a:t>
            </a:r>
            <a:endParaRPr lang="ja-JP" altLang="en-US" sz="40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CD4CD9D-9B4D-806D-7C6F-F8DAD5A46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7988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E666FA-DBCA-C30C-DE8A-8A9287A183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C12E4BE-1117-CF3E-3510-BBE25748F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D56B0DFD-17DB-8795-E83A-A2BCF4001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考えてみよう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2A2BAF3-DC2B-6748-64D0-21054933FD42}"/>
              </a:ext>
            </a:extLst>
          </p:cNvPr>
          <p:cNvSpPr txBox="1"/>
          <p:nvPr/>
        </p:nvSpPr>
        <p:spPr>
          <a:xfrm>
            <a:off x="1027416" y="1309362"/>
            <a:ext cx="7366571" cy="4446270"/>
          </a:xfrm>
          <a:prstGeom prst="cloudCallout">
            <a:avLst>
              <a:gd name="adj1" fmla="val -40425"/>
              <a:gd name="adj2" fmla="val 56330"/>
            </a:avLst>
          </a:prstGeom>
          <a:solidFill>
            <a:schemeClr val="accent6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360000" tIns="108000" rIns="0" bIns="0" rtlCol="0" anchor="t">
            <a:noAutofit/>
          </a:bodyPr>
          <a:lstStyle/>
          <a:p>
            <a:pPr algn="ctr">
              <a:lnSpc>
                <a:spcPct val="110000"/>
              </a:lnSpc>
            </a:pPr>
            <a:r>
              <a:rPr kumimoji="1" lang="ja-JP" altLang="en-US" sz="4800" b="1" dirty="0">
                <a:solidFill>
                  <a:schemeClr val="bg1"/>
                </a:solidFill>
              </a:rPr>
              <a:t>薬物乱用が</a:t>
            </a:r>
            <a:br>
              <a:rPr kumimoji="1" lang="en-US" altLang="ja-JP" sz="4800" b="1" dirty="0">
                <a:solidFill>
                  <a:schemeClr val="bg1"/>
                </a:solidFill>
              </a:rPr>
            </a:br>
            <a:r>
              <a:rPr kumimoji="1" lang="ja-JP" altLang="en-US" sz="4800" b="1" dirty="0">
                <a:solidFill>
                  <a:schemeClr val="bg1"/>
                </a:solidFill>
              </a:rPr>
              <a:t>社会にどのような</a:t>
            </a:r>
            <a:br>
              <a:rPr kumimoji="1" lang="en-US" altLang="ja-JP" sz="4800" b="1" dirty="0">
                <a:solidFill>
                  <a:schemeClr val="bg1"/>
                </a:solidFill>
              </a:rPr>
            </a:br>
            <a:r>
              <a:rPr kumimoji="1" lang="ja-JP" altLang="en-US" sz="4800" b="1" dirty="0">
                <a:solidFill>
                  <a:schemeClr val="bg1"/>
                </a:solidFill>
              </a:rPr>
              <a:t>悪影響を及ぼすのか？</a:t>
            </a:r>
            <a:endParaRPr kumimoji="1" lang="ja-JP" altLang="en-US" sz="3600" b="1" dirty="0">
              <a:solidFill>
                <a:schemeClr val="bg1"/>
              </a:solidFill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3329DB29-A5AD-6478-B68F-BF45888B3EE2}"/>
              </a:ext>
            </a:extLst>
          </p:cNvPr>
          <p:cNvGrpSpPr/>
          <p:nvPr/>
        </p:nvGrpSpPr>
        <p:grpSpPr>
          <a:xfrm>
            <a:off x="1825101" y="416802"/>
            <a:ext cx="5756371" cy="674515"/>
            <a:chOff x="1825101" y="416802"/>
            <a:chExt cx="5756371" cy="674515"/>
          </a:xfrm>
        </p:grpSpPr>
        <p:sp>
          <p:nvSpPr>
            <p:cNvPr id="6" name="平行四辺形 5">
              <a:extLst>
                <a:ext uri="{FF2B5EF4-FFF2-40B4-BE49-F238E27FC236}">
                  <a16:creationId xmlns:a16="http://schemas.microsoft.com/office/drawing/2014/main" id="{B1C1E12F-9FF9-849C-78AB-B25711D7CDD8}"/>
                </a:ext>
              </a:extLst>
            </p:cNvPr>
            <p:cNvSpPr/>
            <p:nvPr userDrawn="1"/>
          </p:nvSpPr>
          <p:spPr>
            <a:xfrm flipH="1">
              <a:off x="1825101" y="975632"/>
              <a:ext cx="5325558" cy="115685"/>
            </a:xfrm>
            <a:prstGeom prst="parallelogram">
              <a:avLst/>
            </a:prstGeom>
            <a:solidFill>
              <a:srgbClr val="FF5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7" name="図 6" descr="暗い背景に白い文字がある&#10;&#10;中程度の精度で自動的に生成された説明">
              <a:extLst>
                <a:ext uri="{FF2B5EF4-FFF2-40B4-BE49-F238E27FC236}">
                  <a16:creationId xmlns:a16="http://schemas.microsoft.com/office/drawing/2014/main" id="{A4E5EC5B-911C-D012-FE12-14DC74494DE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3459" y="416802"/>
              <a:ext cx="568013" cy="673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5791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8224947-2C36-C432-32FB-FEEB671A4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2FD7722-1FB7-22E7-B88F-EBE00D7CC0D7}"/>
              </a:ext>
            </a:extLst>
          </p:cNvPr>
          <p:cNvSpPr/>
          <p:nvPr/>
        </p:nvSpPr>
        <p:spPr>
          <a:xfrm>
            <a:off x="582096" y="532604"/>
            <a:ext cx="7950718" cy="930236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44000" rtlCol="0" anchor="t">
            <a:spAutoFit/>
          </a:bodyPr>
          <a:lstStyle/>
          <a:p>
            <a:pPr algn="ctr">
              <a:buClr>
                <a:srgbClr val="0070C0"/>
              </a:buClr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cs typeface="+mn-cs"/>
              </a:rPr>
              <a:t>薬物乱用が社会にどのような悪影響を及ぼすのか、</a:t>
            </a:r>
            <a:b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cs typeface="+mn-cs"/>
              </a:rPr>
            </a:b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cs typeface="+mn-cs"/>
              </a:rPr>
              <a:t>ウェビングマップにしてみよう。</a:t>
            </a:r>
          </a:p>
        </p:txBody>
      </p:sp>
      <p:sp>
        <p:nvSpPr>
          <p:cNvPr id="5" name="Google Shape;193;g2fab1155b0a_2_12">
            <a:extLst>
              <a:ext uri="{FF2B5EF4-FFF2-40B4-BE49-F238E27FC236}">
                <a16:creationId xmlns:a16="http://schemas.microsoft.com/office/drawing/2014/main" id="{274AA6FD-21E8-2BFA-8A78-9C2F245A1823}"/>
              </a:ext>
            </a:extLst>
          </p:cNvPr>
          <p:cNvSpPr/>
          <p:nvPr/>
        </p:nvSpPr>
        <p:spPr>
          <a:xfrm>
            <a:off x="792163" y="1640965"/>
            <a:ext cx="7751669" cy="4757000"/>
          </a:xfrm>
          <a:prstGeom prst="roundRect">
            <a:avLst>
              <a:gd name="adj" fmla="val 2250"/>
            </a:avLst>
          </a:prstGeom>
          <a:solidFill>
            <a:schemeClr val="bg1">
              <a:lumMod val="95000"/>
            </a:schemeClr>
          </a:solidFill>
          <a:ln w="9525" cap="flat" cmpd="sng">
            <a:solidFill>
              <a:schemeClr val="bg1">
                <a:lumMod val="6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Proxima Nova"/>
              <a:sym typeface="Proxima Nova"/>
            </a:endParaRPr>
          </a:p>
        </p:txBody>
      </p:sp>
      <p:sp>
        <p:nvSpPr>
          <p:cNvPr id="7" name="Google Shape;196;g2fab1155b0a_2_12">
            <a:extLst>
              <a:ext uri="{FF2B5EF4-FFF2-40B4-BE49-F238E27FC236}">
                <a16:creationId xmlns:a16="http://schemas.microsoft.com/office/drawing/2014/main" id="{B2E6A018-E8D1-D2F9-2915-96F6F47EFD40}"/>
              </a:ext>
            </a:extLst>
          </p:cNvPr>
          <p:cNvSpPr txBox="1"/>
          <p:nvPr/>
        </p:nvSpPr>
        <p:spPr>
          <a:xfrm>
            <a:off x="822638" y="1658370"/>
            <a:ext cx="803395" cy="609367"/>
          </a:xfrm>
          <a:prstGeom prst="rect">
            <a:avLst/>
          </a:prstGeom>
          <a:noFill/>
          <a:ln>
            <a:noFill/>
          </a:ln>
        </p:spPr>
        <p:txBody>
          <a:bodyPr spcFirstLastPara="1" wrap="none" lIns="91425" tIns="91425" rIns="91425" bIns="91425" anchor="t" anchorCtr="0">
            <a:spAutoFit/>
          </a:bodyPr>
          <a:lstStyle/>
          <a:p>
            <a:pPr defTabSz="914400">
              <a:lnSpc>
                <a:spcPct val="115000"/>
              </a:lnSpc>
              <a:buClr>
                <a:srgbClr val="000000"/>
              </a:buClr>
              <a:buFont typeface="Arial"/>
              <a:buNone/>
            </a:pPr>
            <a:r>
              <a:rPr lang="ja" altLang="en-US" sz="2400" b="1" u="sng" kern="0" dirty="0">
                <a:solidFill>
                  <a:schemeClr val="accent2"/>
                </a:solidFill>
                <a:cs typeface="MS PGothic"/>
                <a:sym typeface="MS PGothic"/>
              </a:rPr>
              <a:t>家庭</a:t>
            </a:r>
            <a:endParaRPr sz="2400" b="1" kern="0" dirty="0">
              <a:solidFill>
                <a:schemeClr val="accent2"/>
              </a:solidFill>
              <a:cs typeface="MS PGothic"/>
              <a:sym typeface="MS PGothic"/>
            </a:endParaRPr>
          </a:p>
        </p:txBody>
      </p:sp>
      <p:sp>
        <p:nvSpPr>
          <p:cNvPr id="8" name="Google Shape;197;g2fab1155b0a_2_12">
            <a:extLst>
              <a:ext uri="{FF2B5EF4-FFF2-40B4-BE49-F238E27FC236}">
                <a16:creationId xmlns:a16="http://schemas.microsoft.com/office/drawing/2014/main" id="{DCB2EE58-DA6C-AEA3-BD38-0D9E2E80D4E5}"/>
              </a:ext>
            </a:extLst>
          </p:cNvPr>
          <p:cNvSpPr txBox="1"/>
          <p:nvPr/>
        </p:nvSpPr>
        <p:spPr>
          <a:xfrm>
            <a:off x="7745542" y="1654957"/>
            <a:ext cx="803395" cy="609367"/>
          </a:xfrm>
          <a:prstGeom prst="rect">
            <a:avLst/>
          </a:prstGeom>
          <a:noFill/>
          <a:ln>
            <a:noFill/>
          </a:ln>
        </p:spPr>
        <p:txBody>
          <a:bodyPr spcFirstLastPara="1" wrap="none" lIns="91425" tIns="91425" rIns="91425" bIns="91425" anchor="t" anchorCtr="0">
            <a:spAutoFit/>
          </a:bodyPr>
          <a:lstStyle/>
          <a:p>
            <a:pPr algn="r" defTabSz="914400">
              <a:lnSpc>
                <a:spcPct val="115000"/>
              </a:lnSpc>
              <a:buClr>
                <a:srgbClr val="000000"/>
              </a:buClr>
              <a:buFont typeface="Arial"/>
              <a:buNone/>
            </a:pPr>
            <a:r>
              <a:rPr lang="ja" altLang="en-US" sz="2400" b="1" u="sng" kern="0" dirty="0">
                <a:solidFill>
                  <a:schemeClr val="accent6"/>
                </a:solidFill>
                <a:cs typeface="MS PGothic"/>
                <a:sym typeface="MS PGothic"/>
              </a:rPr>
              <a:t>学校</a:t>
            </a:r>
            <a:endParaRPr sz="2400" b="1" u="sng" kern="0" dirty="0">
              <a:solidFill>
                <a:schemeClr val="accent6"/>
              </a:solidFill>
              <a:cs typeface="MS PGothic"/>
              <a:sym typeface="MS PGothic"/>
            </a:endParaRPr>
          </a:p>
        </p:txBody>
      </p:sp>
      <p:sp>
        <p:nvSpPr>
          <p:cNvPr id="9" name="Google Shape;200;g2fab1155b0a_2_12">
            <a:extLst>
              <a:ext uri="{FF2B5EF4-FFF2-40B4-BE49-F238E27FC236}">
                <a16:creationId xmlns:a16="http://schemas.microsoft.com/office/drawing/2014/main" id="{8845343E-8959-0AE8-30CC-9BCA5CB93887}"/>
              </a:ext>
            </a:extLst>
          </p:cNvPr>
          <p:cNvSpPr txBox="1"/>
          <p:nvPr/>
        </p:nvSpPr>
        <p:spPr>
          <a:xfrm>
            <a:off x="7750688" y="5785127"/>
            <a:ext cx="803395" cy="609367"/>
          </a:xfrm>
          <a:prstGeom prst="rect">
            <a:avLst/>
          </a:prstGeom>
          <a:noFill/>
          <a:ln>
            <a:noFill/>
          </a:ln>
        </p:spPr>
        <p:txBody>
          <a:bodyPr spcFirstLastPara="1" wrap="none" lIns="91425" tIns="91425" rIns="91425" bIns="91425" anchor="b" anchorCtr="0">
            <a:spAutoFit/>
          </a:bodyPr>
          <a:lstStyle/>
          <a:p>
            <a:pPr algn="r" defTabSz="914400">
              <a:lnSpc>
                <a:spcPct val="115000"/>
              </a:lnSpc>
              <a:buClr>
                <a:srgbClr val="000000"/>
              </a:buClr>
              <a:buFont typeface="Arial"/>
              <a:buNone/>
            </a:pPr>
            <a:r>
              <a:rPr lang="ja" altLang="en-US" sz="2400" b="1" u="sng" kern="0" dirty="0">
                <a:solidFill>
                  <a:schemeClr val="accent5"/>
                </a:solidFill>
                <a:cs typeface="MS PGothic"/>
                <a:sym typeface="MS PGothic"/>
              </a:rPr>
              <a:t>犯罪</a:t>
            </a:r>
            <a:endParaRPr sz="2400" b="1" kern="0" dirty="0">
              <a:solidFill>
                <a:schemeClr val="accent5"/>
              </a:solidFill>
              <a:cs typeface="MS PGothic"/>
              <a:sym typeface="MS PGothic"/>
            </a:endParaRPr>
          </a:p>
        </p:txBody>
      </p:sp>
      <p:sp>
        <p:nvSpPr>
          <p:cNvPr id="10" name="Google Shape;201;g2fab1155b0a_2_12">
            <a:extLst>
              <a:ext uri="{FF2B5EF4-FFF2-40B4-BE49-F238E27FC236}">
                <a16:creationId xmlns:a16="http://schemas.microsoft.com/office/drawing/2014/main" id="{83BF8BE9-EEA6-7A4B-C382-84D41CD373B2}"/>
              </a:ext>
            </a:extLst>
          </p:cNvPr>
          <p:cNvSpPr txBox="1"/>
          <p:nvPr/>
        </p:nvSpPr>
        <p:spPr>
          <a:xfrm>
            <a:off x="803588" y="5785127"/>
            <a:ext cx="803395" cy="609367"/>
          </a:xfrm>
          <a:prstGeom prst="rect">
            <a:avLst/>
          </a:prstGeom>
          <a:noFill/>
          <a:ln>
            <a:noFill/>
          </a:ln>
        </p:spPr>
        <p:txBody>
          <a:bodyPr spcFirstLastPara="1" wrap="none" lIns="91425" tIns="91425" rIns="91425" bIns="91425" anchor="b" anchorCtr="0">
            <a:spAutoFit/>
          </a:bodyPr>
          <a:lstStyle/>
          <a:p>
            <a:pPr defTabSz="914400">
              <a:lnSpc>
                <a:spcPct val="115000"/>
              </a:lnSpc>
              <a:buClr>
                <a:srgbClr val="000000"/>
              </a:buClr>
              <a:buFont typeface="Arial"/>
              <a:buNone/>
            </a:pPr>
            <a:r>
              <a:rPr lang="ja" altLang="en-US" sz="2400" b="1" u="sng" kern="0" dirty="0">
                <a:solidFill>
                  <a:srgbClr val="0070C0"/>
                </a:solidFill>
                <a:cs typeface="MS PGothic"/>
                <a:sym typeface="MS PGothic"/>
              </a:rPr>
              <a:t>友人</a:t>
            </a:r>
            <a:endParaRPr sz="2400" b="1" kern="0" dirty="0">
              <a:solidFill>
                <a:srgbClr val="0070C0"/>
              </a:solidFill>
              <a:cs typeface="MS PGothic"/>
              <a:sym typeface="MS PGothic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74FD5659-0F79-33BD-0877-FFE3338A0347}"/>
              </a:ext>
            </a:extLst>
          </p:cNvPr>
          <p:cNvGrpSpPr/>
          <p:nvPr/>
        </p:nvGrpSpPr>
        <p:grpSpPr>
          <a:xfrm>
            <a:off x="3534130" y="3466027"/>
            <a:ext cx="2267734" cy="1959674"/>
            <a:chOff x="2931736" y="2479249"/>
            <a:chExt cx="3623749" cy="3131481"/>
          </a:xfrm>
        </p:grpSpPr>
        <p:sp>
          <p:nvSpPr>
            <p:cNvPr id="17" name="雲 16">
              <a:extLst>
                <a:ext uri="{FF2B5EF4-FFF2-40B4-BE49-F238E27FC236}">
                  <a16:creationId xmlns:a16="http://schemas.microsoft.com/office/drawing/2014/main" id="{01292588-FCF7-538C-D477-252D27E5A79E}"/>
                </a:ext>
              </a:extLst>
            </p:cNvPr>
            <p:cNvSpPr/>
            <p:nvPr/>
          </p:nvSpPr>
          <p:spPr>
            <a:xfrm>
              <a:off x="2931736" y="2479249"/>
              <a:ext cx="3623749" cy="3131481"/>
            </a:xfrm>
            <a:prstGeom prst="cloud">
              <a:avLst/>
            </a:prstGeom>
            <a:solidFill>
              <a:schemeClr val="tx2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39A14E04-4F93-BE2B-BE3E-B042A40A75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89015" y="2813628"/>
              <a:ext cx="3064918" cy="2561980"/>
            </a:xfrm>
            <a:prstGeom prst="rect">
              <a:avLst/>
            </a:prstGeom>
          </p:spPr>
        </p:pic>
      </p:grpSp>
      <p:sp>
        <p:nvSpPr>
          <p:cNvPr id="11" name="Google Shape;202;g2fab1155b0a_2_12">
            <a:extLst>
              <a:ext uri="{FF2B5EF4-FFF2-40B4-BE49-F238E27FC236}">
                <a16:creationId xmlns:a16="http://schemas.microsoft.com/office/drawing/2014/main" id="{1782A4DB-47D7-CEA2-EC29-03F57CF371E8}"/>
              </a:ext>
            </a:extLst>
          </p:cNvPr>
          <p:cNvSpPr/>
          <p:nvPr/>
        </p:nvSpPr>
        <p:spPr>
          <a:xfrm>
            <a:off x="1782009" y="2364575"/>
            <a:ext cx="1908000" cy="900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none" lIns="91425" tIns="91425" rIns="91425" bIns="9142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MS PGothic"/>
                <a:sym typeface="MS PGothic"/>
              </a:rPr>
              <a:t>例：親への反発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MS PGothic"/>
              <a:sym typeface="MS PGothic"/>
            </a:endParaRPr>
          </a:p>
        </p:txBody>
      </p:sp>
      <p:sp>
        <p:nvSpPr>
          <p:cNvPr id="12" name="Google Shape;203;g2fab1155b0a_2_12">
            <a:extLst>
              <a:ext uri="{FF2B5EF4-FFF2-40B4-BE49-F238E27FC236}">
                <a16:creationId xmlns:a16="http://schemas.microsoft.com/office/drawing/2014/main" id="{52544845-50A7-3DEF-B78B-B410F4C5AE39}"/>
              </a:ext>
            </a:extLst>
          </p:cNvPr>
          <p:cNvSpPr/>
          <p:nvPr/>
        </p:nvSpPr>
        <p:spPr>
          <a:xfrm>
            <a:off x="1782009" y="4788289"/>
            <a:ext cx="2033306" cy="90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none" lIns="91425" tIns="91425" rIns="91425" bIns="9142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MS PGothic"/>
                <a:sym typeface="MS PGothic"/>
              </a:rPr>
              <a:t>例：友だちとの喧嘩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MS PGothic"/>
              <a:sym typeface="MS PGothic"/>
            </a:endParaRPr>
          </a:p>
        </p:txBody>
      </p:sp>
      <p:sp>
        <p:nvSpPr>
          <p:cNvPr id="13" name="Google Shape;204;g2fab1155b0a_2_12">
            <a:extLst>
              <a:ext uri="{FF2B5EF4-FFF2-40B4-BE49-F238E27FC236}">
                <a16:creationId xmlns:a16="http://schemas.microsoft.com/office/drawing/2014/main" id="{6DBAF258-F312-34FC-2828-1A27670A82DE}"/>
              </a:ext>
            </a:extLst>
          </p:cNvPr>
          <p:cNvSpPr/>
          <p:nvPr/>
        </p:nvSpPr>
        <p:spPr>
          <a:xfrm>
            <a:off x="5957743" y="2981144"/>
            <a:ext cx="1908000" cy="900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none" lIns="91425" tIns="91425" rIns="91425" bIns="9142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MS PGothic"/>
                <a:sym typeface="MS PGothic"/>
              </a:rPr>
              <a:t>例：先輩の誘い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MS PGothic"/>
              <a:sym typeface="MS PGothic"/>
            </a:endParaRPr>
          </a:p>
        </p:txBody>
      </p:sp>
      <p:sp>
        <p:nvSpPr>
          <p:cNvPr id="14" name="Google Shape;205;g2fab1155b0a_2_12">
            <a:extLst>
              <a:ext uri="{FF2B5EF4-FFF2-40B4-BE49-F238E27FC236}">
                <a16:creationId xmlns:a16="http://schemas.microsoft.com/office/drawing/2014/main" id="{76CFAD50-125C-37BA-C1A4-37E5E413834D}"/>
              </a:ext>
            </a:extLst>
          </p:cNvPr>
          <p:cNvSpPr/>
          <p:nvPr/>
        </p:nvSpPr>
        <p:spPr>
          <a:xfrm>
            <a:off x="5449969" y="4771323"/>
            <a:ext cx="1908000" cy="900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none" lIns="91425" tIns="91425" rIns="91425" bIns="9142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MS PGothic"/>
                <a:sym typeface="MS PGothic"/>
              </a:rPr>
              <a:t>例：窃盗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MS PGothic"/>
              <a:sym typeface="MS PGothic"/>
            </a:endParaRPr>
          </a:p>
        </p:txBody>
      </p:sp>
      <p:cxnSp>
        <p:nvCxnSpPr>
          <p:cNvPr id="15" name="Google Shape;206;g2fab1155b0a_2_12">
            <a:extLst>
              <a:ext uri="{FF2B5EF4-FFF2-40B4-BE49-F238E27FC236}">
                <a16:creationId xmlns:a16="http://schemas.microsoft.com/office/drawing/2014/main" id="{47961ED4-D894-8CA1-FC9C-549236E247B7}"/>
              </a:ext>
            </a:extLst>
          </p:cNvPr>
          <p:cNvCxnSpPr>
            <a:cxnSpLocks/>
            <a:stCxn id="11" idx="6"/>
            <a:endCxn id="13" idx="2"/>
          </p:cNvCxnSpPr>
          <p:nvPr/>
        </p:nvCxnSpPr>
        <p:spPr>
          <a:xfrm>
            <a:off x="3690009" y="2814575"/>
            <a:ext cx="2267734" cy="616569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" name="Google Shape;207;g2fab1155b0a_2_12">
            <a:extLst>
              <a:ext uri="{FF2B5EF4-FFF2-40B4-BE49-F238E27FC236}">
                <a16:creationId xmlns:a16="http://schemas.microsoft.com/office/drawing/2014/main" id="{D3651AB3-022A-8257-9D36-E53260270E74}"/>
              </a:ext>
            </a:extLst>
          </p:cNvPr>
          <p:cNvCxnSpPr>
            <a:cxnSpLocks/>
            <a:stCxn id="13" idx="4"/>
            <a:endCxn id="14" idx="0"/>
          </p:cNvCxnSpPr>
          <p:nvPr/>
        </p:nvCxnSpPr>
        <p:spPr>
          <a:xfrm flipH="1">
            <a:off x="6403969" y="3881144"/>
            <a:ext cx="507774" cy="890179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825751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4AFEC3-7605-76CF-FA98-875B8EAACA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049C753-2565-AE99-2CC9-3A95B85FA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2" name="雲 1">
            <a:extLst>
              <a:ext uri="{FF2B5EF4-FFF2-40B4-BE49-F238E27FC236}">
                <a16:creationId xmlns:a16="http://schemas.microsoft.com/office/drawing/2014/main" id="{35585A2F-3482-985D-73F1-11D4A5A6D892}"/>
              </a:ext>
            </a:extLst>
          </p:cNvPr>
          <p:cNvSpPr/>
          <p:nvPr/>
        </p:nvSpPr>
        <p:spPr>
          <a:xfrm>
            <a:off x="835536" y="1157537"/>
            <a:ext cx="7480318" cy="4542926"/>
          </a:xfrm>
          <a:prstGeom prst="cloud">
            <a:avLst/>
          </a:prstGeom>
          <a:solidFill>
            <a:srgbClr val="FCEDE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5C92F0F-1860-BE88-F042-83099E3E4195}"/>
              </a:ext>
            </a:extLst>
          </p:cNvPr>
          <p:cNvSpPr txBox="1"/>
          <p:nvPr/>
        </p:nvSpPr>
        <p:spPr>
          <a:xfrm>
            <a:off x="2019668" y="1782086"/>
            <a:ext cx="5109091" cy="3303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ja" altLang="ja-JP" sz="4800" b="1" dirty="0">
                <a:solidFill>
                  <a:srgbClr val="FF0000"/>
                </a:solidFill>
                <a:cs typeface="MS PGothic"/>
                <a:sym typeface="MS PGothic"/>
              </a:rPr>
              <a:t>薬物乱用</a:t>
            </a:r>
            <a:r>
              <a:rPr lang="ja" altLang="ja-JP" sz="4800" b="1" dirty="0">
                <a:cs typeface="MS PGothic"/>
                <a:sym typeface="MS PGothic"/>
              </a:rPr>
              <a:t>は、</a:t>
            </a:r>
            <a:endParaRPr lang="en-US" altLang="ja" sz="4800" b="1" dirty="0">
              <a:cs typeface="MS PGothic"/>
              <a:sym typeface="MS PGothic"/>
            </a:endParaRPr>
          </a:p>
          <a:p>
            <a:pPr algn="ctr">
              <a:lnSpc>
                <a:spcPct val="110000"/>
              </a:lnSpc>
            </a:pPr>
            <a:r>
              <a:rPr lang="ja-JP" altLang="en-US" sz="4800" b="1" dirty="0">
                <a:cs typeface="MS PGothic"/>
                <a:sym typeface="MS PGothic"/>
              </a:rPr>
              <a:t>周囲の人や社会に</a:t>
            </a:r>
            <a:br>
              <a:rPr lang="en-US" altLang="ja-JP" sz="4800" b="1" dirty="0">
                <a:cs typeface="MS PGothic"/>
                <a:sym typeface="MS PGothic"/>
              </a:rPr>
            </a:br>
            <a:r>
              <a:rPr lang="ja-JP" altLang="en-US" sz="4800" b="1" dirty="0">
                <a:cs typeface="MS PGothic"/>
                <a:sym typeface="MS PGothic"/>
              </a:rPr>
              <a:t>どのような</a:t>
            </a:r>
            <a:r>
              <a:rPr lang="ja-JP" altLang="en-US" sz="4800" b="1" dirty="0">
                <a:solidFill>
                  <a:srgbClr val="0070C0"/>
                </a:solidFill>
                <a:cs typeface="MS PGothic"/>
                <a:sym typeface="MS PGothic"/>
              </a:rPr>
              <a:t>影響</a:t>
            </a:r>
            <a:r>
              <a:rPr lang="ja-JP" altLang="en-US" sz="4800" b="1" dirty="0">
                <a:cs typeface="MS PGothic"/>
                <a:sym typeface="MS PGothic"/>
              </a:rPr>
              <a:t>を</a:t>
            </a:r>
            <a:br>
              <a:rPr lang="en-US" altLang="ja-JP" sz="4800" b="1" dirty="0">
                <a:cs typeface="MS PGothic"/>
                <a:sym typeface="MS PGothic"/>
              </a:rPr>
            </a:br>
            <a:r>
              <a:rPr lang="ja-JP" altLang="en-US" sz="4800" b="1" dirty="0">
                <a:cs typeface="MS PGothic"/>
                <a:sym typeface="MS PGothic"/>
              </a:rPr>
              <a:t>与えるのか？</a:t>
            </a:r>
            <a:endParaRPr kumimoji="1" lang="ja-JP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30058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A2787BB-7E89-05B5-5FDE-1E155F4C3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1E1E5A-A5DC-9836-E082-D456C484E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290" y="324147"/>
            <a:ext cx="7786653" cy="985215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大麻乱用者の証言</a:t>
            </a:r>
            <a:endParaRPr lang="ja-JP" altLang="en-US" sz="3200" dirty="0"/>
          </a:p>
        </p:txBody>
      </p:sp>
      <p:sp>
        <p:nvSpPr>
          <p:cNvPr id="8" name="Google Shape;103;g2f54bed3a7d_0_1">
            <a:extLst>
              <a:ext uri="{FF2B5EF4-FFF2-40B4-BE49-F238E27FC236}">
                <a16:creationId xmlns:a16="http://schemas.microsoft.com/office/drawing/2014/main" id="{EC1E0243-383F-BB3B-DDFE-C6EF73A18EF3}"/>
              </a:ext>
            </a:extLst>
          </p:cNvPr>
          <p:cNvSpPr txBox="1"/>
          <p:nvPr/>
        </p:nvSpPr>
        <p:spPr>
          <a:xfrm>
            <a:off x="812711" y="2164898"/>
            <a:ext cx="7720102" cy="1157149"/>
          </a:xfrm>
          <a:prstGeom prst="roundRect">
            <a:avLst>
              <a:gd name="adj" fmla="val 14796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square" lIns="180000" tIns="108000" rIns="91425" bIns="108000" anchor="ctr" anchorCtr="0">
            <a:spAutoFit/>
          </a:bodyPr>
          <a:lstStyle/>
          <a:p>
            <a:pPr marR="0" lvl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tabLst>
                <a:tab pos="2425700" algn="l"/>
              </a:tabLst>
            </a:pPr>
            <a:r>
              <a:rPr lang="ja-JP" altLang="en-US" sz="2500" b="1" i="0" u="none" strike="noStrike" cap="none" dirty="0">
                <a:solidFill>
                  <a:schemeClr val="dk1"/>
                </a:solidFill>
                <a:cs typeface="MS PGothic"/>
                <a:sym typeface="MS PGothic"/>
              </a:rPr>
              <a:t>これは大麻乱用者の手記です。</a:t>
            </a:r>
          </a:p>
          <a:p>
            <a:pPr marR="0" lvl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tabLst>
                <a:tab pos="2425700" algn="l"/>
              </a:tabLst>
            </a:pPr>
            <a:r>
              <a:rPr lang="ja-JP" altLang="en-US" sz="2500" b="1" i="0" u="none" strike="noStrike" cap="none" dirty="0">
                <a:solidFill>
                  <a:schemeClr val="dk1"/>
                </a:solidFill>
                <a:cs typeface="MS PGothic"/>
                <a:sym typeface="MS PGothic"/>
              </a:rPr>
              <a:t>手記を読んで、あなたはどのように感じましたか？</a:t>
            </a:r>
          </a:p>
        </p:txBody>
      </p:sp>
      <p:sp>
        <p:nvSpPr>
          <p:cNvPr id="9" name="Google Shape;103;g2f54bed3a7d_0_1">
            <a:extLst>
              <a:ext uri="{FF2B5EF4-FFF2-40B4-BE49-F238E27FC236}">
                <a16:creationId xmlns:a16="http://schemas.microsoft.com/office/drawing/2014/main" id="{CCE18107-F4B6-FEAE-C55F-F4B10341B594}"/>
              </a:ext>
            </a:extLst>
          </p:cNvPr>
          <p:cNvSpPr txBox="1"/>
          <p:nvPr/>
        </p:nvSpPr>
        <p:spPr>
          <a:xfrm>
            <a:off x="812711" y="1543886"/>
            <a:ext cx="7714178" cy="451830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spcFirstLastPara="1" wrap="square" lIns="72000" tIns="360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ja-JP" altLang="en-US" sz="2400" b="1" dirty="0">
                <a:solidFill>
                  <a:srgbClr val="0070C0"/>
                </a:solidFill>
                <a:cs typeface="MS PGothic"/>
                <a:sym typeface="MS PGothic"/>
              </a:rPr>
              <a:t>大麻乱用者による告白</a:t>
            </a:r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FB587F3D-5712-525E-EAAC-44A54CCC7BEF}"/>
              </a:ext>
            </a:extLst>
          </p:cNvPr>
          <p:cNvSpPr txBox="1">
            <a:spLocks/>
          </p:cNvSpPr>
          <p:nvPr/>
        </p:nvSpPr>
        <p:spPr>
          <a:xfrm>
            <a:off x="2607547" y="6303036"/>
            <a:ext cx="5929828" cy="279244"/>
          </a:xfrm>
          <a:prstGeom prst="rect">
            <a:avLst/>
          </a:prstGeom>
        </p:spPr>
        <p:txBody>
          <a:bodyPr wrap="non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50000"/>
              </a:lnSpc>
              <a:spcBef>
                <a:spcPts val="0"/>
              </a:spcBef>
              <a:buClr>
                <a:srgbClr val="0070C0"/>
              </a:buClr>
              <a:buNone/>
            </a:pPr>
            <a:r>
              <a:rPr lang="ja-JP" altLang="en-US" sz="900" dirty="0"/>
              <a:t>出典：厚生労働省</a:t>
            </a:r>
            <a:r>
              <a:rPr lang="en-US" altLang="ja-JP" sz="900" dirty="0"/>
              <a:t>HP</a:t>
            </a:r>
            <a:r>
              <a:rPr lang="ja-JP" altLang="en-US" sz="900" dirty="0"/>
              <a:t>（</a:t>
            </a:r>
            <a:r>
              <a:rPr lang="en-US" altLang="ja-JP" sz="900" dirty="0"/>
              <a:t>https://www.mhlw.go.jp/bunya/iyakuhin/yakubuturanyou/taima01/chishiki03.html#link02</a:t>
            </a:r>
            <a:r>
              <a:rPr lang="ja-JP" altLang="en-US" sz="900" dirty="0"/>
              <a:t>）</a:t>
            </a:r>
          </a:p>
        </p:txBody>
      </p:sp>
      <p:sp>
        <p:nvSpPr>
          <p:cNvPr id="11" name="Google Shape;136;p3">
            <a:extLst>
              <a:ext uri="{FF2B5EF4-FFF2-40B4-BE49-F238E27FC236}">
                <a16:creationId xmlns:a16="http://schemas.microsoft.com/office/drawing/2014/main" id="{C57F4F48-E3A9-F468-4134-31771AC2099A}"/>
              </a:ext>
            </a:extLst>
          </p:cNvPr>
          <p:cNvSpPr txBox="1"/>
          <p:nvPr/>
        </p:nvSpPr>
        <p:spPr>
          <a:xfrm>
            <a:off x="1816987" y="4290883"/>
            <a:ext cx="4134435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non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 dirty="0">
                <a:cs typeface="MS PGothic"/>
                <a:sym typeface="MS PGothic"/>
              </a:rPr>
              <a:t>↑</a:t>
            </a:r>
            <a:r>
              <a:rPr lang="ja" sz="1200" dirty="0">
                <a:cs typeface="MS PGothic"/>
                <a:sym typeface="MS PGothic"/>
              </a:rPr>
              <a:t>青字の部分をタップすると大麻乱用者の手記に進みます</a:t>
            </a:r>
            <a:endParaRPr sz="1200" dirty="0">
              <a:cs typeface="MS PGothic"/>
              <a:sym typeface="MS PGothic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8C949BE-56D2-4E46-2E2D-69B0B58DA182}"/>
              </a:ext>
            </a:extLst>
          </p:cNvPr>
          <p:cNvSpPr txBox="1"/>
          <p:nvPr/>
        </p:nvSpPr>
        <p:spPr>
          <a:xfrm>
            <a:off x="887995" y="3796775"/>
            <a:ext cx="3371436" cy="4401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15950" marR="101600" lvl="0" indent="-285750" algn="l" rtl="0">
              <a:lnSpc>
                <a:spcPct val="1572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400"/>
              <a:buFont typeface="Wingdings" panose="05000000000000000000" pitchFamily="2" charset="2"/>
              <a:buChar char="Ø"/>
            </a:pPr>
            <a:r>
              <a:rPr lang="ja-JP" altLang="en-US" sz="1600" u="sng" dirty="0">
                <a:solidFill>
                  <a:srgbClr val="003399"/>
                </a:solidFill>
                <a:latin typeface="+mn-ea"/>
                <a:cs typeface="MS PGothic"/>
                <a:sym typeface="MS PGothic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大切な人を巻き込んだ後悔</a:t>
            </a:r>
            <a:endParaRPr kumimoji="1" lang="ja-JP" altLang="en-US" sz="1600" dirty="0">
              <a:latin typeface="+mn-ea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1EA01105-F28D-8151-B7E8-8FFFC2BC07CB}"/>
              </a:ext>
            </a:extLst>
          </p:cNvPr>
          <p:cNvGrpSpPr/>
          <p:nvPr/>
        </p:nvGrpSpPr>
        <p:grpSpPr>
          <a:xfrm>
            <a:off x="1825101" y="418305"/>
            <a:ext cx="5763197" cy="674133"/>
            <a:chOff x="1825101" y="418305"/>
            <a:chExt cx="5763197" cy="674133"/>
          </a:xfrm>
        </p:grpSpPr>
        <p:sp>
          <p:nvSpPr>
            <p:cNvPr id="5" name="平行四辺形 4">
              <a:extLst>
                <a:ext uri="{FF2B5EF4-FFF2-40B4-BE49-F238E27FC236}">
                  <a16:creationId xmlns:a16="http://schemas.microsoft.com/office/drawing/2014/main" id="{97DCB9A0-AB4D-51A2-194A-B6D56E0EC677}"/>
                </a:ext>
              </a:extLst>
            </p:cNvPr>
            <p:cNvSpPr/>
            <p:nvPr userDrawn="1"/>
          </p:nvSpPr>
          <p:spPr>
            <a:xfrm flipH="1">
              <a:off x="1825101" y="975632"/>
              <a:ext cx="5325558" cy="115685"/>
            </a:xfrm>
            <a:prstGeom prst="parallelogram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" name="図 5" descr="暗い背景に白い文字がある&#10;&#10;中程度の精度で自動的に生成された説明">
              <a:extLst>
                <a:ext uri="{FF2B5EF4-FFF2-40B4-BE49-F238E27FC236}">
                  <a16:creationId xmlns:a16="http://schemas.microsoft.com/office/drawing/2014/main" id="{8319097E-1A67-5038-8324-414D62F15D5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9498" y="418305"/>
              <a:ext cx="568800" cy="6741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84393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6916AA-CA48-A1DA-1142-DA2856FE81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BB904382-39C5-3365-B5BD-1B5B51CA7B1A}"/>
              </a:ext>
            </a:extLst>
          </p:cNvPr>
          <p:cNvGrpSpPr/>
          <p:nvPr/>
        </p:nvGrpSpPr>
        <p:grpSpPr>
          <a:xfrm>
            <a:off x="2912486" y="2411874"/>
            <a:ext cx="3623749" cy="3131481"/>
            <a:chOff x="2931736" y="2479249"/>
            <a:chExt cx="3623749" cy="3131481"/>
          </a:xfrm>
        </p:grpSpPr>
        <p:sp>
          <p:nvSpPr>
            <p:cNvPr id="12" name="雲 11">
              <a:extLst>
                <a:ext uri="{FF2B5EF4-FFF2-40B4-BE49-F238E27FC236}">
                  <a16:creationId xmlns:a16="http://schemas.microsoft.com/office/drawing/2014/main" id="{8436785A-8FB7-D8F1-302C-BACCA35ACCEA}"/>
                </a:ext>
              </a:extLst>
            </p:cNvPr>
            <p:cNvSpPr/>
            <p:nvPr/>
          </p:nvSpPr>
          <p:spPr>
            <a:xfrm>
              <a:off x="2931736" y="2479249"/>
              <a:ext cx="3623749" cy="3131481"/>
            </a:xfrm>
            <a:prstGeom prst="cloud">
              <a:avLst/>
            </a:prstGeom>
            <a:solidFill>
              <a:schemeClr val="tx2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1FC5548A-E1B9-7147-C60E-9FC948F170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89015" y="2813628"/>
              <a:ext cx="3064918" cy="2561980"/>
            </a:xfrm>
            <a:prstGeom prst="rect">
              <a:avLst/>
            </a:prstGeom>
          </p:spPr>
        </p:pic>
      </p:grp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CFD7AAB-6CDC-AD05-9AFB-EB48544FC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6AAABDF5-27D9-D355-1F3F-DE086653D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450" y="324147"/>
            <a:ext cx="7871494" cy="985215"/>
          </a:xfrm>
        </p:spPr>
        <p:txBody>
          <a:bodyPr>
            <a:normAutofit/>
          </a:bodyPr>
          <a:lstStyle/>
          <a:p>
            <a:r>
              <a:rPr kumimoji="1" lang="ja-JP" altLang="en-US" sz="2800" spc="-200" dirty="0"/>
              <a:t>薬物乱用による犯罪や事件・事故</a:t>
            </a:r>
            <a:endParaRPr lang="ja-JP" altLang="en-US" sz="2800" dirty="0"/>
          </a:p>
        </p:txBody>
      </p:sp>
      <p:sp>
        <p:nvSpPr>
          <p:cNvPr id="5" name="Google Shape;143;p4">
            <a:extLst>
              <a:ext uri="{FF2B5EF4-FFF2-40B4-BE49-F238E27FC236}">
                <a16:creationId xmlns:a16="http://schemas.microsoft.com/office/drawing/2014/main" id="{1933DA5B-226A-F933-6026-97107372FB0B}"/>
              </a:ext>
            </a:extLst>
          </p:cNvPr>
          <p:cNvSpPr/>
          <p:nvPr/>
        </p:nvSpPr>
        <p:spPr>
          <a:xfrm>
            <a:off x="5476565" y="2285065"/>
            <a:ext cx="2904108" cy="1143935"/>
          </a:xfrm>
          <a:prstGeom prst="star16">
            <a:avLst>
              <a:gd name="adj" fmla="val 37500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63500" dir="2700000" algn="tl" rotWithShape="0">
              <a:srgbClr val="C00000">
                <a:alpha val="40000"/>
              </a:srgbClr>
            </a:outerShdw>
          </a:effectLst>
        </p:spPr>
        <p:txBody>
          <a:bodyPr spcFirstLastPara="1" wrap="non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altLang="en-US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「</a:t>
            </a:r>
            <a:r>
              <a:rPr lang="ja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家庭内暴力</a:t>
            </a:r>
            <a:r>
              <a:rPr lang="ja-JP" altLang="en-US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」</a:t>
            </a:r>
            <a:endParaRPr b="1" i="0" u="none" strike="noStrike" cap="none" dirty="0">
              <a:solidFill>
                <a:srgbClr val="FF0000"/>
              </a:solidFill>
              <a:latin typeface="+mn-ea"/>
              <a:cs typeface="MS PGothic"/>
              <a:sym typeface="MS 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altLang="en-US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「</a:t>
            </a:r>
            <a:r>
              <a:rPr lang="ja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家庭崩壊</a:t>
            </a:r>
            <a:r>
              <a:rPr lang="ja-JP" altLang="en-US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」</a:t>
            </a:r>
            <a:endParaRPr b="1" i="0" u="none" strike="noStrike" cap="none" dirty="0">
              <a:solidFill>
                <a:srgbClr val="FF0000"/>
              </a:solidFill>
              <a:latin typeface="+mn-ea"/>
              <a:cs typeface="MS PGothic"/>
              <a:sym typeface="MS PGothic"/>
            </a:endParaRPr>
          </a:p>
        </p:txBody>
      </p:sp>
      <p:sp>
        <p:nvSpPr>
          <p:cNvPr id="6" name="Google Shape;144;p4">
            <a:extLst>
              <a:ext uri="{FF2B5EF4-FFF2-40B4-BE49-F238E27FC236}">
                <a16:creationId xmlns:a16="http://schemas.microsoft.com/office/drawing/2014/main" id="{90EC5502-4A6F-0385-24E6-DC751D47EFF6}"/>
              </a:ext>
            </a:extLst>
          </p:cNvPr>
          <p:cNvSpPr/>
          <p:nvPr/>
        </p:nvSpPr>
        <p:spPr>
          <a:xfrm>
            <a:off x="1779522" y="1309362"/>
            <a:ext cx="3697043" cy="1454021"/>
          </a:xfrm>
          <a:prstGeom prst="star16">
            <a:avLst>
              <a:gd name="adj" fmla="val 37500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63500" dir="2700000" algn="tl" rotWithShape="0">
              <a:srgbClr val="C00000">
                <a:alpha val="40000"/>
              </a:srgbClr>
            </a:outerShdw>
          </a:effectLst>
        </p:spPr>
        <p:txBody>
          <a:bodyPr spcFirstLastPara="1" wrap="none" lIns="0" tIns="91425" rIns="0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altLang="en-US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「恐喝」</a:t>
            </a:r>
            <a:r>
              <a:rPr lang="ja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「窃盗」</a:t>
            </a:r>
            <a:endParaRPr b="1" i="0" u="none" strike="noStrike" cap="none" dirty="0">
              <a:solidFill>
                <a:srgbClr val="FF0000"/>
              </a:solidFill>
              <a:latin typeface="+mn-ea"/>
              <a:cs typeface="MS PGothic"/>
              <a:sym typeface="MS 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" b="1" i="0" u="none" strike="noStrike" cap="none" dirty="0">
                <a:solidFill>
                  <a:srgbClr val="000000"/>
                </a:solidFill>
                <a:latin typeface="+mn-ea"/>
                <a:cs typeface="MS PGothic"/>
                <a:sym typeface="MS PGothic"/>
              </a:rPr>
              <a:t>薬物を手に入れるために</a:t>
            </a:r>
            <a:endParaRPr b="1" i="0" u="none" strike="noStrike" cap="none" dirty="0">
              <a:solidFill>
                <a:srgbClr val="000000"/>
              </a:solidFill>
              <a:latin typeface="+mn-ea"/>
              <a:cs typeface="MS PGothic"/>
              <a:sym typeface="MS 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" b="1" i="0" u="none" strike="noStrike" cap="none" dirty="0">
                <a:solidFill>
                  <a:srgbClr val="000000"/>
                </a:solidFill>
                <a:latin typeface="+mn-ea"/>
                <a:cs typeface="MS PGothic"/>
                <a:sym typeface="MS PGothic"/>
              </a:rPr>
              <a:t>恐喝や窃盗</a:t>
            </a:r>
            <a:endParaRPr b="1" i="0" u="none" strike="noStrike" cap="none" dirty="0">
              <a:solidFill>
                <a:srgbClr val="000000"/>
              </a:solidFill>
              <a:latin typeface="+mn-ea"/>
              <a:cs typeface="MS PGothic"/>
              <a:sym typeface="MS PGothic"/>
            </a:endParaRPr>
          </a:p>
        </p:txBody>
      </p:sp>
      <p:sp>
        <p:nvSpPr>
          <p:cNvPr id="7" name="Google Shape;145;p4">
            <a:extLst>
              <a:ext uri="{FF2B5EF4-FFF2-40B4-BE49-F238E27FC236}">
                <a16:creationId xmlns:a16="http://schemas.microsoft.com/office/drawing/2014/main" id="{ED5EDBC5-6906-EAB2-36F3-8EF5A1D63207}"/>
              </a:ext>
            </a:extLst>
          </p:cNvPr>
          <p:cNvSpPr/>
          <p:nvPr/>
        </p:nvSpPr>
        <p:spPr>
          <a:xfrm>
            <a:off x="763327" y="3017948"/>
            <a:ext cx="2954517" cy="1582183"/>
          </a:xfrm>
          <a:prstGeom prst="star16">
            <a:avLst>
              <a:gd name="adj" fmla="val 37500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63500" dir="2700000" algn="tl" rotWithShape="0">
              <a:srgbClr val="C00000">
                <a:alpha val="40000"/>
              </a:srgbClr>
            </a:outerShdw>
          </a:effectLst>
        </p:spPr>
        <p:txBody>
          <a:bodyPr spcFirstLastPara="1" wrap="non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「事故」</a:t>
            </a:r>
            <a:endParaRPr b="1" i="0" u="none" strike="noStrike" cap="none" dirty="0">
              <a:solidFill>
                <a:srgbClr val="FF0000"/>
              </a:solidFill>
              <a:latin typeface="+mn-ea"/>
              <a:cs typeface="MS PGothic"/>
              <a:sym typeface="MS 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" b="1" i="0" u="none" strike="noStrike" cap="none" dirty="0">
                <a:solidFill>
                  <a:srgbClr val="000000"/>
                </a:solidFill>
                <a:latin typeface="+mn-ea"/>
                <a:cs typeface="MS PGothic"/>
                <a:sym typeface="MS PGothic"/>
              </a:rPr>
              <a:t>薬物乱用状態で</a:t>
            </a:r>
            <a:endParaRPr b="1" i="0" u="none" strike="noStrike" cap="none" dirty="0">
              <a:solidFill>
                <a:srgbClr val="000000"/>
              </a:solidFill>
              <a:latin typeface="+mn-ea"/>
              <a:cs typeface="MS PGothic"/>
              <a:sym typeface="MS 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" b="1" i="0" u="none" strike="noStrike" cap="none" dirty="0">
                <a:solidFill>
                  <a:srgbClr val="000000"/>
                </a:solidFill>
                <a:latin typeface="+mn-ea"/>
                <a:cs typeface="MS PGothic"/>
                <a:sym typeface="MS PGothic"/>
              </a:rPr>
              <a:t>車を運転して</a:t>
            </a:r>
            <a:endParaRPr b="1" i="0" u="none" strike="noStrike" cap="none" dirty="0">
              <a:solidFill>
                <a:srgbClr val="000000"/>
              </a:solidFill>
              <a:latin typeface="+mn-ea"/>
              <a:cs typeface="MS PGothic"/>
              <a:sym typeface="MS 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" b="1" i="0" u="none" strike="noStrike" cap="none" dirty="0">
                <a:solidFill>
                  <a:srgbClr val="000000"/>
                </a:solidFill>
                <a:latin typeface="+mn-ea"/>
                <a:cs typeface="MS PGothic"/>
                <a:sym typeface="MS PGothic"/>
              </a:rPr>
              <a:t>交通事故</a:t>
            </a:r>
            <a:endParaRPr b="1" i="0" u="none" strike="noStrike" cap="none" dirty="0">
              <a:solidFill>
                <a:srgbClr val="000000"/>
              </a:solidFill>
              <a:latin typeface="+mn-ea"/>
              <a:cs typeface="MS PGothic"/>
              <a:sym typeface="MS PGothic"/>
            </a:endParaRPr>
          </a:p>
        </p:txBody>
      </p:sp>
      <p:sp>
        <p:nvSpPr>
          <p:cNvPr id="8" name="Google Shape;146;p4">
            <a:extLst>
              <a:ext uri="{FF2B5EF4-FFF2-40B4-BE49-F238E27FC236}">
                <a16:creationId xmlns:a16="http://schemas.microsoft.com/office/drawing/2014/main" id="{DBBC855E-F58B-8A67-F2D2-FD94D04828E6}"/>
              </a:ext>
            </a:extLst>
          </p:cNvPr>
          <p:cNvSpPr/>
          <p:nvPr/>
        </p:nvSpPr>
        <p:spPr>
          <a:xfrm>
            <a:off x="1190260" y="4898028"/>
            <a:ext cx="3129714" cy="1122193"/>
          </a:xfrm>
          <a:prstGeom prst="star16">
            <a:avLst>
              <a:gd name="adj" fmla="val 37500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63500" dir="2700000" algn="tl" rotWithShape="0">
              <a:srgbClr val="C00000">
                <a:alpha val="40000"/>
              </a:srgbClr>
            </a:outerShdw>
          </a:effectLst>
        </p:spPr>
        <p:txBody>
          <a:bodyPr spcFirstLastPara="1" wrap="none" lIns="91425" tIns="0" rIns="91425" bIns="108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「殺人」</a:t>
            </a:r>
            <a:endParaRPr b="1" i="0" u="none" strike="noStrike" cap="none" dirty="0">
              <a:solidFill>
                <a:srgbClr val="FF0000"/>
              </a:solidFill>
              <a:latin typeface="+mn-ea"/>
              <a:cs typeface="MS PGothic"/>
              <a:sym typeface="MS 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" b="1" i="0" u="none" strike="noStrike" cap="none" dirty="0">
                <a:solidFill>
                  <a:srgbClr val="000000"/>
                </a:solidFill>
                <a:latin typeface="+mn-ea"/>
                <a:cs typeface="MS PGothic"/>
                <a:sym typeface="MS PGothic"/>
              </a:rPr>
              <a:t>幻覚等の状況から</a:t>
            </a:r>
            <a:endParaRPr b="1" i="0" u="none" strike="noStrike" cap="none" dirty="0">
              <a:solidFill>
                <a:srgbClr val="000000"/>
              </a:solidFill>
              <a:latin typeface="+mn-ea"/>
              <a:cs typeface="MS PGothic"/>
              <a:sym typeface="MS PGothic"/>
            </a:endParaRPr>
          </a:p>
        </p:txBody>
      </p:sp>
      <p:sp>
        <p:nvSpPr>
          <p:cNvPr id="9" name="Google Shape;147;p4">
            <a:extLst>
              <a:ext uri="{FF2B5EF4-FFF2-40B4-BE49-F238E27FC236}">
                <a16:creationId xmlns:a16="http://schemas.microsoft.com/office/drawing/2014/main" id="{E940A337-AD8E-7BEB-874C-FC0DE07F9A7A}"/>
              </a:ext>
            </a:extLst>
          </p:cNvPr>
          <p:cNvSpPr/>
          <p:nvPr/>
        </p:nvSpPr>
        <p:spPr>
          <a:xfrm>
            <a:off x="5722973" y="4263197"/>
            <a:ext cx="2904108" cy="1269662"/>
          </a:xfrm>
          <a:prstGeom prst="star16">
            <a:avLst>
              <a:gd name="adj" fmla="val 37500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63500" dir="2700000" algn="tl" rotWithShape="0">
              <a:srgbClr val="C00000">
                <a:alpha val="40000"/>
              </a:srgbClr>
            </a:outerShdw>
          </a:effectLst>
        </p:spPr>
        <p:txBody>
          <a:bodyPr spcFirstLastPara="1" wrap="none" lIns="0" tIns="91425" rIns="0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altLang="en-US" b="1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「</a:t>
            </a:r>
            <a:r>
              <a:rPr lang="ja" altLang="ja-JP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資金提供</a:t>
            </a:r>
            <a:r>
              <a:rPr lang="ja-JP" altLang="en-US" b="1" i="0" u="none" strike="noStrike" cap="none" dirty="0">
                <a:solidFill>
                  <a:srgbClr val="FF0000"/>
                </a:solidFill>
                <a:latin typeface="+mn-ea"/>
                <a:cs typeface="MS PGothic"/>
                <a:sym typeface="MS PGothic"/>
              </a:rPr>
              <a:t>」</a:t>
            </a:r>
            <a:endParaRPr lang="en-US" altLang="ja-JP" b="1" i="0" u="none" strike="noStrike" cap="none" dirty="0">
              <a:solidFill>
                <a:srgbClr val="FF0000"/>
              </a:solidFill>
              <a:latin typeface="+mn-ea"/>
              <a:cs typeface="MS PGothic"/>
              <a:sym typeface="MS PGothic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" b="1" i="0" u="none" strike="noStrike" cap="none" dirty="0">
                <a:solidFill>
                  <a:srgbClr val="000000"/>
                </a:solidFill>
                <a:latin typeface="+mn-ea"/>
                <a:cs typeface="MS PGothic"/>
                <a:sym typeface="MS PGothic"/>
              </a:rPr>
              <a:t>犯罪組織等への</a:t>
            </a:r>
            <a:endParaRPr b="1" i="0" u="none" strike="noStrike" cap="none" dirty="0">
              <a:solidFill>
                <a:srgbClr val="FF0000"/>
              </a:solidFill>
              <a:latin typeface="+mn-ea"/>
              <a:cs typeface="MS PGothic"/>
              <a:sym typeface="MS PGothic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DC81F53-7792-8E79-D786-35DE3A700918}"/>
              </a:ext>
            </a:extLst>
          </p:cNvPr>
          <p:cNvGrpSpPr/>
          <p:nvPr/>
        </p:nvGrpSpPr>
        <p:grpSpPr>
          <a:xfrm>
            <a:off x="1825101" y="418305"/>
            <a:ext cx="5763197" cy="674133"/>
            <a:chOff x="1825101" y="418305"/>
            <a:chExt cx="5763197" cy="674133"/>
          </a:xfrm>
        </p:grpSpPr>
        <p:sp>
          <p:nvSpPr>
            <p:cNvPr id="10" name="平行四辺形 9">
              <a:extLst>
                <a:ext uri="{FF2B5EF4-FFF2-40B4-BE49-F238E27FC236}">
                  <a16:creationId xmlns:a16="http://schemas.microsoft.com/office/drawing/2014/main" id="{4A04F4B4-B6E2-298B-55FE-F1FA5B77108F}"/>
                </a:ext>
              </a:extLst>
            </p:cNvPr>
            <p:cNvSpPr/>
            <p:nvPr userDrawn="1"/>
          </p:nvSpPr>
          <p:spPr>
            <a:xfrm flipH="1">
              <a:off x="1825101" y="975632"/>
              <a:ext cx="5325558" cy="115685"/>
            </a:xfrm>
            <a:prstGeom prst="parallelogram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4" name="図 13" descr="暗い背景に白い文字がある&#10;&#10;中程度の精度で自動的に生成された説明">
              <a:extLst>
                <a:ext uri="{FF2B5EF4-FFF2-40B4-BE49-F238E27FC236}">
                  <a16:creationId xmlns:a16="http://schemas.microsoft.com/office/drawing/2014/main" id="{1AF0E564-438B-EE02-F583-539AE95D58D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9498" y="418305"/>
              <a:ext cx="568800" cy="6741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74961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5AAF558-BDD1-B6CD-A9C9-7DE997BC9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C2DD942D-79D3-F15A-C15A-4814AC7F9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3600" b="1" i="0" u="none" strike="noStrike" kern="1200" cap="none" spc="40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游ゴシック"/>
                <a:cs typeface="+mj-cs"/>
              </a:rPr>
              <a:t>振り返り</a:t>
            </a:r>
            <a:endParaRPr lang="ja-JP" altLang="en-US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A209CFA9-E163-7356-F85C-D2D705543DDD}"/>
              </a:ext>
            </a:extLst>
          </p:cNvPr>
          <p:cNvSpPr/>
          <p:nvPr/>
        </p:nvSpPr>
        <p:spPr>
          <a:xfrm>
            <a:off x="792162" y="1430766"/>
            <a:ext cx="7740651" cy="4878125"/>
          </a:xfrm>
          <a:prstGeom prst="roundRect">
            <a:avLst>
              <a:gd name="adj" fmla="val 8085"/>
            </a:avLst>
          </a:prstGeom>
          <a:solidFill>
            <a:srgbClr val="FF5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08000" rtlCol="0" anchor="ctr"/>
          <a:lstStyle/>
          <a:p>
            <a:pPr marL="176213">
              <a:lnSpc>
                <a:spcPct val="90000"/>
              </a:lnSpc>
              <a:buClr>
                <a:srgbClr val="0070C0"/>
              </a:buClr>
            </a:pP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cs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2DFF40B0-F0F3-A24B-8FE3-6503D93F7D94}"/>
              </a:ext>
            </a:extLst>
          </p:cNvPr>
          <p:cNvSpPr/>
          <p:nvPr/>
        </p:nvSpPr>
        <p:spPr>
          <a:xfrm>
            <a:off x="980641" y="3192362"/>
            <a:ext cx="7335024" cy="136398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08000" rtlCol="0" anchor="ctr"/>
          <a:lstStyle/>
          <a:p>
            <a:pPr marL="723900" indent="-571500">
              <a:lnSpc>
                <a:spcPct val="90000"/>
              </a:lnSpc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薬物を手に入れるために</a:t>
            </a:r>
            <a:b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</a:b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恐喝や窃盗をしてしまう。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3B10D642-E26C-730C-2BDA-7BD189B565AD}"/>
              </a:ext>
            </a:extLst>
          </p:cNvPr>
          <p:cNvSpPr/>
          <p:nvPr/>
        </p:nvSpPr>
        <p:spPr>
          <a:xfrm>
            <a:off x="980641" y="4722038"/>
            <a:ext cx="7335024" cy="136398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08000" rtlCol="0" anchor="ctr"/>
          <a:lstStyle/>
          <a:p>
            <a:pPr marL="723900" indent="-571500">
              <a:lnSpc>
                <a:spcPct val="90000"/>
              </a:lnSpc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犯罪組織等に資金が流れ、</a:t>
            </a:r>
            <a:b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</a:b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安全な社会を阻害する。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D23FFB39-541E-3D9E-04AB-B1543CDAD7BF}"/>
              </a:ext>
            </a:extLst>
          </p:cNvPr>
          <p:cNvSpPr/>
          <p:nvPr/>
        </p:nvSpPr>
        <p:spPr>
          <a:xfrm>
            <a:off x="980641" y="1671808"/>
            <a:ext cx="7335024" cy="136398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08000" rtlCol="0" anchor="ctr"/>
          <a:lstStyle/>
          <a:p>
            <a:pPr marL="747713" indent="-571500">
              <a:lnSpc>
                <a:spcPct val="90000"/>
              </a:lnSpc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友達などの周囲の人々に</a:t>
            </a:r>
            <a:b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</a:b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悪い影響を与える。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955387A-8B3B-718E-4B4B-3FA7FDA44503}"/>
              </a:ext>
            </a:extLst>
          </p:cNvPr>
          <p:cNvGrpSpPr/>
          <p:nvPr/>
        </p:nvGrpSpPr>
        <p:grpSpPr>
          <a:xfrm>
            <a:off x="1825101" y="416802"/>
            <a:ext cx="5756371" cy="674515"/>
            <a:chOff x="1825101" y="416802"/>
            <a:chExt cx="5756371" cy="674515"/>
          </a:xfrm>
        </p:grpSpPr>
        <p:sp>
          <p:nvSpPr>
            <p:cNvPr id="6" name="平行四辺形 5">
              <a:extLst>
                <a:ext uri="{FF2B5EF4-FFF2-40B4-BE49-F238E27FC236}">
                  <a16:creationId xmlns:a16="http://schemas.microsoft.com/office/drawing/2014/main" id="{CA0B8A08-6155-AD7F-2512-3EFF9F0C3E4B}"/>
                </a:ext>
              </a:extLst>
            </p:cNvPr>
            <p:cNvSpPr/>
            <p:nvPr userDrawn="1"/>
          </p:nvSpPr>
          <p:spPr>
            <a:xfrm flipH="1">
              <a:off x="1825101" y="975632"/>
              <a:ext cx="5325558" cy="115685"/>
            </a:xfrm>
            <a:prstGeom prst="parallelogram">
              <a:avLst/>
            </a:prstGeom>
            <a:solidFill>
              <a:srgbClr val="FF5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" name="図 9" descr="暗い背景に白い文字がある&#10;&#10;中程度の精度で自動的に生成された説明">
              <a:extLst>
                <a:ext uri="{FF2B5EF4-FFF2-40B4-BE49-F238E27FC236}">
                  <a16:creationId xmlns:a16="http://schemas.microsoft.com/office/drawing/2014/main" id="{667E30B8-E34A-3333-A9F2-07B4A676773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3459" y="416802"/>
              <a:ext cx="568013" cy="673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69471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6531D6D-D3CD-6DA2-C7D8-B52FAC17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B0B215E5-C44C-09D4-4523-534D1E7D2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確かめよう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358CF09-C3F3-53A5-8A3C-EB5B868860A2}"/>
              </a:ext>
            </a:extLst>
          </p:cNvPr>
          <p:cNvSpPr/>
          <p:nvPr/>
        </p:nvSpPr>
        <p:spPr>
          <a:xfrm>
            <a:off x="811918" y="2912145"/>
            <a:ext cx="7720895" cy="307120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44000" rtlCol="0" anchor="t">
            <a:spAutoFit/>
          </a:bodyPr>
          <a:lstStyle/>
          <a:p>
            <a:pPr marL="1431925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社会全体の生産性が向上する</a:t>
            </a:r>
          </a:p>
          <a:p>
            <a:pPr marL="1431925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犯罪が増加する</a:t>
            </a:r>
          </a:p>
          <a:p>
            <a:pPr marL="1431925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医療費が削減される</a:t>
            </a:r>
          </a:p>
          <a:p>
            <a:pPr marL="1431925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交通事故が減少する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C947C43-EC47-4CB8-0B81-2B454F67BB46}"/>
              </a:ext>
            </a:extLst>
          </p:cNvPr>
          <p:cNvSpPr txBox="1"/>
          <p:nvPr/>
        </p:nvSpPr>
        <p:spPr>
          <a:xfrm>
            <a:off x="801591" y="1811556"/>
            <a:ext cx="7720354" cy="1080135"/>
          </a:xfrm>
          <a:prstGeom prst="roundRect">
            <a:avLst>
              <a:gd name="adj" fmla="val 16492"/>
            </a:avLst>
          </a:prstGeom>
          <a:solidFill>
            <a:srgbClr val="FF66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08000" tIns="0" rIns="108000" bIns="0" rtlCol="0" anchor="t">
            <a:sp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</a:rPr>
              <a:t>薬物乱用が社会に与える影響は</a:t>
            </a:r>
            <a:br>
              <a:rPr kumimoji="1" lang="en-US" altLang="ja-JP" sz="3200" b="1" dirty="0">
                <a:solidFill>
                  <a:schemeClr val="bg1"/>
                </a:solidFill>
              </a:rPr>
            </a:br>
            <a:r>
              <a:rPr kumimoji="1" lang="ja-JP" altLang="en-US" sz="3200" b="1" dirty="0">
                <a:solidFill>
                  <a:schemeClr val="bg1"/>
                </a:solidFill>
              </a:rPr>
              <a:t>どれでしょうか？</a:t>
            </a: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1B3A3004-40E7-EAE4-7628-18DBB98B1A22}"/>
              </a:ext>
            </a:extLst>
          </p:cNvPr>
          <p:cNvSpPr txBox="1">
            <a:spLocks/>
          </p:cNvSpPr>
          <p:nvPr/>
        </p:nvSpPr>
        <p:spPr>
          <a:xfrm>
            <a:off x="801590" y="1290508"/>
            <a:ext cx="1415772" cy="539058"/>
          </a:xfrm>
          <a:prstGeom prst="rect">
            <a:avLst/>
          </a:prstGeom>
        </p:spPr>
        <p:txBody>
          <a:bodyPr wrap="none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ja-JP" altLang="en-US" sz="3200" b="1" dirty="0">
                <a:solidFill>
                  <a:srgbClr val="0070C0"/>
                </a:solidFill>
                <a:latin typeface="+mn-ea"/>
                <a:ea typeface="+mn-ea"/>
              </a:rPr>
              <a:t>問題１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DBBB320-5D0B-0511-3F57-4EF965A9580D}"/>
              </a:ext>
            </a:extLst>
          </p:cNvPr>
          <p:cNvGrpSpPr/>
          <p:nvPr/>
        </p:nvGrpSpPr>
        <p:grpSpPr>
          <a:xfrm>
            <a:off x="1825101" y="418305"/>
            <a:ext cx="5763197" cy="674133"/>
            <a:chOff x="1825101" y="418305"/>
            <a:chExt cx="5763197" cy="674133"/>
          </a:xfrm>
        </p:grpSpPr>
        <p:sp>
          <p:nvSpPr>
            <p:cNvPr id="6" name="平行四辺形 5">
              <a:extLst>
                <a:ext uri="{FF2B5EF4-FFF2-40B4-BE49-F238E27FC236}">
                  <a16:creationId xmlns:a16="http://schemas.microsoft.com/office/drawing/2014/main" id="{FFEA0752-B9A6-1563-5FA2-95FE022EAF6D}"/>
                </a:ext>
              </a:extLst>
            </p:cNvPr>
            <p:cNvSpPr/>
            <p:nvPr userDrawn="1"/>
          </p:nvSpPr>
          <p:spPr>
            <a:xfrm flipH="1">
              <a:off x="1825101" y="975632"/>
              <a:ext cx="5325558" cy="115685"/>
            </a:xfrm>
            <a:prstGeom prst="parallelogram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7" name="図 6" descr="暗い背景に白い文字がある&#10;&#10;中程度の精度で自動的に生成された説明">
              <a:extLst>
                <a:ext uri="{FF2B5EF4-FFF2-40B4-BE49-F238E27FC236}">
                  <a16:creationId xmlns:a16="http://schemas.microsoft.com/office/drawing/2014/main" id="{D8A291EF-E9C6-DA88-5BF1-747C118118B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9498" y="418305"/>
              <a:ext cx="568800" cy="6741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95094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CDA406-BFD2-8085-4F57-14D9B75100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5AAB659-18F7-32F9-5E23-26025B54B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4F5295F1-93AB-4A32-BAB8-8DB473804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確かめよう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4752D87-ABE7-DD5A-CFFB-4C1C6E4D5067}"/>
              </a:ext>
            </a:extLst>
          </p:cNvPr>
          <p:cNvSpPr/>
          <p:nvPr/>
        </p:nvSpPr>
        <p:spPr>
          <a:xfrm>
            <a:off x="811918" y="2912145"/>
            <a:ext cx="7720895" cy="307120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44000" rtlCol="0" anchor="t">
            <a:spAutoFit/>
          </a:bodyPr>
          <a:lstStyle/>
          <a:p>
            <a:pPr marL="1431925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社会全体の生産性が向上する</a:t>
            </a:r>
          </a:p>
          <a:p>
            <a:pPr marL="1431925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犯罪が増加する</a:t>
            </a:r>
          </a:p>
          <a:p>
            <a:pPr marL="1431925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医療費が削減される</a:t>
            </a:r>
          </a:p>
          <a:p>
            <a:pPr marL="1431925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交通事故が減少する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F15BC61-28FA-EC69-9A04-390A86CA2FFE}"/>
              </a:ext>
            </a:extLst>
          </p:cNvPr>
          <p:cNvSpPr txBox="1"/>
          <p:nvPr/>
        </p:nvSpPr>
        <p:spPr>
          <a:xfrm>
            <a:off x="801591" y="1811556"/>
            <a:ext cx="7720354" cy="1080135"/>
          </a:xfrm>
          <a:prstGeom prst="roundRect">
            <a:avLst>
              <a:gd name="adj" fmla="val 16492"/>
            </a:avLst>
          </a:prstGeom>
          <a:solidFill>
            <a:srgbClr val="FF66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08000" tIns="0" rIns="108000" bIns="0" rtlCol="0" anchor="t">
            <a:sp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</a:rPr>
              <a:t>薬物乱用が社会に与える影響は</a:t>
            </a:r>
            <a:br>
              <a:rPr kumimoji="1" lang="en-US" altLang="ja-JP" sz="3200" b="1" dirty="0">
                <a:solidFill>
                  <a:schemeClr val="bg1"/>
                </a:solidFill>
              </a:rPr>
            </a:br>
            <a:r>
              <a:rPr kumimoji="1" lang="ja-JP" altLang="en-US" sz="3200" b="1" dirty="0">
                <a:solidFill>
                  <a:schemeClr val="bg1"/>
                </a:solidFill>
              </a:rPr>
              <a:t>どれでしょうか？</a:t>
            </a: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CD90DF5D-8159-7254-A81E-6B2B7EDB7596}"/>
              </a:ext>
            </a:extLst>
          </p:cNvPr>
          <p:cNvSpPr txBox="1">
            <a:spLocks/>
          </p:cNvSpPr>
          <p:nvPr/>
        </p:nvSpPr>
        <p:spPr>
          <a:xfrm>
            <a:off x="801590" y="1290508"/>
            <a:ext cx="1415772" cy="539058"/>
          </a:xfrm>
          <a:prstGeom prst="rect">
            <a:avLst/>
          </a:prstGeom>
        </p:spPr>
        <p:txBody>
          <a:bodyPr wrap="none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ja-JP" altLang="en-US" sz="3200" b="1" dirty="0">
                <a:solidFill>
                  <a:srgbClr val="0070C0"/>
                </a:solidFill>
                <a:latin typeface="+mn-ea"/>
                <a:ea typeface="+mn-ea"/>
              </a:rPr>
              <a:t>問題１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60F724B-7B5C-964F-14A2-61A3FAB61612}"/>
              </a:ext>
            </a:extLst>
          </p:cNvPr>
          <p:cNvGrpSpPr/>
          <p:nvPr/>
        </p:nvGrpSpPr>
        <p:grpSpPr>
          <a:xfrm>
            <a:off x="1825101" y="418305"/>
            <a:ext cx="5763197" cy="674133"/>
            <a:chOff x="1825101" y="418305"/>
            <a:chExt cx="5763197" cy="674133"/>
          </a:xfrm>
        </p:grpSpPr>
        <p:sp>
          <p:nvSpPr>
            <p:cNvPr id="6" name="平行四辺形 5">
              <a:extLst>
                <a:ext uri="{FF2B5EF4-FFF2-40B4-BE49-F238E27FC236}">
                  <a16:creationId xmlns:a16="http://schemas.microsoft.com/office/drawing/2014/main" id="{6F15B3C4-150E-64C7-41C0-5D9128258C9D}"/>
                </a:ext>
              </a:extLst>
            </p:cNvPr>
            <p:cNvSpPr/>
            <p:nvPr userDrawn="1"/>
          </p:nvSpPr>
          <p:spPr>
            <a:xfrm flipH="1">
              <a:off x="1825101" y="975632"/>
              <a:ext cx="5325558" cy="115685"/>
            </a:xfrm>
            <a:prstGeom prst="parallelogram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7" name="図 6" descr="暗い背景に白い文字がある&#10;&#10;中程度の精度で自動的に生成された説明">
              <a:extLst>
                <a:ext uri="{FF2B5EF4-FFF2-40B4-BE49-F238E27FC236}">
                  <a16:creationId xmlns:a16="http://schemas.microsoft.com/office/drawing/2014/main" id="{23E7BA71-37A3-E439-433C-B82D9B206CE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9498" y="418305"/>
              <a:ext cx="568800" cy="674133"/>
            </a:xfrm>
            <a:prstGeom prst="rect">
              <a:avLst/>
            </a:prstGeom>
          </p:spPr>
        </p:pic>
      </p:grpSp>
      <p:sp>
        <p:nvSpPr>
          <p:cNvPr id="8" name="楕円 7">
            <a:extLst>
              <a:ext uri="{FF2B5EF4-FFF2-40B4-BE49-F238E27FC236}">
                <a16:creationId xmlns:a16="http://schemas.microsoft.com/office/drawing/2014/main" id="{7C9E8546-529F-0BE4-A712-572B78360C8B}"/>
              </a:ext>
            </a:extLst>
          </p:cNvPr>
          <p:cNvSpPr/>
          <p:nvPr/>
        </p:nvSpPr>
        <p:spPr>
          <a:xfrm>
            <a:off x="1593867" y="3875658"/>
            <a:ext cx="648000" cy="6480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323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ABECB7-B95D-20FC-E050-74EE411A00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2FAC90B-EB63-83F5-169E-52E0EC39B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204F5DB4-8B78-5BD0-D9C8-2627610C0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確かめよう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7C5605B-0836-9597-5F1E-01DA8A4AFB4B}"/>
              </a:ext>
            </a:extLst>
          </p:cNvPr>
          <p:cNvSpPr/>
          <p:nvPr/>
        </p:nvSpPr>
        <p:spPr>
          <a:xfrm>
            <a:off x="811918" y="2912145"/>
            <a:ext cx="7720895" cy="307120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44000" rIns="0" rtlCol="0" anchor="t">
            <a:spAutoFit/>
          </a:bodyPr>
          <a:lstStyle/>
          <a:p>
            <a:pPr marL="893763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SNS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上の噂話 </a:t>
            </a:r>
          </a:p>
          <a:p>
            <a:pPr marL="893763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友人の体験談 </a:t>
            </a:r>
          </a:p>
          <a:p>
            <a:pPr marL="893763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公的機関等の</a:t>
            </a:r>
            <a:r>
              <a:rPr kumimoji="1" lang="ja-JP" altLang="en-US" sz="3200" b="1" i="0" u="none" strike="noStrike" kern="1200" cap="none" spc="-30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ウェブサイト </a:t>
            </a:r>
          </a:p>
          <a:p>
            <a:pPr marL="893763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映画やドラマ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7023FF4-60E7-A46B-1443-06A53C8FB763}"/>
              </a:ext>
            </a:extLst>
          </p:cNvPr>
          <p:cNvSpPr txBox="1"/>
          <p:nvPr/>
        </p:nvSpPr>
        <p:spPr>
          <a:xfrm>
            <a:off x="801591" y="1811556"/>
            <a:ext cx="7720354" cy="1080135"/>
          </a:xfrm>
          <a:prstGeom prst="roundRect">
            <a:avLst>
              <a:gd name="adj" fmla="val 16492"/>
            </a:avLst>
          </a:prstGeom>
          <a:solidFill>
            <a:srgbClr val="FF66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08000" tIns="0" rIns="108000" bIns="0" rtlCol="0" anchor="t">
            <a:sp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</a:rPr>
              <a:t>薬物に関する正しい情報を得るために、</a:t>
            </a:r>
            <a:br>
              <a:rPr kumimoji="1" lang="en-US" altLang="ja-JP" sz="3200" b="1" dirty="0">
                <a:solidFill>
                  <a:schemeClr val="bg1"/>
                </a:solidFill>
              </a:rPr>
            </a:br>
            <a:r>
              <a:rPr kumimoji="1" lang="ja-JP" altLang="en-US" sz="3200" b="1" dirty="0">
                <a:solidFill>
                  <a:schemeClr val="bg1"/>
                </a:solidFill>
              </a:rPr>
              <a:t>最も信頼できるのはどの情報源ですか？</a:t>
            </a: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74B15A6D-1F5B-7BE6-ADBB-460825234FD0}"/>
              </a:ext>
            </a:extLst>
          </p:cNvPr>
          <p:cNvSpPr txBox="1">
            <a:spLocks/>
          </p:cNvSpPr>
          <p:nvPr/>
        </p:nvSpPr>
        <p:spPr>
          <a:xfrm>
            <a:off x="801590" y="1290508"/>
            <a:ext cx="1415772" cy="539058"/>
          </a:xfrm>
          <a:prstGeom prst="rect">
            <a:avLst/>
          </a:prstGeom>
        </p:spPr>
        <p:txBody>
          <a:bodyPr wrap="none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ja-JP" altLang="en-US" sz="3200" b="1" dirty="0">
                <a:solidFill>
                  <a:srgbClr val="0070C0"/>
                </a:solidFill>
                <a:latin typeface="+mn-ea"/>
                <a:ea typeface="+mn-ea"/>
              </a:rPr>
              <a:t>問題２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C4A141F-F76D-79A7-AAAE-9B3021FD4532}"/>
              </a:ext>
            </a:extLst>
          </p:cNvPr>
          <p:cNvGrpSpPr/>
          <p:nvPr/>
        </p:nvGrpSpPr>
        <p:grpSpPr>
          <a:xfrm>
            <a:off x="1825101" y="418305"/>
            <a:ext cx="5763197" cy="674133"/>
            <a:chOff x="1825101" y="418305"/>
            <a:chExt cx="5763197" cy="674133"/>
          </a:xfrm>
        </p:grpSpPr>
        <p:sp>
          <p:nvSpPr>
            <p:cNvPr id="6" name="平行四辺形 5">
              <a:extLst>
                <a:ext uri="{FF2B5EF4-FFF2-40B4-BE49-F238E27FC236}">
                  <a16:creationId xmlns:a16="http://schemas.microsoft.com/office/drawing/2014/main" id="{63D9544B-B112-0F92-C89B-F6E18D94CFC7}"/>
                </a:ext>
              </a:extLst>
            </p:cNvPr>
            <p:cNvSpPr/>
            <p:nvPr userDrawn="1"/>
          </p:nvSpPr>
          <p:spPr>
            <a:xfrm flipH="1">
              <a:off x="1825101" y="975632"/>
              <a:ext cx="5325558" cy="115685"/>
            </a:xfrm>
            <a:prstGeom prst="parallelogram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7" name="図 6" descr="暗い背景に白い文字がある&#10;&#10;中程度の精度で自動的に生成された説明">
              <a:extLst>
                <a:ext uri="{FF2B5EF4-FFF2-40B4-BE49-F238E27FC236}">
                  <a16:creationId xmlns:a16="http://schemas.microsoft.com/office/drawing/2014/main" id="{1DB1CA0C-ADF5-C731-DC5E-87433D69EA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9498" y="418305"/>
              <a:ext cx="568800" cy="6741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37042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4FF0A-38D5-43E3-4C18-B214E9F1F5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FFE2542-26C9-938C-62CF-A4E2D3BD6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FD1F-B238-489A-B820-857598A48E65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D5389664-A0EF-6116-E033-93AA87495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確かめよう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0BE1F48-EDCD-A6B1-4F8D-088B067B97EE}"/>
              </a:ext>
            </a:extLst>
          </p:cNvPr>
          <p:cNvSpPr/>
          <p:nvPr/>
        </p:nvSpPr>
        <p:spPr>
          <a:xfrm>
            <a:off x="811918" y="2912145"/>
            <a:ext cx="7720895" cy="307120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44000" rIns="0" rtlCol="0" anchor="t">
            <a:spAutoFit/>
          </a:bodyPr>
          <a:lstStyle/>
          <a:p>
            <a:pPr marL="893763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SNS</a:t>
            </a: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上の噂話 </a:t>
            </a:r>
          </a:p>
          <a:p>
            <a:pPr marL="893763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友人の体験談 </a:t>
            </a:r>
          </a:p>
          <a:p>
            <a:pPr marL="893763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公的機関等の</a:t>
            </a:r>
            <a:r>
              <a:rPr kumimoji="1" lang="ja-JP" altLang="en-US" sz="3200" b="1" i="0" u="none" strike="noStrike" kern="1200" cap="none" spc="-30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ウェブサイト </a:t>
            </a:r>
          </a:p>
          <a:p>
            <a:pPr marL="893763" indent="-538163">
              <a:lnSpc>
                <a:spcPct val="150000"/>
              </a:lnSpc>
              <a:buClr>
                <a:srgbClr val="0070C0"/>
              </a:buClr>
              <a:buFont typeface="+mj-lt"/>
              <a:buAutoNum type="arabicPeriod"/>
            </a:pPr>
            <a:r>
              <a: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cs"/>
              </a:rPr>
              <a:t>映画やドラマ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D3C70BE-F756-2DF5-D236-A3B4C5EC425D}"/>
              </a:ext>
            </a:extLst>
          </p:cNvPr>
          <p:cNvSpPr txBox="1"/>
          <p:nvPr/>
        </p:nvSpPr>
        <p:spPr>
          <a:xfrm>
            <a:off x="801591" y="1811556"/>
            <a:ext cx="7720354" cy="1080135"/>
          </a:xfrm>
          <a:prstGeom prst="roundRect">
            <a:avLst>
              <a:gd name="adj" fmla="val 16492"/>
            </a:avLst>
          </a:prstGeom>
          <a:solidFill>
            <a:srgbClr val="FF66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08000" tIns="0" rIns="108000" bIns="0" rtlCol="0" anchor="t">
            <a:sp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</a:rPr>
              <a:t>薬物に関する正しい情報を得るために、</a:t>
            </a:r>
            <a:br>
              <a:rPr kumimoji="1" lang="en-US" altLang="ja-JP" sz="3200" b="1" dirty="0">
                <a:solidFill>
                  <a:schemeClr val="bg1"/>
                </a:solidFill>
              </a:rPr>
            </a:br>
            <a:r>
              <a:rPr kumimoji="1" lang="ja-JP" altLang="en-US" sz="3200" b="1" dirty="0">
                <a:solidFill>
                  <a:schemeClr val="bg1"/>
                </a:solidFill>
              </a:rPr>
              <a:t>最も信頼できるのはどの情報源ですか？</a:t>
            </a: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1BFFFF1C-DCD1-293A-D5BB-0DB44EF7DF6B}"/>
              </a:ext>
            </a:extLst>
          </p:cNvPr>
          <p:cNvSpPr txBox="1">
            <a:spLocks/>
          </p:cNvSpPr>
          <p:nvPr/>
        </p:nvSpPr>
        <p:spPr>
          <a:xfrm>
            <a:off x="801590" y="1290508"/>
            <a:ext cx="1415772" cy="539058"/>
          </a:xfrm>
          <a:prstGeom prst="rect">
            <a:avLst/>
          </a:prstGeom>
        </p:spPr>
        <p:txBody>
          <a:bodyPr wrap="none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ja-JP" altLang="en-US" sz="3200" b="1" dirty="0">
                <a:solidFill>
                  <a:srgbClr val="0070C0"/>
                </a:solidFill>
                <a:latin typeface="+mn-ea"/>
                <a:ea typeface="+mn-ea"/>
              </a:rPr>
              <a:t>問題２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1DEFC25-A154-B7B8-3F54-C7EA03711710}"/>
              </a:ext>
            </a:extLst>
          </p:cNvPr>
          <p:cNvGrpSpPr/>
          <p:nvPr/>
        </p:nvGrpSpPr>
        <p:grpSpPr>
          <a:xfrm>
            <a:off x="1825101" y="418305"/>
            <a:ext cx="5763197" cy="674133"/>
            <a:chOff x="1825101" y="418305"/>
            <a:chExt cx="5763197" cy="674133"/>
          </a:xfrm>
        </p:grpSpPr>
        <p:sp>
          <p:nvSpPr>
            <p:cNvPr id="6" name="平行四辺形 5">
              <a:extLst>
                <a:ext uri="{FF2B5EF4-FFF2-40B4-BE49-F238E27FC236}">
                  <a16:creationId xmlns:a16="http://schemas.microsoft.com/office/drawing/2014/main" id="{5CF499B4-573B-727B-5769-DDACD3E8F7BC}"/>
                </a:ext>
              </a:extLst>
            </p:cNvPr>
            <p:cNvSpPr/>
            <p:nvPr userDrawn="1"/>
          </p:nvSpPr>
          <p:spPr>
            <a:xfrm flipH="1">
              <a:off x="1825101" y="975632"/>
              <a:ext cx="5325558" cy="115685"/>
            </a:xfrm>
            <a:prstGeom prst="parallelogram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7" name="図 6" descr="暗い背景に白い文字がある&#10;&#10;中程度の精度で自動的に生成された説明">
              <a:extLst>
                <a:ext uri="{FF2B5EF4-FFF2-40B4-BE49-F238E27FC236}">
                  <a16:creationId xmlns:a16="http://schemas.microsoft.com/office/drawing/2014/main" id="{86BCAC88-0BE5-481A-A4F3-BC264EDDDED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9498" y="418305"/>
              <a:ext cx="568800" cy="674133"/>
            </a:xfrm>
            <a:prstGeom prst="rect">
              <a:avLst/>
            </a:prstGeom>
          </p:spPr>
        </p:pic>
      </p:grpSp>
      <p:sp>
        <p:nvSpPr>
          <p:cNvPr id="8" name="楕円 7">
            <a:extLst>
              <a:ext uri="{FF2B5EF4-FFF2-40B4-BE49-F238E27FC236}">
                <a16:creationId xmlns:a16="http://schemas.microsoft.com/office/drawing/2014/main" id="{C49829C4-3CFA-8C71-D89D-B2C17B05FA83}"/>
              </a:ext>
            </a:extLst>
          </p:cNvPr>
          <p:cNvSpPr/>
          <p:nvPr/>
        </p:nvSpPr>
        <p:spPr>
          <a:xfrm>
            <a:off x="1049119" y="4591754"/>
            <a:ext cx="648000" cy="6480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012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ユーザー定義 7">
      <a:majorFont>
        <a:latin typeface="Arial"/>
        <a:ea typeface="游ゴシック"/>
        <a:cs typeface=""/>
      </a:majorFont>
      <a:minorFont>
        <a:latin typeface="Arial"/>
        <a:ea typeface="游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456</Words>
  <Application>Microsoft Office PowerPoint</Application>
  <PresentationFormat>画面に合わせる (4:3)</PresentationFormat>
  <Paragraphs>88</Paragraphs>
  <Slides>11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MS PGothic</vt:lpstr>
      <vt:lpstr>Proxima Nova</vt:lpstr>
      <vt:lpstr>游ゴシック</vt:lpstr>
      <vt:lpstr>Arial</vt:lpstr>
      <vt:lpstr>Wingdings</vt:lpstr>
      <vt:lpstr>Office テーマ</vt:lpstr>
      <vt:lpstr>モジュール２ 薬物乱用による社会への影響</vt:lpstr>
      <vt:lpstr>PowerPoint プレゼンテーション</vt:lpstr>
      <vt:lpstr>大麻乱用者の証言</vt:lpstr>
      <vt:lpstr>薬物乱用による犯罪や事件・事故</vt:lpstr>
      <vt:lpstr>振り返り</vt:lpstr>
      <vt:lpstr>確かめよう</vt:lpstr>
      <vt:lpstr>確かめよう</vt:lpstr>
      <vt:lpstr>確かめよう</vt:lpstr>
      <vt:lpstr>確かめよう</vt:lpstr>
      <vt:lpstr>考えてみよう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2025-02-14T10:13:58Z</dcterms:created>
  <dcterms:modified xsi:type="dcterms:W3CDTF">2025-02-18T09:49:35Z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2025-02-14T10:14:04Z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e5ae2623-a476-4c86-a9d3-26a618d92e6b</vt:lpwstr>
  </property>
  <property fmtid="{D5CDD505-2E9C-101B-9397-08002B2CF9AE}" pid="8" name="MSIP_Label_d899a617-f30e-4fb8-b81c-fb6d0b94ac5b_ContentBits">
    <vt:lpwstr>0</vt:lpwstr>
  </property>
  <property fmtid="{D5CDD505-2E9C-101B-9397-08002B2CF9AE}" pid="9" name="MSIP_Label_d899a617-f30e-4fb8-b81c-fb6d0b94ac5b_Tag">
    <vt:lpwstr>10, 3, 0, 1</vt:lpwstr>
  </property>
</Properties>
</file>