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3"/>
  </p:notesMasterIdLst>
  <p:sldIdLst>
    <p:sldId id="256" r:id="rId2"/>
    <p:sldId id="259" r:id="rId3"/>
    <p:sldId id="287" r:id="rId4"/>
    <p:sldId id="321" r:id="rId5"/>
    <p:sldId id="263" r:id="rId6"/>
    <p:sldId id="257" r:id="rId7"/>
    <p:sldId id="290" r:id="rId8"/>
    <p:sldId id="288" r:id="rId9"/>
    <p:sldId id="291" r:id="rId10"/>
    <p:sldId id="28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7" pos="710" userDrawn="1">
          <p15:clr>
            <a:srgbClr val="A4A3A4"/>
          </p15:clr>
        </p15:guide>
        <p15:guide id="8" pos="6970" userDrawn="1">
          <p15:clr>
            <a:srgbClr val="A4A3A4"/>
          </p15:clr>
        </p15:guide>
        <p15:guide id="9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5050"/>
    <a:srgbClr val="FF7C80"/>
    <a:srgbClr val="A72025"/>
    <a:srgbClr val="FCEDE4"/>
    <a:srgbClr val="FEF8F4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662" y="67"/>
      </p:cViewPr>
      <p:guideLst>
        <p:guide pos="3840"/>
        <p:guide pos="710"/>
        <p:guide pos="697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215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0B43B-02CA-4987-BACC-65BB4D436B29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42846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0350-147C-4A2B-9890-C4BFA8F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57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9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44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C2372-5725-5BF9-135C-1A96791A0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A8F6560-AEF5-621D-0D20-A2BBCA3505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9F8D59A-A9AA-CE49-798E-7F9C370066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766766-C004-23AC-62DE-60585F1DAE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503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8D1D3-CDFA-E7CA-9016-BBD00E0BC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263E041-BD07-AAEC-7CF0-3DB9CB2919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CE0A57F-9071-62CC-1099-A59AFBD23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BADE19-DDE2-5330-F38D-7D565E8B6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497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A6F13-08BB-3586-876C-3388F863F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9839E29-D295-64A3-56FC-2E3BDBBF3C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50EC88F-E1CF-35AD-C8D4-21F36D1E0A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D89462-77CD-AA87-34F9-BB26A2DA46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182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CD40B-8920-FA22-2AF7-A3E73FD4A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0FBD8DC-F530-9A0F-6C2E-9F4B6B0B89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C165DFC-7198-06DB-EC82-3106CB1FF7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>
              <a:sym typeface="MS PGothic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0058A0-DBF5-F696-E708-F7AE57ECDC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82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8EAE-7728-468F-A5AB-2F8B52E296E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936163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5BC1D-8226-44D2-8EA0-99F6CC7BE0C7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0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0B25-F1D4-41D2-985E-E05EE7555CF8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56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3EFD2-4D4C-454A-8890-9554E5EFE18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603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DCD-82AA-4567-A31B-CCF9FB4A31A3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1373-9ED3-4A32-AEE0-3F80FBFEB81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9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>
          <a:gsLst>
            <a:gs pos="6000">
              <a:schemeClr val="bg1"/>
            </a:gs>
            <a:gs pos="50000">
              <a:schemeClr val="bg1">
                <a:lumMod val="95000"/>
              </a:schemeClr>
            </a:gs>
            <a:gs pos="8700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E1E3D-8266-7C7B-403F-EA56B809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5172-2DC7-4EC2-A8C8-19F54EB45375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2BD32D-288D-F283-8518-73BF3262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3B5B6-759E-28B2-E6DC-90AFF689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四角形: 上の 2 つの角を丸める 2">
            <a:extLst>
              <a:ext uri="{FF2B5EF4-FFF2-40B4-BE49-F238E27FC236}">
                <a16:creationId xmlns:a16="http://schemas.microsoft.com/office/drawing/2014/main" id="{15E42EC3-3562-7B86-9B0E-C6C89A0A6EB7}"/>
              </a:ext>
            </a:extLst>
          </p:cNvPr>
          <p:cNvSpPr/>
          <p:nvPr userDrawn="1"/>
        </p:nvSpPr>
        <p:spPr>
          <a:xfrm rot="5400000">
            <a:off x="2977158" y="-2024559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上の 2 つの角を丸める 6">
            <a:extLst>
              <a:ext uri="{FF2B5EF4-FFF2-40B4-BE49-F238E27FC236}">
                <a16:creationId xmlns:a16="http://schemas.microsoft.com/office/drawing/2014/main" id="{D6602240-AF2A-FA65-5F5D-E586C102251C}"/>
              </a:ext>
            </a:extLst>
          </p:cNvPr>
          <p:cNvSpPr/>
          <p:nvPr userDrawn="1"/>
        </p:nvSpPr>
        <p:spPr>
          <a:xfrm rot="5400000">
            <a:off x="2919354" y="-2098129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上の 2 つの角を丸める 10">
            <a:extLst>
              <a:ext uri="{FF2B5EF4-FFF2-40B4-BE49-F238E27FC236}">
                <a16:creationId xmlns:a16="http://schemas.microsoft.com/office/drawing/2014/main" id="{A960F028-DEB3-E39D-7C45-3D0AAE4205C8}"/>
              </a:ext>
            </a:extLst>
          </p:cNvPr>
          <p:cNvSpPr/>
          <p:nvPr userDrawn="1"/>
        </p:nvSpPr>
        <p:spPr>
          <a:xfrm rot="5400000">
            <a:off x="2868011" y="-2161193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blipFill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D3C39AE-EBB5-7ABE-93D1-43B7D04A16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8" y="472959"/>
            <a:ext cx="549917" cy="5855004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ABDB6CE-5710-13C2-D771-6955AD8C4146}"/>
              </a:ext>
            </a:extLst>
          </p:cNvPr>
          <p:cNvGrpSpPr/>
          <p:nvPr userDrawn="1"/>
        </p:nvGrpSpPr>
        <p:grpSpPr>
          <a:xfrm>
            <a:off x="1784074" y="2677356"/>
            <a:ext cx="8629744" cy="1560278"/>
            <a:chOff x="1458761" y="2677356"/>
            <a:chExt cx="8629744" cy="1560278"/>
          </a:xfrm>
        </p:grpSpPr>
        <p:sp>
          <p:nvSpPr>
            <p:cNvPr id="14" name="フローチャート: データ 13">
              <a:extLst>
                <a:ext uri="{FF2B5EF4-FFF2-40B4-BE49-F238E27FC236}">
                  <a16:creationId xmlns:a16="http://schemas.microsoft.com/office/drawing/2014/main" id="{5AF95FF7-1AB2-89CE-8A29-4E393AD13A42}"/>
                </a:ext>
              </a:extLst>
            </p:cNvPr>
            <p:cNvSpPr/>
            <p:nvPr userDrawn="1"/>
          </p:nvSpPr>
          <p:spPr>
            <a:xfrm rot="16200000" flipV="1">
              <a:off x="5006249" y="-325516"/>
              <a:ext cx="1015662" cy="8110637"/>
            </a:xfrm>
            <a:prstGeom prst="flowChartInputOutpu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フローチャート: データ 14">
              <a:extLst>
                <a:ext uri="{FF2B5EF4-FFF2-40B4-BE49-F238E27FC236}">
                  <a16:creationId xmlns:a16="http://schemas.microsoft.com/office/drawing/2014/main" id="{0D188FCC-DD67-95FF-02AF-1FB4C58E9E26}"/>
                </a:ext>
              </a:extLst>
            </p:cNvPr>
            <p:cNvSpPr/>
            <p:nvPr userDrawn="1"/>
          </p:nvSpPr>
          <p:spPr>
            <a:xfrm rot="16200000" flipV="1">
              <a:off x="5525356" y="-870132"/>
              <a:ext cx="1015662" cy="8110637"/>
            </a:xfrm>
            <a:prstGeom prst="flowChartInputOutpu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D17D1D0C-F134-B0E5-DFD9-5EE833BD4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6216" y="2984153"/>
            <a:ext cx="8418368" cy="1011165"/>
          </a:xfrm>
        </p:spPr>
        <p:txBody>
          <a:bodyPr anchor="t">
            <a:noAutofit/>
          </a:bodyPr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59327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9FC9-6DFE-448E-AF7B-A24D266A27DD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9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E93C-C3AE-42DC-85DD-46E5F31C62B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61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4CE1-6ABF-4A44-A34D-AB0C732076FF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07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ABC9-00A1-418C-9977-DE899CC52C6B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67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青タイトルのみ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5784" y="304341"/>
            <a:ext cx="5325558" cy="775464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赤タイトルのみ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5784" y="304341"/>
            <a:ext cx="5325558" cy="775464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7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なし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68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C8EAE-7728-468F-A5AB-2F8B52E296E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39805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四角形: 上の 2 つの角を丸める 6">
            <a:extLst>
              <a:ext uri="{FF2B5EF4-FFF2-40B4-BE49-F238E27FC236}">
                <a16:creationId xmlns:a16="http://schemas.microsoft.com/office/drawing/2014/main" id="{98D023F9-7EF4-ACE3-05DB-2328B2F268C7}"/>
              </a:ext>
            </a:extLst>
          </p:cNvPr>
          <p:cNvSpPr/>
          <p:nvPr userDrawn="1"/>
        </p:nvSpPr>
        <p:spPr>
          <a:xfrm rot="5400000">
            <a:off x="2977158" y="-2024559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上の 2 つの角を丸める 7">
            <a:extLst>
              <a:ext uri="{FF2B5EF4-FFF2-40B4-BE49-F238E27FC236}">
                <a16:creationId xmlns:a16="http://schemas.microsoft.com/office/drawing/2014/main" id="{8D7E59CA-1E26-9019-7EAA-F79B5661677C}"/>
              </a:ext>
            </a:extLst>
          </p:cNvPr>
          <p:cNvSpPr/>
          <p:nvPr userDrawn="1"/>
        </p:nvSpPr>
        <p:spPr>
          <a:xfrm rot="5400000">
            <a:off x="2919354" y="-2098129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上の 2 つの角を丸める 9">
            <a:extLst>
              <a:ext uri="{FF2B5EF4-FFF2-40B4-BE49-F238E27FC236}">
                <a16:creationId xmlns:a16="http://schemas.microsoft.com/office/drawing/2014/main" id="{D63D03A1-D38E-683A-A3D9-83C3B068556A}"/>
              </a:ext>
            </a:extLst>
          </p:cNvPr>
          <p:cNvSpPr/>
          <p:nvPr userDrawn="1"/>
        </p:nvSpPr>
        <p:spPr>
          <a:xfrm rot="5400000">
            <a:off x="2868011" y="-2161193"/>
            <a:ext cx="6182710" cy="110989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853961F-3614-AAD4-6789-1295254B03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8" y="472959"/>
            <a:ext cx="549917" cy="585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6" r:id="rId8"/>
    <p:sldLayoutId id="2147483687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hlw.go.jp/bunya/iyakuhin/yakubuturanyou/taima01/chishiki03.html#link0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85D56C4-1B1B-FB20-585F-B007DC70F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252" y="2927534"/>
            <a:ext cx="8609743" cy="1011165"/>
          </a:xfrm>
        </p:spPr>
        <p:txBody>
          <a:bodyPr anchor="ctr"/>
          <a:lstStyle/>
          <a:p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j-cs"/>
              </a:rPr>
              <a:t>モジュール</a:t>
            </a:r>
            <a:r>
              <a:rPr lang="ja-JP" altLang="en-US" sz="2400" dirty="0">
                <a:solidFill>
                  <a:prstClr val="black"/>
                </a:solidFill>
              </a:rPr>
              <a:t>２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j-cs"/>
              </a:rPr>
            </a:br>
            <a:r>
              <a:rPr lang="ja-JP" altLang="en-US" sz="4800" spc="-300" dirty="0"/>
              <a:t>薬物乱用による社会への影響</a:t>
            </a:r>
            <a:endParaRPr lang="ja-JP" altLang="en-US" spc="-3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D4CD9D-9B4D-806D-7C6F-F8DAD5A4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798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060CD-BCED-3E55-A918-0E2719FE2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5509CA-5492-1FA7-C3CB-50EB96CE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11490BF-4DFF-EAA7-FB6F-FE890B8B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考えてみよう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929A74-C64F-D83B-F8F4-5857C59CB611}"/>
              </a:ext>
            </a:extLst>
          </p:cNvPr>
          <p:cNvSpPr txBox="1"/>
          <p:nvPr/>
        </p:nvSpPr>
        <p:spPr>
          <a:xfrm>
            <a:off x="2012231" y="1360170"/>
            <a:ext cx="8167537" cy="4446270"/>
          </a:xfrm>
          <a:prstGeom prst="cloudCallout">
            <a:avLst>
              <a:gd name="adj1" fmla="val -40425"/>
              <a:gd name="adj2" fmla="val 56330"/>
            </a:avLst>
          </a:prstGeom>
          <a:solidFill>
            <a:schemeClr val="accent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0" tIns="144000" rIns="0" bIns="0" rtlCol="0" anchor="t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4800" b="1" dirty="0">
                <a:solidFill>
                  <a:schemeClr val="bg1"/>
                </a:solidFill>
              </a:rPr>
              <a:t>薬物乱用が</a:t>
            </a:r>
            <a:br>
              <a:rPr kumimoji="1" lang="en-US" altLang="ja-JP" sz="4800" b="1" dirty="0">
                <a:solidFill>
                  <a:schemeClr val="bg1"/>
                </a:solidFill>
              </a:rPr>
            </a:br>
            <a:r>
              <a:rPr kumimoji="1" lang="ja-JP" altLang="en-US" sz="4800" b="1" dirty="0">
                <a:solidFill>
                  <a:schemeClr val="bg1"/>
                </a:solidFill>
              </a:rPr>
              <a:t>社会にどのような</a:t>
            </a:r>
            <a:br>
              <a:rPr kumimoji="1" lang="en-US" altLang="ja-JP" sz="4800" b="1" dirty="0">
                <a:solidFill>
                  <a:schemeClr val="bg1"/>
                </a:solidFill>
              </a:rPr>
            </a:br>
            <a:r>
              <a:rPr kumimoji="1" lang="ja-JP" altLang="en-US" sz="4800" b="1" dirty="0">
                <a:solidFill>
                  <a:schemeClr val="bg1"/>
                </a:solidFill>
              </a:rPr>
              <a:t>悪影響を及ぼすのか？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8B02461-CCFD-75B8-21C9-6B4CB33E5979}"/>
              </a:ext>
            </a:extLst>
          </p:cNvPr>
          <p:cNvGrpSpPr/>
          <p:nvPr/>
        </p:nvGrpSpPr>
        <p:grpSpPr>
          <a:xfrm>
            <a:off x="3435784" y="407214"/>
            <a:ext cx="5756371" cy="674515"/>
            <a:chOff x="3435784" y="407214"/>
            <a:chExt cx="5756371" cy="674515"/>
          </a:xfrm>
        </p:grpSpPr>
        <p:sp>
          <p:nvSpPr>
            <p:cNvPr id="3" name="平行四辺形 2">
              <a:extLst>
                <a:ext uri="{FF2B5EF4-FFF2-40B4-BE49-F238E27FC236}">
                  <a16:creationId xmlns:a16="http://schemas.microsoft.com/office/drawing/2014/main" id="{44D65239-A7F9-F048-9B66-D2754061C818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92EC7207-D28F-4678-621F-AA6489DE3D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8013" cy="673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248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1AD6B7F-09B9-C941-C87D-CD33BC78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992A268-5A6D-5211-899F-D538044C84B4}"/>
              </a:ext>
            </a:extLst>
          </p:cNvPr>
          <p:cNvSpPr/>
          <p:nvPr/>
        </p:nvSpPr>
        <p:spPr>
          <a:xfrm>
            <a:off x="1533832" y="409314"/>
            <a:ext cx="9124335" cy="105334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>
            <a:spAutoFit/>
          </a:bodyPr>
          <a:lstStyle/>
          <a:p>
            <a:pPr algn="ctr">
              <a:buClr>
                <a:srgbClr val="0070C0"/>
              </a:buClr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  <a:t>薬物乱用が社会にどのような悪影響を及ぼすのか、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  <a:t>ウェビングマップにしてみよう。</a:t>
            </a:r>
          </a:p>
        </p:txBody>
      </p:sp>
      <p:sp>
        <p:nvSpPr>
          <p:cNvPr id="21" name="Google Shape;193;g2fab1155b0a_2_12">
            <a:extLst>
              <a:ext uri="{FF2B5EF4-FFF2-40B4-BE49-F238E27FC236}">
                <a16:creationId xmlns:a16="http://schemas.microsoft.com/office/drawing/2014/main" id="{1D58A8B0-E8C9-A86A-4CEC-CAFFA422F00E}"/>
              </a:ext>
            </a:extLst>
          </p:cNvPr>
          <p:cNvSpPr/>
          <p:nvPr/>
        </p:nvSpPr>
        <p:spPr>
          <a:xfrm>
            <a:off x="1743900" y="1517675"/>
            <a:ext cx="8704200" cy="4757000"/>
          </a:xfrm>
          <a:prstGeom prst="roundRect">
            <a:avLst>
              <a:gd name="adj" fmla="val 2250"/>
            </a:avLst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Proxima Nova"/>
              <a:sym typeface="Proxima Nova"/>
            </a:endParaRPr>
          </a:p>
        </p:txBody>
      </p:sp>
      <p:sp>
        <p:nvSpPr>
          <p:cNvPr id="23" name="Google Shape;196;g2fab1155b0a_2_12">
            <a:extLst>
              <a:ext uri="{FF2B5EF4-FFF2-40B4-BE49-F238E27FC236}">
                <a16:creationId xmlns:a16="http://schemas.microsoft.com/office/drawing/2014/main" id="{E4E8CF2A-7889-8DE6-8958-17779890222F}"/>
              </a:ext>
            </a:extLst>
          </p:cNvPr>
          <p:cNvSpPr txBox="1"/>
          <p:nvPr/>
        </p:nvSpPr>
        <p:spPr>
          <a:xfrm>
            <a:off x="1774375" y="1535080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2"/>
                </a:solidFill>
                <a:cs typeface="MS PGothic"/>
                <a:sym typeface="MS PGothic"/>
              </a:rPr>
              <a:t>家庭</a:t>
            </a:r>
            <a:endParaRPr sz="2400" b="1" kern="0" dirty="0">
              <a:solidFill>
                <a:schemeClr val="accent2"/>
              </a:solidFill>
              <a:cs typeface="MS PGothic"/>
              <a:sym typeface="MS PGothic"/>
            </a:endParaRPr>
          </a:p>
        </p:txBody>
      </p:sp>
      <p:sp>
        <p:nvSpPr>
          <p:cNvPr id="24" name="Google Shape;197;g2fab1155b0a_2_12">
            <a:extLst>
              <a:ext uri="{FF2B5EF4-FFF2-40B4-BE49-F238E27FC236}">
                <a16:creationId xmlns:a16="http://schemas.microsoft.com/office/drawing/2014/main" id="{C1976E2D-C32F-84C3-8566-03550059C270}"/>
              </a:ext>
            </a:extLst>
          </p:cNvPr>
          <p:cNvSpPr txBox="1"/>
          <p:nvPr/>
        </p:nvSpPr>
        <p:spPr>
          <a:xfrm>
            <a:off x="9642497" y="153166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algn="r"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6"/>
                </a:solidFill>
                <a:cs typeface="MS PGothic"/>
                <a:sym typeface="MS PGothic"/>
              </a:rPr>
              <a:t>学校</a:t>
            </a:r>
            <a:endParaRPr sz="2400" b="1" u="sng" kern="0" dirty="0">
              <a:solidFill>
                <a:schemeClr val="accent6"/>
              </a:solidFill>
              <a:cs typeface="MS PGothic"/>
              <a:sym typeface="MS PGothic"/>
            </a:endParaRPr>
          </a:p>
        </p:txBody>
      </p:sp>
      <p:sp>
        <p:nvSpPr>
          <p:cNvPr id="25" name="Google Shape;200;g2fab1155b0a_2_12">
            <a:extLst>
              <a:ext uri="{FF2B5EF4-FFF2-40B4-BE49-F238E27FC236}">
                <a16:creationId xmlns:a16="http://schemas.microsoft.com/office/drawing/2014/main" id="{B5F0412D-4944-A0C3-6824-43AB6E30BC43}"/>
              </a:ext>
            </a:extLst>
          </p:cNvPr>
          <p:cNvSpPr txBox="1"/>
          <p:nvPr/>
        </p:nvSpPr>
        <p:spPr>
          <a:xfrm>
            <a:off x="9647643" y="566183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b" anchorCtr="0">
            <a:spAutoFit/>
          </a:bodyPr>
          <a:lstStyle/>
          <a:p>
            <a:pPr algn="r"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5"/>
                </a:solidFill>
                <a:cs typeface="MS PGothic"/>
                <a:sym typeface="MS PGothic"/>
              </a:rPr>
              <a:t>犯罪</a:t>
            </a:r>
            <a:endParaRPr sz="2400" b="1" kern="0" dirty="0">
              <a:solidFill>
                <a:schemeClr val="accent5"/>
              </a:solidFill>
              <a:cs typeface="MS PGothic"/>
              <a:sym typeface="MS PGothic"/>
            </a:endParaRPr>
          </a:p>
        </p:txBody>
      </p:sp>
      <p:sp>
        <p:nvSpPr>
          <p:cNvPr id="26" name="Google Shape;201;g2fab1155b0a_2_12">
            <a:extLst>
              <a:ext uri="{FF2B5EF4-FFF2-40B4-BE49-F238E27FC236}">
                <a16:creationId xmlns:a16="http://schemas.microsoft.com/office/drawing/2014/main" id="{65463EFE-4579-091C-FAE8-0B0A78E6F321}"/>
              </a:ext>
            </a:extLst>
          </p:cNvPr>
          <p:cNvSpPr txBox="1"/>
          <p:nvPr/>
        </p:nvSpPr>
        <p:spPr>
          <a:xfrm>
            <a:off x="1755325" y="566183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b" anchorCtr="0">
            <a:spAutoFit/>
          </a:bodyPr>
          <a:lstStyle/>
          <a:p>
            <a:pPr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rgbClr val="0070C0"/>
                </a:solidFill>
                <a:cs typeface="MS PGothic"/>
                <a:sym typeface="MS PGothic"/>
              </a:rPr>
              <a:t>友人</a:t>
            </a:r>
            <a:endParaRPr sz="2400" b="1" kern="0" dirty="0">
              <a:solidFill>
                <a:srgbClr val="0070C0"/>
              </a:solidFill>
              <a:cs typeface="MS PGothic"/>
              <a:sym typeface="MS PGothic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374AEC0-DB12-D22A-2750-566F90939E77}"/>
              </a:ext>
            </a:extLst>
          </p:cNvPr>
          <p:cNvGrpSpPr/>
          <p:nvPr/>
        </p:nvGrpSpPr>
        <p:grpSpPr>
          <a:xfrm>
            <a:off x="4875111" y="3269551"/>
            <a:ext cx="2267734" cy="1959674"/>
            <a:chOff x="2931736" y="2479249"/>
            <a:chExt cx="3623749" cy="3131481"/>
          </a:xfrm>
        </p:grpSpPr>
        <p:sp>
          <p:nvSpPr>
            <p:cNvPr id="5" name="雲 4">
              <a:extLst>
                <a:ext uri="{FF2B5EF4-FFF2-40B4-BE49-F238E27FC236}">
                  <a16:creationId xmlns:a16="http://schemas.microsoft.com/office/drawing/2014/main" id="{841BBC29-741C-0AEF-F9F5-3FB6A8C1F18A}"/>
                </a:ext>
              </a:extLst>
            </p:cNvPr>
            <p:cNvSpPr/>
            <p:nvPr/>
          </p:nvSpPr>
          <p:spPr>
            <a:xfrm>
              <a:off x="2931736" y="2479249"/>
              <a:ext cx="3623749" cy="3131481"/>
            </a:xfrm>
            <a:prstGeom prst="cloud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1615F3D2-C7B5-7C4B-EC14-3B701CF31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9015" y="2813628"/>
              <a:ext cx="3064918" cy="2561980"/>
            </a:xfrm>
            <a:prstGeom prst="rect">
              <a:avLst/>
            </a:prstGeom>
          </p:spPr>
        </p:pic>
      </p:grpSp>
      <p:sp>
        <p:nvSpPr>
          <p:cNvPr id="27" name="Google Shape;202;g2fab1155b0a_2_12">
            <a:extLst>
              <a:ext uri="{FF2B5EF4-FFF2-40B4-BE49-F238E27FC236}">
                <a16:creationId xmlns:a16="http://schemas.microsoft.com/office/drawing/2014/main" id="{D7451FD3-4796-DBAA-9CFD-E65D5762E6F5}"/>
              </a:ext>
            </a:extLst>
          </p:cNvPr>
          <p:cNvSpPr/>
          <p:nvPr/>
        </p:nvSpPr>
        <p:spPr>
          <a:xfrm>
            <a:off x="2970049" y="2241285"/>
            <a:ext cx="1908000" cy="9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例：親への反発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28" name="Google Shape;203;g2fab1155b0a_2_12">
            <a:extLst>
              <a:ext uri="{FF2B5EF4-FFF2-40B4-BE49-F238E27FC236}">
                <a16:creationId xmlns:a16="http://schemas.microsoft.com/office/drawing/2014/main" id="{E0D2D359-87D8-D133-1016-57DDDA29EA96}"/>
              </a:ext>
            </a:extLst>
          </p:cNvPr>
          <p:cNvSpPr/>
          <p:nvPr/>
        </p:nvSpPr>
        <p:spPr>
          <a:xfrm>
            <a:off x="2970049" y="4664999"/>
            <a:ext cx="2033306" cy="90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例：友だちとの喧嘩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29" name="Google Shape;204;g2fab1155b0a_2_12">
            <a:extLst>
              <a:ext uri="{FF2B5EF4-FFF2-40B4-BE49-F238E27FC236}">
                <a16:creationId xmlns:a16="http://schemas.microsoft.com/office/drawing/2014/main" id="{90014A4D-3DFA-BCC8-5A98-11BB60D831FE}"/>
              </a:ext>
            </a:extLst>
          </p:cNvPr>
          <p:cNvSpPr/>
          <p:nvPr/>
        </p:nvSpPr>
        <p:spPr>
          <a:xfrm>
            <a:off x="7587569" y="2857854"/>
            <a:ext cx="1908000" cy="90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例：先輩の誘い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30" name="Google Shape;205;g2fab1155b0a_2_12">
            <a:extLst>
              <a:ext uri="{FF2B5EF4-FFF2-40B4-BE49-F238E27FC236}">
                <a16:creationId xmlns:a16="http://schemas.microsoft.com/office/drawing/2014/main" id="{66CBAC80-C944-3925-8B18-50B458B53300}"/>
              </a:ext>
            </a:extLst>
          </p:cNvPr>
          <p:cNvSpPr/>
          <p:nvPr/>
        </p:nvSpPr>
        <p:spPr>
          <a:xfrm>
            <a:off x="7079795" y="4648033"/>
            <a:ext cx="1908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例：窃盗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cxnSp>
        <p:nvCxnSpPr>
          <p:cNvPr id="31" name="Google Shape;206;g2fab1155b0a_2_12">
            <a:extLst>
              <a:ext uri="{FF2B5EF4-FFF2-40B4-BE49-F238E27FC236}">
                <a16:creationId xmlns:a16="http://schemas.microsoft.com/office/drawing/2014/main" id="{6C06EC68-35D2-51D6-0B88-9552AB5EAC43}"/>
              </a:ext>
            </a:extLst>
          </p:cNvPr>
          <p:cNvCxnSpPr>
            <a:cxnSpLocks/>
            <a:stCxn id="27" idx="6"/>
            <a:endCxn id="29" idx="2"/>
          </p:cNvCxnSpPr>
          <p:nvPr/>
        </p:nvCxnSpPr>
        <p:spPr>
          <a:xfrm>
            <a:off x="4878049" y="2691285"/>
            <a:ext cx="2709520" cy="616569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" name="Google Shape;207;g2fab1155b0a_2_12">
            <a:extLst>
              <a:ext uri="{FF2B5EF4-FFF2-40B4-BE49-F238E27FC236}">
                <a16:creationId xmlns:a16="http://schemas.microsoft.com/office/drawing/2014/main" id="{5E6B2526-A46C-0B51-8331-2C1E96300AA8}"/>
              </a:ext>
            </a:extLst>
          </p:cNvPr>
          <p:cNvCxnSpPr>
            <a:cxnSpLocks/>
            <a:stCxn id="29" idx="4"/>
            <a:endCxn id="30" idx="0"/>
          </p:cNvCxnSpPr>
          <p:nvPr/>
        </p:nvCxnSpPr>
        <p:spPr>
          <a:xfrm flipH="1">
            <a:off x="8033795" y="3757854"/>
            <a:ext cx="507774" cy="890179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5144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雲 9">
            <a:extLst>
              <a:ext uri="{FF2B5EF4-FFF2-40B4-BE49-F238E27FC236}">
                <a16:creationId xmlns:a16="http://schemas.microsoft.com/office/drawing/2014/main" id="{7346D6EB-F8E8-FEB9-5716-21566B7D30C7}"/>
              </a:ext>
            </a:extLst>
          </p:cNvPr>
          <p:cNvSpPr/>
          <p:nvPr/>
        </p:nvSpPr>
        <p:spPr>
          <a:xfrm>
            <a:off x="1976176" y="1037708"/>
            <a:ext cx="8239648" cy="5004080"/>
          </a:xfrm>
          <a:prstGeom prst="cloud">
            <a:avLst/>
          </a:prstGeom>
          <a:solidFill>
            <a:srgbClr val="FCEDE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AA8FE86-3BE5-BA5C-D8AC-6C30731A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5B7840-2FCE-80AA-A69A-384AB8E34C93}"/>
              </a:ext>
            </a:extLst>
          </p:cNvPr>
          <p:cNvSpPr txBox="1"/>
          <p:nvPr/>
        </p:nvSpPr>
        <p:spPr>
          <a:xfrm>
            <a:off x="3233678" y="1784626"/>
            <a:ext cx="5724644" cy="3705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" altLang="ja-JP" sz="5400" b="1" dirty="0">
                <a:solidFill>
                  <a:srgbClr val="FF0000"/>
                </a:solidFill>
                <a:cs typeface="MS PGothic"/>
                <a:sym typeface="MS PGothic"/>
              </a:rPr>
              <a:t>薬物乱用</a:t>
            </a:r>
            <a:r>
              <a:rPr lang="ja" altLang="ja-JP" sz="5400" b="1" dirty="0">
                <a:cs typeface="MS PGothic"/>
                <a:sym typeface="MS PGothic"/>
              </a:rPr>
              <a:t>は、</a:t>
            </a:r>
            <a:endParaRPr lang="en-US" altLang="ja" sz="5400" b="1" dirty="0">
              <a:cs typeface="MS PGothic"/>
              <a:sym typeface="MS PGothic"/>
            </a:endParaRPr>
          </a:p>
          <a:p>
            <a:pPr algn="ctr">
              <a:lnSpc>
                <a:spcPct val="110000"/>
              </a:lnSpc>
            </a:pPr>
            <a:r>
              <a:rPr lang="ja-JP" altLang="en-US" sz="5400" b="1" dirty="0">
                <a:cs typeface="MS PGothic"/>
                <a:sym typeface="MS PGothic"/>
              </a:rPr>
              <a:t>周囲の人や社会に</a:t>
            </a:r>
            <a:br>
              <a:rPr lang="en-US" altLang="ja-JP" sz="5400" b="1" dirty="0">
                <a:cs typeface="MS PGothic"/>
                <a:sym typeface="MS PGothic"/>
              </a:rPr>
            </a:br>
            <a:r>
              <a:rPr lang="ja-JP" altLang="en-US" sz="5400" b="1" dirty="0">
                <a:cs typeface="MS PGothic"/>
                <a:sym typeface="MS PGothic"/>
              </a:rPr>
              <a:t>どのような</a:t>
            </a:r>
            <a:r>
              <a:rPr lang="ja-JP" altLang="en-US" sz="5400" b="1" dirty="0">
                <a:solidFill>
                  <a:srgbClr val="0070C0"/>
                </a:solidFill>
                <a:cs typeface="MS PGothic"/>
                <a:sym typeface="MS PGothic"/>
              </a:rPr>
              <a:t>影響</a:t>
            </a:r>
            <a:r>
              <a:rPr lang="ja-JP" altLang="en-US" sz="5400" b="1" dirty="0">
                <a:cs typeface="MS PGothic"/>
                <a:sym typeface="MS PGothic"/>
              </a:rPr>
              <a:t>を</a:t>
            </a:r>
            <a:br>
              <a:rPr lang="en-US" altLang="ja-JP" sz="5400" b="1" dirty="0">
                <a:cs typeface="MS PGothic"/>
                <a:sym typeface="MS PGothic"/>
              </a:rPr>
            </a:br>
            <a:r>
              <a:rPr lang="ja-JP" altLang="en-US" sz="5400" b="1" dirty="0">
                <a:cs typeface="MS PGothic"/>
                <a:sym typeface="MS PGothic"/>
              </a:rPr>
              <a:t>与えるのか？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6556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E75F9F-A178-38CC-9C77-9322FC07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FC05997-5609-483A-C6C0-099F44DC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大麻乱用者の証言</a:t>
            </a:r>
          </a:p>
        </p:txBody>
      </p:sp>
      <p:sp>
        <p:nvSpPr>
          <p:cNvPr id="4" name="Google Shape;103;g2f54bed3a7d_0_1">
            <a:extLst>
              <a:ext uri="{FF2B5EF4-FFF2-40B4-BE49-F238E27FC236}">
                <a16:creationId xmlns:a16="http://schemas.microsoft.com/office/drawing/2014/main" id="{E18E2666-FC6B-9953-D4C9-5E159CB38515}"/>
              </a:ext>
            </a:extLst>
          </p:cNvPr>
          <p:cNvSpPr txBox="1"/>
          <p:nvPr/>
        </p:nvSpPr>
        <p:spPr>
          <a:xfrm>
            <a:off x="1131812" y="2076863"/>
            <a:ext cx="9936000" cy="1375249"/>
          </a:xfrm>
          <a:prstGeom prst="roundRect">
            <a:avLst>
              <a:gd name="adj" fmla="val 14796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180000" tIns="108000" rIns="91425" bIns="72000" anchor="ctr" anchorCtr="0">
            <a:spAutoFit/>
          </a:bodyPr>
          <a:lstStyle/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tabLst>
                <a:tab pos="2425700" algn="l"/>
              </a:tabLst>
            </a:pPr>
            <a:r>
              <a:rPr lang="ja-JP" altLang="en-US" sz="3200" b="1" i="0" u="none" strike="noStrike" cap="none" dirty="0">
                <a:solidFill>
                  <a:schemeClr val="dk1"/>
                </a:solidFill>
                <a:latin typeface="+mn-ea"/>
                <a:cs typeface="MS PGothic"/>
                <a:sym typeface="MS PGothic"/>
              </a:rPr>
              <a:t>これは大麻乱用者の手記です。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tabLst>
                <a:tab pos="2425700" algn="l"/>
              </a:tabLst>
            </a:pPr>
            <a:r>
              <a:rPr lang="ja-JP" altLang="en-US" sz="3200" b="1" i="0" u="none" strike="noStrike" cap="none" dirty="0">
                <a:solidFill>
                  <a:schemeClr val="dk1"/>
                </a:solidFill>
                <a:latin typeface="+mn-ea"/>
                <a:cs typeface="MS PGothic"/>
                <a:sym typeface="MS PGothic"/>
              </a:rPr>
              <a:t>手記を読んで、あなたはどのように感じましたか？</a:t>
            </a:r>
          </a:p>
        </p:txBody>
      </p:sp>
      <p:sp>
        <p:nvSpPr>
          <p:cNvPr id="5" name="Google Shape;103;g2f54bed3a7d_0_1">
            <a:extLst>
              <a:ext uri="{FF2B5EF4-FFF2-40B4-BE49-F238E27FC236}">
                <a16:creationId xmlns:a16="http://schemas.microsoft.com/office/drawing/2014/main" id="{3B262F99-846C-9DF5-C261-287CD1AF7C55}"/>
              </a:ext>
            </a:extLst>
          </p:cNvPr>
          <p:cNvSpPr txBox="1"/>
          <p:nvPr/>
        </p:nvSpPr>
        <p:spPr>
          <a:xfrm>
            <a:off x="1131812" y="1402759"/>
            <a:ext cx="9928376" cy="51338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spcFirstLastPara="1" wrap="square" lIns="72000" tIns="360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ja-JP" altLang="en-US" sz="2800" b="1" dirty="0">
                <a:solidFill>
                  <a:srgbClr val="0070C0"/>
                </a:solidFill>
                <a:cs typeface="MS PGothic"/>
                <a:sym typeface="MS PGothic"/>
              </a:rPr>
              <a:t>大麻乱用者による告白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85EF1D7-6EF8-52BF-D096-03591051E28B}"/>
              </a:ext>
            </a:extLst>
          </p:cNvPr>
          <p:cNvSpPr txBox="1">
            <a:spLocks/>
          </p:cNvSpPr>
          <p:nvPr/>
        </p:nvSpPr>
        <p:spPr>
          <a:xfrm>
            <a:off x="4521040" y="6039553"/>
            <a:ext cx="6543779" cy="300019"/>
          </a:xfrm>
          <a:prstGeom prst="rect">
            <a:avLst/>
          </a:prstGeom>
        </p:spPr>
        <p:txBody>
          <a:bodyPr wrap="non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None/>
            </a:pPr>
            <a:r>
              <a:rPr lang="ja-JP" altLang="en-US" sz="1000" dirty="0"/>
              <a:t>出典：厚生労働省</a:t>
            </a:r>
            <a:r>
              <a:rPr lang="en-US" altLang="ja-JP" sz="1000" dirty="0"/>
              <a:t>HP</a:t>
            </a:r>
            <a:r>
              <a:rPr lang="ja-JP" altLang="en-US" sz="1000" dirty="0"/>
              <a:t>（</a:t>
            </a:r>
            <a:r>
              <a:rPr lang="en-US" altLang="ja-JP" sz="1000" dirty="0"/>
              <a:t>https://www.mhlw.go.jp/bunya/iyakuhin/yakubuturanyou/taima01/chishiki03.html#link02</a:t>
            </a:r>
            <a:r>
              <a:rPr lang="ja-JP" altLang="en-US" sz="1000" dirty="0"/>
              <a:t>）</a:t>
            </a:r>
          </a:p>
        </p:txBody>
      </p:sp>
      <p:sp>
        <p:nvSpPr>
          <p:cNvPr id="8" name="Google Shape;136;p3">
            <a:extLst>
              <a:ext uri="{FF2B5EF4-FFF2-40B4-BE49-F238E27FC236}">
                <a16:creationId xmlns:a16="http://schemas.microsoft.com/office/drawing/2014/main" id="{FCEAFCAA-E2A4-848D-677D-9DC391753004}"/>
              </a:ext>
            </a:extLst>
          </p:cNvPr>
          <p:cNvSpPr txBox="1"/>
          <p:nvPr/>
        </p:nvSpPr>
        <p:spPr>
          <a:xfrm>
            <a:off x="2084116" y="4422333"/>
            <a:ext cx="478846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>
                <a:cs typeface="MS PGothic"/>
                <a:sym typeface="MS PGothic"/>
              </a:rPr>
              <a:t>↑</a:t>
            </a:r>
            <a:r>
              <a:rPr lang="ja" sz="1400" dirty="0">
                <a:cs typeface="MS PGothic"/>
                <a:sym typeface="MS PGothic"/>
              </a:rPr>
              <a:t>青字の部分をタップすると大麻乱用者の手記に進みます</a:t>
            </a:r>
            <a:endParaRPr sz="1400" dirty="0">
              <a:cs typeface="MS PGothic"/>
              <a:sym typeface="MS PGothic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5B4472-6438-7E16-73E9-5CC9E8CED103}"/>
              </a:ext>
            </a:extLst>
          </p:cNvPr>
          <p:cNvSpPr txBox="1"/>
          <p:nvPr/>
        </p:nvSpPr>
        <p:spPr>
          <a:xfrm>
            <a:off x="1035586" y="3794900"/>
            <a:ext cx="3986989" cy="52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15950" marR="101600" lvl="0" indent="-285750" algn="l" rtl="0">
              <a:lnSpc>
                <a:spcPct val="1572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Wingdings" panose="05000000000000000000" pitchFamily="2" charset="2"/>
              <a:buChar char="Ø"/>
            </a:pPr>
            <a:r>
              <a:rPr lang="ja-JP" altLang="en-US" sz="2000" u="sng" dirty="0">
                <a:solidFill>
                  <a:srgbClr val="003399"/>
                </a:solidFill>
                <a:latin typeface="+mn-ea"/>
                <a:cs typeface="MS PGothic"/>
                <a:sym typeface="MS P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大切な人を巻き込んだ後悔</a:t>
            </a:r>
            <a:endParaRPr kumimoji="1" lang="ja-JP" altLang="en-US" sz="2000" dirty="0">
              <a:latin typeface="+mn-ea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73031FE-1561-76BD-B708-33F70FADD550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10" name="平行四辺形 9">
              <a:extLst>
                <a:ext uri="{FF2B5EF4-FFF2-40B4-BE49-F238E27FC236}">
                  <a16:creationId xmlns:a16="http://schemas.microsoft.com/office/drawing/2014/main" id="{EA9036F3-DBA5-6A31-64CA-E5E30DE29714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B3850662-2CCA-21E6-67EF-39E01422E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626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FFC93-480D-4AA2-8948-93A6C70D2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CD9CC24-06C4-AD24-03CE-3A017A37F746}"/>
              </a:ext>
            </a:extLst>
          </p:cNvPr>
          <p:cNvGrpSpPr/>
          <p:nvPr/>
        </p:nvGrpSpPr>
        <p:grpSpPr>
          <a:xfrm>
            <a:off x="4249573" y="2398424"/>
            <a:ext cx="3623749" cy="3131481"/>
            <a:chOff x="2931736" y="2479249"/>
            <a:chExt cx="3623749" cy="3131481"/>
          </a:xfrm>
        </p:grpSpPr>
        <p:sp>
          <p:nvSpPr>
            <p:cNvPr id="5" name="雲 4">
              <a:extLst>
                <a:ext uri="{FF2B5EF4-FFF2-40B4-BE49-F238E27FC236}">
                  <a16:creationId xmlns:a16="http://schemas.microsoft.com/office/drawing/2014/main" id="{C86C3578-8B15-F63F-2588-8DB78A9D7712}"/>
                </a:ext>
              </a:extLst>
            </p:cNvPr>
            <p:cNvSpPr/>
            <p:nvPr/>
          </p:nvSpPr>
          <p:spPr>
            <a:xfrm>
              <a:off x="2931736" y="2479249"/>
              <a:ext cx="3623749" cy="3131481"/>
            </a:xfrm>
            <a:prstGeom prst="cloud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BEB2A87-64B2-C4E9-EAF7-073803BAE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9015" y="2813628"/>
              <a:ext cx="3064918" cy="2561980"/>
            </a:xfrm>
            <a:prstGeom prst="rect">
              <a:avLst/>
            </a:prstGeom>
          </p:spPr>
        </p:pic>
      </p:grp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F6EEDF5-B620-17E3-3506-C1E990EE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16B3248-6E45-2BAD-4D9D-01359639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632" y="304341"/>
            <a:ext cx="5545394" cy="775464"/>
          </a:xfrm>
        </p:spPr>
        <p:txBody>
          <a:bodyPr bIns="72000">
            <a:noAutofit/>
          </a:bodyPr>
          <a:lstStyle/>
          <a:p>
            <a:r>
              <a:rPr kumimoji="1" lang="ja-JP" altLang="en-US" sz="2800" spc="-200" dirty="0"/>
              <a:t>薬物乱用による犯罪や事件・事故</a:t>
            </a:r>
          </a:p>
        </p:txBody>
      </p:sp>
      <p:sp>
        <p:nvSpPr>
          <p:cNvPr id="8" name="Google Shape;143;p4">
            <a:extLst>
              <a:ext uri="{FF2B5EF4-FFF2-40B4-BE49-F238E27FC236}">
                <a16:creationId xmlns:a16="http://schemas.microsoft.com/office/drawing/2014/main" id="{B96EFDE4-6DF9-A386-0A22-6B3DB449CD3B}"/>
              </a:ext>
            </a:extLst>
          </p:cNvPr>
          <p:cNvSpPr/>
          <p:nvPr/>
        </p:nvSpPr>
        <p:spPr>
          <a:xfrm>
            <a:off x="6911920" y="2028503"/>
            <a:ext cx="3444000" cy="1356600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家庭内暴力</a:t>
            </a: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家庭崩壊</a:t>
            </a: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9" name="Google Shape;144;p4">
            <a:extLst>
              <a:ext uri="{FF2B5EF4-FFF2-40B4-BE49-F238E27FC236}">
                <a16:creationId xmlns:a16="http://schemas.microsoft.com/office/drawing/2014/main" id="{910A80F4-1C4F-0BBC-EADC-21BEA73C23CC}"/>
              </a:ext>
            </a:extLst>
          </p:cNvPr>
          <p:cNvSpPr/>
          <p:nvPr/>
        </p:nvSpPr>
        <p:spPr>
          <a:xfrm>
            <a:off x="2336039" y="1121526"/>
            <a:ext cx="4384347" cy="1724333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「恐喝」</a:t>
            </a: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「窃盗」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薬物を手に入れるために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恐喝や窃盗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13" name="Google Shape;145;p4">
            <a:extLst>
              <a:ext uri="{FF2B5EF4-FFF2-40B4-BE49-F238E27FC236}">
                <a16:creationId xmlns:a16="http://schemas.microsoft.com/office/drawing/2014/main" id="{FBF77B5C-F6AD-5F57-3E0F-C9684B10224E}"/>
              </a:ext>
            </a:extLst>
          </p:cNvPr>
          <p:cNvSpPr/>
          <p:nvPr/>
        </p:nvSpPr>
        <p:spPr>
          <a:xfrm>
            <a:off x="1016900" y="2787474"/>
            <a:ext cx="3788400" cy="1876321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「事故」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薬物乱用状態で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車を運転して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交通事故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15" name="Google Shape;146;p4">
            <a:extLst>
              <a:ext uri="{FF2B5EF4-FFF2-40B4-BE49-F238E27FC236}">
                <a16:creationId xmlns:a16="http://schemas.microsoft.com/office/drawing/2014/main" id="{28A1C3F2-E74A-C836-3ADF-49DECA2C1ADE}"/>
              </a:ext>
            </a:extLst>
          </p:cNvPr>
          <p:cNvSpPr/>
          <p:nvPr/>
        </p:nvSpPr>
        <p:spPr>
          <a:xfrm>
            <a:off x="1766975" y="4684046"/>
            <a:ext cx="3711548" cy="1330816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0" rIns="91425" bIns="108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「殺人」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幻覚等の状況から</a:t>
            </a:r>
            <a:endParaRPr sz="2200"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16" name="Google Shape;147;p4">
            <a:extLst>
              <a:ext uri="{FF2B5EF4-FFF2-40B4-BE49-F238E27FC236}">
                <a16:creationId xmlns:a16="http://schemas.microsoft.com/office/drawing/2014/main" id="{7A69BF84-4A8F-D79E-FE94-A7E7851B008B}"/>
              </a:ext>
            </a:extLst>
          </p:cNvPr>
          <p:cNvSpPr/>
          <p:nvPr/>
        </p:nvSpPr>
        <p:spPr>
          <a:xfrm>
            <a:off x="7408256" y="4050511"/>
            <a:ext cx="3444000" cy="1505700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資金提供</a:t>
            </a:r>
            <a:r>
              <a:rPr lang="ja-JP" altLang="en-US" sz="2200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lang="en-US" altLang="ja-JP"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altLang="ja-JP" sz="2200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犯罪組織等へ</a:t>
            </a:r>
            <a:endParaRPr sz="2200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09DA776-88C8-5A86-BD60-D178EF5AAD7C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10" name="平行四辺形 9">
              <a:extLst>
                <a:ext uri="{FF2B5EF4-FFF2-40B4-BE49-F238E27FC236}">
                  <a16:creationId xmlns:a16="http://schemas.microsoft.com/office/drawing/2014/main" id="{C50B67FB-E107-5BFD-D280-AE780E2F4C6D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53D4BE1F-55CF-E1D7-2326-21289C8B926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242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18AE31-BD04-971B-990C-052A72B49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2B2BD3A-7F9C-C648-074E-4939DC2DB938}"/>
              </a:ext>
            </a:extLst>
          </p:cNvPr>
          <p:cNvSpPr/>
          <p:nvPr/>
        </p:nvSpPr>
        <p:spPr>
          <a:xfrm>
            <a:off x="1127125" y="1245495"/>
            <a:ext cx="9937750" cy="5095670"/>
          </a:xfrm>
          <a:prstGeom prst="roundRect">
            <a:avLst>
              <a:gd name="adj" fmla="val 8085"/>
            </a:avLst>
          </a:prstGeom>
          <a:solidFill>
            <a:srgbClr val="FF5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176213">
              <a:lnSpc>
                <a:spcPct val="90000"/>
              </a:lnSpc>
              <a:buClr>
                <a:srgbClr val="0070C0"/>
              </a:buClr>
            </a:pP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C0FC66F-296A-10A6-14D4-83D5C56E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0A489B7-96A9-A52F-4683-5E96A85A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pc="400" dirty="0">
                <a:solidFill>
                  <a:srgbClr val="FF0000"/>
                </a:solidFill>
              </a:rPr>
              <a:t>振り返り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7AF2792-89E7-DC37-F8F7-0A06DFC245CF}"/>
              </a:ext>
            </a:extLst>
          </p:cNvPr>
          <p:cNvSpPr/>
          <p:nvPr/>
        </p:nvSpPr>
        <p:spPr>
          <a:xfrm>
            <a:off x="1622066" y="3149329"/>
            <a:ext cx="896211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23900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薬物を手に入れるために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恐喝や窃盗をしてしまう。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C55697C-A1CA-048F-EE7D-7DAB5DEEC465}"/>
              </a:ext>
            </a:extLst>
          </p:cNvPr>
          <p:cNvSpPr/>
          <p:nvPr/>
        </p:nvSpPr>
        <p:spPr>
          <a:xfrm>
            <a:off x="1622066" y="4679005"/>
            <a:ext cx="896211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23900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犯罪組織等に資金が流れ、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安全な社会を阻害する。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277D1ED-6BE6-658D-60DF-C0134D4B6525}"/>
              </a:ext>
            </a:extLst>
          </p:cNvPr>
          <p:cNvSpPr/>
          <p:nvPr/>
        </p:nvSpPr>
        <p:spPr>
          <a:xfrm>
            <a:off x="1622066" y="1628775"/>
            <a:ext cx="896211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47713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友達などの周囲の人々に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悪い影響を与える。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FF85861-AC33-6D84-B58E-91F1E3B74CF9}"/>
              </a:ext>
            </a:extLst>
          </p:cNvPr>
          <p:cNvGrpSpPr/>
          <p:nvPr/>
        </p:nvGrpSpPr>
        <p:grpSpPr>
          <a:xfrm>
            <a:off x="3435784" y="407214"/>
            <a:ext cx="5756371" cy="674515"/>
            <a:chOff x="3435784" y="407214"/>
            <a:chExt cx="5756371" cy="674515"/>
          </a:xfrm>
        </p:grpSpPr>
        <p:sp>
          <p:nvSpPr>
            <p:cNvPr id="9" name="平行四辺形 8">
              <a:extLst>
                <a:ext uri="{FF2B5EF4-FFF2-40B4-BE49-F238E27FC236}">
                  <a16:creationId xmlns:a16="http://schemas.microsoft.com/office/drawing/2014/main" id="{512F16E7-A256-00D5-7B57-41D4539E9934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89A2CBEE-73E2-3E2C-9186-570830AF6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8013" cy="673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297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B6C3C0-38BE-D49F-AED2-43CD0C6E9BA4}"/>
              </a:ext>
            </a:extLst>
          </p:cNvPr>
          <p:cNvSpPr/>
          <p:nvPr/>
        </p:nvSpPr>
        <p:spPr>
          <a:xfrm>
            <a:off x="1524000" y="2466714"/>
            <a:ext cx="912433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社会全体の生産性が向上する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犯罪が増加する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医療費が削減される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交通事故が減少する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B6F65C3-93DF-7EE2-86E7-82556083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93C3F9-2E16-00CD-792F-B463BB16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4AA240-55B4-EB0F-4AE8-D4DAB20AF207}"/>
              </a:ext>
            </a:extLst>
          </p:cNvPr>
          <p:cNvSpPr txBox="1"/>
          <p:nvPr/>
        </p:nvSpPr>
        <p:spPr>
          <a:xfrm>
            <a:off x="1513672" y="1884601"/>
            <a:ext cx="9173519" cy="568643"/>
          </a:xfrm>
          <a:prstGeom prst="roundRect">
            <a:avLst>
              <a:gd name="adj" fmla="val 2395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2000" tIns="0" rIns="72000" bIns="0" rtlCol="0" anchor="ctr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薬物乱用が社会に与える影響はどれでしょうか？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653F203-D2A5-E9BB-A57F-66E06A3D2CE9}"/>
              </a:ext>
            </a:extLst>
          </p:cNvPr>
          <p:cNvSpPr txBox="1">
            <a:spLocks/>
          </p:cNvSpPr>
          <p:nvPr/>
        </p:nvSpPr>
        <p:spPr>
          <a:xfrm>
            <a:off x="1513672" y="1363553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問題１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A363A21-AB53-525E-9AAC-1DA02FA70243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3BF4F019-B16C-4946-2E53-654CEE6CDDAD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F19C2B06-6EA0-A6C6-DA32-CAAE91B991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324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EC721-C185-5125-3B6D-EC817C01E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C8EB7B-5E6E-DD4A-0359-8FCF5C53E4FB}"/>
              </a:ext>
            </a:extLst>
          </p:cNvPr>
          <p:cNvSpPr/>
          <p:nvPr/>
        </p:nvSpPr>
        <p:spPr>
          <a:xfrm>
            <a:off x="1524000" y="2466714"/>
            <a:ext cx="912433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社会全体の生産性が向上する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犯罪が増加する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医療費が削減される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交通事故が減少する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C11160D-FD6D-6214-36E9-285C2B7B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752F0B-CDF5-4B26-F57B-7FB19800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53AB6D-9A9A-7B5E-464A-9898B41762DD}"/>
              </a:ext>
            </a:extLst>
          </p:cNvPr>
          <p:cNvSpPr txBox="1"/>
          <p:nvPr/>
        </p:nvSpPr>
        <p:spPr>
          <a:xfrm>
            <a:off x="1513672" y="1884601"/>
            <a:ext cx="9173519" cy="568643"/>
          </a:xfrm>
          <a:prstGeom prst="roundRect">
            <a:avLst>
              <a:gd name="adj" fmla="val 2395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2000" tIns="0" rIns="72000" bIns="0" rtlCol="0" anchor="ctr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薬物乱用が社会に与える影響はどれでしょうか？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0435BF9-A253-9B20-AA00-8484B1DBC46B}"/>
              </a:ext>
            </a:extLst>
          </p:cNvPr>
          <p:cNvSpPr txBox="1">
            <a:spLocks/>
          </p:cNvSpPr>
          <p:nvPr/>
        </p:nvSpPr>
        <p:spPr>
          <a:xfrm>
            <a:off x="1513672" y="1363553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問題１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CBCC851-C454-A91A-F11A-F43C6DF70412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6CD370AA-8F75-6FD6-4176-2AABD3B90618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73686C25-19BA-95EC-3580-0FABCD3829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  <p:sp>
        <p:nvSpPr>
          <p:cNvPr id="9" name="楕円 8">
            <a:extLst>
              <a:ext uri="{FF2B5EF4-FFF2-40B4-BE49-F238E27FC236}">
                <a16:creationId xmlns:a16="http://schemas.microsoft.com/office/drawing/2014/main" id="{100CA303-D7F0-ADF2-066C-FA439BC09D31}"/>
              </a:ext>
            </a:extLst>
          </p:cNvPr>
          <p:cNvSpPr/>
          <p:nvPr/>
        </p:nvSpPr>
        <p:spPr>
          <a:xfrm>
            <a:off x="2303988" y="3433133"/>
            <a:ext cx="648000" cy="648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41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E0B43-8DDE-0F49-D984-19466F157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184C050-DD01-A3DC-3387-093A5FB01B5F}"/>
              </a:ext>
            </a:extLst>
          </p:cNvPr>
          <p:cNvSpPr/>
          <p:nvPr/>
        </p:nvSpPr>
        <p:spPr>
          <a:xfrm>
            <a:off x="1524000" y="2946774"/>
            <a:ext cx="912433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SNS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上の噂話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友人の体験談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公的機関等のウェブサイト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映画やドラマ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6F386EE-3CF3-253A-5B1F-5E50CC49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50A29A-7CB5-D018-026C-A9F045D0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B00815-88B1-5B7B-5AC2-EF27F3E326C9}"/>
              </a:ext>
            </a:extLst>
          </p:cNvPr>
          <p:cNvSpPr txBox="1"/>
          <p:nvPr/>
        </p:nvSpPr>
        <p:spPr>
          <a:xfrm>
            <a:off x="1513672" y="1884601"/>
            <a:ext cx="8167537" cy="1137285"/>
          </a:xfrm>
          <a:prstGeom prst="roundRect">
            <a:avLst>
              <a:gd name="adj" fmla="val 2395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0" rIns="72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薬物に関する正しい情報を得るために、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最も信頼できるのはどの情報源ですか？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65366F-57CE-7983-6E66-35ACEF6B81D6}"/>
              </a:ext>
            </a:extLst>
          </p:cNvPr>
          <p:cNvSpPr txBox="1">
            <a:spLocks/>
          </p:cNvSpPr>
          <p:nvPr/>
        </p:nvSpPr>
        <p:spPr>
          <a:xfrm>
            <a:off x="1513672" y="1363553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問題２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CC48080-4702-7890-2BC2-7A44532D493F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BEAE66D2-AD85-A6FE-3A78-145CDA1EC7E7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BDA08544-36D9-F06D-3D3D-73AC061FC1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049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3CBCD-76B4-6250-6E92-55E825447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A6FBED-1DD2-0291-239C-1444D8486F3E}"/>
              </a:ext>
            </a:extLst>
          </p:cNvPr>
          <p:cNvSpPr/>
          <p:nvPr/>
        </p:nvSpPr>
        <p:spPr>
          <a:xfrm>
            <a:off x="1524000" y="2946774"/>
            <a:ext cx="912433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SNS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上の噂話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友人の体験談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公的機関等のウェブサイト 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映画やドラマ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5C0A91A-4F50-9E4F-622C-8FA89B55E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A0A981-F921-1D32-5352-9DE77673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257E31-8593-0208-5EA5-4BB487C041B7}"/>
              </a:ext>
            </a:extLst>
          </p:cNvPr>
          <p:cNvSpPr txBox="1"/>
          <p:nvPr/>
        </p:nvSpPr>
        <p:spPr>
          <a:xfrm>
            <a:off x="1513672" y="1884601"/>
            <a:ext cx="8167537" cy="1137285"/>
          </a:xfrm>
          <a:prstGeom prst="roundRect">
            <a:avLst>
              <a:gd name="adj" fmla="val 2395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0" rIns="72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薬物に関する正しい情報を得るために、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最も信頼できるのはどの情報源ですか？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7912028-7610-E683-91B4-2851F2B34638}"/>
              </a:ext>
            </a:extLst>
          </p:cNvPr>
          <p:cNvSpPr txBox="1">
            <a:spLocks/>
          </p:cNvSpPr>
          <p:nvPr/>
        </p:nvSpPr>
        <p:spPr>
          <a:xfrm>
            <a:off x="1513672" y="1363553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問題２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D9C69DC-3D77-DA3A-22DC-645A297FFC66}"/>
              </a:ext>
            </a:extLst>
          </p:cNvPr>
          <p:cNvGrpSpPr/>
          <p:nvPr/>
        </p:nvGrpSpPr>
        <p:grpSpPr>
          <a:xfrm>
            <a:off x="3435784" y="407214"/>
            <a:ext cx="5755856" cy="674515"/>
            <a:chOff x="3435784" y="407214"/>
            <a:chExt cx="5755856" cy="674515"/>
          </a:xfrm>
        </p:grpSpPr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6F6689C1-9B02-32BF-6C2C-E176AECCCCA7}"/>
                </a:ext>
              </a:extLst>
            </p:cNvPr>
            <p:cNvSpPr/>
            <p:nvPr userDrawn="1"/>
          </p:nvSpPr>
          <p:spPr>
            <a:xfrm flipH="1">
              <a:off x="3435784" y="966044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93E18978-63A7-BDA2-F131-6A5E23407C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4142" y="407214"/>
              <a:ext cx="567498" cy="672590"/>
            </a:xfrm>
            <a:prstGeom prst="rect">
              <a:avLst/>
            </a:prstGeom>
          </p:spPr>
        </p:pic>
      </p:grpSp>
      <p:sp>
        <p:nvSpPr>
          <p:cNvPr id="9" name="楕円 8">
            <a:extLst>
              <a:ext uri="{FF2B5EF4-FFF2-40B4-BE49-F238E27FC236}">
                <a16:creationId xmlns:a16="http://schemas.microsoft.com/office/drawing/2014/main" id="{50D2CAA6-EF1D-AC38-ABAA-DB18FF72891D}"/>
              </a:ext>
            </a:extLst>
          </p:cNvPr>
          <p:cNvSpPr/>
          <p:nvPr/>
        </p:nvSpPr>
        <p:spPr>
          <a:xfrm>
            <a:off x="2303988" y="4639364"/>
            <a:ext cx="648000" cy="648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3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7">
      <a:majorFont>
        <a:latin typeface="Arial"/>
        <a:ea typeface="游ゴシック"/>
        <a:cs typeface=""/>
      </a:majorFont>
      <a:minorFont>
        <a:latin typeface="Arial"/>
        <a:ea typeface="游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449</Words>
  <Application>Microsoft Office PowerPoint</Application>
  <PresentationFormat>ワイド画面</PresentationFormat>
  <Paragraphs>84</Paragraphs>
  <Slides>11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MS PGothic</vt:lpstr>
      <vt:lpstr>Proxima Nova</vt:lpstr>
      <vt:lpstr>游ゴシック</vt:lpstr>
      <vt:lpstr>Arial</vt:lpstr>
      <vt:lpstr>Wingdings</vt:lpstr>
      <vt:lpstr>Office テーマ</vt:lpstr>
      <vt:lpstr>モジュール２ 薬物乱用による社会への影響</vt:lpstr>
      <vt:lpstr>PowerPoint プレゼンテーション</vt:lpstr>
      <vt:lpstr>大麻乱用者の証言</vt:lpstr>
      <vt:lpstr>薬物乱用による犯罪や事件・事故</vt:lpstr>
      <vt:lpstr>振り返り</vt:lpstr>
      <vt:lpstr>確かめよう</vt:lpstr>
      <vt:lpstr>確かめよう</vt:lpstr>
      <vt:lpstr>確かめよう</vt:lpstr>
      <vt:lpstr>確かめよう</vt:lpstr>
      <vt:lpstr>考えてみよう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2025-02-14T10:09:16Z</dcterms:created>
  <dcterms:modified xsi:type="dcterms:W3CDTF">2025-02-18T09:50:37Z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2025-02-14T10:09:23Z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0d0dfdfc-cdbb-41a7-951e-daca3c01aab6</vt:lpwstr>
  </property>
  <property fmtid="{D5CDD505-2E9C-101B-9397-08002B2CF9AE}" pid="8" name="MSIP_Label_d899a617-f30e-4fb8-b81c-fb6d0b94ac5b_ContentBits">
    <vt:lpwstr>0</vt:lpwstr>
  </property>
  <property fmtid="{D5CDD505-2E9C-101B-9397-08002B2CF9AE}" pid="9" name="MSIP_Label_d899a617-f30e-4fb8-b81c-fb6d0b94ac5b_Tag">
    <vt:lpwstr>10, 3, 0, 1</vt:lpwstr>
  </property>
</Properties>
</file>