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75" r:id="rId4"/>
    <p:sldId id="276" r:id="rId5"/>
    <p:sldId id="278" r:id="rId6"/>
    <p:sldId id="277" r:id="rId7"/>
    <p:sldId id="279" r:id="rId8"/>
    <p:sldId id="280" r:id="rId9"/>
    <p:sldId id="281" r:id="rId10"/>
    <p:sldId id="288" r:id="rId11"/>
    <p:sldId id="289" r:id="rId12"/>
    <p:sldId id="282" r:id="rId13"/>
    <p:sldId id="259" r:id="rId14"/>
    <p:sldId id="283" r:id="rId15"/>
    <p:sldId id="284" r:id="rId16"/>
    <p:sldId id="287" r:id="rId17"/>
    <p:sldId id="265" r:id="rId18"/>
    <p:sldId id="290" r:id="rId19"/>
    <p:sldId id="286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99" userDrawn="1">
          <p15:clr>
            <a:srgbClr val="A4A3A4"/>
          </p15:clr>
        </p15:guide>
        <p15:guide id="4" pos="53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4634" autoAdjust="0"/>
  </p:normalViewPr>
  <p:slideViewPr>
    <p:cSldViewPr snapToGrid="0" showGuides="1">
      <p:cViewPr varScale="1">
        <p:scale>
          <a:sx n="79" d="100"/>
          <a:sy n="79" d="100"/>
        </p:scale>
        <p:origin x="1416" y="67"/>
      </p:cViewPr>
      <p:guideLst>
        <p:guide orient="horz" pos="2160"/>
        <p:guide pos="2880"/>
        <p:guide pos="499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21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0B43B-02CA-4987-BACC-65BB4D436B29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4284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0350-147C-4A2B-9890-C4BFA8F282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57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010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A4C6B-4C82-1441-8FD3-DAA831774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0F216ED-8ED5-3CCA-1351-B5AA3DE98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6596CC9-2E8C-8B4B-2F27-788A165B6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CBEA97-0C09-3895-77EA-FDC4DC47C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89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18EFF-971C-597B-F0B4-C2F3CBEC4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E8B437-CEE0-6082-8EF0-2EC8B8A04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48CE47F-2699-7A6A-B898-5E5ED9EA1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834770-E018-51D7-350D-8A0B723E7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479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951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253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080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7C0FA-843F-526B-093E-E35E3B8C2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648143-497B-2F39-DF38-547D86E32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431BFB-19AC-7284-6785-01FC89E88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5FCA0A-5BD9-25FA-2970-2C8BC05E6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260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659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EC1FB-92DB-8D55-A574-246B4C1D8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75B171-E51C-D827-8BA6-5DA2973D7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AE1A088-5F8C-2067-5EEA-CBC01825D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2B2A93-531C-82AF-13C9-B820948810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484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42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091A5-FB27-FE2F-6805-DB5D635E2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7C185D-C6E8-33AC-6601-DC312AA5C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1E5B70F-D3F6-BD78-2009-08F499F3A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285E69-427B-4F2F-59CC-FCEB44088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44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61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35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65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55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612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56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993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70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8EAE-7728-468F-A5AB-2F8B52E296E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67155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C1D-8226-44D2-8EA0-99F6CC7BE0C7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02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0B25-F1D4-41D2-985E-E05EE7555CF8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62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EFD2-4D4C-454A-8890-9554E5EFE18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66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BDCD-82AA-4567-A31B-CCF9FB4A31A3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13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1373-9ED3-4A32-AEE0-3F80FBFEB81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5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9FC9-6DFE-448E-AF7B-A24D266A27DD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1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bg>
      <p:bgPr>
        <a:gradFill>
          <a:gsLst>
            <a:gs pos="6000">
              <a:schemeClr val="bg1"/>
            </a:gs>
            <a:gs pos="50000">
              <a:schemeClr val="bg1">
                <a:lumMod val="95000"/>
              </a:schemeClr>
            </a:gs>
            <a:gs pos="87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3E1E3D-8266-7C7B-403F-EA56B809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5172-2DC7-4EC2-A8C8-19F54EB45375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2BD32D-288D-F283-8518-73BF3262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73B5B6-759E-28B2-E6DC-90AFF689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8" name="四角形: 上の 2 つの角を丸める 17">
            <a:extLst>
              <a:ext uri="{FF2B5EF4-FFF2-40B4-BE49-F238E27FC236}">
                <a16:creationId xmlns:a16="http://schemas.microsoft.com/office/drawing/2014/main" id="{B85A31A4-5014-0C8B-0059-C3D4CE24BB3F}"/>
              </a:ext>
            </a:extLst>
          </p:cNvPr>
          <p:cNvSpPr/>
          <p:nvPr userDrawn="1"/>
        </p:nvSpPr>
        <p:spPr>
          <a:xfrm rot="5400000">
            <a:off x="1575361" y="-653733"/>
            <a:ext cx="6213396" cy="85370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上の 2 つの角を丸める 18">
            <a:extLst>
              <a:ext uri="{FF2B5EF4-FFF2-40B4-BE49-F238E27FC236}">
                <a16:creationId xmlns:a16="http://schemas.microsoft.com/office/drawing/2014/main" id="{A5A071F7-BE97-3F4F-C959-ADA5A9C45186}"/>
              </a:ext>
            </a:extLst>
          </p:cNvPr>
          <p:cNvSpPr/>
          <p:nvPr userDrawn="1"/>
        </p:nvSpPr>
        <p:spPr>
          <a:xfrm rot="5400000">
            <a:off x="1517557" y="-727305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上の 2 つの角を丸める 20">
            <a:extLst>
              <a:ext uri="{FF2B5EF4-FFF2-40B4-BE49-F238E27FC236}">
                <a16:creationId xmlns:a16="http://schemas.microsoft.com/office/drawing/2014/main" id="{1F5BC244-BD11-E50F-EF8B-EF85AAF536FA}"/>
              </a:ext>
            </a:extLst>
          </p:cNvPr>
          <p:cNvSpPr/>
          <p:nvPr userDrawn="1"/>
        </p:nvSpPr>
        <p:spPr>
          <a:xfrm rot="5400000">
            <a:off x="1466214" y="-790369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D72A8CA-2466-0E8B-E04A-7D35F16578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" y="641401"/>
            <a:ext cx="561908" cy="5686562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4AF05B8-F973-BD36-E4DE-E1BB2EA45ADA}"/>
              </a:ext>
            </a:extLst>
          </p:cNvPr>
          <p:cNvGrpSpPr/>
          <p:nvPr userDrawn="1"/>
        </p:nvGrpSpPr>
        <p:grpSpPr>
          <a:xfrm>
            <a:off x="1160586" y="2677356"/>
            <a:ext cx="6831623" cy="1560278"/>
            <a:chOff x="1458761" y="2677356"/>
            <a:chExt cx="8629744" cy="1560278"/>
          </a:xfrm>
        </p:grpSpPr>
        <p:sp>
          <p:nvSpPr>
            <p:cNvPr id="16" name="フローチャート: データ 15">
              <a:extLst>
                <a:ext uri="{FF2B5EF4-FFF2-40B4-BE49-F238E27FC236}">
                  <a16:creationId xmlns:a16="http://schemas.microsoft.com/office/drawing/2014/main" id="{3BBD6F43-2F78-6665-7502-A3166B28130F}"/>
                </a:ext>
              </a:extLst>
            </p:cNvPr>
            <p:cNvSpPr/>
            <p:nvPr userDrawn="1"/>
          </p:nvSpPr>
          <p:spPr>
            <a:xfrm rot="16200000" flipV="1">
              <a:off x="5006249" y="-325516"/>
              <a:ext cx="1015662" cy="8110637"/>
            </a:xfrm>
            <a:prstGeom prst="flowChartInputOutpu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ローチャート: データ 16">
              <a:extLst>
                <a:ext uri="{FF2B5EF4-FFF2-40B4-BE49-F238E27FC236}">
                  <a16:creationId xmlns:a16="http://schemas.microsoft.com/office/drawing/2014/main" id="{196B9695-2BDE-496F-E82B-AC6E85E74A3D}"/>
                </a:ext>
              </a:extLst>
            </p:cNvPr>
            <p:cNvSpPr/>
            <p:nvPr userDrawn="1"/>
          </p:nvSpPr>
          <p:spPr>
            <a:xfrm rot="16200000" flipV="1">
              <a:off x="5525356" y="-870132"/>
              <a:ext cx="1015662" cy="8110637"/>
            </a:xfrm>
            <a:prstGeom prst="flowChartInputOutpu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7D1D0C-F134-B0E5-DFD9-5EE833BD4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745" y="3028830"/>
            <a:ext cx="6092982" cy="1011165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2440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E93C-C3AE-42DC-85DD-46E5F31C62B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19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CE1-6ABF-4A44-A34D-AB0C732076FF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8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ABC9-00A1-418C-9977-DE899CC52C6B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18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青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56" y="324147"/>
            <a:ext cx="7899888" cy="98521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4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赤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2056" y="324147"/>
            <a:ext cx="7899888" cy="98521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なし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92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C8EAE-7728-468F-A5AB-2F8B52E296E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3435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四角形: 上の 2 つの角を丸める 6">
            <a:extLst>
              <a:ext uri="{FF2B5EF4-FFF2-40B4-BE49-F238E27FC236}">
                <a16:creationId xmlns:a16="http://schemas.microsoft.com/office/drawing/2014/main" id="{79E55510-2810-5D9F-4CAD-3A6F71E80C34}"/>
              </a:ext>
            </a:extLst>
          </p:cNvPr>
          <p:cNvSpPr/>
          <p:nvPr userDrawn="1"/>
        </p:nvSpPr>
        <p:spPr>
          <a:xfrm rot="5400000">
            <a:off x="1575361" y="-653733"/>
            <a:ext cx="6213396" cy="85370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9F26D9E9-716B-6262-432E-95107AE2C11F}"/>
              </a:ext>
            </a:extLst>
          </p:cNvPr>
          <p:cNvSpPr/>
          <p:nvPr userDrawn="1"/>
        </p:nvSpPr>
        <p:spPr>
          <a:xfrm rot="5400000">
            <a:off x="1517557" y="-727305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上の 2 つの角を丸める 9">
            <a:extLst>
              <a:ext uri="{FF2B5EF4-FFF2-40B4-BE49-F238E27FC236}">
                <a16:creationId xmlns:a16="http://schemas.microsoft.com/office/drawing/2014/main" id="{EB11E02C-CA76-8641-C822-70AB9CCEC6D3}"/>
              </a:ext>
            </a:extLst>
          </p:cNvPr>
          <p:cNvSpPr/>
          <p:nvPr userDrawn="1"/>
        </p:nvSpPr>
        <p:spPr>
          <a:xfrm rot="5400000">
            <a:off x="1466214" y="-790369"/>
            <a:ext cx="6213395" cy="8537027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823CC9C-1606-3C1A-1074-A59BF5C6E8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4" y="641401"/>
            <a:ext cx="561908" cy="56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73" r:id="rId8"/>
    <p:sldLayoutId id="2147483674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385D56C4-1B1B-FB20-585F-B007DC70F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745" y="2934560"/>
            <a:ext cx="6092982" cy="1011165"/>
          </a:xfrm>
        </p:spPr>
        <p:txBody>
          <a:bodyPr/>
          <a:lstStyle/>
          <a:p>
            <a:r>
              <a:rPr lang="ja-JP" altLang="en-US" sz="2400" dirty="0"/>
              <a:t>モジュール１</a:t>
            </a:r>
            <a:br>
              <a:rPr lang="en-US" altLang="ja-JP" dirty="0"/>
            </a:br>
            <a:r>
              <a:rPr lang="ja-JP" altLang="en-US" dirty="0"/>
              <a:t>薬物乱用の害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D4CD9D-9B4D-806D-7C6F-F8DAD5A4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798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B8CA5-6EDF-8563-ADDC-D2DDFCB19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81FB0F-53A9-4602-5DF6-AB35F0E6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CE658B58-0E3C-81A3-DFB7-1D1D8AABCAFF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8508FB-28DC-1447-8145-8ED3C54A5ADD}"/>
              </a:ext>
            </a:extLst>
          </p:cNvPr>
          <p:cNvSpPr txBox="1"/>
          <p:nvPr/>
        </p:nvSpPr>
        <p:spPr>
          <a:xfrm>
            <a:off x="1548794" y="2217846"/>
            <a:ext cx="6391493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400" b="1" dirty="0">
                <a:solidFill>
                  <a:srgbClr val="FF0000"/>
                </a:solidFill>
                <a:cs typeface="MS PGothic"/>
                <a:sym typeface="MS PGothic"/>
              </a:rPr>
              <a:t>薬物事犯の検挙者数</a:t>
            </a:r>
            <a:r>
              <a:rPr lang="ja-JP" altLang="en-US" sz="4400" b="1" dirty="0">
                <a:cs typeface="MS PGothic"/>
                <a:sym typeface="MS PGothic"/>
              </a:rPr>
              <a:t>は、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400" b="1" dirty="0">
                <a:cs typeface="MS PGothic"/>
                <a:sym typeface="MS PGothic"/>
              </a:rPr>
              <a:t>どのような</a:t>
            </a:r>
            <a:r>
              <a:rPr lang="ja-JP" altLang="en-US" sz="4400" b="1" dirty="0">
                <a:solidFill>
                  <a:srgbClr val="0070C0"/>
                </a:solidFill>
                <a:cs typeface="MS PGothic"/>
                <a:sym typeface="MS PGothic"/>
              </a:rPr>
              <a:t>状況</a:t>
            </a:r>
            <a:br>
              <a:rPr lang="ja-JP" altLang="en-US" sz="4400" b="1" dirty="0">
                <a:cs typeface="MS PGothic"/>
                <a:sym typeface="MS PGothic"/>
              </a:rPr>
            </a:br>
            <a:r>
              <a:rPr lang="ja-JP" altLang="en-US" sz="4400" b="1" dirty="0">
                <a:cs typeface="MS PGothic"/>
                <a:sym typeface="MS PGothic"/>
              </a:rPr>
              <a:t>だろうか？</a:t>
            </a:r>
          </a:p>
        </p:txBody>
      </p:sp>
    </p:spTree>
    <p:extLst>
      <p:ext uri="{BB962C8B-B14F-4D97-AF65-F5344CB8AC3E}">
        <p14:creationId xmlns:p14="http://schemas.microsoft.com/office/powerpoint/2010/main" val="307124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86326-F553-D9B6-BDD2-A74424F32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E227231-7170-BBAC-ADF7-2F4FB525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D5D27EB-CBD6-4C30-C252-D0A96329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薬物事犯検挙人員の推移</a:t>
            </a:r>
            <a:endParaRPr lang="ja-JP" altLang="en-US" sz="3200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ECE1116-7331-6D4B-5479-71359710353D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15" name="平行四辺形 14">
              <a:extLst>
                <a:ext uri="{FF2B5EF4-FFF2-40B4-BE49-F238E27FC236}">
                  <a16:creationId xmlns:a16="http://schemas.microsoft.com/office/drawing/2014/main" id="{753EDB80-DB59-3CD3-BCD3-9257451F49A8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BB8BCC1-EE2E-2F61-2A17-7F7DDCF46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7D38F449-5F60-D533-CC04-A849D9A761ED}"/>
              </a:ext>
            </a:extLst>
          </p:cNvPr>
          <p:cNvSpPr txBox="1">
            <a:spLocks/>
          </p:cNvSpPr>
          <p:nvPr/>
        </p:nvSpPr>
        <p:spPr>
          <a:xfrm>
            <a:off x="3195381" y="6162782"/>
            <a:ext cx="5404043" cy="3693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出典：「第六次薬物乱用防止五か年戦略」フォローアップ（令和</a:t>
            </a:r>
            <a:r>
              <a:rPr lang="en-US" altLang="ja-JP" sz="900" dirty="0"/>
              <a:t>6</a:t>
            </a:r>
            <a:r>
              <a:rPr lang="ja-JP" altLang="en-US" sz="900" dirty="0"/>
              <a:t>年</a:t>
            </a:r>
            <a:r>
              <a:rPr lang="en-US" altLang="ja-JP" sz="900" dirty="0"/>
              <a:t>7</a:t>
            </a:r>
            <a:r>
              <a:rPr lang="ja-JP" altLang="en-US" sz="900" dirty="0"/>
              <a:t>月</a:t>
            </a:r>
            <a:r>
              <a:rPr lang="en-US" altLang="ja-JP" sz="900" dirty="0"/>
              <a:t>23</a:t>
            </a:r>
            <a:r>
              <a:rPr lang="ja-JP" altLang="en-US" sz="900" dirty="0"/>
              <a:t>日）薬物乱用対策推進会議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（</a:t>
            </a:r>
            <a:r>
              <a:rPr lang="en-US" altLang="ja-JP" sz="900" dirty="0"/>
              <a:t>https://www.mhlw.go.jp/content/11126000/001279247.pdf</a:t>
            </a:r>
            <a:r>
              <a:rPr lang="ja-JP" altLang="en-US" sz="900" dirty="0"/>
              <a:t>）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297F798-A188-F25F-E205-ACCC3F9E93FF}"/>
              </a:ext>
            </a:extLst>
          </p:cNvPr>
          <p:cNvGrpSpPr/>
          <p:nvPr/>
        </p:nvGrpSpPr>
        <p:grpSpPr>
          <a:xfrm>
            <a:off x="738096" y="1243335"/>
            <a:ext cx="7783848" cy="4272267"/>
            <a:chOff x="738096" y="1243335"/>
            <a:chExt cx="7783848" cy="4272267"/>
          </a:xfrm>
        </p:grpSpPr>
        <p:grpSp>
          <p:nvGrpSpPr>
            <p:cNvPr id="162" name="グループ化 161">
              <a:extLst>
                <a:ext uri="{FF2B5EF4-FFF2-40B4-BE49-F238E27FC236}">
                  <a16:creationId xmlns:a16="http://schemas.microsoft.com/office/drawing/2014/main" id="{B8BFA9FE-D9B1-B61C-A651-B13660FDAE05}"/>
                </a:ext>
              </a:extLst>
            </p:cNvPr>
            <p:cNvGrpSpPr/>
            <p:nvPr/>
          </p:nvGrpSpPr>
          <p:grpSpPr>
            <a:xfrm>
              <a:off x="1558752" y="1614037"/>
              <a:ext cx="6661821" cy="615513"/>
              <a:chOff x="2010571" y="1766111"/>
              <a:chExt cx="7171528" cy="662607"/>
            </a:xfrm>
          </p:grpSpPr>
          <p:grpSp>
            <p:nvGrpSpPr>
              <p:cNvPr id="289" name="グループ化 288">
                <a:extLst>
                  <a:ext uri="{FF2B5EF4-FFF2-40B4-BE49-F238E27FC236}">
                    <a16:creationId xmlns:a16="http://schemas.microsoft.com/office/drawing/2014/main" id="{A3E6D95D-9964-16C6-BAF1-3B463B1538B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10571" y="2063981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26" name="直線コネクタ 325">
                  <a:extLst>
                    <a:ext uri="{FF2B5EF4-FFF2-40B4-BE49-F238E27FC236}">
                      <a16:creationId xmlns:a16="http://schemas.microsoft.com/office/drawing/2014/main" id="{F11372D3-E145-8320-05A0-F18E73A6116D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直線コネクタ 326">
                  <a:extLst>
                    <a:ext uri="{FF2B5EF4-FFF2-40B4-BE49-F238E27FC236}">
                      <a16:creationId xmlns:a16="http://schemas.microsoft.com/office/drawing/2014/main" id="{7E591C52-64B7-4315-2B90-F50494E83A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直線コネクタ 327">
                  <a:extLst>
                    <a:ext uri="{FF2B5EF4-FFF2-40B4-BE49-F238E27FC236}">
                      <a16:creationId xmlns:a16="http://schemas.microsoft.com/office/drawing/2014/main" id="{FCB115A5-2E5F-FDC4-FEDD-0F91BCC521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グループ化 289">
                <a:extLst>
                  <a:ext uri="{FF2B5EF4-FFF2-40B4-BE49-F238E27FC236}">
                    <a16:creationId xmlns:a16="http://schemas.microsoft.com/office/drawing/2014/main" id="{698FF5C2-4E99-CED8-5BF7-8466CDDC092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90827" y="1944978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23" name="直線コネクタ 322">
                  <a:extLst>
                    <a:ext uri="{FF2B5EF4-FFF2-40B4-BE49-F238E27FC236}">
                      <a16:creationId xmlns:a16="http://schemas.microsoft.com/office/drawing/2014/main" id="{154AE351-180E-C180-4975-BD08BDC93C46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直線コネクタ 323">
                  <a:extLst>
                    <a:ext uri="{FF2B5EF4-FFF2-40B4-BE49-F238E27FC236}">
                      <a16:creationId xmlns:a16="http://schemas.microsoft.com/office/drawing/2014/main" id="{920BC391-FF1E-2ADF-CFCD-4BA8A97D7A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直線コネクタ 324">
                  <a:extLst>
                    <a:ext uri="{FF2B5EF4-FFF2-40B4-BE49-F238E27FC236}">
                      <a16:creationId xmlns:a16="http://schemas.microsoft.com/office/drawing/2014/main" id="{CC8C9378-A192-CEDC-1B53-7793231C45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グループ化 290">
                <a:extLst>
                  <a:ext uri="{FF2B5EF4-FFF2-40B4-BE49-F238E27FC236}">
                    <a16:creationId xmlns:a16="http://schemas.microsoft.com/office/drawing/2014/main" id="{3C7DABA9-49FD-E784-2535-4862D6CF477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567908" y="1958652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20" name="直線コネクタ 319">
                  <a:extLst>
                    <a:ext uri="{FF2B5EF4-FFF2-40B4-BE49-F238E27FC236}">
                      <a16:creationId xmlns:a16="http://schemas.microsoft.com/office/drawing/2014/main" id="{2AD8DEC2-96B2-78D0-52BF-D271E68A3417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直線コネクタ 320">
                  <a:extLst>
                    <a:ext uri="{FF2B5EF4-FFF2-40B4-BE49-F238E27FC236}">
                      <a16:creationId xmlns:a16="http://schemas.microsoft.com/office/drawing/2014/main" id="{2676C42C-A932-2ED6-B894-68EB7B6C6C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直線コネクタ 321">
                  <a:extLst>
                    <a:ext uri="{FF2B5EF4-FFF2-40B4-BE49-F238E27FC236}">
                      <a16:creationId xmlns:a16="http://schemas.microsoft.com/office/drawing/2014/main" id="{B6275313-D527-5865-1E25-98F055B50D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グループ化 291">
                <a:extLst>
                  <a:ext uri="{FF2B5EF4-FFF2-40B4-BE49-F238E27FC236}">
                    <a16:creationId xmlns:a16="http://schemas.microsoft.com/office/drawing/2014/main" id="{DEE683A0-AF2E-1413-02E0-1DB72277248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350546" y="1911570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17" name="直線コネクタ 316">
                  <a:extLst>
                    <a:ext uri="{FF2B5EF4-FFF2-40B4-BE49-F238E27FC236}">
                      <a16:creationId xmlns:a16="http://schemas.microsoft.com/office/drawing/2014/main" id="{BA3895E8-8876-9692-FFDF-7403F45D691E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直線コネクタ 317">
                  <a:extLst>
                    <a:ext uri="{FF2B5EF4-FFF2-40B4-BE49-F238E27FC236}">
                      <a16:creationId xmlns:a16="http://schemas.microsoft.com/office/drawing/2014/main" id="{92B6622D-D33B-4498-6E1F-CF165A10B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直線コネクタ 318">
                  <a:extLst>
                    <a:ext uri="{FF2B5EF4-FFF2-40B4-BE49-F238E27FC236}">
                      <a16:creationId xmlns:a16="http://schemas.microsoft.com/office/drawing/2014/main" id="{3B70BDC6-1C29-CD9E-729A-CD084CBAA0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グループ化 292">
                <a:extLst>
                  <a:ext uri="{FF2B5EF4-FFF2-40B4-BE49-F238E27FC236}">
                    <a16:creationId xmlns:a16="http://schemas.microsoft.com/office/drawing/2014/main" id="{87D2CC00-7270-8F42-445F-DAE8F29C72C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33977" y="1828587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14" name="直線コネクタ 313">
                  <a:extLst>
                    <a:ext uri="{FF2B5EF4-FFF2-40B4-BE49-F238E27FC236}">
                      <a16:creationId xmlns:a16="http://schemas.microsoft.com/office/drawing/2014/main" id="{FBA777CC-E9DC-F138-8729-9DC0F829BFB5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直線コネクタ 314">
                  <a:extLst>
                    <a:ext uri="{FF2B5EF4-FFF2-40B4-BE49-F238E27FC236}">
                      <a16:creationId xmlns:a16="http://schemas.microsoft.com/office/drawing/2014/main" id="{0F2DD397-55C5-BE3E-3DA4-9AB77F28FB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直線コネクタ 315">
                  <a:extLst>
                    <a:ext uri="{FF2B5EF4-FFF2-40B4-BE49-F238E27FC236}">
                      <a16:creationId xmlns:a16="http://schemas.microsoft.com/office/drawing/2014/main" id="{9F2B597D-7A35-7974-95DB-308978CB14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グループ化 293">
                <a:extLst>
                  <a:ext uri="{FF2B5EF4-FFF2-40B4-BE49-F238E27FC236}">
                    <a16:creationId xmlns:a16="http://schemas.microsoft.com/office/drawing/2014/main" id="{CA1FC42A-0C3A-2810-8B00-4AE77D2F44C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15027" y="1952131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11" name="直線コネクタ 310">
                  <a:extLst>
                    <a:ext uri="{FF2B5EF4-FFF2-40B4-BE49-F238E27FC236}">
                      <a16:creationId xmlns:a16="http://schemas.microsoft.com/office/drawing/2014/main" id="{C5CE5A93-941C-7094-E49C-7CE2F5E3662C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直線コネクタ 311">
                  <a:extLst>
                    <a:ext uri="{FF2B5EF4-FFF2-40B4-BE49-F238E27FC236}">
                      <a16:creationId xmlns:a16="http://schemas.microsoft.com/office/drawing/2014/main" id="{340A90B2-C069-EFF6-AC91-24BC683A2E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直線コネクタ 312">
                  <a:extLst>
                    <a:ext uri="{FF2B5EF4-FFF2-40B4-BE49-F238E27FC236}">
                      <a16:creationId xmlns:a16="http://schemas.microsoft.com/office/drawing/2014/main" id="{B2121A58-69FE-A847-14E2-68F49F2FB4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グループ化 294">
                <a:extLst>
                  <a:ext uri="{FF2B5EF4-FFF2-40B4-BE49-F238E27FC236}">
                    <a16:creationId xmlns:a16="http://schemas.microsoft.com/office/drawing/2014/main" id="{8240D7DB-9C03-4798-0242-F4A0381F915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93696" y="1766111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08" name="直線コネクタ 307">
                  <a:extLst>
                    <a:ext uri="{FF2B5EF4-FFF2-40B4-BE49-F238E27FC236}">
                      <a16:creationId xmlns:a16="http://schemas.microsoft.com/office/drawing/2014/main" id="{D7A9D347-2358-EABE-594B-9DDD6B8F2906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直線コネクタ 308">
                  <a:extLst>
                    <a:ext uri="{FF2B5EF4-FFF2-40B4-BE49-F238E27FC236}">
                      <a16:creationId xmlns:a16="http://schemas.microsoft.com/office/drawing/2014/main" id="{9A30CEE1-22AB-66B5-1A86-625F5933A9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直線コネクタ 309">
                  <a:extLst>
                    <a:ext uri="{FF2B5EF4-FFF2-40B4-BE49-F238E27FC236}">
                      <a16:creationId xmlns:a16="http://schemas.microsoft.com/office/drawing/2014/main" id="{07D551CC-E963-1955-30D9-D0A7399BD1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" name="グループ化 295">
                <a:extLst>
                  <a:ext uri="{FF2B5EF4-FFF2-40B4-BE49-F238E27FC236}">
                    <a16:creationId xmlns:a16="http://schemas.microsoft.com/office/drawing/2014/main" id="{3FE6769E-A9B3-EAC8-458D-617BD659716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477921" y="1807509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05" name="直線コネクタ 304">
                  <a:extLst>
                    <a:ext uri="{FF2B5EF4-FFF2-40B4-BE49-F238E27FC236}">
                      <a16:creationId xmlns:a16="http://schemas.microsoft.com/office/drawing/2014/main" id="{86B33208-8113-7285-00A1-CF4B863E7A74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直線コネクタ 305">
                  <a:extLst>
                    <a:ext uri="{FF2B5EF4-FFF2-40B4-BE49-F238E27FC236}">
                      <a16:creationId xmlns:a16="http://schemas.microsoft.com/office/drawing/2014/main" id="{BC6CB916-3FF8-B52F-3D02-7EC5EBB0A9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直線コネクタ 306">
                  <a:extLst>
                    <a:ext uri="{FF2B5EF4-FFF2-40B4-BE49-F238E27FC236}">
                      <a16:creationId xmlns:a16="http://schemas.microsoft.com/office/drawing/2014/main" id="{9B01786D-4EF9-4898-B607-5068F048C2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グループ化 296">
                <a:extLst>
                  <a:ext uri="{FF2B5EF4-FFF2-40B4-BE49-F238E27FC236}">
                    <a16:creationId xmlns:a16="http://schemas.microsoft.com/office/drawing/2014/main" id="{1F523262-2EEA-B1DE-C558-9CF31A37CF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57151" y="2284718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302" name="直線コネクタ 301">
                  <a:extLst>
                    <a:ext uri="{FF2B5EF4-FFF2-40B4-BE49-F238E27FC236}">
                      <a16:creationId xmlns:a16="http://schemas.microsoft.com/office/drawing/2014/main" id="{011156AE-5B34-6B0E-C8A1-00EA38CE2E91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直線コネクタ 302">
                  <a:extLst>
                    <a:ext uri="{FF2B5EF4-FFF2-40B4-BE49-F238E27FC236}">
                      <a16:creationId xmlns:a16="http://schemas.microsoft.com/office/drawing/2014/main" id="{18C359CA-D631-E353-8B82-B19D4FC0BB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直線コネクタ 303">
                  <a:extLst>
                    <a:ext uri="{FF2B5EF4-FFF2-40B4-BE49-F238E27FC236}">
                      <a16:creationId xmlns:a16="http://schemas.microsoft.com/office/drawing/2014/main" id="{54091E48-4A75-5588-8A04-AC317A9B8A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グループ化 297">
                <a:extLst>
                  <a:ext uri="{FF2B5EF4-FFF2-40B4-BE49-F238E27FC236}">
                    <a16:creationId xmlns:a16="http://schemas.microsoft.com/office/drawing/2014/main" id="{002E0C85-E013-2224-32A4-2484D4D18E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39227" y="1967116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299" name="直線コネクタ 298">
                  <a:extLst>
                    <a:ext uri="{FF2B5EF4-FFF2-40B4-BE49-F238E27FC236}">
                      <a16:creationId xmlns:a16="http://schemas.microsoft.com/office/drawing/2014/main" id="{91AD935C-D25E-1D65-0934-99F1F9E19AA8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直線コネクタ 299">
                  <a:extLst>
                    <a:ext uri="{FF2B5EF4-FFF2-40B4-BE49-F238E27FC236}">
                      <a16:creationId xmlns:a16="http://schemas.microsoft.com/office/drawing/2014/main" id="{1FBE0BFF-2095-0533-6375-C1AADA2688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直線コネクタ 300">
                  <a:extLst>
                    <a:ext uri="{FF2B5EF4-FFF2-40B4-BE49-F238E27FC236}">
                      <a16:creationId xmlns:a16="http://schemas.microsoft.com/office/drawing/2014/main" id="{B6FA0A41-FA40-F545-8930-5695886F0D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3" name="グループ化 162">
              <a:extLst>
                <a:ext uri="{FF2B5EF4-FFF2-40B4-BE49-F238E27FC236}">
                  <a16:creationId xmlns:a16="http://schemas.microsoft.com/office/drawing/2014/main" id="{4582B4CA-41D0-B658-C396-B9F8253C5E8B}"/>
                </a:ext>
              </a:extLst>
            </p:cNvPr>
            <p:cNvGrpSpPr/>
            <p:nvPr/>
          </p:nvGrpSpPr>
          <p:grpSpPr>
            <a:xfrm>
              <a:off x="738096" y="1312451"/>
              <a:ext cx="7783848" cy="4203151"/>
              <a:chOff x="1127125" y="1441450"/>
              <a:chExt cx="8379403" cy="4524741"/>
            </a:xfrm>
          </p:grpSpPr>
          <p:cxnSp>
            <p:nvCxnSpPr>
              <p:cNvPr id="268" name="直線コネクタ 267">
                <a:extLst>
                  <a:ext uri="{FF2B5EF4-FFF2-40B4-BE49-F238E27FC236}">
                    <a16:creationId xmlns:a16="http://schemas.microsoft.com/office/drawing/2014/main" id="{EBC27301-F498-B51C-8C4C-144782E131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2159" y="1441450"/>
                <a:ext cx="0" cy="45085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線コネクタ 268">
                <a:extLst>
                  <a:ext uri="{FF2B5EF4-FFF2-40B4-BE49-F238E27FC236}">
                    <a16:creationId xmlns:a16="http://schemas.microsoft.com/office/drawing/2014/main" id="{EB9A7C08-A74C-7FBA-EB02-CC81C65A9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7125" y="5966191"/>
                <a:ext cx="83772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0" name="グループ化 269">
                <a:extLst>
                  <a:ext uri="{FF2B5EF4-FFF2-40B4-BE49-F238E27FC236}">
                    <a16:creationId xmlns:a16="http://schemas.microsoft.com/office/drawing/2014/main" id="{DA413B6F-9C85-10D1-3772-8532F41FA943}"/>
                  </a:ext>
                </a:extLst>
              </p:cNvPr>
              <p:cNvGrpSpPr/>
              <p:nvPr/>
            </p:nvGrpSpPr>
            <p:grpSpPr>
              <a:xfrm>
                <a:off x="1691998" y="5724000"/>
                <a:ext cx="7811990" cy="242008"/>
                <a:chOff x="1691998" y="5724000"/>
                <a:chExt cx="7811990" cy="242008"/>
              </a:xfrm>
            </p:grpSpPr>
            <p:sp>
              <p:nvSpPr>
                <p:cNvPr id="279" name="正方形/長方形 278">
                  <a:extLst>
                    <a:ext uri="{FF2B5EF4-FFF2-40B4-BE49-F238E27FC236}">
                      <a16:creationId xmlns:a16="http://schemas.microsoft.com/office/drawing/2014/main" id="{ED7BC553-6EE6-3162-3B33-633ED3A394BE}"/>
                    </a:ext>
                  </a:extLst>
                </p:cNvPr>
                <p:cNvSpPr/>
                <p:nvPr/>
              </p:nvSpPr>
              <p:spPr>
                <a:xfrm>
                  <a:off x="1691998" y="5724000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H26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0" name="正方形/長方形 279">
                  <a:extLst>
                    <a:ext uri="{FF2B5EF4-FFF2-40B4-BE49-F238E27FC236}">
                      <a16:creationId xmlns:a16="http://schemas.microsoft.com/office/drawing/2014/main" id="{4F6CFD0E-FA51-AC5E-508B-EF6BAF93CC87}"/>
                    </a:ext>
                  </a:extLst>
                </p:cNvPr>
                <p:cNvSpPr/>
                <p:nvPr/>
              </p:nvSpPr>
              <p:spPr>
                <a:xfrm>
                  <a:off x="2473197" y="5724000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H27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1" name="正方形/長方形 280">
                  <a:extLst>
                    <a:ext uri="{FF2B5EF4-FFF2-40B4-BE49-F238E27FC236}">
                      <a16:creationId xmlns:a16="http://schemas.microsoft.com/office/drawing/2014/main" id="{BDF7D6F8-3BB9-79BC-A0A4-029D11FC8F1A}"/>
                    </a:ext>
                  </a:extLst>
                </p:cNvPr>
                <p:cNvSpPr/>
                <p:nvPr/>
              </p:nvSpPr>
              <p:spPr>
                <a:xfrm>
                  <a:off x="3254397" y="5724000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H28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2" name="正方形/長方形 281">
                  <a:extLst>
                    <a:ext uri="{FF2B5EF4-FFF2-40B4-BE49-F238E27FC236}">
                      <a16:creationId xmlns:a16="http://schemas.microsoft.com/office/drawing/2014/main" id="{7ED43AD4-B35E-3FA5-BE30-F3D4B596A413}"/>
                    </a:ext>
                  </a:extLst>
                </p:cNvPr>
                <p:cNvSpPr/>
                <p:nvPr/>
              </p:nvSpPr>
              <p:spPr>
                <a:xfrm>
                  <a:off x="4035596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H29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3" name="正方形/長方形 282">
                  <a:extLst>
                    <a:ext uri="{FF2B5EF4-FFF2-40B4-BE49-F238E27FC236}">
                      <a16:creationId xmlns:a16="http://schemas.microsoft.com/office/drawing/2014/main" id="{2D583B0B-80A3-9282-33B9-5C4CC25A19A9}"/>
                    </a:ext>
                  </a:extLst>
                </p:cNvPr>
                <p:cNvSpPr/>
                <p:nvPr/>
              </p:nvSpPr>
              <p:spPr>
                <a:xfrm>
                  <a:off x="4816795" y="5724182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H30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正方形/長方形 283">
                  <a:extLst>
                    <a:ext uri="{FF2B5EF4-FFF2-40B4-BE49-F238E27FC236}">
                      <a16:creationId xmlns:a16="http://schemas.microsoft.com/office/drawing/2014/main" id="{02A7A85E-34B1-CE86-77E6-9D8C83494BBC}"/>
                    </a:ext>
                  </a:extLst>
                </p:cNvPr>
                <p:cNvSpPr/>
                <p:nvPr/>
              </p:nvSpPr>
              <p:spPr>
                <a:xfrm>
                  <a:off x="5597994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H31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・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R1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5" name="正方形/長方形 284">
                  <a:extLst>
                    <a:ext uri="{FF2B5EF4-FFF2-40B4-BE49-F238E27FC236}">
                      <a16:creationId xmlns:a16="http://schemas.microsoft.com/office/drawing/2014/main" id="{4E763172-D085-D409-31F0-93D168D6EE31}"/>
                    </a:ext>
                  </a:extLst>
                </p:cNvPr>
                <p:cNvSpPr/>
                <p:nvPr/>
              </p:nvSpPr>
              <p:spPr>
                <a:xfrm>
                  <a:off x="6379192" y="5724182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R2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6" name="正方形/長方形 285">
                  <a:extLst>
                    <a:ext uri="{FF2B5EF4-FFF2-40B4-BE49-F238E27FC236}">
                      <a16:creationId xmlns:a16="http://schemas.microsoft.com/office/drawing/2014/main" id="{B56E694B-652A-A586-3C87-77A8B4CC9C3F}"/>
                    </a:ext>
                  </a:extLst>
                </p:cNvPr>
                <p:cNvSpPr/>
                <p:nvPr/>
              </p:nvSpPr>
              <p:spPr>
                <a:xfrm>
                  <a:off x="7160391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R3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7" name="正方形/長方形 286">
                  <a:extLst>
                    <a:ext uri="{FF2B5EF4-FFF2-40B4-BE49-F238E27FC236}">
                      <a16:creationId xmlns:a16="http://schemas.microsoft.com/office/drawing/2014/main" id="{6C138DF0-3345-0C57-9686-5DD34FF3534E}"/>
                    </a:ext>
                  </a:extLst>
                </p:cNvPr>
                <p:cNvSpPr/>
                <p:nvPr/>
              </p:nvSpPr>
              <p:spPr>
                <a:xfrm>
                  <a:off x="7941589" y="5724182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R4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正方形/長方形 287">
                  <a:extLst>
                    <a:ext uri="{FF2B5EF4-FFF2-40B4-BE49-F238E27FC236}">
                      <a16:creationId xmlns:a16="http://schemas.microsoft.com/office/drawing/2014/main" id="{4A8B5F66-AFDA-C3A9-8F72-D1DC4A0ED05E}"/>
                    </a:ext>
                  </a:extLst>
                </p:cNvPr>
                <p:cNvSpPr/>
                <p:nvPr/>
              </p:nvSpPr>
              <p:spPr>
                <a:xfrm>
                  <a:off x="8722788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R5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71" name="直線コネクタ 270">
                <a:extLst>
                  <a:ext uri="{FF2B5EF4-FFF2-40B4-BE49-F238E27FC236}">
                    <a16:creationId xmlns:a16="http://schemas.microsoft.com/office/drawing/2014/main" id="{05DA0DA9-21D2-7775-2AF4-DDBF181EE13E}"/>
                  </a:ext>
                </a:extLst>
              </p:cNvPr>
              <p:cNvCxnSpPr/>
              <p:nvPr/>
            </p:nvCxnSpPr>
            <p:spPr>
              <a:xfrm>
                <a:off x="1691998" y="144145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線コネクタ 271">
                <a:extLst>
                  <a:ext uri="{FF2B5EF4-FFF2-40B4-BE49-F238E27FC236}">
                    <a16:creationId xmlns:a16="http://schemas.microsoft.com/office/drawing/2014/main" id="{9BFCB2B2-21C8-C560-B8AF-C1622295ECCB}"/>
                  </a:ext>
                </a:extLst>
              </p:cNvPr>
              <p:cNvCxnSpPr/>
              <p:nvPr/>
            </p:nvCxnSpPr>
            <p:spPr>
              <a:xfrm>
                <a:off x="1693863" y="197993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線コネクタ 272">
                <a:extLst>
                  <a:ext uri="{FF2B5EF4-FFF2-40B4-BE49-F238E27FC236}">
                    <a16:creationId xmlns:a16="http://schemas.microsoft.com/office/drawing/2014/main" id="{7D087948-CC08-FCEB-1753-142FC1D53635}"/>
                  </a:ext>
                </a:extLst>
              </p:cNvPr>
              <p:cNvCxnSpPr/>
              <p:nvPr/>
            </p:nvCxnSpPr>
            <p:spPr>
              <a:xfrm>
                <a:off x="1693863" y="25158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線コネクタ 273">
                <a:extLst>
                  <a:ext uri="{FF2B5EF4-FFF2-40B4-BE49-F238E27FC236}">
                    <a16:creationId xmlns:a16="http://schemas.microsoft.com/office/drawing/2014/main" id="{483B7CE6-94C9-CF0A-86DC-EBFB32864C77}"/>
                  </a:ext>
                </a:extLst>
              </p:cNvPr>
              <p:cNvCxnSpPr/>
              <p:nvPr/>
            </p:nvCxnSpPr>
            <p:spPr>
              <a:xfrm>
                <a:off x="1693863" y="30492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線コネクタ 274">
                <a:extLst>
                  <a:ext uri="{FF2B5EF4-FFF2-40B4-BE49-F238E27FC236}">
                    <a16:creationId xmlns:a16="http://schemas.microsoft.com/office/drawing/2014/main" id="{0F7BDA67-7536-8781-445C-2E8C18BE83D8}"/>
                  </a:ext>
                </a:extLst>
              </p:cNvPr>
              <p:cNvCxnSpPr/>
              <p:nvPr/>
            </p:nvCxnSpPr>
            <p:spPr>
              <a:xfrm>
                <a:off x="1691998" y="35826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線コネクタ 275">
                <a:extLst>
                  <a:ext uri="{FF2B5EF4-FFF2-40B4-BE49-F238E27FC236}">
                    <a16:creationId xmlns:a16="http://schemas.microsoft.com/office/drawing/2014/main" id="{1E293428-4BF1-9A07-0520-727DC92AB381}"/>
                  </a:ext>
                </a:extLst>
              </p:cNvPr>
              <p:cNvCxnSpPr/>
              <p:nvPr/>
            </p:nvCxnSpPr>
            <p:spPr>
              <a:xfrm>
                <a:off x="1691998" y="41160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線コネクタ 276">
                <a:extLst>
                  <a:ext uri="{FF2B5EF4-FFF2-40B4-BE49-F238E27FC236}">
                    <a16:creationId xmlns:a16="http://schemas.microsoft.com/office/drawing/2014/main" id="{B5F220B9-7C1D-760A-5636-DFF2E0169276}"/>
                  </a:ext>
                </a:extLst>
              </p:cNvPr>
              <p:cNvCxnSpPr/>
              <p:nvPr/>
            </p:nvCxnSpPr>
            <p:spPr>
              <a:xfrm>
                <a:off x="1694538" y="465201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線コネクタ 277">
                <a:extLst>
                  <a:ext uri="{FF2B5EF4-FFF2-40B4-BE49-F238E27FC236}">
                    <a16:creationId xmlns:a16="http://schemas.microsoft.com/office/drawing/2014/main" id="{7288144C-ED94-CD14-7549-FF1D86AF067F}"/>
                  </a:ext>
                </a:extLst>
              </p:cNvPr>
              <p:cNvCxnSpPr/>
              <p:nvPr/>
            </p:nvCxnSpPr>
            <p:spPr>
              <a:xfrm>
                <a:off x="1694538" y="519049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グループ化 163">
              <a:extLst>
                <a:ext uri="{FF2B5EF4-FFF2-40B4-BE49-F238E27FC236}">
                  <a16:creationId xmlns:a16="http://schemas.microsoft.com/office/drawing/2014/main" id="{0459CDAE-2988-EA01-C103-A96F8F01725D}"/>
                </a:ext>
              </a:extLst>
            </p:cNvPr>
            <p:cNvGrpSpPr/>
            <p:nvPr/>
          </p:nvGrpSpPr>
          <p:grpSpPr>
            <a:xfrm>
              <a:off x="837292" y="1243335"/>
              <a:ext cx="427891" cy="4270603"/>
              <a:chOff x="1233911" y="1367046"/>
              <a:chExt cx="460630" cy="4597354"/>
            </a:xfrm>
          </p:grpSpPr>
          <p:sp>
            <p:nvSpPr>
              <p:cNvPr id="258" name="テキスト ボックス 257">
                <a:extLst>
                  <a:ext uri="{FF2B5EF4-FFF2-40B4-BE49-F238E27FC236}">
                    <a16:creationId xmlns:a16="http://schemas.microsoft.com/office/drawing/2014/main" id="{03A58C2F-E03D-B39A-99F4-93FADB09B6CC}"/>
                  </a:ext>
                </a:extLst>
              </p:cNvPr>
              <p:cNvSpPr txBox="1"/>
              <p:nvPr/>
            </p:nvSpPr>
            <p:spPr>
              <a:xfrm>
                <a:off x="1233911" y="1367046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16,000</a:t>
                </a:r>
                <a:endParaRPr kumimoji="1" lang="ja-JP" altLang="en-US" sz="1000" dirty="0"/>
              </a:p>
            </p:txBody>
          </p:sp>
          <p:sp>
            <p:nvSpPr>
              <p:cNvPr id="259" name="テキスト ボックス 258">
                <a:extLst>
                  <a:ext uri="{FF2B5EF4-FFF2-40B4-BE49-F238E27FC236}">
                    <a16:creationId xmlns:a16="http://schemas.microsoft.com/office/drawing/2014/main" id="{BCFEF731-B3BC-E4CE-EA71-F1835841CD7A}"/>
                  </a:ext>
                </a:extLst>
              </p:cNvPr>
              <p:cNvSpPr txBox="1"/>
              <p:nvPr/>
            </p:nvSpPr>
            <p:spPr>
              <a:xfrm>
                <a:off x="1233911" y="1902815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14,000</a:t>
                </a:r>
                <a:endParaRPr kumimoji="1" lang="ja-JP" altLang="en-US" sz="1000" dirty="0"/>
              </a:p>
            </p:txBody>
          </p:sp>
          <p:sp>
            <p:nvSpPr>
              <p:cNvPr id="260" name="テキスト ボックス 259">
                <a:extLst>
                  <a:ext uri="{FF2B5EF4-FFF2-40B4-BE49-F238E27FC236}">
                    <a16:creationId xmlns:a16="http://schemas.microsoft.com/office/drawing/2014/main" id="{9B55C331-E876-5ADC-0DB7-FBB8C5B845DC}"/>
                  </a:ext>
                </a:extLst>
              </p:cNvPr>
              <p:cNvSpPr txBox="1"/>
              <p:nvPr/>
            </p:nvSpPr>
            <p:spPr>
              <a:xfrm>
                <a:off x="1233911" y="2440987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12,000</a:t>
                </a:r>
                <a:endParaRPr kumimoji="1" lang="ja-JP" altLang="en-US" sz="1000" dirty="0"/>
              </a:p>
            </p:txBody>
          </p:sp>
          <p:sp>
            <p:nvSpPr>
              <p:cNvPr id="261" name="テキスト ボックス 260">
                <a:extLst>
                  <a:ext uri="{FF2B5EF4-FFF2-40B4-BE49-F238E27FC236}">
                    <a16:creationId xmlns:a16="http://schemas.microsoft.com/office/drawing/2014/main" id="{9F0AA086-A9E2-C77B-CEBE-D2A61A0A7E9A}"/>
                  </a:ext>
                </a:extLst>
              </p:cNvPr>
              <p:cNvSpPr txBox="1"/>
              <p:nvPr/>
            </p:nvSpPr>
            <p:spPr>
              <a:xfrm>
                <a:off x="1233911" y="2974393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10,000</a:t>
                </a:r>
                <a:endParaRPr kumimoji="1" lang="ja-JP" altLang="en-US" sz="1000" dirty="0"/>
              </a:p>
            </p:txBody>
          </p:sp>
          <p:sp>
            <p:nvSpPr>
              <p:cNvPr id="262" name="テキスト ボックス 261">
                <a:extLst>
                  <a:ext uri="{FF2B5EF4-FFF2-40B4-BE49-F238E27FC236}">
                    <a16:creationId xmlns:a16="http://schemas.microsoft.com/office/drawing/2014/main" id="{60BDC0F3-B9B0-4A7F-D644-96ED5F9A6DE5}"/>
                  </a:ext>
                </a:extLst>
              </p:cNvPr>
              <p:cNvSpPr txBox="1"/>
              <p:nvPr/>
            </p:nvSpPr>
            <p:spPr>
              <a:xfrm>
                <a:off x="1304442" y="3507808"/>
                <a:ext cx="390099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8,000</a:t>
                </a:r>
                <a:endParaRPr kumimoji="1" lang="ja-JP" altLang="en-US" sz="1000" dirty="0"/>
              </a:p>
            </p:txBody>
          </p:sp>
          <p:sp>
            <p:nvSpPr>
              <p:cNvPr id="263" name="テキスト ボックス 262">
                <a:extLst>
                  <a:ext uri="{FF2B5EF4-FFF2-40B4-BE49-F238E27FC236}">
                    <a16:creationId xmlns:a16="http://schemas.microsoft.com/office/drawing/2014/main" id="{3DD53B12-EF44-6732-ED04-412790648C32}"/>
                  </a:ext>
                </a:extLst>
              </p:cNvPr>
              <p:cNvSpPr txBox="1"/>
              <p:nvPr/>
            </p:nvSpPr>
            <p:spPr>
              <a:xfrm>
                <a:off x="1304443" y="4041215"/>
                <a:ext cx="390098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6,000</a:t>
                </a:r>
                <a:endParaRPr kumimoji="1" lang="ja-JP" altLang="en-US" sz="1000" dirty="0"/>
              </a:p>
            </p:txBody>
          </p:sp>
          <p:sp>
            <p:nvSpPr>
              <p:cNvPr id="264" name="テキスト ボックス 263">
                <a:extLst>
                  <a:ext uri="{FF2B5EF4-FFF2-40B4-BE49-F238E27FC236}">
                    <a16:creationId xmlns:a16="http://schemas.microsoft.com/office/drawing/2014/main" id="{58F64E9B-2467-8870-00EF-17748A77F979}"/>
                  </a:ext>
                </a:extLst>
              </p:cNvPr>
              <p:cNvSpPr txBox="1"/>
              <p:nvPr/>
            </p:nvSpPr>
            <p:spPr>
              <a:xfrm>
                <a:off x="1304442" y="4577000"/>
                <a:ext cx="390099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4,000</a:t>
                </a:r>
                <a:endParaRPr kumimoji="1" lang="ja-JP" altLang="en-US" sz="1000" dirty="0"/>
              </a:p>
            </p:txBody>
          </p:sp>
          <p:sp>
            <p:nvSpPr>
              <p:cNvPr id="265" name="テキスト ボックス 264">
                <a:extLst>
                  <a:ext uri="{FF2B5EF4-FFF2-40B4-BE49-F238E27FC236}">
                    <a16:creationId xmlns:a16="http://schemas.microsoft.com/office/drawing/2014/main" id="{0D9493B5-20D8-35C8-24D5-E4DCABE06A44}"/>
                  </a:ext>
                </a:extLst>
              </p:cNvPr>
              <p:cNvSpPr txBox="1"/>
              <p:nvPr/>
            </p:nvSpPr>
            <p:spPr>
              <a:xfrm>
                <a:off x="1304442" y="5115173"/>
                <a:ext cx="390099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2,000</a:t>
                </a:r>
                <a:endParaRPr kumimoji="1" lang="ja-JP" altLang="en-US" sz="1000" dirty="0"/>
              </a:p>
            </p:txBody>
          </p:sp>
          <p:sp>
            <p:nvSpPr>
              <p:cNvPr id="266" name="テキスト ボックス 265">
                <a:extLst>
                  <a:ext uri="{FF2B5EF4-FFF2-40B4-BE49-F238E27FC236}">
                    <a16:creationId xmlns:a16="http://schemas.microsoft.com/office/drawing/2014/main" id="{AAE27CF2-B6A2-1322-AF4F-4B64A44C58C8}"/>
                  </a:ext>
                </a:extLst>
              </p:cNvPr>
              <p:cNvSpPr txBox="1"/>
              <p:nvPr/>
            </p:nvSpPr>
            <p:spPr>
              <a:xfrm>
                <a:off x="1551306" y="5648586"/>
                <a:ext cx="143235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0</a:t>
                </a:r>
                <a:endParaRPr kumimoji="1" lang="ja-JP" altLang="en-US" sz="1000" dirty="0"/>
              </a:p>
            </p:txBody>
          </p:sp>
          <p:sp>
            <p:nvSpPr>
              <p:cNvPr id="267" name="テキスト ボックス 266">
                <a:extLst>
                  <a:ext uri="{FF2B5EF4-FFF2-40B4-BE49-F238E27FC236}">
                    <a16:creationId xmlns:a16="http://schemas.microsoft.com/office/drawing/2014/main" id="{333B34C6-72F6-6118-0B34-3C3A6B21D664}"/>
                  </a:ext>
                </a:extLst>
              </p:cNvPr>
              <p:cNvSpPr txBox="1"/>
              <p:nvPr/>
            </p:nvSpPr>
            <p:spPr>
              <a:xfrm>
                <a:off x="1407035" y="5810512"/>
                <a:ext cx="287506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(</a:t>
                </a:r>
                <a:r>
                  <a:rPr kumimoji="1" lang="ja-JP" altLang="en-US" sz="1000" dirty="0"/>
                  <a:t>人</a:t>
                </a:r>
                <a:r>
                  <a:rPr kumimoji="1" lang="en-US" altLang="ja-JP" sz="1000" dirty="0"/>
                  <a:t>)</a:t>
                </a:r>
                <a:endParaRPr kumimoji="1" lang="ja-JP" altLang="en-US" sz="1000" dirty="0"/>
              </a:p>
            </p:txBody>
          </p:sp>
        </p:grp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51C18EE9-F240-92BC-A181-64732A52065A}"/>
                </a:ext>
              </a:extLst>
            </p:cNvPr>
            <p:cNvCxnSpPr>
              <a:cxnSpLocks/>
              <a:stCxn id="279" idx="0"/>
            </p:cNvCxnSpPr>
            <p:nvPr/>
          </p:nvCxnSpPr>
          <p:spPr>
            <a:xfrm>
              <a:off x="1625660" y="5290624"/>
              <a:ext cx="6526374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グループ化 165">
              <a:extLst>
                <a:ext uri="{FF2B5EF4-FFF2-40B4-BE49-F238E27FC236}">
                  <a16:creationId xmlns:a16="http://schemas.microsoft.com/office/drawing/2014/main" id="{894E6098-1BD3-85D2-3244-EA27A0471300}"/>
                </a:ext>
              </a:extLst>
            </p:cNvPr>
            <p:cNvGrpSpPr/>
            <p:nvPr/>
          </p:nvGrpSpPr>
          <p:grpSpPr>
            <a:xfrm>
              <a:off x="1594922" y="5255720"/>
              <a:ext cx="6594973" cy="68096"/>
              <a:chOff x="2049508" y="5686425"/>
              <a:chExt cx="7099565" cy="73306"/>
            </a:xfrm>
          </p:grpSpPr>
          <p:sp>
            <p:nvSpPr>
              <p:cNvPr id="248" name="正方形/長方形 247">
                <a:extLst>
                  <a:ext uri="{FF2B5EF4-FFF2-40B4-BE49-F238E27FC236}">
                    <a16:creationId xmlns:a16="http://schemas.microsoft.com/office/drawing/2014/main" id="{9765B050-FA60-0264-926D-BF1CA6AE8D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49508" y="5686425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正方形/長方形 248">
                <a:extLst>
                  <a:ext uri="{FF2B5EF4-FFF2-40B4-BE49-F238E27FC236}">
                    <a16:creationId xmlns:a16="http://schemas.microsoft.com/office/drawing/2014/main" id="{8D06778B-D71D-2128-BA74-FA3E945EB5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8164" y="5686938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正方形/長方形 249">
                <a:extLst>
                  <a:ext uri="{FF2B5EF4-FFF2-40B4-BE49-F238E27FC236}">
                    <a16:creationId xmlns:a16="http://schemas.microsoft.com/office/drawing/2014/main" id="{92755437-D2B6-0380-2173-9FADDB0E60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6980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正方形/長方形 250">
                <a:extLst>
                  <a:ext uri="{FF2B5EF4-FFF2-40B4-BE49-F238E27FC236}">
                    <a16:creationId xmlns:a16="http://schemas.microsoft.com/office/drawing/2014/main" id="{BC53AAF4-A1AA-19A5-64E7-E9170FF9AB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9012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正方形/長方形 251">
                <a:extLst>
                  <a:ext uri="{FF2B5EF4-FFF2-40B4-BE49-F238E27FC236}">
                    <a16:creationId xmlns:a16="http://schemas.microsoft.com/office/drawing/2014/main" id="{3DAE5BF7-7288-D18F-FB7D-B730EBD9CC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1705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正方形/長方形 252">
                <a:extLst>
                  <a:ext uri="{FF2B5EF4-FFF2-40B4-BE49-F238E27FC236}">
                    <a16:creationId xmlns:a16="http://schemas.microsoft.com/office/drawing/2014/main" id="{DFD7A2BD-13C9-86EC-6923-96520404F9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51092" y="5686682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正方形/長方形 253">
                <a:extLst>
                  <a:ext uri="{FF2B5EF4-FFF2-40B4-BE49-F238E27FC236}">
                    <a16:creationId xmlns:a16="http://schemas.microsoft.com/office/drawing/2014/main" id="{2BCE272F-1559-EE15-B232-FE5780A0CD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1721" y="5687129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正方形/長方形 254">
                <a:extLst>
                  <a:ext uri="{FF2B5EF4-FFF2-40B4-BE49-F238E27FC236}">
                    <a16:creationId xmlns:a16="http://schemas.microsoft.com/office/drawing/2014/main" id="{5F9956F7-FFED-F9AE-90DF-D872D3C00D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17060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正方形/長方形 255">
                <a:extLst>
                  <a:ext uri="{FF2B5EF4-FFF2-40B4-BE49-F238E27FC236}">
                    <a16:creationId xmlns:a16="http://schemas.microsoft.com/office/drawing/2014/main" id="{3D61D9DF-449B-99E5-A24C-09E1EB7905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98257" y="5686855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正方形/長方形 256">
                <a:extLst>
                  <a:ext uri="{FF2B5EF4-FFF2-40B4-BE49-F238E27FC236}">
                    <a16:creationId xmlns:a16="http://schemas.microsoft.com/office/drawing/2014/main" id="{95AB5CD5-1915-D065-BE45-03C583A0AF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7073" y="5686856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99801A9B-801B-6E9A-EC25-877F552BDF23}"/>
                </a:ext>
              </a:extLst>
            </p:cNvPr>
            <p:cNvSpPr/>
            <p:nvPr/>
          </p:nvSpPr>
          <p:spPr>
            <a:xfrm>
              <a:off x="1626552" y="5037920"/>
              <a:ext cx="6530865" cy="141866"/>
            </a:xfrm>
            <a:custGeom>
              <a:avLst/>
              <a:gdLst>
                <a:gd name="connsiteX0" fmla="*/ 0 w 7037696"/>
                <a:gd name="connsiteY0" fmla="*/ 145577 h 145577"/>
                <a:gd name="connsiteX1" fmla="*/ 782472 w 7037696"/>
                <a:gd name="connsiteY1" fmla="*/ 127380 h 145577"/>
                <a:gd name="connsiteX2" fmla="*/ 1564943 w 7037696"/>
                <a:gd name="connsiteY2" fmla="*/ 131929 h 145577"/>
                <a:gd name="connsiteX3" fmla="*/ 2347415 w 7037696"/>
                <a:gd name="connsiteY3" fmla="*/ 131929 h 145577"/>
                <a:gd name="connsiteX4" fmla="*/ 3125338 w 7037696"/>
                <a:gd name="connsiteY4" fmla="*/ 131929 h 145577"/>
                <a:gd name="connsiteX5" fmla="*/ 3907809 w 7037696"/>
                <a:gd name="connsiteY5" fmla="*/ 118281 h 145577"/>
                <a:gd name="connsiteX6" fmla="*/ 4685732 w 7037696"/>
                <a:gd name="connsiteY6" fmla="*/ 100084 h 145577"/>
                <a:gd name="connsiteX7" fmla="*/ 5468203 w 7037696"/>
                <a:gd name="connsiteY7" fmla="*/ 95535 h 145577"/>
                <a:gd name="connsiteX8" fmla="*/ 6255224 w 7037696"/>
                <a:gd name="connsiteY8" fmla="*/ 63690 h 145577"/>
                <a:gd name="connsiteX9" fmla="*/ 7037696 w 7037696"/>
                <a:gd name="connsiteY9" fmla="*/ 0 h 145577"/>
                <a:gd name="connsiteX10" fmla="*/ 7024048 w 7037696"/>
                <a:gd name="connsiteY10" fmla="*/ 0 h 145577"/>
                <a:gd name="connsiteX0" fmla="*/ 0 w 7037696"/>
                <a:gd name="connsiteY0" fmla="*/ 145577 h 145577"/>
                <a:gd name="connsiteX1" fmla="*/ 782472 w 7037696"/>
                <a:gd name="connsiteY1" fmla="*/ 127380 h 145577"/>
                <a:gd name="connsiteX2" fmla="*/ 1564943 w 7037696"/>
                <a:gd name="connsiteY2" fmla="*/ 131929 h 145577"/>
                <a:gd name="connsiteX3" fmla="*/ 2347415 w 7037696"/>
                <a:gd name="connsiteY3" fmla="*/ 131929 h 145577"/>
                <a:gd name="connsiteX4" fmla="*/ 3125338 w 7037696"/>
                <a:gd name="connsiteY4" fmla="*/ 131929 h 145577"/>
                <a:gd name="connsiteX5" fmla="*/ 3907809 w 7037696"/>
                <a:gd name="connsiteY5" fmla="*/ 118281 h 145577"/>
                <a:gd name="connsiteX6" fmla="*/ 4685732 w 7037696"/>
                <a:gd name="connsiteY6" fmla="*/ 100084 h 145577"/>
                <a:gd name="connsiteX7" fmla="*/ 5468203 w 7037696"/>
                <a:gd name="connsiteY7" fmla="*/ 95535 h 145577"/>
                <a:gd name="connsiteX8" fmla="*/ 6255224 w 7037696"/>
                <a:gd name="connsiteY8" fmla="*/ 63690 h 145577"/>
                <a:gd name="connsiteX9" fmla="*/ 7037696 w 7037696"/>
                <a:gd name="connsiteY9" fmla="*/ 0 h 145577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64943 w 7030552"/>
                <a:gd name="connsiteY2" fmla="*/ 139072 h 152720"/>
                <a:gd name="connsiteX3" fmla="*/ 2347415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5224 w 7030552"/>
                <a:gd name="connsiteY8" fmla="*/ 70833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64943 w 7030552"/>
                <a:gd name="connsiteY2" fmla="*/ 139072 h 152720"/>
                <a:gd name="connsiteX3" fmla="*/ 2347415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64943 w 7030552"/>
                <a:gd name="connsiteY2" fmla="*/ 139072 h 152720"/>
                <a:gd name="connsiteX3" fmla="*/ 2340272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5338 w 7030552"/>
                <a:gd name="connsiteY4" fmla="*/ 139072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0575 w 7030552"/>
                <a:gd name="connsiteY4" fmla="*/ 134310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77709 w 7030552"/>
                <a:gd name="connsiteY1" fmla="*/ 144048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0575 w 7030552"/>
                <a:gd name="connsiteY4" fmla="*/ 134310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77709 w 7030552"/>
                <a:gd name="connsiteY1" fmla="*/ 136904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0575 w 7030552"/>
                <a:gd name="connsiteY4" fmla="*/ 134310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30552" h="152720">
                  <a:moveTo>
                    <a:pt x="0" y="152720"/>
                  </a:moveTo>
                  <a:lnTo>
                    <a:pt x="777709" y="136904"/>
                  </a:lnTo>
                  <a:lnTo>
                    <a:pt x="1557800" y="139072"/>
                  </a:lnTo>
                  <a:lnTo>
                    <a:pt x="2340272" y="139072"/>
                  </a:lnTo>
                  <a:lnTo>
                    <a:pt x="3120575" y="134310"/>
                  </a:lnTo>
                  <a:lnTo>
                    <a:pt x="3903046" y="127806"/>
                  </a:lnTo>
                  <a:lnTo>
                    <a:pt x="4685732" y="107227"/>
                  </a:lnTo>
                  <a:lnTo>
                    <a:pt x="5468203" y="102678"/>
                  </a:lnTo>
                  <a:lnTo>
                    <a:pt x="6250462" y="66071"/>
                  </a:lnTo>
                  <a:lnTo>
                    <a:pt x="7030552" y="0"/>
                  </a:lnTo>
                </a:path>
              </a:pathLst>
            </a:cu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8" name="グループ化 167">
              <a:extLst>
                <a:ext uri="{FF2B5EF4-FFF2-40B4-BE49-F238E27FC236}">
                  <a16:creationId xmlns:a16="http://schemas.microsoft.com/office/drawing/2014/main" id="{FB1C9157-D722-7793-5814-AACF4C298169}"/>
                </a:ext>
              </a:extLst>
            </p:cNvPr>
            <p:cNvGrpSpPr/>
            <p:nvPr/>
          </p:nvGrpSpPr>
          <p:grpSpPr>
            <a:xfrm>
              <a:off x="1582552" y="4994110"/>
              <a:ext cx="6619757" cy="231044"/>
              <a:chOff x="2036192" y="5404799"/>
              <a:chExt cx="7126246" cy="248722"/>
            </a:xfrm>
            <a:solidFill>
              <a:srgbClr val="FFC000"/>
            </a:solidFill>
          </p:grpSpPr>
          <p:sp>
            <p:nvSpPr>
              <p:cNvPr id="238" name="ひし形 237">
                <a:extLst>
                  <a:ext uri="{FF2B5EF4-FFF2-40B4-BE49-F238E27FC236}">
                    <a16:creationId xmlns:a16="http://schemas.microsoft.com/office/drawing/2014/main" id="{4AEC4D77-06DE-0CBC-133F-E15C3F0082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6192" y="5556321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ひし形 238">
                <a:extLst>
                  <a:ext uri="{FF2B5EF4-FFF2-40B4-BE49-F238E27FC236}">
                    <a16:creationId xmlns:a16="http://schemas.microsoft.com/office/drawing/2014/main" id="{45CCBE75-D4F5-8D78-30DC-35FC6EBBD8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13663" y="5540243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ひし形 239">
                <a:extLst>
                  <a:ext uri="{FF2B5EF4-FFF2-40B4-BE49-F238E27FC236}">
                    <a16:creationId xmlns:a16="http://schemas.microsoft.com/office/drawing/2014/main" id="{7DDE88AA-02ED-EDC2-7851-E3F1625712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4517" y="5542337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ひし形 240">
                <a:extLst>
                  <a:ext uri="{FF2B5EF4-FFF2-40B4-BE49-F238E27FC236}">
                    <a16:creationId xmlns:a16="http://schemas.microsoft.com/office/drawing/2014/main" id="{DAF463E1-04BA-A16C-5107-1A729BE2AB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6412" y="5542337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ひし形 241">
                <a:extLst>
                  <a:ext uri="{FF2B5EF4-FFF2-40B4-BE49-F238E27FC236}">
                    <a16:creationId xmlns:a16="http://schemas.microsoft.com/office/drawing/2014/main" id="{C72B14CF-D773-C286-3292-1247A63F55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58795" y="5537931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ひし形 242">
                <a:extLst>
                  <a:ext uri="{FF2B5EF4-FFF2-40B4-BE49-F238E27FC236}">
                    <a16:creationId xmlns:a16="http://schemas.microsoft.com/office/drawing/2014/main" id="{B48180DB-2B72-6888-68CD-3ADC25A69D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7500" y="5530984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ひし形 243">
                <a:extLst>
                  <a:ext uri="{FF2B5EF4-FFF2-40B4-BE49-F238E27FC236}">
                    <a16:creationId xmlns:a16="http://schemas.microsoft.com/office/drawing/2014/main" id="{6E5914F6-823C-BB54-21F4-FCDE0AD6C0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8913" y="5513186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ひし形 244">
                <a:extLst>
                  <a:ext uri="{FF2B5EF4-FFF2-40B4-BE49-F238E27FC236}">
                    <a16:creationId xmlns:a16="http://schemas.microsoft.com/office/drawing/2014/main" id="{4F0A7292-3DBE-B22F-6DEB-BDC03C3EA7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2557" y="5506043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ひし形 245">
                <a:extLst>
                  <a:ext uri="{FF2B5EF4-FFF2-40B4-BE49-F238E27FC236}">
                    <a16:creationId xmlns:a16="http://schemas.microsoft.com/office/drawing/2014/main" id="{803D55B0-2D3D-D7DA-CCB4-40811AF168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4188" y="5473904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ひし形 246">
                <a:extLst>
                  <a:ext uri="{FF2B5EF4-FFF2-40B4-BE49-F238E27FC236}">
                    <a16:creationId xmlns:a16="http://schemas.microsoft.com/office/drawing/2014/main" id="{2A9C4364-07EA-B5F3-881C-08B00E53D6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5238" y="5404799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9" name="グループ化 168">
              <a:extLst>
                <a:ext uri="{FF2B5EF4-FFF2-40B4-BE49-F238E27FC236}">
                  <a16:creationId xmlns:a16="http://schemas.microsoft.com/office/drawing/2014/main" id="{F3CFD1C4-F584-3618-1A50-F8EA60415A8A}"/>
                </a:ext>
              </a:extLst>
            </p:cNvPr>
            <p:cNvGrpSpPr/>
            <p:nvPr/>
          </p:nvGrpSpPr>
          <p:grpSpPr>
            <a:xfrm>
              <a:off x="1545325" y="4834138"/>
              <a:ext cx="6732454" cy="255742"/>
              <a:chOff x="1996116" y="5232587"/>
              <a:chExt cx="7247565" cy="275309"/>
            </a:xfrm>
          </p:grpSpPr>
          <p:sp>
            <p:nvSpPr>
              <p:cNvPr id="228" name="テキスト ボックス 227">
                <a:extLst>
                  <a:ext uri="{FF2B5EF4-FFF2-40B4-BE49-F238E27FC236}">
                    <a16:creationId xmlns:a16="http://schemas.microsoft.com/office/drawing/2014/main" id="{AD40D5A0-C807-FECC-F176-62542E673EA6}"/>
                  </a:ext>
                </a:extLst>
              </p:cNvPr>
              <p:cNvSpPr txBox="1"/>
              <p:nvPr/>
            </p:nvSpPr>
            <p:spPr>
              <a:xfrm>
                <a:off x="1996116" y="5384785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452</a:t>
                </a:r>
                <a:endParaRPr kumimoji="1" lang="ja-JP" altLang="en-US" sz="800" dirty="0"/>
              </a:p>
            </p:txBody>
          </p:sp>
          <p:sp>
            <p:nvSpPr>
              <p:cNvPr id="229" name="テキスト ボックス 228">
                <a:extLst>
                  <a:ext uri="{FF2B5EF4-FFF2-40B4-BE49-F238E27FC236}">
                    <a16:creationId xmlns:a16="http://schemas.microsoft.com/office/drawing/2014/main" id="{A2927771-8201-7F4D-AB81-A30852E5DB95}"/>
                  </a:ext>
                </a:extLst>
              </p:cNvPr>
              <p:cNvSpPr txBox="1"/>
              <p:nvPr/>
            </p:nvSpPr>
            <p:spPr>
              <a:xfrm>
                <a:off x="2775701" y="5362969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516</a:t>
                </a:r>
                <a:endParaRPr kumimoji="1" lang="ja-JP" altLang="en-US" sz="800" dirty="0"/>
              </a:p>
            </p:txBody>
          </p:sp>
          <p:sp>
            <p:nvSpPr>
              <p:cNvPr id="230" name="テキスト ボックス 229">
                <a:extLst>
                  <a:ext uri="{FF2B5EF4-FFF2-40B4-BE49-F238E27FC236}">
                    <a16:creationId xmlns:a16="http://schemas.microsoft.com/office/drawing/2014/main" id="{F5021D98-2731-0DF0-A05F-68545DFC6571}"/>
                  </a:ext>
                </a:extLst>
              </p:cNvPr>
              <p:cNvSpPr txBox="1"/>
              <p:nvPr/>
            </p:nvSpPr>
            <p:spPr>
              <a:xfrm>
                <a:off x="3555163" y="5373137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505</a:t>
                </a:r>
                <a:endParaRPr kumimoji="1" lang="ja-JP" altLang="en-US" sz="800" dirty="0"/>
              </a:p>
            </p:txBody>
          </p:sp>
          <p:sp>
            <p:nvSpPr>
              <p:cNvPr id="231" name="テキスト ボックス 230">
                <a:extLst>
                  <a:ext uri="{FF2B5EF4-FFF2-40B4-BE49-F238E27FC236}">
                    <a16:creationId xmlns:a16="http://schemas.microsoft.com/office/drawing/2014/main" id="{BA5F2D6A-1DBE-719E-53D5-F8A77DBB46E4}"/>
                  </a:ext>
                </a:extLst>
              </p:cNvPr>
              <p:cNvSpPr txBox="1"/>
              <p:nvPr/>
            </p:nvSpPr>
            <p:spPr>
              <a:xfrm>
                <a:off x="4338450" y="5370647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505</a:t>
                </a:r>
                <a:endParaRPr kumimoji="1" lang="ja-JP" altLang="en-US" sz="800" dirty="0"/>
              </a:p>
            </p:txBody>
          </p:sp>
          <p:sp>
            <p:nvSpPr>
              <p:cNvPr id="232" name="テキスト ボックス 231">
                <a:extLst>
                  <a:ext uri="{FF2B5EF4-FFF2-40B4-BE49-F238E27FC236}">
                    <a16:creationId xmlns:a16="http://schemas.microsoft.com/office/drawing/2014/main" id="{7B75D98D-EA35-9499-C9F8-43CE752B7066}"/>
                  </a:ext>
                </a:extLst>
              </p:cNvPr>
              <p:cNvSpPr txBox="1"/>
              <p:nvPr/>
            </p:nvSpPr>
            <p:spPr>
              <a:xfrm>
                <a:off x="5120833" y="536598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528</a:t>
                </a:r>
                <a:endParaRPr kumimoji="1" lang="ja-JP" altLang="en-US" sz="800" dirty="0"/>
              </a:p>
            </p:txBody>
          </p:sp>
          <p:sp>
            <p:nvSpPr>
              <p:cNvPr id="233" name="テキスト ボックス 232">
                <a:extLst>
                  <a:ext uri="{FF2B5EF4-FFF2-40B4-BE49-F238E27FC236}">
                    <a16:creationId xmlns:a16="http://schemas.microsoft.com/office/drawing/2014/main" id="{40310C14-D779-6B6A-69F3-8FCCD314824D}"/>
                  </a:ext>
                </a:extLst>
              </p:cNvPr>
              <p:cNvSpPr txBox="1"/>
              <p:nvPr/>
            </p:nvSpPr>
            <p:spPr>
              <a:xfrm>
                <a:off x="5900295" y="5353759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558</a:t>
                </a:r>
                <a:endParaRPr kumimoji="1" lang="ja-JP" altLang="en-US" sz="800" dirty="0"/>
              </a:p>
            </p:txBody>
          </p:sp>
          <p:sp>
            <p:nvSpPr>
              <p:cNvPr id="234" name="テキスト ボックス 233">
                <a:extLst>
                  <a:ext uri="{FF2B5EF4-FFF2-40B4-BE49-F238E27FC236}">
                    <a16:creationId xmlns:a16="http://schemas.microsoft.com/office/drawing/2014/main" id="{041154F4-65CF-3D36-1621-8AC406B505CC}"/>
                  </a:ext>
                </a:extLst>
              </p:cNvPr>
              <p:cNvSpPr txBox="1"/>
              <p:nvPr/>
            </p:nvSpPr>
            <p:spPr>
              <a:xfrm>
                <a:off x="6689790" y="5330416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638</a:t>
                </a:r>
                <a:endParaRPr kumimoji="1" lang="ja-JP" altLang="en-US" sz="800" dirty="0"/>
              </a:p>
            </p:txBody>
          </p:sp>
          <p:sp>
            <p:nvSpPr>
              <p:cNvPr id="235" name="テキスト ボックス 234">
                <a:extLst>
                  <a:ext uri="{FF2B5EF4-FFF2-40B4-BE49-F238E27FC236}">
                    <a16:creationId xmlns:a16="http://schemas.microsoft.com/office/drawing/2014/main" id="{A5636B5A-78BA-A24C-2A2A-BE7302D5E132}"/>
                  </a:ext>
                </a:extLst>
              </p:cNvPr>
              <p:cNvSpPr txBox="1"/>
              <p:nvPr/>
            </p:nvSpPr>
            <p:spPr>
              <a:xfrm>
                <a:off x="7462140" y="5335024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639</a:t>
                </a:r>
                <a:endParaRPr kumimoji="1" lang="ja-JP" altLang="en-US" sz="800" dirty="0"/>
              </a:p>
            </p:txBody>
          </p:sp>
          <p:sp>
            <p:nvSpPr>
              <p:cNvPr id="236" name="テキスト ボックス 235">
                <a:extLst>
                  <a:ext uri="{FF2B5EF4-FFF2-40B4-BE49-F238E27FC236}">
                    <a16:creationId xmlns:a16="http://schemas.microsoft.com/office/drawing/2014/main" id="{4CECE656-1050-4210-891D-C94A1885E1FC}"/>
                  </a:ext>
                </a:extLst>
              </p:cNvPr>
              <p:cNvSpPr txBox="1"/>
              <p:nvPr/>
            </p:nvSpPr>
            <p:spPr>
              <a:xfrm>
                <a:off x="8243612" y="529574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783</a:t>
                </a:r>
                <a:endParaRPr kumimoji="1" lang="ja-JP" altLang="en-US" sz="800" dirty="0"/>
              </a:p>
            </p:txBody>
          </p:sp>
          <p:sp>
            <p:nvSpPr>
              <p:cNvPr id="237" name="テキスト ボックス 236">
                <a:extLst>
                  <a:ext uri="{FF2B5EF4-FFF2-40B4-BE49-F238E27FC236}">
                    <a16:creationId xmlns:a16="http://schemas.microsoft.com/office/drawing/2014/main" id="{2D38C123-2B51-7C96-5057-495589872C34}"/>
                  </a:ext>
                </a:extLst>
              </p:cNvPr>
              <p:cNvSpPr txBox="1"/>
              <p:nvPr/>
            </p:nvSpPr>
            <p:spPr>
              <a:xfrm>
                <a:off x="8983994" y="5232587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1,033</a:t>
                </a:r>
                <a:endParaRPr kumimoji="1" lang="ja-JP" altLang="en-US" sz="800" dirty="0"/>
              </a:p>
            </p:txBody>
          </p:sp>
        </p:grp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B6B77FE3-E42E-7008-F873-17D61798B57B}"/>
                </a:ext>
              </a:extLst>
            </p:cNvPr>
            <p:cNvSpPr/>
            <p:nvPr/>
          </p:nvSpPr>
          <p:spPr>
            <a:xfrm>
              <a:off x="1628797" y="3632108"/>
              <a:ext cx="6523206" cy="1212179"/>
            </a:xfrm>
            <a:custGeom>
              <a:avLst/>
              <a:gdLst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33450 h 1304925"/>
                <a:gd name="connsiteX4" fmla="*/ 3124200 w 7034213"/>
                <a:gd name="connsiteY4" fmla="*/ 785812 h 1304925"/>
                <a:gd name="connsiteX5" fmla="*/ 3905250 w 7034213"/>
                <a:gd name="connsiteY5" fmla="*/ 571500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24200 w 7034213"/>
                <a:gd name="connsiteY4" fmla="*/ 785812 h 1304925"/>
                <a:gd name="connsiteX5" fmla="*/ 3905250 w 7034213"/>
                <a:gd name="connsiteY5" fmla="*/ 571500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5250 w 7034213"/>
                <a:gd name="connsiteY5" fmla="*/ 571500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2869 w 7034213"/>
                <a:gd name="connsiteY5" fmla="*/ 564356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2869 w 7034213"/>
                <a:gd name="connsiteY5" fmla="*/ 564356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0782 w 7034213"/>
                <a:gd name="connsiteY8" fmla="*/ 304799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2869 w 7034213"/>
                <a:gd name="connsiteY5" fmla="*/ 564356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43639 w 7034213"/>
                <a:gd name="connsiteY8" fmla="*/ 302417 h 1304925"/>
                <a:gd name="connsiteX9" fmla="*/ 7034213 w 7034213"/>
                <a:gd name="connsiteY9" fmla="*/ 0 h 1304925"/>
                <a:gd name="connsiteX0" fmla="*/ 0 w 7022307"/>
                <a:gd name="connsiteY0" fmla="*/ 1304925 h 1304925"/>
                <a:gd name="connsiteX1" fmla="*/ 781050 w 7022307"/>
                <a:gd name="connsiteY1" fmla="*/ 1209675 h 1304925"/>
                <a:gd name="connsiteX2" fmla="*/ 1557338 w 7022307"/>
                <a:gd name="connsiteY2" fmla="*/ 1057275 h 1304925"/>
                <a:gd name="connsiteX3" fmla="*/ 2343150 w 7022307"/>
                <a:gd name="connsiteY3" fmla="*/ 926307 h 1304925"/>
                <a:gd name="connsiteX4" fmla="*/ 3119437 w 7022307"/>
                <a:gd name="connsiteY4" fmla="*/ 778668 h 1304925"/>
                <a:gd name="connsiteX5" fmla="*/ 3902869 w 7022307"/>
                <a:gd name="connsiteY5" fmla="*/ 564356 h 1304925"/>
                <a:gd name="connsiteX6" fmla="*/ 4686300 w 7022307"/>
                <a:gd name="connsiteY6" fmla="*/ 381000 h 1304925"/>
                <a:gd name="connsiteX7" fmla="*/ 5472113 w 7022307"/>
                <a:gd name="connsiteY7" fmla="*/ 242887 h 1304925"/>
                <a:gd name="connsiteX8" fmla="*/ 6243639 w 7022307"/>
                <a:gd name="connsiteY8" fmla="*/ 302417 h 1304925"/>
                <a:gd name="connsiteX9" fmla="*/ 7022307 w 7022307"/>
                <a:gd name="connsiteY9" fmla="*/ 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2307" h="1304925">
                  <a:moveTo>
                    <a:pt x="0" y="1304925"/>
                  </a:moveTo>
                  <a:lnTo>
                    <a:pt x="781050" y="1209675"/>
                  </a:lnTo>
                  <a:lnTo>
                    <a:pt x="1557338" y="1057275"/>
                  </a:lnTo>
                  <a:lnTo>
                    <a:pt x="2343150" y="926307"/>
                  </a:lnTo>
                  <a:lnTo>
                    <a:pt x="3119437" y="778668"/>
                  </a:lnTo>
                  <a:lnTo>
                    <a:pt x="3902869" y="564356"/>
                  </a:lnTo>
                  <a:lnTo>
                    <a:pt x="4686300" y="381000"/>
                  </a:lnTo>
                  <a:lnTo>
                    <a:pt x="5472113" y="242887"/>
                  </a:lnTo>
                  <a:lnTo>
                    <a:pt x="6243639" y="302417"/>
                  </a:lnTo>
                  <a:lnTo>
                    <a:pt x="7022307" y="0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1" name="グループ化 170">
              <a:extLst>
                <a:ext uri="{FF2B5EF4-FFF2-40B4-BE49-F238E27FC236}">
                  <a16:creationId xmlns:a16="http://schemas.microsoft.com/office/drawing/2014/main" id="{3C00446E-95CE-F7BE-D280-8422E0C18564}"/>
                </a:ext>
              </a:extLst>
            </p:cNvPr>
            <p:cNvGrpSpPr/>
            <p:nvPr/>
          </p:nvGrpSpPr>
          <p:grpSpPr>
            <a:xfrm>
              <a:off x="1580287" y="3585453"/>
              <a:ext cx="6625367" cy="1294790"/>
              <a:chOff x="2033753" y="3888363"/>
              <a:chExt cx="7132285" cy="1393856"/>
            </a:xfrm>
            <a:solidFill>
              <a:srgbClr val="00B050"/>
            </a:solidFill>
          </p:grpSpPr>
          <p:sp>
            <p:nvSpPr>
              <p:cNvPr id="218" name="二等辺三角形 217">
                <a:extLst>
                  <a:ext uri="{FF2B5EF4-FFF2-40B4-BE49-F238E27FC236}">
                    <a16:creationId xmlns:a16="http://schemas.microsoft.com/office/drawing/2014/main" id="{4543B6F0-4415-2107-6098-34533D6E6E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3753" y="5192219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二等辺三角形 218">
                <a:extLst>
                  <a:ext uri="{FF2B5EF4-FFF2-40B4-BE49-F238E27FC236}">
                    <a16:creationId xmlns:a16="http://schemas.microsoft.com/office/drawing/2014/main" id="{20CD84EA-A738-2F0F-766F-258DBE9A47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12427" y="5092205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二等辺三角形 219">
                <a:extLst>
                  <a:ext uri="{FF2B5EF4-FFF2-40B4-BE49-F238E27FC236}">
                    <a16:creationId xmlns:a16="http://schemas.microsoft.com/office/drawing/2014/main" id="{A940D618-8FC7-2B01-BA60-D9C62EBBCE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0801" y="4953577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二等辺三角形 220">
                <a:extLst>
                  <a:ext uri="{FF2B5EF4-FFF2-40B4-BE49-F238E27FC236}">
                    <a16:creationId xmlns:a16="http://schemas.microsoft.com/office/drawing/2014/main" id="{9E54BEE2-6E7D-3478-8C27-57302F36B7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2343" y="4815459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二等辺三角形 221">
                <a:extLst>
                  <a:ext uri="{FF2B5EF4-FFF2-40B4-BE49-F238E27FC236}">
                    <a16:creationId xmlns:a16="http://schemas.microsoft.com/office/drawing/2014/main" id="{E88349D1-2069-C37E-FD01-7E68F0E196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54033" y="4670578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二等辺三角形 222">
                <a:extLst>
                  <a:ext uri="{FF2B5EF4-FFF2-40B4-BE49-F238E27FC236}">
                    <a16:creationId xmlns:a16="http://schemas.microsoft.com/office/drawing/2014/main" id="{4F4F6F82-ED99-51FB-3005-BD3A3E469F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4425" y="4453502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二等辺三角形 223">
                <a:extLst>
                  <a:ext uri="{FF2B5EF4-FFF2-40B4-BE49-F238E27FC236}">
                    <a16:creationId xmlns:a16="http://schemas.microsoft.com/office/drawing/2014/main" id="{8A858CF2-1F1B-4E86-0C78-FD2B3C8DCA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6532" y="4270939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二等辺三角形 224">
                <a:extLst>
                  <a:ext uri="{FF2B5EF4-FFF2-40B4-BE49-F238E27FC236}">
                    <a16:creationId xmlns:a16="http://schemas.microsoft.com/office/drawing/2014/main" id="{9121EA38-5481-E7D8-0847-1C1C707558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176" y="4134638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二等辺三角形 225">
                <a:extLst>
                  <a:ext uri="{FF2B5EF4-FFF2-40B4-BE49-F238E27FC236}">
                    <a16:creationId xmlns:a16="http://schemas.microsoft.com/office/drawing/2014/main" id="{4AAA9DDB-EF8A-F81D-9E28-1998908B81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1879" y="4192616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二等辺三角形 226">
                <a:extLst>
                  <a:ext uri="{FF2B5EF4-FFF2-40B4-BE49-F238E27FC236}">
                    <a16:creationId xmlns:a16="http://schemas.microsoft.com/office/drawing/2014/main" id="{2AC34879-7119-9C99-D23C-BFF7A7589E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1638" y="3888363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2" name="グループ化 171">
              <a:extLst>
                <a:ext uri="{FF2B5EF4-FFF2-40B4-BE49-F238E27FC236}">
                  <a16:creationId xmlns:a16="http://schemas.microsoft.com/office/drawing/2014/main" id="{FA06E7FE-83D7-82A1-99BB-EA3E7EAF7AF3}"/>
                </a:ext>
              </a:extLst>
            </p:cNvPr>
            <p:cNvGrpSpPr/>
            <p:nvPr/>
          </p:nvGrpSpPr>
          <p:grpSpPr>
            <a:xfrm>
              <a:off x="1507372" y="3424243"/>
              <a:ext cx="6771880" cy="1323836"/>
              <a:chOff x="1955260" y="3714819"/>
              <a:chExt cx="7290008" cy="1425125"/>
            </a:xfrm>
          </p:grpSpPr>
          <p:sp>
            <p:nvSpPr>
              <p:cNvPr id="208" name="テキスト ボックス 207">
                <a:extLst>
                  <a:ext uri="{FF2B5EF4-FFF2-40B4-BE49-F238E27FC236}">
                    <a16:creationId xmlns:a16="http://schemas.microsoft.com/office/drawing/2014/main" id="{FDFA0E1E-64A7-EE32-F415-F145CF669ECE}"/>
                  </a:ext>
                </a:extLst>
              </p:cNvPr>
              <p:cNvSpPr txBox="1"/>
              <p:nvPr/>
            </p:nvSpPr>
            <p:spPr>
              <a:xfrm>
                <a:off x="1955260" y="501683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1,813</a:t>
                </a:r>
                <a:endParaRPr kumimoji="1" lang="ja-JP" altLang="en-US" sz="800" dirty="0"/>
              </a:p>
            </p:txBody>
          </p:sp>
          <p:sp>
            <p:nvSpPr>
              <p:cNvPr id="209" name="テキスト ボックス 208">
                <a:extLst>
                  <a:ext uri="{FF2B5EF4-FFF2-40B4-BE49-F238E27FC236}">
                    <a16:creationId xmlns:a16="http://schemas.microsoft.com/office/drawing/2014/main" id="{732908D3-5E2F-DB36-E734-AE985CB2CFA7}"/>
                  </a:ext>
                </a:extLst>
              </p:cNvPr>
              <p:cNvSpPr txBox="1"/>
              <p:nvPr/>
            </p:nvSpPr>
            <p:spPr>
              <a:xfrm>
                <a:off x="2734800" y="4926895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2,167</a:t>
                </a:r>
                <a:endParaRPr kumimoji="1" lang="ja-JP" altLang="en-US" sz="800" dirty="0"/>
              </a:p>
            </p:txBody>
          </p:sp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B66377F4-0016-029C-FAE0-D649C500D96D}"/>
                  </a:ext>
                </a:extLst>
              </p:cNvPr>
              <p:cNvSpPr txBox="1"/>
              <p:nvPr/>
            </p:nvSpPr>
            <p:spPr>
              <a:xfrm>
                <a:off x="3511881" y="4775256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2,722</a:t>
                </a:r>
                <a:endParaRPr kumimoji="1" lang="ja-JP" altLang="en-US" sz="800" dirty="0"/>
              </a:p>
            </p:txBody>
          </p:sp>
          <p:sp>
            <p:nvSpPr>
              <p:cNvPr id="211" name="テキスト ボックス 210">
                <a:extLst>
                  <a:ext uri="{FF2B5EF4-FFF2-40B4-BE49-F238E27FC236}">
                    <a16:creationId xmlns:a16="http://schemas.microsoft.com/office/drawing/2014/main" id="{BA62E64B-7B38-60A6-BC27-E4FDA7F158F9}"/>
                  </a:ext>
                </a:extLst>
              </p:cNvPr>
              <p:cNvSpPr txBox="1"/>
              <p:nvPr/>
            </p:nvSpPr>
            <p:spPr>
              <a:xfrm>
                <a:off x="4294699" y="4639951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3,218</a:t>
                </a:r>
                <a:endParaRPr kumimoji="1" lang="ja-JP" altLang="en-US" sz="800" dirty="0"/>
              </a:p>
            </p:txBody>
          </p:sp>
          <p:sp>
            <p:nvSpPr>
              <p:cNvPr id="212" name="テキスト ボックス 211">
                <a:extLst>
                  <a:ext uri="{FF2B5EF4-FFF2-40B4-BE49-F238E27FC236}">
                    <a16:creationId xmlns:a16="http://schemas.microsoft.com/office/drawing/2014/main" id="{862A50F1-8322-0FE7-7EBB-B026131617EC}"/>
                  </a:ext>
                </a:extLst>
              </p:cNvPr>
              <p:cNvSpPr txBox="1"/>
              <p:nvPr/>
            </p:nvSpPr>
            <p:spPr>
              <a:xfrm>
                <a:off x="5076389" y="4498449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3,762</a:t>
                </a:r>
                <a:endParaRPr kumimoji="1" lang="ja-JP" altLang="en-US" sz="800" dirty="0"/>
              </a:p>
            </p:txBody>
          </p:sp>
          <p:sp>
            <p:nvSpPr>
              <p:cNvPr id="213" name="テキスト ボックス 212">
                <a:extLst>
                  <a:ext uri="{FF2B5EF4-FFF2-40B4-BE49-F238E27FC236}">
                    <a16:creationId xmlns:a16="http://schemas.microsoft.com/office/drawing/2014/main" id="{45667348-3936-042F-6036-5BCADA464E50}"/>
                  </a:ext>
                </a:extLst>
              </p:cNvPr>
              <p:cNvSpPr txBox="1"/>
              <p:nvPr/>
            </p:nvSpPr>
            <p:spPr>
              <a:xfrm>
                <a:off x="5858596" y="428010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4,570</a:t>
                </a:r>
                <a:endParaRPr kumimoji="1" lang="ja-JP" altLang="en-US" sz="800" dirty="0"/>
              </a:p>
            </p:txBody>
          </p:sp>
          <p:sp>
            <p:nvSpPr>
              <p:cNvPr id="214" name="テキスト ボックス 213">
                <a:extLst>
                  <a:ext uri="{FF2B5EF4-FFF2-40B4-BE49-F238E27FC236}">
                    <a16:creationId xmlns:a16="http://schemas.microsoft.com/office/drawing/2014/main" id="{B1575969-6DC4-C8C8-56DF-69B4492E50A6}"/>
                  </a:ext>
                </a:extLst>
              </p:cNvPr>
              <p:cNvSpPr txBox="1"/>
              <p:nvPr/>
            </p:nvSpPr>
            <p:spPr>
              <a:xfrm>
                <a:off x="6639366" y="4108010"/>
                <a:ext cx="25968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5,260</a:t>
                </a:r>
                <a:endParaRPr kumimoji="1" lang="ja-JP" altLang="en-US" sz="800" dirty="0"/>
              </a:p>
            </p:txBody>
          </p:sp>
          <p:sp>
            <p:nvSpPr>
              <p:cNvPr id="215" name="テキスト ボックス 214">
                <a:extLst>
                  <a:ext uri="{FF2B5EF4-FFF2-40B4-BE49-F238E27FC236}">
                    <a16:creationId xmlns:a16="http://schemas.microsoft.com/office/drawing/2014/main" id="{17803C48-1AB8-9537-F57E-DA73B0465B1D}"/>
                  </a:ext>
                </a:extLst>
              </p:cNvPr>
              <p:cNvSpPr txBox="1"/>
              <p:nvPr/>
            </p:nvSpPr>
            <p:spPr>
              <a:xfrm>
                <a:off x="7421895" y="3953466"/>
                <a:ext cx="25968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5,783</a:t>
                </a:r>
                <a:endParaRPr kumimoji="1" lang="ja-JP" altLang="en-US" sz="800" dirty="0"/>
              </a:p>
            </p:txBody>
          </p:sp>
          <p:sp>
            <p:nvSpPr>
              <p:cNvPr id="216" name="テキスト ボックス 215">
                <a:extLst>
                  <a:ext uri="{FF2B5EF4-FFF2-40B4-BE49-F238E27FC236}">
                    <a16:creationId xmlns:a16="http://schemas.microsoft.com/office/drawing/2014/main" id="{8E2365DA-3BDF-8877-E878-E524EA6E73FC}"/>
                  </a:ext>
                </a:extLst>
              </p:cNvPr>
              <p:cNvSpPr txBox="1"/>
              <p:nvPr/>
            </p:nvSpPr>
            <p:spPr>
              <a:xfrm>
                <a:off x="8208097" y="4347571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5,546</a:t>
                </a:r>
                <a:endParaRPr kumimoji="1" lang="ja-JP" altLang="en-US" sz="800" dirty="0"/>
              </a:p>
            </p:txBody>
          </p:sp>
          <p:sp>
            <p:nvSpPr>
              <p:cNvPr id="217" name="テキスト ボックス 216">
                <a:extLst>
                  <a:ext uri="{FF2B5EF4-FFF2-40B4-BE49-F238E27FC236}">
                    <a16:creationId xmlns:a16="http://schemas.microsoft.com/office/drawing/2014/main" id="{4580618C-1552-0743-2D55-6600E596CF51}"/>
                  </a:ext>
                </a:extLst>
              </p:cNvPr>
              <p:cNvSpPr txBox="1"/>
              <p:nvPr/>
            </p:nvSpPr>
            <p:spPr>
              <a:xfrm>
                <a:off x="8985581" y="3714819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6,703</a:t>
                </a:r>
                <a:endParaRPr kumimoji="1" lang="ja-JP" altLang="en-US" sz="800" dirty="0"/>
              </a:p>
            </p:txBody>
          </p:sp>
        </p:grp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585A7040-9097-7D1F-C18A-0DE4FCAC67F7}"/>
                </a:ext>
              </a:extLst>
            </p:cNvPr>
            <p:cNvSpPr/>
            <p:nvPr/>
          </p:nvSpPr>
          <p:spPr>
            <a:xfrm>
              <a:off x="1631010" y="2512833"/>
              <a:ext cx="6529840" cy="1269692"/>
            </a:xfrm>
            <a:custGeom>
              <a:avLst/>
              <a:gdLst>
                <a:gd name="connsiteX0" fmla="*/ 0 w 7038975"/>
                <a:gd name="connsiteY0" fmla="*/ 9525 h 1385888"/>
                <a:gd name="connsiteX1" fmla="*/ 781050 w 7038975"/>
                <a:gd name="connsiteY1" fmla="*/ 0 h 1385888"/>
                <a:gd name="connsiteX2" fmla="*/ 1566862 w 7038975"/>
                <a:gd name="connsiteY2" fmla="*/ 161925 h 1385888"/>
                <a:gd name="connsiteX3" fmla="*/ 2343150 w 7038975"/>
                <a:gd name="connsiteY3" fmla="*/ 247650 h 1385888"/>
                <a:gd name="connsiteX4" fmla="*/ 3133725 w 7038975"/>
                <a:gd name="connsiteY4" fmla="*/ 314325 h 1385888"/>
                <a:gd name="connsiteX5" fmla="*/ 3914775 w 7038975"/>
                <a:gd name="connsiteY5" fmla="*/ 661988 h 1385888"/>
                <a:gd name="connsiteX6" fmla="*/ 4691062 w 7038975"/>
                <a:gd name="connsiteY6" fmla="*/ 681038 h 1385888"/>
                <a:gd name="connsiteX7" fmla="*/ 5476875 w 7038975"/>
                <a:gd name="connsiteY7" fmla="*/ 866775 h 1385888"/>
                <a:gd name="connsiteX8" fmla="*/ 6257925 w 7038975"/>
                <a:gd name="connsiteY8" fmla="*/ 1314450 h 1385888"/>
                <a:gd name="connsiteX9" fmla="*/ 7038975 w 7038975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9718 w 7031831"/>
                <a:gd name="connsiteY2" fmla="*/ 161925 h 1385888"/>
                <a:gd name="connsiteX3" fmla="*/ 2336006 w 7031831"/>
                <a:gd name="connsiteY3" fmla="*/ 247650 h 1385888"/>
                <a:gd name="connsiteX4" fmla="*/ 3126581 w 7031831"/>
                <a:gd name="connsiteY4" fmla="*/ 314325 h 1385888"/>
                <a:gd name="connsiteX5" fmla="*/ 3907631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26581 w 7031831"/>
                <a:gd name="connsiteY4" fmla="*/ 314325 h 1385888"/>
                <a:gd name="connsiteX5" fmla="*/ 3907631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7631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0487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0487 w 7031831"/>
                <a:gd name="connsiteY5" fmla="*/ 661988 h 1385888"/>
                <a:gd name="connsiteX6" fmla="*/ 4683918 w 7031831"/>
                <a:gd name="connsiteY6" fmla="*/ 681038 h 1385888"/>
                <a:gd name="connsiteX7" fmla="*/ 5460206 w 7031831"/>
                <a:gd name="connsiteY7" fmla="*/ 862013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0487 w 7031831"/>
                <a:gd name="connsiteY5" fmla="*/ 661988 h 1385888"/>
                <a:gd name="connsiteX6" fmla="*/ 4683918 w 7031831"/>
                <a:gd name="connsiteY6" fmla="*/ 681038 h 1385888"/>
                <a:gd name="connsiteX7" fmla="*/ 5460206 w 7031831"/>
                <a:gd name="connsiteY7" fmla="*/ 862013 h 1385888"/>
                <a:gd name="connsiteX8" fmla="*/ 6243637 w 7031831"/>
                <a:gd name="connsiteY8" fmla="*/ 1309688 h 1385888"/>
                <a:gd name="connsiteX9" fmla="*/ 7031831 w 7031831"/>
                <a:gd name="connsiteY9" fmla="*/ 1385888 h 1385888"/>
                <a:gd name="connsiteX0" fmla="*/ 0 w 7029449"/>
                <a:gd name="connsiteY0" fmla="*/ 16669 h 1366838"/>
                <a:gd name="connsiteX1" fmla="*/ 773906 w 7029449"/>
                <a:gd name="connsiteY1" fmla="*/ 0 h 1366838"/>
                <a:gd name="connsiteX2" fmla="*/ 1554955 w 7029449"/>
                <a:gd name="connsiteY2" fmla="*/ 159544 h 1366838"/>
                <a:gd name="connsiteX3" fmla="*/ 2336006 w 7029449"/>
                <a:gd name="connsiteY3" fmla="*/ 247650 h 1366838"/>
                <a:gd name="connsiteX4" fmla="*/ 3117056 w 7029449"/>
                <a:gd name="connsiteY4" fmla="*/ 307181 h 1366838"/>
                <a:gd name="connsiteX5" fmla="*/ 3900487 w 7029449"/>
                <a:gd name="connsiteY5" fmla="*/ 661988 h 1366838"/>
                <a:gd name="connsiteX6" fmla="*/ 4683918 w 7029449"/>
                <a:gd name="connsiteY6" fmla="*/ 681038 h 1366838"/>
                <a:gd name="connsiteX7" fmla="*/ 5460206 w 7029449"/>
                <a:gd name="connsiteY7" fmla="*/ 862013 h 1366838"/>
                <a:gd name="connsiteX8" fmla="*/ 6243637 w 7029449"/>
                <a:gd name="connsiteY8" fmla="*/ 1309688 h 1366838"/>
                <a:gd name="connsiteX9" fmla="*/ 7029449 w 7029449"/>
                <a:gd name="connsiteY9" fmla="*/ 1366838 h 13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9449" h="1366838">
                  <a:moveTo>
                    <a:pt x="0" y="16669"/>
                  </a:moveTo>
                  <a:lnTo>
                    <a:pt x="773906" y="0"/>
                  </a:lnTo>
                  <a:lnTo>
                    <a:pt x="1554955" y="159544"/>
                  </a:lnTo>
                  <a:lnTo>
                    <a:pt x="2336006" y="247650"/>
                  </a:lnTo>
                  <a:lnTo>
                    <a:pt x="3117056" y="307181"/>
                  </a:lnTo>
                  <a:lnTo>
                    <a:pt x="3900487" y="661988"/>
                  </a:lnTo>
                  <a:lnTo>
                    <a:pt x="4683918" y="681038"/>
                  </a:lnTo>
                  <a:lnTo>
                    <a:pt x="5460206" y="862013"/>
                  </a:lnTo>
                  <a:lnTo>
                    <a:pt x="6243637" y="1309688"/>
                  </a:lnTo>
                  <a:lnTo>
                    <a:pt x="7029449" y="1366838"/>
                  </a:lnTo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4" name="グループ化 173">
              <a:extLst>
                <a:ext uri="{FF2B5EF4-FFF2-40B4-BE49-F238E27FC236}">
                  <a16:creationId xmlns:a16="http://schemas.microsoft.com/office/drawing/2014/main" id="{D959AE7B-E5D4-9980-5CD6-BD111514C9C3}"/>
                </a:ext>
              </a:extLst>
            </p:cNvPr>
            <p:cNvGrpSpPr/>
            <p:nvPr/>
          </p:nvGrpSpPr>
          <p:grpSpPr>
            <a:xfrm>
              <a:off x="1586070" y="2471031"/>
              <a:ext cx="6612158" cy="1354877"/>
              <a:chOff x="2039979" y="2688675"/>
              <a:chExt cx="7118065" cy="1458541"/>
            </a:xfrm>
            <a:solidFill>
              <a:srgbClr val="00B0F0"/>
            </a:solidFill>
          </p:grpSpPr>
          <p:sp>
            <p:nvSpPr>
              <p:cNvPr id="198" name="楕円 197">
                <a:extLst>
                  <a:ext uri="{FF2B5EF4-FFF2-40B4-BE49-F238E27FC236}">
                    <a16:creationId xmlns:a16="http://schemas.microsoft.com/office/drawing/2014/main" id="{686CFF38-1438-5747-6738-22F4CA9B13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9979" y="2704397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楕円 198">
                <a:extLst>
                  <a:ext uri="{FF2B5EF4-FFF2-40B4-BE49-F238E27FC236}">
                    <a16:creationId xmlns:a16="http://schemas.microsoft.com/office/drawing/2014/main" id="{50743181-D860-628A-33AE-6AB942BE11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17263" y="2688675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楕円 199">
                <a:extLst>
                  <a:ext uri="{FF2B5EF4-FFF2-40B4-BE49-F238E27FC236}">
                    <a16:creationId xmlns:a16="http://schemas.microsoft.com/office/drawing/2014/main" id="{1519F752-05A4-2131-A5DD-F4D942C057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6725" y="2849654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楕円 200">
                <a:extLst>
                  <a:ext uri="{FF2B5EF4-FFF2-40B4-BE49-F238E27FC236}">
                    <a16:creationId xmlns:a16="http://schemas.microsoft.com/office/drawing/2014/main" id="{F099E5EE-8CDC-C63B-B2B9-D86ED7BB79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9363" y="2931825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楕円 201">
                <a:extLst>
                  <a:ext uri="{FF2B5EF4-FFF2-40B4-BE49-F238E27FC236}">
                    <a16:creationId xmlns:a16="http://schemas.microsoft.com/office/drawing/2014/main" id="{ED3BC7DD-3D27-BFE1-BE82-9C290DB167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60413" y="3004259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楕円 202">
                <a:extLst>
                  <a:ext uri="{FF2B5EF4-FFF2-40B4-BE49-F238E27FC236}">
                    <a16:creationId xmlns:a16="http://schemas.microsoft.com/office/drawing/2014/main" id="{BD36D8F4-6A1D-57F2-E9E1-65632D9E99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1463" y="3349121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楕円 203">
                <a:extLst>
                  <a:ext uri="{FF2B5EF4-FFF2-40B4-BE49-F238E27FC236}">
                    <a16:creationId xmlns:a16="http://schemas.microsoft.com/office/drawing/2014/main" id="{6B227BD4-DC2F-0D0E-8D14-CAB3F1E86F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22513" y="3372094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楕円 204">
                <a:extLst>
                  <a:ext uri="{FF2B5EF4-FFF2-40B4-BE49-F238E27FC236}">
                    <a16:creationId xmlns:a16="http://schemas.microsoft.com/office/drawing/2014/main" id="{43600CBF-B300-001B-54B7-19A68786AA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6738" y="3553855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楕円 205">
                <a:extLst>
                  <a:ext uri="{FF2B5EF4-FFF2-40B4-BE49-F238E27FC236}">
                    <a16:creationId xmlns:a16="http://schemas.microsoft.com/office/drawing/2014/main" id="{05755249-1607-E808-65FD-F5D93543C9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7788" y="4003309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楕円 206">
                <a:extLst>
                  <a:ext uri="{FF2B5EF4-FFF2-40B4-BE49-F238E27FC236}">
                    <a16:creationId xmlns:a16="http://schemas.microsoft.com/office/drawing/2014/main" id="{CB132789-E890-32FC-ABAA-E8EBEB2645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8044" y="4057216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5" name="グループ化 174">
              <a:extLst>
                <a:ext uri="{FF2B5EF4-FFF2-40B4-BE49-F238E27FC236}">
                  <a16:creationId xmlns:a16="http://schemas.microsoft.com/office/drawing/2014/main" id="{6617E39C-40AE-5EB2-2658-0277695449F2}"/>
                </a:ext>
              </a:extLst>
            </p:cNvPr>
            <p:cNvGrpSpPr/>
            <p:nvPr/>
          </p:nvGrpSpPr>
          <p:grpSpPr>
            <a:xfrm>
              <a:off x="1478241" y="2303868"/>
              <a:ext cx="6798801" cy="1675690"/>
              <a:chOff x="1923900" y="2508722"/>
              <a:chExt cx="7318988" cy="1803900"/>
            </a:xfrm>
          </p:grpSpPr>
          <p:sp>
            <p:nvSpPr>
              <p:cNvPr id="188" name="テキスト ボックス 187">
                <a:extLst>
                  <a:ext uri="{FF2B5EF4-FFF2-40B4-BE49-F238E27FC236}">
                    <a16:creationId xmlns:a16="http://schemas.microsoft.com/office/drawing/2014/main" id="{13AD1D0F-70EC-2150-5F87-7A2F22198EF6}"/>
                  </a:ext>
                </a:extLst>
              </p:cNvPr>
              <p:cNvSpPr txBox="1"/>
              <p:nvPr/>
            </p:nvSpPr>
            <p:spPr>
              <a:xfrm>
                <a:off x="1923900" y="252522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11,148</a:t>
                </a:r>
                <a:endParaRPr kumimoji="1" lang="ja-JP" altLang="en-US" sz="800" dirty="0"/>
              </a:p>
            </p:txBody>
          </p:sp>
          <p:sp>
            <p:nvSpPr>
              <p:cNvPr id="189" name="テキスト ボックス 188">
                <a:extLst>
                  <a:ext uri="{FF2B5EF4-FFF2-40B4-BE49-F238E27FC236}">
                    <a16:creationId xmlns:a16="http://schemas.microsoft.com/office/drawing/2014/main" id="{2663EA5E-F491-20F3-5BFB-2135AC9FB3F6}"/>
                  </a:ext>
                </a:extLst>
              </p:cNvPr>
              <p:cNvSpPr txBox="1"/>
              <p:nvPr/>
            </p:nvSpPr>
            <p:spPr>
              <a:xfrm>
                <a:off x="2703565" y="2508722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11,200</a:t>
                </a:r>
                <a:endParaRPr kumimoji="1" lang="ja-JP" altLang="en-US" sz="800" dirty="0"/>
              </a:p>
            </p:txBody>
          </p:sp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4A5E86CC-B169-459F-77C1-8ECC332483BD}"/>
                  </a:ext>
                </a:extLst>
              </p:cNvPr>
              <p:cNvSpPr txBox="1"/>
              <p:nvPr/>
            </p:nvSpPr>
            <p:spPr>
              <a:xfrm>
                <a:off x="3483027" y="267247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10,607</a:t>
                </a:r>
                <a:endParaRPr kumimoji="1" lang="ja-JP" altLang="en-US" sz="800" dirty="0"/>
              </a:p>
            </p:txBody>
          </p:sp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1F9EE4A6-4D3F-52E8-5379-AE48349EB7DF}"/>
                  </a:ext>
                </a:extLst>
              </p:cNvPr>
              <p:cNvSpPr txBox="1"/>
              <p:nvPr/>
            </p:nvSpPr>
            <p:spPr>
              <a:xfrm>
                <a:off x="4265665" y="2758202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10,284</a:t>
                </a:r>
                <a:endParaRPr kumimoji="1" lang="ja-JP" altLang="en-US" sz="800" dirty="0"/>
              </a:p>
            </p:txBody>
          </p:sp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B4ED5252-1310-3F1B-260C-C40020E21D06}"/>
                  </a:ext>
                </a:extLst>
              </p:cNvPr>
              <p:cNvSpPr txBox="1"/>
              <p:nvPr/>
            </p:nvSpPr>
            <p:spPr>
              <a:xfrm>
                <a:off x="5048303" y="281975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10,030</a:t>
                </a:r>
                <a:endParaRPr kumimoji="1" lang="ja-JP" altLang="en-US" sz="800" dirty="0"/>
              </a:p>
            </p:txBody>
          </p:sp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A30CAF4B-DAB6-A335-52B8-6253ACE0A9FD}"/>
                  </a:ext>
                </a:extLst>
              </p:cNvPr>
              <p:cNvSpPr txBox="1"/>
              <p:nvPr/>
            </p:nvSpPr>
            <p:spPr>
              <a:xfrm>
                <a:off x="5856620" y="3182422"/>
                <a:ext cx="25968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8,730</a:t>
                </a:r>
                <a:endParaRPr kumimoji="1" lang="ja-JP" altLang="en-US" sz="800" dirty="0"/>
              </a:p>
            </p:txBody>
          </p:sp>
          <p:sp>
            <p:nvSpPr>
              <p:cNvPr id="194" name="テキスト ボックス 193">
                <a:extLst>
                  <a:ext uri="{FF2B5EF4-FFF2-40B4-BE49-F238E27FC236}">
                    <a16:creationId xmlns:a16="http://schemas.microsoft.com/office/drawing/2014/main" id="{3CB43873-0502-B402-EEFF-360256C0F4A2}"/>
                  </a:ext>
                </a:extLst>
              </p:cNvPr>
              <p:cNvSpPr txBox="1"/>
              <p:nvPr/>
            </p:nvSpPr>
            <p:spPr>
              <a:xfrm>
                <a:off x="6640050" y="3201309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8,654</a:t>
                </a:r>
                <a:endParaRPr kumimoji="1" lang="ja-JP" altLang="en-US" sz="800" dirty="0"/>
              </a:p>
            </p:txBody>
          </p:sp>
          <p:sp>
            <p:nvSpPr>
              <p:cNvPr id="195" name="テキスト ボックス 194">
                <a:extLst>
                  <a:ext uri="{FF2B5EF4-FFF2-40B4-BE49-F238E27FC236}">
                    <a16:creationId xmlns:a16="http://schemas.microsoft.com/office/drawing/2014/main" id="{AB77EACC-D9C6-01D7-0F3C-FA9896A2D81F}"/>
                  </a:ext>
                </a:extLst>
              </p:cNvPr>
              <p:cNvSpPr txBox="1"/>
              <p:nvPr/>
            </p:nvSpPr>
            <p:spPr>
              <a:xfrm>
                <a:off x="7421894" y="337917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7,970</a:t>
                </a:r>
                <a:endParaRPr kumimoji="1" lang="ja-JP" altLang="en-US" sz="800" dirty="0"/>
              </a:p>
            </p:txBody>
          </p:sp>
          <p:sp>
            <p:nvSpPr>
              <p:cNvPr id="196" name="テキスト ボックス 195">
                <a:extLst>
                  <a:ext uri="{FF2B5EF4-FFF2-40B4-BE49-F238E27FC236}">
                    <a16:creationId xmlns:a16="http://schemas.microsoft.com/office/drawing/2014/main" id="{D95D99E7-0913-AB57-A4F0-BA0CBC0F7DD8}"/>
                  </a:ext>
                </a:extLst>
              </p:cNvPr>
              <p:cNvSpPr txBox="1"/>
              <p:nvPr/>
            </p:nvSpPr>
            <p:spPr>
              <a:xfrm>
                <a:off x="8202944" y="383494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6,289</a:t>
                </a:r>
                <a:endParaRPr kumimoji="1" lang="ja-JP" altLang="en-US" sz="800" dirty="0"/>
              </a:p>
            </p:txBody>
          </p:sp>
          <p:sp>
            <p:nvSpPr>
              <p:cNvPr id="197" name="テキスト ボックス 196">
                <a:extLst>
                  <a:ext uri="{FF2B5EF4-FFF2-40B4-BE49-F238E27FC236}">
                    <a16:creationId xmlns:a16="http://schemas.microsoft.com/office/drawing/2014/main" id="{D52961F5-A371-8AE4-33F9-DBCE82A24A28}"/>
                  </a:ext>
                </a:extLst>
              </p:cNvPr>
              <p:cNvSpPr txBox="1"/>
              <p:nvPr/>
            </p:nvSpPr>
            <p:spPr>
              <a:xfrm>
                <a:off x="8983201" y="4189511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6,073</a:t>
                </a:r>
                <a:endParaRPr kumimoji="1" lang="ja-JP" altLang="en-US" sz="800" dirty="0"/>
              </a:p>
            </p:txBody>
          </p:sp>
        </p:grp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0F745685-F0A7-2370-3A59-59FE9ED84F90}"/>
                </a:ext>
              </a:extLst>
            </p:cNvPr>
            <p:cNvSpPr/>
            <p:nvPr/>
          </p:nvSpPr>
          <p:spPr>
            <a:xfrm>
              <a:off x="1626552" y="1676496"/>
              <a:ext cx="6529049" cy="479345"/>
            </a:xfrm>
            <a:custGeom>
              <a:avLst/>
              <a:gdLst>
                <a:gd name="connsiteX0" fmla="*/ 0 w 7028597"/>
                <a:gd name="connsiteY0" fmla="*/ 300251 h 523164"/>
                <a:gd name="connsiteX1" fmla="*/ 787021 w 7028597"/>
                <a:gd name="connsiteY1" fmla="*/ 177421 h 523164"/>
                <a:gd name="connsiteX2" fmla="*/ 1564943 w 7028597"/>
                <a:gd name="connsiteY2" fmla="*/ 200167 h 523164"/>
                <a:gd name="connsiteX3" fmla="*/ 2347415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64943 w 7028597"/>
                <a:gd name="connsiteY2" fmla="*/ 200167 h 523164"/>
                <a:gd name="connsiteX3" fmla="*/ 2347415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7415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02833 w 7028597"/>
                <a:gd name="connsiteY5" fmla="*/ 188688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02833 w 7028597"/>
                <a:gd name="connsiteY5" fmla="*/ 188688 h 523164"/>
                <a:gd name="connsiteX6" fmla="*/ 4685305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02833 w 7028597"/>
                <a:gd name="connsiteY5" fmla="*/ 188688 h 523164"/>
                <a:gd name="connsiteX6" fmla="*/ 4685305 w 7028597"/>
                <a:gd name="connsiteY6" fmla="*/ 0 h 523164"/>
                <a:gd name="connsiteX7" fmla="*/ 5470158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16020"/>
                <a:gd name="connsiteX1" fmla="*/ 779878 w 7028597"/>
                <a:gd name="connsiteY1" fmla="*/ 179802 h 516020"/>
                <a:gd name="connsiteX2" fmla="*/ 1555418 w 7028597"/>
                <a:gd name="connsiteY2" fmla="*/ 195405 h 516020"/>
                <a:gd name="connsiteX3" fmla="*/ 2340272 w 7028597"/>
                <a:gd name="connsiteY3" fmla="*/ 145576 h 516020"/>
                <a:gd name="connsiteX4" fmla="*/ 3125338 w 7028597"/>
                <a:gd name="connsiteY4" fmla="*/ 63690 h 516020"/>
                <a:gd name="connsiteX5" fmla="*/ 3902833 w 7028597"/>
                <a:gd name="connsiteY5" fmla="*/ 188688 h 516020"/>
                <a:gd name="connsiteX6" fmla="*/ 4685305 w 7028597"/>
                <a:gd name="connsiteY6" fmla="*/ 0 h 516020"/>
                <a:gd name="connsiteX7" fmla="*/ 5470158 w 7028597"/>
                <a:gd name="connsiteY7" fmla="*/ 40944 h 516020"/>
                <a:gd name="connsiteX8" fmla="*/ 6248080 w 7028597"/>
                <a:gd name="connsiteY8" fmla="*/ 516020 h 516020"/>
                <a:gd name="connsiteX9" fmla="*/ 7028597 w 7028597"/>
                <a:gd name="connsiteY9" fmla="*/ 200167 h 51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8597" h="516020">
                  <a:moveTo>
                    <a:pt x="0" y="300251"/>
                  </a:moveTo>
                  <a:lnTo>
                    <a:pt x="779878" y="179802"/>
                  </a:lnTo>
                  <a:lnTo>
                    <a:pt x="1555418" y="195405"/>
                  </a:lnTo>
                  <a:lnTo>
                    <a:pt x="2340272" y="145576"/>
                  </a:lnTo>
                  <a:lnTo>
                    <a:pt x="3125338" y="63690"/>
                  </a:lnTo>
                  <a:lnTo>
                    <a:pt x="3902833" y="188688"/>
                  </a:lnTo>
                  <a:lnTo>
                    <a:pt x="4685305" y="0"/>
                  </a:lnTo>
                  <a:lnTo>
                    <a:pt x="5470158" y="40944"/>
                  </a:lnTo>
                  <a:lnTo>
                    <a:pt x="6248080" y="516020"/>
                  </a:lnTo>
                  <a:lnTo>
                    <a:pt x="7028597" y="200167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7" name="グループ化 176">
              <a:extLst>
                <a:ext uri="{FF2B5EF4-FFF2-40B4-BE49-F238E27FC236}">
                  <a16:creationId xmlns:a16="http://schemas.microsoft.com/office/drawing/2014/main" id="{0EB4B61C-A62E-03A1-CF0C-10604FD83B29}"/>
                </a:ext>
              </a:extLst>
            </p:cNvPr>
            <p:cNvGrpSpPr/>
            <p:nvPr/>
          </p:nvGrpSpPr>
          <p:grpSpPr>
            <a:xfrm>
              <a:off x="1480525" y="1451454"/>
              <a:ext cx="6825747" cy="604130"/>
              <a:chOff x="1926358" y="1591088"/>
              <a:chExt cx="7347996" cy="650353"/>
            </a:xfrm>
          </p:grpSpPr>
          <p:sp>
            <p:nvSpPr>
              <p:cNvPr id="178" name="テキスト ボックス 177">
                <a:extLst>
                  <a:ext uri="{FF2B5EF4-FFF2-40B4-BE49-F238E27FC236}">
                    <a16:creationId xmlns:a16="http://schemas.microsoft.com/office/drawing/2014/main" id="{656E8844-BA03-BEA8-AAB7-E4DE6C9C0C89}"/>
                  </a:ext>
                </a:extLst>
              </p:cNvPr>
              <p:cNvSpPr txBox="1"/>
              <p:nvPr/>
            </p:nvSpPr>
            <p:spPr>
              <a:xfrm>
                <a:off x="1926358" y="1862186"/>
                <a:ext cx="31739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13,437</a:t>
                </a:r>
                <a:endParaRPr kumimoji="1" lang="ja-JP" altLang="en-US" sz="800" dirty="0"/>
              </a:p>
            </p:txBody>
          </p:sp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8F1D1400-76FC-07A5-FAAC-A5A2BDBB77B8}"/>
                  </a:ext>
                </a:extLst>
              </p:cNvPr>
              <p:cNvSpPr txBox="1"/>
              <p:nvPr/>
            </p:nvSpPr>
            <p:spPr>
              <a:xfrm>
                <a:off x="2703565" y="1771793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13,887</a:t>
                </a:r>
                <a:endParaRPr kumimoji="1" lang="ja-JP" altLang="en-US" sz="800" dirty="0"/>
              </a:p>
            </p:txBody>
          </p:sp>
          <p:sp>
            <p:nvSpPr>
              <p:cNvPr id="180" name="テキスト ボックス 179">
                <a:extLst>
                  <a:ext uri="{FF2B5EF4-FFF2-40B4-BE49-F238E27FC236}">
                    <a16:creationId xmlns:a16="http://schemas.microsoft.com/office/drawing/2014/main" id="{8EEEE638-5104-81BD-9103-7FDE72DB62DC}"/>
                  </a:ext>
                </a:extLst>
              </p:cNvPr>
              <p:cNvSpPr txBox="1"/>
              <p:nvPr/>
            </p:nvSpPr>
            <p:spPr>
              <a:xfrm>
                <a:off x="3485485" y="1790223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13,841</a:t>
                </a:r>
                <a:endParaRPr kumimoji="1" lang="ja-JP" altLang="en-US" sz="800" dirty="0"/>
              </a:p>
            </p:txBody>
          </p:sp>
          <p:sp>
            <p:nvSpPr>
              <p:cNvPr id="181" name="テキスト ボックス 180">
                <a:extLst>
                  <a:ext uri="{FF2B5EF4-FFF2-40B4-BE49-F238E27FC236}">
                    <a16:creationId xmlns:a16="http://schemas.microsoft.com/office/drawing/2014/main" id="{A0AF8661-EACC-D103-F1E3-F60CB3089A20}"/>
                  </a:ext>
                </a:extLst>
              </p:cNvPr>
              <p:cNvSpPr txBox="1"/>
              <p:nvPr/>
            </p:nvSpPr>
            <p:spPr>
              <a:xfrm>
                <a:off x="4267607" y="1741016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14,019</a:t>
                </a:r>
                <a:endParaRPr kumimoji="1" lang="ja-JP" altLang="en-US" sz="800" dirty="0"/>
              </a:p>
            </p:txBody>
          </p:sp>
          <p:sp>
            <p:nvSpPr>
              <p:cNvPr id="182" name="テキスト ボックス 181">
                <a:extLst>
                  <a:ext uri="{FF2B5EF4-FFF2-40B4-BE49-F238E27FC236}">
                    <a16:creationId xmlns:a16="http://schemas.microsoft.com/office/drawing/2014/main" id="{443872A5-D0C8-E3D3-F044-C6FF7161FE2D}"/>
                  </a:ext>
                </a:extLst>
              </p:cNvPr>
              <p:cNvSpPr txBox="1"/>
              <p:nvPr/>
            </p:nvSpPr>
            <p:spPr>
              <a:xfrm>
                <a:off x="5048824" y="1667112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14,322</a:t>
                </a:r>
                <a:endParaRPr kumimoji="1" lang="ja-JP" altLang="en-US" sz="800" dirty="0"/>
              </a:p>
            </p:txBody>
          </p:sp>
          <p:sp>
            <p:nvSpPr>
              <p:cNvPr id="183" name="テキスト ボックス 182">
                <a:extLst>
                  <a:ext uri="{FF2B5EF4-FFF2-40B4-BE49-F238E27FC236}">
                    <a16:creationId xmlns:a16="http://schemas.microsoft.com/office/drawing/2014/main" id="{455941BF-3C3B-F8A3-54CB-6C430F64C00F}"/>
                  </a:ext>
                </a:extLst>
              </p:cNvPr>
              <p:cNvSpPr txBox="1"/>
              <p:nvPr/>
            </p:nvSpPr>
            <p:spPr>
              <a:xfrm>
                <a:off x="5829087" y="1781745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13,860</a:t>
                </a:r>
                <a:endParaRPr kumimoji="1" lang="ja-JP" altLang="en-US" sz="800" dirty="0"/>
              </a:p>
            </p:txBody>
          </p:sp>
          <p:sp>
            <p:nvSpPr>
              <p:cNvPr id="184" name="テキスト ボックス 183">
                <a:extLst>
                  <a:ext uri="{FF2B5EF4-FFF2-40B4-BE49-F238E27FC236}">
                    <a16:creationId xmlns:a16="http://schemas.microsoft.com/office/drawing/2014/main" id="{AC942609-F125-4F6D-812D-75931F07EA61}"/>
                  </a:ext>
                </a:extLst>
              </p:cNvPr>
              <p:cNvSpPr txBox="1"/>
              <p:nvPr/>
            </p:nvSpPr>
            <p:spPr>
              <a:xfrm>
                <a:off x="6608815" y="1591088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14,567</a:t>
                </a:r>
                <a:endParaRPr kumimoji="1" lang="ja-JP" altLang="en-US" sz="800" dirty="0"/>
              </a:p>
            </p:txBody>
          </p:sp>
          <p:sp>
            <p:nvSpPr>
              <p:cNvPr id="185" name="テキスト ボックス 184">
                <a:extLst>
                  <a:ext uri="{FF2B5EF4-FFF2-40B4-BE49-F238E27FC236}">
                    <a16:creationId xmlns:a16="http://schemas.microsoft.com/office/drawing/2014/main" id="{6C8E9AA5-6C6B-6F58-8271-8EB5C6A28BAE}"/>
                  </a:ext>
                </a:extLst>
              </p:cNvPr>
              <p:cNvSpPr txBox="1"/>
              <p:nvPr/>
            </p:nvSpPr>
            <p:spPr>
              <a:xfrm>
                <a:off x="7393040" y="163241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14,408</a:t>
                </a:r>
                <a:endParaRPr kumimoji="1" lang="ja-JP" altLang="en-US" sz="800" dirty="0"/>
              </a:p>
            </p:txBody>
          </p:sp>
          <p:sp>
            <p:nvSpPr>
              <p:cNvPr id="186" name="テキスト ボックス 185">
                <a:extLst>
                  <a:ext uri="{FF2B5EF4-FFF2-40B4-BE49-F238E27FC236}">
                    <a16:creationId xmlns:a16="http://schemas.microsoft.com/office/drawing/2014/main" id="{67FF007E-5732-4168-D28B-F993BB905060}"/>
                  </a:ext>
                </a:extLst>
              </p:cNvPr>
              <p:cNvSpPr txBox="1"/>
              <p:nvPr/>
            </p:nvSpPr>
            <p:spPr>
              <a:xfrm>
                <a:off x="8172270" y="2118330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12,621</a:t>
                </a:r>
                <a:endParaRPr kumimoji="1" lang="ja-JP" altLang="en-US" sz="800" dirty="0"/>
              </a:p>
            </p:txBody>
          </p:sp>
          <p:sp>
            <p:nvSpPr>
              <p:cNvPr id="187" name="テキスト ボックス 186">
                <a:extLst>
                  <a:ext uri="{FF2B5EF4-FFF2-40B4-BE49-F238E27FC236}">
                    <a16:creationId xmlns:a16="http://schemas.microsoft.com/office/drawing/2014/main" id="{61AD8568-C0CB-FF7E-E017-4D0B2EF4C0A6}"/>
                  </a:ext>
                </a:extLst>
              </p:cNvPr>
              <p:cNvSpPr txBox="1"/>
              <p:nvPr/>
            </p:nvSpPr>
            <p:spPr>
              <a:xfrm>
                <a:off x="8956958" y="1794035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13,815</a:t>
                </a:r>
                <a:endParaRPr kumimoji="1" lang="ja-JP" altLang="en-US" sz="800" dirty="0"/>
              </a:p>
            </p:txBody>
          </p:sp>
        </p:grpSp>
      </p:grpSp>
      <p:grpSp>
        <p:nvGrpSpPr>
          <p:cNvPr id="329" name="グループ化 328">
            <a:extLst>
              <a:ext uri="{FF2B5EF4-FFF2-40B4-BE49-F238E27FC236}">
                <a16:creationId xmlns:a16="http://schemas.microsoft.com/office/drawing/2014/main" id="{A09063AF-D4ED-E030-B7B0-0606FA2ADD2D}"/>
              </a:ext>
            </a:extLst>
          </p:cNvPr>
          <p:cNvGrpSpPr/>
          <p:nvPr/>
        </p:nvGrpSpPr>
        <p:grpSpPr>
          <a:xfrm>
            <a:off x="1996782" y="5738109"/>
            <a:ext cx="892151" cy="246221"/>
            <a:chOff x="9659763" y="3473322"/>
            <a:chExt cx="892151" cy="246221"/>
          </a:xfrm>
        </p:grpSpPr>
        <p:sp>
          <p:nvSpPr>
            <p:cNvPr id="330" name="テキスト ボックス 329">
              <a:extLst>
                <a:ext uri="{FF2B5EF4-FFF2-40B4-BE49-F238E27FC236}">
                  <a16:creationId xmlns:a16="http://schemas.microsoft.com/office/drawing/2014/main" id="{373AF2AB-510B-2DCA-2049-12552FF2E81E}"/>
                </a:ext>
              </a:extLst>
            </p:cNvPr>
            <p:cNvSpPr txBox="1"/>
            <p:nvPr/>
          </p:nvSpPr>
          <p:spPr>
            <a:xfrm>
              <a:off x="9982527" y="3473322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latin typeface="+mn-ea"/>
                </a:rPr>
                <a:t>覚醒剤</a:t>
              </a:r>
              <a:endParaRPr kumimoji="1" lang="en-US" altLang="ja-JP" sz="1000" dirty="0">
                <a:latin typeface="+mn-ea"/>
              </a:endParaRPr>
            </a:p>
          </p:txBody>
        </p:sp>
        <p:cxnSp>
          <p:nvCxnSpPr>
            <p:cNvPr id="331" name="直線コネクタ 330">
              <a:extLst>
                <a:ext uri="{FF2B5EF4-FFF2-40B4-BE49-F238E27FC236}">
                  <a16:creationId xmlns:a16="http://schemas.microsoft.com/office/drawing/2014/main" id="{E04B8270-0D66-86BF-6798-680673299896}"/>
                </a:ext>
              </a:extLst>
            </p:cNvPr>
            <p:cNvCxnSpPr/>
            <p:nvPr/>
          </p:nvCxnSpPr>
          <p:spPr>
            <a:xfrm>
              <a:off x="9659763" y="3585996"/>
              <a:ext cx="360000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楕円 331">
              <a:extLst>
                <a:ext uri="{FF2B5EF4-FFF2-40B4-BE49-F238E27FC236}">
                  <a16:creationId xmlns:a16="http://schemas.microsoft.com/office/drawing/2014/main" id="{97342AD8-1BD9-43C6-88A8-A1A4E387B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4763" y="3540996"/>
              <a:ext cx="90000" cy="90000"/>
            </a:xfrm>
            <a:prstGeom prst="ellipse">
              <a:avLst/>
            </a:prstGeom>
            <a:solidFill>
              <a:srgbClr val="00B0F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93ADFB3-AD65-5189-D88F-FC9ADD1191D6}"/>
              </a:ext>
            </a:extLst>
          </p:cNvPr>
          <p:cNvGrpSpPr/>
          <p:nvPr/>
        </p:nvGrpSpPr>
        <p:grpSpPr>
          <a:xfrm>
            <a:off x="2931250" y="5578237"/>
            <a:ext cx="765377" cy="400110"/>
            <a:chOff x="9658296" y="3473322"/>
            <a:chExt cx="765377" cy="400110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399A74E-149F-3F5D-1DF3-A82C5C498030}"/>
                </a:ext>
              </a:extLst>
            </p:cNvPr>
            <p:cNvSpPr txBox="1"/>
            <p:nvPr/>
          </p:nvSpPr>
          <p:spPr>
            <a:xfrm>
              <a:off x="9982527" y="3473322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大麻</a:t>
              </a:r>
              <a:endParaRPr kumimoji="1" lang="en-US" altLang="ja-JP" sz="1000" dirty="0">
                <a:latin typeface="+mn-ea"/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23A1710-CFFE-365F-24F5-CAE24C06E7DA}"/>
                </a:ext>
              </a:extLst>
            </p:cNvPr>
            <p:cNvCxnSpPr/>
            <p:nvPr/>
          </p:nvCxnSpPr>
          <p:spPr>
            <a:xfrm>
              <a:off x="9658296" y="3749826"/>
              <a:ext cx="360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二等辺三角形 12">
              <a:extLst>
                <a:ext uri="{FF2B5EF4-FFF2-40B4-BE49-F238E27FC236}">
                  <a16:creationId xmlns:a16="http://schemas.microsoft.com/office/drawing/2014/main" id="{FE45C002-9FC4-4DAE-6E0B-FD739C86C7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6096" y="3693973"/>
              <a:ext cx="104400" cy="90000"/>
            </a:xfrm>
            <a:prstGeom prst="triangle">
              <a:avLst/>
            </a:pr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5706D4E-BB06-DFB4-6E48-0A902817196C}"/>
              </a:ext>
            </a:extLst>
          </p:cNvPr>
          <p:cNvGrpSpPr/>
          <p:nvPr/>
        </p:nvGrpSpPr>
        <p:grpSpPr>
          <a:xfrm>
            <a:off x="3794391" y="5738927"/>
            <a:ext cx="1406579" cy="246221"/>
            <a:chOff x="9658296" y="3784609"/>
            <a:chExt cx="1406579" cy="246221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C3BB450-BACB-0795-E5B4-BEA558290704}"/>
                </a:ext>
              </a:extLst>
            </p:cNvPr>
            <p:cNvSpPr txBox="1"/>
            <p:nvPr/>
          </p:nvSpPr>
          <p:spPr>
            <a:xfrm>
              <a:off x="9982527" y="3784609"/>
              <a:ext cx="10823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latin typeface="+mn-ea"/>
                </a:rPr>
                <a:t>麻薬・向精神薬</a:t>
              </a:r>
              <a:endParaRPr kumimoji="1" lang="en-US" altLang="ja-JP" sz="1000" dirty="0">
                <a:latin typeface="+mn-ea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87FEA4FD-A73C-4DB0-E87F-0A3EBEDAE990}"/>
                </a:ext>
              </a:extLst>
            </p:cNvPr>
            <p:cNvCxnSpPr/>
            <p:nvPr/>
          </p:nvCxnSpPr>
          <p:spPr>
            <a:xfrm>
              <a:off x="9658296" y="3904209"/>
              <a:ext cx="3600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ひし形 32">
              <a:extLst>
                <a:ext uri="{FF2B5EF4-FFF2-40B4-BE49-F238E27FC236}">
                  <a16:creationId xmlns:a16="http://schemas.microsoft.com/office/drawing/2014/main" id="{C7C0462F-D6E0-0913-1140-0008AC8BF0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4763" y="3859536"/>
              <a:ext cx="97200" cy="97200"/>
            </a:xfrm>
            <a:prstGeom prst="diamond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79801978-954C-42B6-8BB7-C16359E3A2FA}"/>
              </a:ext>
            </a:extLst>
          </p:cNvPr>
          <p:cNvGrpSpPr/>
          <p:nvPr/>
        </p:nvGrpSpPr>
        <p:grpSpPr>
          <a:xfrm>
            <a:off x="5301136" y="5738109"/>
            <a:ext cx="893618" cy="246221"/>
            <a:chOff x="9658296" y="3940249"/>
            <a:chExt cx="893618" cy="246221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193466CB-200B-5623-82A2-1474796BADCE}"/>
                </a:ext>
              </a:extLst>
            </p:cNvPr>
            <p:cNvSpPr txBox="1"/>
            <p:nvPr/>
          </p:nvSpPr>
          <p:spPr>
            <a:xfrm>
              <a:off x="9982527" y="3940249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latin typeface="+mn-ea"/>
                </a:rPr>
                <a:t>あへん</a:t>
              </a:r>
              <a:endParaRPr kumimoji="1" lang="en-US" altLang="ja-JP" sz="1000" dirty="0">
                <a:latin typeface="+mn-ea"/>
              </a:endParaRPr>
            </a:p>
          </p:txBody>
        </p: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C971B6B1-0636-B1B2-5375-201929DB64DB}"/>
                </a:ext>
              </a:extLst>
            </p:cNvPr>
            <p:cNvCxnSpPr/>
            <p:nvPr/>
          </p:nvCxnSpPr>
          <p:spPr>
            <a:xfrm>
              <a:off x="9658296" y="4058436"/>
              <a:ext cx="360000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463B51B4-5DB3-5785-122B-6CC1F01C1E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2763" y="4021722"/>
              <a:ext cx="72000" cy="7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5361558E-CEA2-BF8A-C7F9-2D024F29AA03}"/>
              </a:ext>
            </a:extLst>
          </p:cNvPr>
          <p:cNvGrpSpPr/>
          <p:nvPr/>
        </p:nvGrpSpPr>
        <p:grpSpPr>
          <a:xfrm>
            <a:off x="6292518" y="5749175"/>
            <a:ext cx="1150098" cy="246221"/>
            <a:chOff x="9658296" y="4095893"/>
            <a:chExt cx="1150098" cy="246221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8C50DC2-5E6B-243A-C070-ECD3C28ED3CE}"/>
                </a:ext>
              </a:extLst>
            </p:cNvPr>
            <p:cNvSpPr txBox="1"/>
            <p:nvPr/>
          </p:nvSpPr>
          <p:spPr>
            <a:xfrm>
              <a:off x="9982527" y="4095893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latin typeface="+mn-ea"/>
                </a:rPr>
                <a:t>全薬物事犯</a:t>
              </a: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B6EE4E65-7864-2865-9D37-1870DD4C6B4C}"/>
                </a:ext>
              </a:extLst>
            </p:cNvPr>
            <p:cNvCxnSpPr/>
            <p:nvPr/>
          </p:nvCxnSpPr>
          <p:spPr>
            <a:xfrm>
              <a:off x="9658296" y="4199406"/>
              <a:ext cx="360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BA461802-52B7-4A08-DFE9-73274D3295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777327" y="4130572"/>
              <a:ext cx="142872" cy="144000"/>
              <a:chOff x="2028598" y="1574006"/>
              <a:chExt cx="108000" cy="108853"/>
            </a:xfrm>
          </p:grpSpPr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0A216ADD-7C24-5183-25B2-F549CDAA3CCA}"/>
                  </a:ext>
                </a:extLst>
              </p:cNvPr>
              <p:cNvCxnSpPr/>
              <p:nvPr/>
            </p:nvCxnSpPr>
            <p:spPr>
              <a:xfrm>
                <a:off x="2084388" y="1574006"/>
                <a:ext cx="0" cy="108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>
                <a:extLst>
                  <a:ext uri="{FF2B5EF4-FFF2-40B4-BE49-F238E27FC236}">
                    <a16:creationId xmlns:a16="http://schemas.microsoft.com/office/drawing/2014/main" id="{DF4F74F5-B930-3CFB-742F-D367A84F7EA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2082598" y="1574859"/>
                <a:ext cx="0" cy="108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BC14B00D-7D3F-705C-6619-E9F85BB713D8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2084388" y="1574859"/>
                <a:ext cx="0" cy="108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5254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FDA06-E512-9A8D-B5FF-D7507FA4B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BA33CB-4E67-709F-9A74-95ABF192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20FABC15-3CD1-FDAA-0C0C-EA2C24E58638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7B342C-B0B2-4A0B-8293-07D40C1BD276}"/>
              </a:ext>
            </a:extLst>
          </p:cNvPr>
          <p:cNvSpPr txBox="1"/>
          <p:nvPr/>
        </p:nvSpPr>
        <p:spPr>
          <a:xfrm>
            <a:off x="1660594" y="2146128"/>
            <a:ext cx="5827236" cy="2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altLang="ja-JP" sz="4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薬物</a:t>
            </a:r>
            <a:r>
              <a:rPr lang="ja-JP" altLang="en-US" sz="44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乱用</a:t>
            </a:r>
            <a:r>
              <a:rPr lang="ja-JP" altLang="en-US" sz="4400" b="1" dirty="0">
                <a:latin typeface="+mn-ea"/>
                <a:cs typeface="MS PGothic"/>
                <a:sym typeface="MS PGothic"/>
              </a:rPr>
              <a:t>は、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n-ea"/>
                <a:cs typeface="MS PGothic"/>
                <a:sym typeface="MS PGothic"/>
              </a:rPr>
              <a:t>脳へ</a:t>
            </a:r>
            <a:r>
              <a:rPr lang="ja-JP" altLang="en-US" sz="4400" b="1" dirty="0">
                <a:latin typeface="+mn-ea"/>
                <a:cs typeface="MS PGothic"/>
                <a:sym typeface="MS PGothic"/>
              </a:rPr>
              <a:t>どのような</a:t>
            </a:r>
            <a:r>
              <a:rPr lang="ja-JP" altLang="en-US" sz="4400" b="1" dirty="0">
                <a:solidFill>
                  <a:srgbClr val="0070C0"/>
                </a:solidFill>
                <a:latin typeface="+mn-ea"/>
                <a:cs typeface="MS PGothic"/>
                <a:sym typeface="MS PGothic"/>
              </a:rPr>
              <a:t>影響</a:t>
            </a:r>
            <a:r>
              <a:rPr lang="ja-JP" altLang="en-US" sz="4400" b="1" dirty="0">
                <a:latin typeface="+mn-ea"/>
                <a:cs typeface="MS PGothic"/>
                <a:sym typeface="MS PGothic"/>
              </a:rPr>
              <a:t>が</a:t>
            </a:r>
            <a:br>
              <a:rPr lang="en-US" altLang="ja-JP" sz="4400" b="1" dirty="0">
                <a:latin typeface="+mn-ea"/>
                <a:cs typeface="MS PGothic"/>
                <a:sym typeface="MS PGothic"/>
              </a:rPr>
            </a:br>
            <a:r>
              <a:rPr lang="ja-JP" altLang="en-US" sz="4400" b="1" dirty="0">
                <a:latin typeface="+mn-ea"/>
                <a:cs typeface="MS PGothic"/>
                <a:sym typeface="MS PGothic"/>
              </a:rPr>
              <a:t>あるのだろうか？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616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C76549-9760-AB7F-4A50-6AAF0159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E0E15B9-E32B-45ED-98B9-A768E9A1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脳へ与える影響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87D8799-B895-31D8-7FE8-2895A67C4217}"/>
              </a:ext>
            </a:extLst>
          </p:cNvPr>
          <p:cNvSpPr txBox="1">
            <a:spLocks/>
          </p:cNvSpPr>
          <p:nvPr/>
        </p:nvSpPr>
        <p:spPr>
          <a:xfrm>
            <a:off x="3289069" y="6253199"/>
            <a:ext cx="5243744" cy="230832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出典：（公財）麻薬・覚せい剤乱用防止センター</a:t>
            </a:r>
            <a:r>
              <a:rPr lang="en-US" altLang="ja-JP" sz="900" dirty="0"/>
              <a:t>HP</a:t>
            </a:r>
            <a:r>
              <a:rPr lang="ja-JP" altLang="en-US" sz="900" dirty="0"/>
              <a:t>（</a:t>
            </a:r>
            <a:r>
              <a:rPr lang="en-US" altLang="ja-JP" sz="900" dirty="0"/>
              <a:t>https://www.dapc.or.jp/kiso/04_effect.html</a:t>
            </a:r>
            <a:r>
              <a:rPr lang="ja-JP" altLang="en-US" sz="900" dirty="0"/>
              <a:t>）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551A714-9AAC-D772-5841-18DB559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2" y="1708813"/>
            <a:ext cx="8110496" cy="34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D296BE0-6AFF-DC49-132F-A33585949C46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968D5F8E-EC2F-14C6-348A-D539CFB3C2CA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858A1304-37BB-3ABB-E620-37AC5217A3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48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1DCC8-E9CC-B032-00C7-0DAA8C704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91E122-01AC-E26D-5FF4-82B22134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86C64BA3-F708-B3E7-5604-1B014B513875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0E3A29-4E28-649E-594B-8F6FEE88B0D7}"/>
              </a:ext>
            </a:extLst>
          </p:cNvPr>
          <p:cNvSpPr txBox="1"/>
          <p:nvPr/>
        </p:nvSpPr>
        <p:spPr>
          <a:xfrm>
            <a:off x="1660594" y="2155555"/>
            <a:ext cx="5827236" cy="2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altLang="ja-JP" sz="4400" b="1" dirty="0">
                <a:solidFill>
                  <a:srgbClr val="FF0000"/>
                </a:solidFill>
                <a:cs typeface="MS PGothic"/>
                <a:sym typeface="MS PGothic"/>
              </a:rPr>
              <a:t>薬物</a:t>
            </a:r>
            <a:r>
              <a:rPr lang="ja-JP" altLang="en-US" sz="4400" b="1" dirty="0">
                <a:solidFill>
                  <a:srgbClr val="FF0000"/>
                </a:solidFill>
                <a:cs typeface="MS PGothic"/>
                <a:sym typeface="MS PGothic"/>
              </a:rPr>
              <a:t>乱用</a:t>
            </a:r>
            <a:r>
              <a:rPr lang="ja-JP" altLang="en-US" sz="4400" b="1" dirty="0">
                <a:cs typeface="MS PGothic"/>
                <a:sym typeface="MS PGothic"/>
              </a:rPr>
              <a:t>を繰り返すと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4400" b="1" dirty="0">
                <a:cs typeface="MS PGothic"/>
                <a:sym typeface="MS PGothic"/>
              </a:rPr>
              <a:t>どのような</a:t>
            </a:r>
            <a:r>
              <a:rPr lang="ja-JP" altLang="en-US" sz="4400" b="1" dirty="0">
                <a:solidFill>
                  <a:srgbClr val="0070C0"/>
                </a:solidFill>
                <a:latin typeface="MS PGothic"/>
                <a:ea typeface="MS PGothic"/>
                <a:cs typeface="MS PGothic"/>
                <a:sym typeface="MS PGothic"/>
              </a:rPr>
              <a:t>状態</a:t>
            </a:r>
            <a:r>
              <a:rPr lang="ja-JP" altLang="en-US" sz="4400" b="1" dirty="0">
                <a:cs typeface="MS PGothic"/>
                <a:sym typeface="MS PGothic"/>
              </a:rPr>
              <a:t>に</a:t>
            </a:r>
            <a:br>
              <a:rPr lang="en-US" altLang="ja-JP" sz="4400" b="1" dirty="0">
                <a:cs typeface="MS PGothic"/>
                <a:sym typeface="MS PGothic"/>
              </a:rPr>
            </a:br>
            <a:r>
              <a:rPr lang="ja-JP" altLang="en-US" sz="4400" b="1" dirty="0">
                <a:cs typeface="MS PGothic"/>
                <a:sym typeface="MS PGothic"/>
              </a:rPr>
              <a:t>なってしまうのか？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1089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3A660-45AA-D805-4933-01FDC3002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F9F4419-E930-F2B7-9387-733EECC6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B4FB3A1-1F0E-81C1-B14F-149745A9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悪循環に陥ってしまう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E901080-23B1-0769-4C3B-BE4FA633FEE9}"/>
              </a:ext>
            </a:extLst>
          </p:cNvPr>
          <p:cNvSpPr txBox="1">
            <a:spLocks/>
          </p:cNvSpPr>
          <p:nvPr/>
        </p:nvSpPr>
        <p:spPr>
          <a:xfrm>
            <a:off x="916172" y="6139070"/>
            <a:ext cx="4463081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/>
              <a:t>出典：（公財）麻薬・覚せい剤乱用防止センター「薬物依存　形成プロセス</a:t>
            </a:r>
            <a:r>
              <a:rPr lang="en-US" altLang="ja-JP" sz="900" dirty="0"/>
              <a:t>[Ⅱ] </a:t>
            </a:r>
            <a:r>
              <a:rPr lang="ja-JP" altLang="en-US" sz="900" dirty="0"/>
              <a:t>」</a:t>
            </a:r>
            <a:endParaRPr lang="en-US" altLang="ja-JP" sz="9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EA92CD1-50D5-175F-F8EB-26A6D5FF39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1" t="30964" r="1428" b="1"/>
          <a:stretch/>
        </p:blipFill>
        <p:spPr>
          <a:xfrm>
            <a:off x="792163" y="1654342"/>
            <a:ext cx="4475740" cy="4306211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8A9CCC5E-7330-7AF0-DA2D-7F6075EEAA70}"/>
              </a:ext>
            </a:extLst>
          </p:cNvPr>
          <p:cNvSpPr txBox="1">
            <a:spLocks/>
          </p:cNvSpPr>
          <p:nvPr/>
        </p:nvSpPr>
        <p:spPr>
          <a:xfrm>
            <a:off x="5094442" y="1701488"/>
            <a:ext cx="3877986" cy="1424557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3000"/>
              </a:spcAft>
            </a:pPr>
            <a:r>
              <a:rPr lang="ja-JP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薬物乱用を繰り返すと</a:t>
            </a:r>
            <a:r>
              <a:rPr lang="ja-JP" altLang="en-US" sz="2400" b="1" dirty="0">
                <a:latin typeface="+mn-ea"/>
                <a:ea typeface="+mn-ea"/>
              </a:rPr>
              <a:t>、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薬物をやめたくても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やめられなくなる。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（精神的・身体的な依存）</a:t>
            </a:r>
            <a:endParaRPr lang="en-US" altLang="ja-JP" sz="2400" b="1" dirty="0"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B11F36-625F-3736-0D3D-71ECE326D918}"/>
              </a:ext>
            </a:extLst>
          </p:cNvPr>
          <p:cNvSpPr txBox="1"/>
          <p:nvPr/>
        </p:nvSpPr>
        <p:spPr>
          <a:xfrm>
            <a:off x="5389168" y="3666571"/>
            <a:ext cx="3288532" cy="2025017"/>
          </a:xfrm>
          <a:prstGeom prst="star10">
            <a:avLst>
              <a:gd name="adj" fmla="val 36903"/>
              <a:gd name="hf" fmla="val 105146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kumimoji="1" lang="ja-JP" altLang="en-US" sz="2400" b="1" dirty="0"/>
              <a:t>心身の健全な</a:t>
            </a:r>
          </a:p>
          <a:p>
            <a:pPr algn="ctr">
              <a:lnSpc>
                <a:spcPct val="90000"/>
              </a:lnSpc>
            </a:pPr>
            <a:r>
              <a:rPr kumimoji="1" lang="ja-JP" altLang="en-US" sz="2400" b="1" dirty="0"/>
              <a:t>発育や</a:t>
            </a:r>
          </a:p>
          <a:p>
            <a:pPr algn="ctr">
              <a:lnSpc>
                <a:spcPct val="90000"/>
              </a:lnSpc>
            </a:pPr>
            <a:r>
              <a:rPr kumimoji="1" lang="ja-JP" altLang="en-US" sz="2400" b="1" dirty="0"/>
              <a:t>人格形成の</a:t>
            </a:r>
          </a:p>
          <a:p>
            <a:pPr algn="ctr">
              <a:lnSpc>
                <a:spcPct val="90000"/>
              </a:lnSpc>
            </a:pPr>
            <a:r>
              <a:rPr kumimoji="1" lang="ja-JP" altLang="en-US" sz="2400" b="1" dirty="0">
                <a:solidFill>
                  <a:srgbClr val="FF0000"/>
                </a:solidFill>
              </a:rPr>
              <a:t>著しい阻害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6E4A9A63-2173-0C03-54A2-B27B2D4286D2}"/>
              </a:ext>
            </a:extLst>
          </p:cNvPr>
          <p:cNvSpPr/>
          <p:nvPr/>
        </p:nvSpPr>
        <p:spPr>
          <a:xfrm>
            <a:off x="6562814" y="3067698"/>
            <a:ext cx="941240" cy="50166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12BE624-A9AE-3C4E-0437-464AFE883A3E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F588BB73-E21F-E914-7763-BBEBFB117F02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259C8A91-3216-30D4-1A17-E247A35A9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32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5AAF558-BDD1-B6CD-A9C9-7DE997BC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2DD942D-79D3-F15A-C15A-4814AC7F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b="1" i="0" u="none" strike="noStrike" kern="1200" cap="none" spc="4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游ゴシック"/>
                <a:cs typeface="+mj-cs"/>
              </a:rPr>
              <a:t>振り返り</a:t>
            </a:r>
            <a:endParaRPr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209CFA9-E163-7356-F85C-D2D705543DDD}"/>
              </a:ext>
            </a:extLst>
          </p:cNvPr>
          <p:cNvSpPr/>
          <p:nvPr/>
        </p:nvSpPr>
        <p:spPr>
          <a:xfrm>
            <a:off x="792162" y="1430766"/>
            <a:ext cx="7740651" cy="4878125"/>
          </a:xfrm>
          <a:prstGeom prst="roundRect">
            <a:avLst>
              <a:gd name="adj" fmla="val 8085"/>
            </a:avLst>
          </a:prstGeom>
          <a:solidFill>
            <a:srgbClr val="FF5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176213">
              <a:lnSpc>
                <a:spcPct val="90000"/>
              </a:lnSpc>
              <a:buClr>
                <a:srgbClr val="0070C0"/>
              </a:buClr>
            </a:pP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DFF40B0-F0F3-A24B-8FE3-6503D93F7D94}"/>
              </a:ext>
            </a:extLst>
          </p:cNvPr>
          <p:cNvSpPr/>
          <p:nvPr/>
        </p:nvSpPr>
        <p:spPr>
          <a:xfrm>
            <a:off x="980641" y="3192362"/>
            <a:ext cx="7335024" cy="1363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723900" indent="-571500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脳への影響が大きく、</a:t>
            </a:r>
            <a:b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心身の健康に悪影響を及ぼす。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B10D642-E26C-730C-2BDA-7BD189B565AD}"/>
              </a:ext>
            </a:extLst>
          </p:cNvPr>
          <p:cNvSpPr/>
          <p:nvPr/>
        </p:nvSpPr>
        <p:spPr>
          <a:xfrm>
            <a:off x="980641" y="4722038"/>
            <a:ext cx="7335024" cy="1363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723900" indent="-571500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薬物乱用の繰り返しは、</a:t>
            </a:r>
            <a:b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薬物依存の病態に陥る。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23FFB39-541E-3D9E-04AB-B1543CDAD7BF}"/>
              </a:ext>
            </a:extLst>
          </p:cNvPr>
          <p:cNvSpPr/>
          <p:nvPr/>
        </p:nvSpPr>
        <p:spPr>
          <a:xfrm>
            <a:off x="980641" y="1671808"/>
            <a:ext cx="7335024" cy="1363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747713" indent="-571500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薬物は一度でも使用したら、</a:t>
            </a:r>
            <a:b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薬物乱用である。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9B3C5CC-1F4D-F70E-A740-0B8D0782192D}"/>
              </a:ext>
            </a:extLst>
          </p:cNvPr>
          <p:cNvGrpSpPr/>
          <p:nvPr/>
        </p:nvGrpSpPr>
        <p:grpSpPr>
          <a:xfrm>
            <a:off x="2002659" y="467137"/>
            <a:ext cx="5559189" cy="650632"/>
            <a:chOff x="2002659" y="467137"/>
            <a:chExt cx="5559189" cy="650632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C94A30EE-49D0-D3ED-465E-C540A5CCAACD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ACB0C5F-19A0-2E2B-CE86-D8318C1D9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1848" y="467137"/>
              <a:ext cx="540000" cy="639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947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6531D6D-D3CD-6DA2-C7D8-B52FAC17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0B215E5-C44C-09D4-4523-534D1E7D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確かめよう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358CF09-C3F3-53A5-8A3C-EB5B868860A2}"/>
              </a:ext>
            </a:extLst>
          </p:cNvPr>
          <p:cNvSpPr/>
          <p:nvPr/>
        </p:nvSpPr>
        <p:spPr>
          <a:xfrm>
            <a:off x="811918" y="2912145"/>
            <a:ext cx="7720895" cy="30712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44000" rtlCol="0" anchor="t">
            <a:spAutoFit/>
          </a:bodyPr>
          <a:lstStyle/>
          <a:p>
            <a:pPr marL="12541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運動能力が上がる</a:t>
            </a:r>
          </a:p>
          <a:p>
            <a:pPr marL="12541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大麻への欲求が抑えられなくなる</a:t>
            </a:r>
          </a:p>
          <a:p>
            <a:pPr marL="12541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記憶や学習能力が上がる</a:t>
            </a:r>
          </a:p>
          <a:p>
            <a:pPr marL="12541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食欲が減る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947C43-EC47-4CB8-0B81-2B454F67BB46}"/>
              </a:ext>
            </a:extLst>
          </p:cNvPr>
          <p:cNvSpPr txBox="1"/>
          <p:nvPr/>
        </p:nvSpPr>
        <p:spPr>
          <a:xfrm>
            <a:off x="801591" y="1811556"/>
            <a:ext cx="7720354" cy="1080135"/>
          </a:xfrm>
          <a:prstGeom prst="roundRect">
            <a:avLst>
              <a:gd name="adj" fmla="val 16492"/>
            </a:avLst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108000" bIns="0" rtlCol="0" anchor="t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大麻乱用が心身に与える影響は</a:t>
            </a:r>
            <a:br>
              <a:rPr kumimoji="1" lang="en-US" altLang="ja-JP" sz="3200" b="1" dirty="0">
                <a:solidFill>
                  <a:schemeClr val="bg1"/>
                </a:solidFill>
              </a:rPr>
            </a:br>
            <a:r>
              <a:rPr kumimoji="1" lang="ja-JP" altLang="en-US" sz="3200" b="1" dirty="0">
                <a:solidFill>
                  <a:schemeClr val="bg1"/>
                </a:solidFill>
              </a:rPr>
              <a:t>どれでしょうか？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1B3A3004-40E7-EAE4-7628-18DBB98B1A22}"/>
              </a:ext>
            </a:extLst>
          </p:cNvPr>
          <p:cNvSpPr txBox="1">
            <a:spLocks/>
          </p:cNvSpPr>
          <p:nvPr/>
        </p:nvSpPr>
        <p:spPr>
          <a:xfrm>
            <a:off x="801590" y="1290508"/>
            <a:ext cx="1415772" cy="53905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  <a:ea typeface="+mn-ea"/>
              </a:rPr>
              <a:t>問題１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AD96DF5-6F61-A97E-748A-1230CB347FBF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9D2BCC48-E6E6-54F3-FC2C-80C3E23A5068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0A3B76A5-EC05-25EC-0D34-AED441F64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5094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192CE-93F7-6090-19E5-90E2D530C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1299EFC-8602-2BAE-D7F0-2EDFC532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CD43B02-86D7-F81E-48F5-3F85DCA2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確かめよう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7E45A0-2101-A2E4-0D6B-9442DE921456}"/>
              </a:ext>
            </a:extLst>
          </p:cNvPr>
          <p:cNvSpPr/>
          <p:nvPr/>
        </p:nvSpPr>
        <p:spPr>
          <a:xfrm>
            <a:off x="811918" y="2912145"/>
            <a:ext cx="7720895" cy="30712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44000" rtlCol="0" anchor="t">
            <a:spAutoFit/>
          </a:bodyPr>
          <a:lstStyle/>
          <a:p>
            <a:pPr marL="12541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運動能力が上がる</a:t>
            </a:r>
          </a:p>
          <a:p>
            <a:pPr marL="12541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大麻への欲求が抑えられなくなる</a:t>
            </a:r>
          </a:p>
          <a:p>
            <a:pPr marL="12541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記憶や学習能力が上がる</a:t>
            </a:r>
          </a:p>
          <a:p>
            <a:pPr marL="12541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食欲が減る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8FFC80-B625-3392-8E51-524CDF871B84}"/>
              </a:ext>
            </a:extLst>
          </p:cNvPr>
          <p:cNvSpPr txBox="1"/>
          <p:nvPr/>
        </p:nvSpPr>
        <p:spPr>
          <a:xfrm>
            <a:off x="801591" y="1811556"/>
            <a:ext cx="7720354" cy="1080135"/>
          </a:xfrm>
          <a:prstGeom prst="roundRect">
            <a:avLst>
              <a:gd name="adj" fmla="val 16492"/>
            </a:avLst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0" rIns="108000" bIns="0" rtlCol="0" anchor="t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大麻乱用が心身に与える影響は</a:t>
            </a:r>
            <a:br>
              <a:rPr kumimoji="1" lang="en-US" altLang="ja-JP" sz="3200" b="1" dirty="0">
                <a:solidFill>
                  <a:schemeClr val="bg1"/>
                </a:solidFill>
              </a:rPr>
            </a:br>
            <a:r>
              <a:rPr kumimoji="1" lang="ja-JP" altLang="en-US" sz="3200" b="1" dirty="0">
                <a:solidFill>
                  <a:schemeClr val="bg1"/>
                </a:solidFill>
              </a:rPr>
              <a:t>どれでしょうか？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38233DBD-ED9C-4A74-ED7A-7A7CBBF9B1F0}"/>
              </a:ext>
            </a:extLst>
          </p:cNvPr>
          <p:cNvSpPr txBox="1">
            <a:spLocks/>
          </p:cNvSpPr>
          <p:nvPr/>
        </p:nvSpPr>
        <p:spPr>
          <a:xfrm>
            <a:off x="801590" y="1290508"/>
            <a:ext cx="1415772" cy="53905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  <a:ea typeface="+mn-ea"/>
              </a:rPr>
              <a:t>問題１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C7F6DE0-90ED-BAC9-69B5-1C1067D88352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5E8B4205-AA9D-EB64-9B9F-9DF5CF475F9F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FBC3A130-1423-FA66-92EF-0F96420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  <p:sp>
        <p:nvSpPr>
          <p:cNvPr id="8" name="楕円 7">
            <a:extLst>
              <a:ext uri="{FF2B5EF4-FFF2-40B4-BE49-F238E27FC236}">
                <a16:creationId xmlns:a16="http://schemas.microsoft.com/office/drawing/2014/main" id="{2ADFCCA2-4FD3-4339-3BD7-B81BD7F85164}"/>
              </a:ext>
            </a:extLst>
          </p:cNvPr>
          <p:cNvSpPr/>
          <p:nvPr/>
        </p:nvSpPr>
        <p:spPr>
          <a:xfrm>
            <a:off x="1411654" y="3885386"/>
            <a:ext cx="648000" cy="648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71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BECB7-B95D-20FC-E050-74EE411A0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2FAC90B-EB63-83F5-169E-52E0EC39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04F5DB4-8B78-5BD0-D9C8-2627610C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確かめよう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C5605B-0836-9597-5F1E-01DA8A4AFB4B}"/>
              </a:ext>
            </a:extLst>
          </p:cNvPr>
          <p:cNvSpPr/>
          <p:nvPr/>
        </p:nvSpPr>
        <p:spPr>
          <a:xfrm>
            <a:off x="811918" y="2912145"/>
            <a:ext cx="7720895" cy="30712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44000" rIns="0" rtlCol="0" anchor="t">
            <a:spAutoFit/>
          </a:bodyPr>
          <a:lstStyle/>
          <a:p>
            <a:pPr marL="895350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依存性がない</a:t>
            </a:r>
          </a:p>
          <a:p>
            <a:pPr marL="895350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幻覚を見たり、妄想を抱いたりする</a:t>
            </a:r>
          </a:p>
          <a:p>
            <a:pPr marL="895350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眠くなる</a:t>
            </a:r>
          </a:p>
          <a:p>
            <a:pPr marL="895350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食欲が旺盛になる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7023FF4-60E7-A46B-1443-06A53C8FB763}"/>
              </a:ext>
            </a:extLst>
          </p:cNvPr>
          <p:cNvSpPr txBox="1"/>
          <p:nvPr/>
        </p:nvSpPr>
        <p:spPr>
          <a:xfrm>
            <a:off x="801591" y="1835389"/>
            <a:ext cx="7720354" cy="1199737"/>
          </a:xfrm>
          <a:prstGeom prst="roundRect">
            <a:avLst>
              <a:gd name="adj" fmla="val 16492"/>
            </a:avLst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0" rtlCol="0" anchor="t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覚醒剤乱用が心身に与える影響は</a:t>
            </a:r>
            <a:br>
              <a:rPr kumimoji="1" lang="en-US" altLang="ja-JP" sz="3200" b="1" dirty="0">
                <a:solidFill>
                  <a:schemeClr val="bg1"/>
                </a:solidFill>
              </a:rPr>
            </a:br>
            <a:r>
              <a:rPr kumimoji="1" lang="ja-JP" altLang="en-US" sz="3200" b="1" dirty="0">
                <a:solidFill>
                  <a:schemeClr val="bg1"/>
                </a:solidFill>
              </a:rPr>
              <a:t>どれでしょうか？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74B15A6D-1F5B-7BE6-ADBB-460825234FD0}"/>
              </a:ext>
            </a:extLst>
          </p:cNvPr>
          <p:cNvSpPr txBox="1">
            <a:spLocks/>
          </p:cNvSpPr>
          <p:nvPr/>
        </p:nvSpPr>
        <p:spPr>
          <a:xfrm>
            <a:off x="801590" y="1290508"/>
            <a:ext cx="1415772" cy="53905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  <a:ea typeface="+mn-ea"/>
              </a:rPr>
              <a:t>問題２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11B5479-063B-F279-1809-44BF0FD54CFC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AEB72AAF-39DC-3D31-D63B-733EEE308887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29B3D229-848D-638B-74FF-43AA18BB1B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4177F3-64AA-CFA0-1A29-6CB928B86E1B}"/>
              </a:ext>
            </a:extLst>
          </p:cNvPr>
          <p:cNvSpPr txBox="1"/>
          <p:nvPr/>
        </p:nvSpPr>
        <p:spPr>
          <a:xfrm>
            <a:off x="952466" y="1817502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spc="200" dirty="0">
                <a:solidFill>
                  <a:schemeClr val="bg1"/>
                </a:solidFill>
              </a:rPr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73704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FEC3-7605-76CF-FA98-875B8EAA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49C753-2565-AE99-2CC9-3A95B85F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35585A2F-3482-985D-73F1-11D4A5A6D892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C92F0F-1860-BE88-F042-83099E3E4195}"/>
              </a:ext>
            </a:extLst>
          </p:cNvPr>
          <p:cNvSpPr txBox="1"/>
          <p:nvPr/>
        </p:nvSpPr>
        <p:spPr>
          <a:xfrm>
            <a:off x="2327444" y="1967018"/>
            <a:ext cx="4493538" cy="2694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ja" altLang="ja-JP" sz="4800" b="1" dirty="0">
                <a:solidFill>
                  <a:srgbClr val="FF0000"/>
                </a:solidFill>
                <a:cs typeface="MS PGothic"/>
                <a:sym typeface="MS PGothic"/>
              </a:rPr>
              <a:t>薬物乱用</a:t>
            </a:r>
            <a:r>
              <a:rPr lang="ja" altLang="ja-JP" sz="4800" b="1" dirty="0">
                <a:cs typeface="MS PGothic"/>
                <a:sym typeface="MS PGothic"/>
              </a:rPr>
              <a:t>とは、</a:t>
            </a:r>
            <a:endParaRPr lang="en-US" altLang="ja" sz="4800" b="1" dirty="0">
              <a:cs typeface="MS PGothic"/>
              <a:sym typeface="MS PGothic"/>
            </a:endParaRPr>
          </a:p>
          <a:p>
            <a:pPr algn="r">
              <a:lnSpc>
                <a:spcPct val="120000"/>
              </a:lnSpc>
            </a:pPr>
            <a:r>
              <a:rPr lang="ja" altLang="ja-JP" sz="4800" b="1" dirty="0">
                <a:cs typeface="MS PGothic"/>
                <a:sym typeface="MS PGothic"/>
              </a:rPr>
              <a:t>どのような</a:t>
            </a:r>
            <a:r>
              <a:rPr lang="ja" altLang="ja-JP" sz="4800" b="1" dirty="0">
                <a:solidFill>
                  <a:srgbClr val="0070C0"/>
                </a:solidFill>
                <a:cs typeface="MS PGothic"/>
                <a:sym typeface="MS PGothic"/>
              </a:rPr>
              <a:t>こと</a:t>
            </a:r>
            <a:endParaRPr lang="en-US" altLang="ja" sz="4800" b="1" dirty="0">
              <a:solidFill>
                <a:srgbClr val="0070C0"/>
              </a:solidFill>
              <a:cs typeface="MS PGothic"/>
              <a:sym typeface="MS PGothic"/>
            </a:endParaRPr>
          </a:p>
          <a:p>
            <a:pPr algn="r">
              <a:lnSpc>
                <a:spcPct val="120000"/>
              </a:lnSpc>
            </a:pPr>
            <a:r>
              <a:rPr lang="ja" altLang="ja-JP" sz="4800" b="1" dirty="0">
                <a:cs typeface="MS PGothic"/>
                <a:sym typeface="MS PGothic"/>
              </a:rPr>
              <a:t>なのだろうか</a:t>
            </a:r>
            <a:r>
              <a:rPr lang="ja-JP" altLang="en-US" sz="4800" b="1" dirty="0">
                <a:cs typeface="MS PGothic"/>
                <a:sym typeface="MS PGothic"/>
              </a:rPr>
              <a:t>？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005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716EF-330C-1BC8-D2E8-580931F92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79DDF46-6A36-FA4B-A87E-A81B4E70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8F7EE4D-8C2A-DED8-F5B1-C90AC327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確かめよう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C8C9DAC-645B-55AA-829C-3E1114D9959B}"/>
              </a:ext>
            </a:extLst>
          </p:cNvPr>
          <p:cNvSpPr/>
          <p:nvPr/>
        </p:nvSpPr>
        <p:spPr>
          <a:xfrm>
            <a:off x="811918" y="2912145"/>
            <a:ext cx="7720895" cy="30712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44000" rIns="0" rtlCol="0" anchor="t">
            <a:spAutoFit/>
          </a:bodyPr>
          <a:lstStyle/>
          <a:p>
            <a:pPr marL="895350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依存性がない</a:t>
            </a:r>
          </a:p>
          <a:p>
            <a:pPr marL="895350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幻覚を見たり、妄想を抱いたりする</a:t>
            </a:r>
          </a:p>
          <a:p>
            <a:pPr marL="895350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眠くなる</a:t>
            </a:r>
          </a:p>
          <a:p>
            <a:pPr marL="895350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食欲が旺盛になる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2B9905B-3005-4321-1FF4-BD05155680C7}"/>
              </a:ext>
            </a:extLst>
          </p:cNvPr>
          <p:cNvSpPr txBox="1"/>
          <p:nvPr/>
        </p:nvSpPr>
        <p:spPr>
          <a:xfrm>
            <a:off x="801591" y="1835389"/>
            <a:ext cx="7720354" cy="1199737"/>
          </a:xfrm>
          <a:prstGeom prst="roundRect">
            <a:avLst>
              <a:gd name="adj" fmla="val 16492"/>
            </a:avLst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0" rtlCol="0" anchor="t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覚醒剤乱用が心身に与える影響は</a:t>
            </a:r>
            <a:br>
              <a:rPr kumimoji="1" lang="en-US" altLang="ja-JP" sz="3200" b="1" dirty="0">
                <a:solidFill>
                  <a:schemeClr val="bg1"/>
                </a:solidFill>
              </a:rPr>
            </a:br>
            <a:r>
              <a:rPr kumimoji="1" lang="ja-JP" altLang="en-US" sz="3200" b="1" dirty="0">
                <a:solidFill>
                  <a:schemeClr val="bg1"/>
                </a:solidFill>
              </a:rPr>
              <a:t>どれでしょうか？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30F91DC1-72FF-D488-9521-591CD8B284FB}"/>
              </a:ext>
            </a:extLst>
          </p:cNvPr>
          <p:cNvSpPr txBox="1">
            <a:spLocks/>
          </p:cNvSpPr>
          <p:nvPr/>
        </p:nvSpPr>
        <p:spPr>
          <a:xfrm>
            <a:off x="801590" y="1290508"/>
            <a:ext cx="1415772" cy="53905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  <a:ea typeface="+mn-ea"/>
              </a:rPr>
              <a:t>問題２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D469E80-3987-3548-29B9-A737A07DE945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BB03CE0D-CE5F-BC51-6D02-7FC30B47C7FA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3ED8D13-7510-6E51-D1DD-7BBC231CFC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F3E827-ADD8-A9CF-2E55-D322782C9169}"/>
              </a:ext>
            </a:extLst>
          </p:cNvPr>
          <p:cNvSpPr txBox="1"/>
          <p:nvPr/>
        </p:nvSpPr>
        <p:spPr>
          <a:xfrm>
            <a:off x="952466" y="1817502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spc="200" dirty="0">
                <a:solidFill>
                  <a:schemeClr val="bg1"/>
                </a:solidFill>
              </a:rPr>
              <a:t>かくせいざい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1C2127C-9084-706F-420B-B320E1BE6F56}"/>
              </a:ext>
            </a:extLst>
          </p:cNvPr>
          <p:cNvSpPr/>
          <p:nvPr/>
        </p:nvSpPr>
        <p:spPr>
          <a:xfrm>
            <a:off x="1051727" y="3885386"/>
            <a:ext cx="648000" cy="648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96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A2787BB-7E89-05B5-5FDE-1E155F4C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1E1E5A-A5DC-9836-E082-D456C484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90" y="324147"/>
            <a:ext cx="7786653" cy="985215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薬物乱用ってどういうこと？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6ABAEF39-928A-9481-A788-E1D36350B65F}"/>
              </a:ext>
            </a:extLst>
          </p:cNvPr>
          <p:cNvSpPr/>
          <p:nvPr/>
        </p:nvSpPr>
        <p:spPr>
          <a:xfrm>
            <a:off x="2375647" y="1515007"/>
            <a:ext cx="6146296" cy="1717923"/>
          </a:xfrm>
          <a:prstGeom prst="wedgeRoundRectCallout">
            <a:avLst>
              <a:gd name="adj1" fmla="val -55153"/>
              <a:gd name="adj2" fmla="val 17649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2400" dirty="0">
                <a:solidFill>
                  <a:schemeClr val="tx1"/>
                </a:solidFill>
                <a:cs typeface="MS PGothic"/>
                <a:sym typeface="MS PGothic"/>
              </a:rPr>
              <a:t>薬物乱用とは、</a:t>
            </a:r>
            <a:br>
              <a:rPr lang="en-US" altLang="ja-JP" sz="2400" dirty="0">
                <a:solidFill>
                  <a:schemeClr val="tx1"/>
                </a:solidFill>
                <a:cs typeface="MS PGothic"/>
                <a:sym typeface="MS PGothic"/>
              </a:rPr>
            </a:br>
            <a:r>
              <a:rPr lang="ja" altLang="ja-JP" sz="2400" b="1" u="sng" dirty="0">
                <a:solidFill>
                  <a:srgbClr val="FF0000"/>
                </a:solidFill>
                <a:cs typeface="MS PGothic"/>
                <a:sym typeface="MS PGothic"/>
              </a:rPr>
              <a:t>違法薬物</a:t>
            </a:r>
            <a:r>
              <a:rPr lang="ja" altLang="ja-JP" sz="2400" b="1" dirty="0">
                <a:solidFill>
                  <a:srgbClr val="FF0000"/>
                </a:solidFill>
                <a:cs typeface="MS PGothic"/>
                <a:sym typeface="MS PGothic"/>
              </a:rPr>
              <a:t>を不正に</a:t>
            </a:r>
            <a:r>
              <a:rPr lang="ja" altLang="ja-JP" sz="2400" b="1" dirty="0">
                <a:solidFill>
                  <a:srgbClr val="FF3300"/>
                </a:solidFill>
                <a:cs typeface="MS PGothic"/>
                <a:sym typeface="MS PGothic"/>
              </a:rPr>
              <a:t>使用</a:t>
            </a:r>
            <a:r>
              <a:rPr lang="ja" altLang="ja-JP" sz="2400" dirty="0">
                <a:solidFill>
                  <a:schemeClr val="dk1"/>
                </a:solidFill>
                <a:cs typeface="MS PGothic"/>
                <a:sym typeface="MS PGothic"/>
              </a:rPr>
              <a:t>したり、</a:t>
            </a:r>
            <a:br>
              <a:rPr lang="en-US" altLang="ja" sz="24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400" b="1" dirty="0">
                <a:solidFill>
                  <a:srgbClr val="FF0000"/>
                </a:solidFill>
                <a:cs typeface="MS PGothic"/>
                <a:sym typeface="MS PGothic"/>
              </a:rPr>
              <a:t>医薬品を</a:t>
            </a:r>
            <a:r>
              <a:rPr lang="ja" altLang="ja-JP" sz="2400" b="1" u="sng" dirty="0">
                <a:solidFill>
                  <a:srgbClr val="FF0000"/>
                </a:solidFill>
                <a:cs typeface="MS PGothic"/>
                <a:sym typeface="MS PGothic"/>
              </a:rPr>
              <a:t>医療の目的</a:t>
            </a:r>
            <a:r>
              <a:rPr lang="ja" altLang="ja-JP" sz="2400" b="1" dirty="0">
                <a:solidFill>
                  <a:srgbClr val="FF0000"/>
                </a:solidFill>
                <a:cs typeface="MS PGothic"/>
                <a:sym typeface="MS PGothic"/>
              </a:rPr>
              <a:t>から外れて使用</a:t>
            </a:r>
            <a:r>
              <a:rPr lang="ja" altLang="ja-JP" sz="2400" dirty="0">
                <a:solidFill>
                  <a:schemeClr val="dk1"/>
                </a:solidFill>
                <a:cs typeface="MS PGothic"/>
                <a:sym typeface="MS PGothic"/>
              </a:rPr>
              <a:t>したり</a:t>
            </a:r>
            <a:br>
              <a:rPr lang="en-US" altLang="ja" sz="24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400" dirty="0">
                <a:solidFill>
                  <a:schemeClr val="dk1"/>
                </a:solidFill>
                <a:cs typeface="MS PGothic"/>
                <a:sym typeface="MS PGothic"/>
              </a:rPr>
              <a:t>することです。</a:t>
            </a:r>
            <a:endParaRPr kumimoji="1" lang="ja-JP" altLang="en-US" sz="2400" dirty="0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A841EDAC-D019-DDE6-C3A7-43221916EADF}"/>
              </a:ext>
            </a:extLst>
          </p:cNvPr>
          <p:cNvSpPr/>
          <p:nvPr/>
        </p:nvSpPr>
        <p:spPr>
          <a:xfrm>
            <a:off x="2913530" y="3675529"/>
            <a:ext cx="5608414" cy="839530"/>
          </a:xfrm>
          <a:prstGeom prst="wedgeRoundRectCallout">
            <a:avLst>
              <a:gd name="adj1" fmla="val -59705"/>
              <a:gd name="adj2" fmla="val -5459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ja-JP" altLang="en-US" sz="18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スポーツで勝ちたいために、フェアプレイに反して</a:t>
            </a:r>
            <a:r>
              <a:rPr lang="ja-JP" altLang="en-US" sz="1800" b="1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「ドーピング」</a:t>
            </a:r>
            <a:r>
              <a:rPr lang="ja-JP" altLang="en-US" sz="1800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することも薬物乱用です。</a:t>
            </a:r>
            <a:endParaRPr lang="ja-JP" altLang="en-US" sz="400" i="0" u="none" strike="noStrike" cap="none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544F19B-EE61-9C0A-9F26-CB92CE472F2D}"/>
              </a:ext>
            </a:extLst>
          </p:cNvPr>
          <p:cNvSpPr/>
          <p:nvPr/>
        </p:nvSpPr>
        <p:spPr>
          <a:xfrm>
            <a:off x="792164" y="4957658"/>
            <a:ext cx="7729780" cy="1009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ja-JP" altLang="en-US" sz="28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１回</a:t>
            </a:r>
            <a:r>
              <a:rPr lang="ja-JP" altLang="en-US" sz="2800" b="1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の使用でも</a:t>
            </a:r>
            <a:r>
              <a:rPr lang="ja-JP" altLang="en-US" sz="2800" b="1" i="0" u="none" strike="noStrike" cap="none" dirty="0">
                <a:solidFill>
                  <a:srgbClr val="FF0000"/>
                </a:solidFill>
                <a:latin typeface="+mn-ea"/>
                <a:cs typeface="MS PGothic"/>
                <a:sym typeface="MS PGothic"/>
              </a:rPr>
              <a:t>乱用</a:t>
            </a:r>
            <a:r>
              <a:rPr lang="ja-JP" altLang="en-US" sz="2800" b="1" i="0" u="none" strike="noStrike" cap="none" dirty="0">
                <a:solidFill>
                  <a:schemeClr val="dk1"/>
                </a:solidFill>
                <a:latin typeface="+mn-ea"/>
                <a:cs typeface="MS PGothic"/>
                <a:sym typeface="MS PGothic"/>
              </a:rPr>
              <a:t>と言います。</a:t>
            </a:r>
            <a:endParaRPr lang="ja-JP" altLang="en-US" sz="2800" b="1" i="0" u="none" strike="noStrike" cap="none" dirty="0">
              <a:solidFill>
                <a:srgbClr val="000000"/>
              </a:solidFill>
              <a:latin typeface="+mn-ea"/>
              <a:cs typeface="MS PGothic"/>
              <a:sym typeface="MS PGothic"/>
            </a:endParaRPr>
          </a:p>
        </p:txBody>
      </p:sp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2581EE5-4F50-64C5-D600-D648D360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56" y="1463650"/>
            <a:ext cx="1159466" cy="3051409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2540B65-0977-A6A2-B35A-728FC177EA53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8297593A-643B-FD79-0F24-604DB59633B6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7C57B0CF-49EF-D2E7-A634-64C013D541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39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0C7F0-B1A3-15A3-0E2B-20925B661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FCF8C-50FB-24A9-ED5C-E43F0A21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EB0184E5-5299-8567-65B8-B782AC4E076F}"/>
              </a:ext>
            </a:extLst>
          </p:cNvPr>
          <p:cNvSpPr/>
          <p:nvPr/>
        </p:nvSpPr>
        <p:spPr>
          <a:xfrm>
            <a:off x="835536" y="1157537"/>
            <a:ext cx="7480318" cy="4542926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66C155-85C7-0828-61BC-A75791EB356D}"/>
              </a:ext>
            </a:extLst>
          </p:cNvPr>
          <p:cNvSpPr txBox="1"/>
          <p:nvPr/>
        </p:nvSpPr>
        <p:spPr>
          <a:xfrm>
            <a:off x="2019667" y="1967018"/>
            <a:ext cx="5109091" cy="2694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ja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薬物</a:t>
            </a: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には、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どのような</a:t>
            </a: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種類</a:t>
            </a: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が</a:t>
            </a:r>
            <a:br>
              <a:rPr kumimoji="0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</a:br>
            <a:r>
              <a:rPr kumimoji="0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/>
                <a:cs typeface="MS PGothic"/>
                <a:sym typeface="MS PGothic"/>
              </a:rPr>
              <a:t>あるのだろうか？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游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8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16AA-CA48-A1DA-1142-DA2856FE8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FD7AAB-6CDC-AD05-9AFB-EB48544F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AAABDF5-27D9-D355-1F3F-DE086653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01CD589-A1DD-A889-E91C-367ADA8E9FC6}"/>
              </a:ext>
            </a:extLst>
          </p:cNvPr>
          <p:cNvSpPr/>
          <p:nvPr/>
        </p:nvSpPr>
        <p:spPr>
          <a:xfrm>
            <a:off x="792164" y="1252190"/>
            <a:ext cx="1310700" cy="59738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8000" bIns="0" rtlCol="0" anchor="b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覚醒剤</a:t>
            </a:r>
            <a:endParaRPr kumimoji="1" lang="ja-JP" altLang="en-US" sz="2800" dirty="0"/>
          </a:p>
        </p:txBody>
      </p:sp>
      <p:sp>
        <p:nvSpPr>
          <p:cNvPr id="11" name="Google Shape;102;g2f54bed3a7d_0_1">
            <a:extLst>
              <a:ext uri="{FF2B5EF4-FFF2-40B4-BE49-F238E27FC236}">
                <a16:creationId xmlns:a16="http://schemas.microsoft.com/office/drawing/2014/main" id="{657D4574-1AC9-4AB8-4B53-40B5388148B7}"/>
              </a:ext>
            </a:extLst>
          </p:cNvPr>
          <p:cNvSpPr txBox="1">
            <a:spLocks/>
          </p:cNvSpPr>
          <p:nvPr/>
        </p:nvSpPr>
        <p:spPr>
          <a:xfrm>
            <a:off x="4877973" y="4745210"/>
            <a:ext cx="352080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b="1" dirty="0">
                <a:solidFill>
                  <a:srgbClr val="0070C0"/>
                </a:solidFill>
                <a:cs typeface="MS PGothic"/>
                <a:sym typeface="MS PGothic"/>
              </a:rPr>
              <a:t>［俗 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シャブ、クスリ、</a:t>
            </a:r>
            <a:r>
              <a:rPr lang="en-US" altLang="ja-JP" sz="1800" dirty="0">
                <a:solidFill>
                  <a:schemeClr val="dk1"/>
                </a:solidFill>
                <a:cs typeface="MS PGothic"/>
                <a:sym typeface="MS PGothic"/>
              </a:rPr>
              <a:t>S</a:t>
            </a: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（エス）、</a:t>
            </a:r>
            <a:br>
              <a:rPr lang="en-US" altLang="ja-JP" sz="18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スピード、アイス　</a:t>
            </a:r>
            <a:r>
              <a:rPr lang="ja-JP" altLang="en-US" sz="14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lang="ja-JP" altLang="en-US" sz="1800" dirty="0">
              <a:cs typeface="MS PGothic"/>
              <a:sym typeface="MS PGothic"/>
            </a:endParaRPr>
          </a:p>
        </p:txBody>
      </p:sp>
      <p:pic>
        <p:nvPicPr>
          <p:cNvPr id="13" name="Google Shape;108;g2f54bed3a7d_0_1">
            <a:extLst>
              <a:ext uri="{FF2B5EF4-FFF2-40B4-BE49-F238E27FC236}">
                <a16:creationId xmlns:a16="http://schemas.microsoft.com/office/drawing/2014/main" id="{29D8465F-07BB-00F2-3F3A-12E073D76A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106" y="4542817"/>
            <a:ext cx="2531893" cy="193770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E2E4F52-02FC-52B1-0B9E-A2657DCC8273}"/>
              </a:ext>
            </a:extLst>
          </p:cNvPr>
          <p:cNvSpPr txBox="1">
            <a:spLocks/>
          </p:cNvSpPr>
          <p:nvPr/>
        </p:nvSpPr>
        <p:spPr>
          <a:xfrm>
            <a:off x="4805819" y="6253199"/>
            <a:ext cx="2847254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sp>
        <p:nvSpPr>
          <p:cNvPr id="15" name="Google Shape;107;g2f54bed3a7d_0_1">
            <a:extLst>
              <a:ext uri="{FF2B5EF4-FFF2-40B4-BE49-F238E27FC236}">
                <a16:creationId xmlns:a16="http://schemas.microsoft.com/office/drawing/2014/main" id="{52628CA4-FA49-0921-907E-F8A3DC5BC45E}"/>
              </a:ext>
            </a:extLst>
          </p:cNvPr>
          <p:cNvSpPr txBox="1"/>
          <p:nvPr/>
        </p:nvSpPr>
        <p:spPr>
          <a:xfrm>
            <a:off x="4964229" y="1341268"/>
            <a:ext cx="3569379" cy="43181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覚醒剤取締法で規制されている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16" name="Google Shape;103;g2f54bed3a7d_0_1">
            <a:extLst>
              <a:ext uri="{FF2B5EF4-FFF2-40B4-BE49-F238E27FC236}">
                <a16:creationId xmlns:a16="http://schemas.microsoft.com/office/drawing/2014/main" id="{A2A2F1A5-A14A-CAAD-FD70-BD39FAD73E86}"/>
              </a:ext>
            </a:extLst>
          </p:cNvPr>
          <p:cNvSpPr txBox="1"/>
          <p:nvPr/>
        </p:nvSpPr>
        <p:spPr>
          <a:xfrm>
            <a:off x="792163" y="1890117"/>
            <a:ext cx="7729781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sp>
        <p:nvSpPr>
          <p:cNvPr id="12" name="Google Shape;103;g2f54bed3a7d_0_1">
            <a:extLst>
              <a:ext uri="{FF2B5EF4-FFF2-40B4-BE49-F238E27FC236}">
                <a16:creationId xmlns:a16="http://schemas.microsoft.com/office/drawing/2014/main" id="{D7C7785A-8916-A367-2967-6E54D5BDFDFF}"/>
              </a:ext>
            </a:extLst>
          </p:cNvPr>
          <p:cNvSpPr txBox="1"/>
          <p:nvPr/>
        </p:nvSpPr>
        <p:spPr>
          <a:xfrm>
            <a:off x="792163" y="2286830"/>
            <a:ext cx="7741445" cy="2097072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1971675" algn="l"/>
              </a:tabLst>
            </a:pPr>
            <a:r>
              <a:rPr lang="ja" sz="2400" b="1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興奮作用</a:t>
            </a:r>
            <a:r>
              <a:rPr 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：</a:t>
            </a:r>
            <a:r>
              <a:rPr lang="en-US" alt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	</a:t>
            </a:r>
            <a:r>
              <a:rPr lang="ja" sz="2400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脳</a:t>
            </a:r>
            <a:r>
              <a:rPr 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を刺激して興奮させる</a:t>
            </a:r>
            <a:br>
              <a:rPr lang="en-US" alt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en-US" alt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	</a:t>
            </a:r>
            <a:r>
              <a:rPr lang="ja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⇒</a:t>
            </a:r>
            <a:r>
              <a:rPr lang="ja-JP" altLang="en-US" sz="2400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呼吸が荒くなる、疲労感がなくなる</a:t>
            </a:r>
            <a:endParaRPr sz="2400" dirty="0">
              <a:solidFill>
                <a:srgbClr val="FF0000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400" b="1" dirty="0">
                <a:solidFill>
                  <a:schemeClr val="dk1"/>
                </a:solidFill>
                <a:cs typeface="MS PGothic"/>
                <a:sym typeface="MS PGothic"/>
              </a:rPr>
              <a:t>幻覚、妄想、錯乱</a:t>
            </a:r>
            <a:endParaRPr lang="en-US" altLang="ja" sz="24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-JP" altLang="en-US" sz="2400" b="1" dirty="0">
                <a:solidFill>
                  <a:schemeClr val="dk1"/>
                </a:solidFill>
                <a:cs typeface="MS PGothic"/>
                <a:sym typeface="MS PGothic"/>
              </a:rPr>
              <a:t>急死</a:t>
            </a:r>
            <a:endParaRPr sz="24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400" b="1" dirty="0">
                <a:solidFill>
                  <a:schemeClr val="dk1"/>
                </a:solidFill>
                <a:cs typeface="MS PGothic"/>
                <a:sym typeface="MS PGothic"/>
              </a:rPr>
              <a:t>強い依存性　</a:t>
            </a:r>
            <a:r>
              <a:rPr lang="ja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sz="2400" dirty="0">
              <a:solidFill>
                <a:schemeClr val="dk1"/>
              </a:solidFill>
              <a:cs typeface="MS PGothic"/>
              <a:sym typeface="MS PGothic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7F2DEB8-A9C2-C903-2203-F8AF685A3531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6CC0BFDB-AA2E-6698-6AD1-16BE87358DCB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AEA4F79-1675-370A-8475-1444E8194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B659C8-D308-2023-6511-3E9BB57594D0}"/>
              </a:ext>
            </a:extLst>
          </p:cNvPr>
          <p:cNvSpPr txBox="1"/>
          <p:nvPr/>
        </p:nvSpPr>
        <p:spPr>
          <a:xfrm>
            <a:off x="917924" y="12183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0070C0"/>
                </a:solidFill>
              </a:rPr>
              <a:t>かくせいざい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2186880-D972-E5DB-FAB9-76D927A71C23}"/>
              </a:ext>
            </a:extLst>
          </p:cNvPr>
          <p:cNvSpPr txBox="1"/>
          <p:nvPr/>
        </p:nvSpPr>
        <p:spPr>
          <a:xfrm>
            <a:off x="5175829" y="1307970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267496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49624-66F6-B213-66F5-48C78492B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30F3CA-DB7A-761A-BE66-F8340CE3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3EDC124-F11A-5734-7A8E-05E5BD31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03707772-6D04-6406-E823-D8D23441CBC9}"/>
              </a:ext>
            </a:extLst>
          </p:cNvPr>
          <p:cNvSpPr/>
          <p:nvPr/>
        </p:nvSpPr>
        <p:spPr>
          <a:xfrm>
            <a:off x="801873" y="1273345"/>
            <a:ext cx="5624632" cy="5788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麻薬（コカイン、ＭＤＭＡなど）</a:t>
            </a:r>
            <a:endParaRPr kumimoji="1" lang="ja-JP" altLang="en-US" sz="2800" dirty="0"/>
          </a:p>
        </p:txBody>
      </p:sp>
      <p:sp>
        <p:nvSpPr>
          <p:cNvPr id="18" name="Google Shape;102;g2f54bed3a7d_0_1">
            <a:extLst>
              <a:ext uri="{FF2B5EF4-FFF2-40B4-BE49-F238E27FC236}">
                <a16:creationId xmlns:a16="http://schemas.microsoft.com/office/drawing/2014/main" id="{159D2227-D272-142F-63C8-F56E4C8D1213}"/>
              </a:ext>
            </a:extLst>
          </p:cNvPr>
          <p:cNvSpPr txBox="1">
            <a:spLocks/>
          </p:cNvSpPr>
          <p:nvPr/>
        </p:nvSpPr>
        <p:spPr>
          <a:xfrm>
            <a:off x="6627910" y="4762907"/>
            <a:ext cx="205550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b="1" dirty="0">
                <a:solidFill>
                  <a:srgbClr val="0070C0"/>
                </a:solidFill>
                <a:cs typeface="MS PGothic"/>
                <a:sym typeface="MS PGothic"/>
              </a:rPr>
              <a:t>［</a:t>
            </a:r>
            <a:r>
              <a:rPr lang="en-US" altLang="ja-JP" sz="1800" b="1" dirty="0">
                <a:solidFill>
                  <a:srgbClr val="0070C0"/>
                </a:solidFill>
                <a:cs typeface="MS PGothic"/>
                <a:sym typeface="MS PGothic"/>
              </a:rPr>
              <a:t>MDMA</a:t>
            </a:r>
            <a:r>
              <a:rPr lang="ja-JP" altLang="en-US" sz="1800" b="1" dirty="0">
                <a:solidFill>
                  <a:srgbClr val="0070C0"/>
                </a:solidFill>
                <a:cs typeface="MS PGothic"/>
                <a:sym typeface="MS PGothic"/>
              </a:rPr>
              <a:t>の俗称］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エクスタシー、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dirty="0">
                <a:solidFill>
                  <a:schemeClr val="dk1"/>
                </a:solidFill>
                <a:cs typeface="MS PGothic"/>
                <a:sym typeface="MS PGothic"/>
              </a:rPr>
              <a:t>バツ、タマ</a:t>
            </a:r>
            <a:endParaRPr lang="ja-JP" altLang="en-US" sz="1800" dirty="0">
              <a:cs typeface="MS PGothic"/>
              <a:sym typeface="MS PGothic"/>
            </a:endParaRPr>
          </a:p>
        </p:txBody>
      </p:sp>
      <p:sp>
        <p:nvSpPr>
          <p:cNvPr id="19" name="Google Shape;103;g2f54bed3a7d_0_1">
            <a:extLst>
              <a:ext uri="{FF2B5EF4-FFF2-40B4-BE49-F238E27FC236}">
                <a16:creationId xmlns:a16="http://schemas.microsoft.com/office/drawing/2014/main" id="{3993E6A4-1525-FD0A-208A-132DDF54A39D}"/>
              </a:ext>
            </a:extLst>
          </p:cNvPr>
          <p:cNvSpPr txBox="1"/>
          <p:nvPr/>
        </p:nvSpPr>
        <p:spPr>
          <a:xfrm>
            <a:off x="801872" y="2493769"/>
            <a:ext cx="7732017" cy="2097072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08000" tIns="36000" rIns="36000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" altLang="ja-JP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興奮作用</a:t>
            </a:r>
            <a:r>
              <a:rPr lang="ja" altLang="ja-JP" sz="2400" dirty="0">
                <a:cs typeface="MS PGothic"/>
                <a:sym typeface="MS PGothic"/>
              </a:rPr>
              <a:t>の</a:t>
            </a:r>
            <a:r>
              <a:rPr lang="ja-JP" altLang="en-US" sz="2400" dirty="0">
                <a:cs typeface="MS PGothic"/>
                <a:sym typeface="MS PGothic"/>
              </a:rPr>
              <a:t>物</a:t>
            </a:r>
            <a:r>
              <a:rPr lang="ja" altLang="ja-JP" sz="2400" dirty="0">
                <a:solidFill>
                  <a:srgbClr val="FF0000"/>
                </a:solidFill>
                <a:cs typeface="MS PGothic"/>
                <a:sym typeface="MS PGothic"/>
              </a:rPr>
              <a:t>（コカイン・MDMA）</a:t>
            </a:r>
            <a:r>
              <a:rPr lang="ja" altLang="ja-JP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と</a:t>
            </a:r>
            <a:endParaRPr lang="en-US" altLang="ja" sz="2400" i="0" u="none" strike="noStrike" cap="none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720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tabLst>
                <a:tab pos="2425700" algn="l"/>
              </a:tabLst>
            </a:pPr>
            <a:r>
              <a:rPr lang="ja-JP" altLang="en-US" sz="2400" b="1" dirty="0">
                <a:solidFill>
                  <a:schemeClr val="dk1"/>
                </a:solidFill>
                <a:cs typeface="MS PGothic"/>
                <a:sym typeface="MS PGothic"/>
              </a:rPr>
              <a:t>　</a:t>
            </a:r>
            <a:r>
              <a:rPr lang="ja" altLang="ja-JP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抑制作用</a:t>
            </a:r>
            <a:r>
              <a:rPr lang="ja-JP" altLang="en-US" sz="2400" dirty="0">
                <a:cs typeface="MS PGothic"/>
                <a:sym typeface="MS PGothic"/>
              </a:rPr>
              <a:t>（脳を麻痺させて気分を鎮める</a:t>
            </a:r>
            <a:r>
              <a:rPr lang="ja-JP" altLang="en-US" dirty="0">
                <a:cs typeface="MS PGothic"/>
                <a:sym typeface="MS PGothic"/>
              </a:rPr>
              <a:t>など</a:t>
            </a:r>
            <a:r>
              <a:rPr lang="ja-JP" altLang="en-US" sz="2400" dirty="0">
                <a:cs typeface="MS PGothic"/>
                <a:sym typeface="MS PGothic"/>
              </a:rPr>
              <a:t>）の物</a:t>
            </a:r>
            <a:endParaRPr lang="en-US" altLang="ja-JP" sz="2400" dirty="0">
              <a:cs typeface="MS PGothic"/>
              <a:sym typeface="MS PGothic"/>
            </a:endParaRPr>
          </a:p>
          <a:p>
            <a:pPr marL="720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tabLst>
                <a:tab pos="2425700" algn="l"/>
              </a:tabLst>
            </a:pPr>
            <a:r>
              <a:rPr lang="ja-JP" altLang="en-US" sz="2400" dirty="0">
                <a:solidFill>
                  <a:srgbClr val="FF0000"/>
                </a:solidFill>
                <a:cs typeface="MS PGothic"/>
                <a:sym typeface="MS PGothic"/>
              </a:rPr>
              <a:t>　</a:t>
            </a:r>
            <a:r>
              <a:rPr lang="ja" altLang="ja-JP" sz="2400" dirty="0">
                <a:solidFill>
                  <a:srgbClr val="FF0000"/>
                </a:solidFill>
                <a:cs typeface="MS PGothic"/>
                <a:sym typeface="MS PGothic"/>
              </a:rPr>
              <a:t>（ヘロイン</a:t>
            </a:r>
            <a:r>
              <a:rPr lang="ja-JP" altLang="en-US" dirty="0">
                <a:solidFill>
                  <a:srgbClr val="FF0000"/>
                </a:solidFill>
                <a:cs typeface="MS PGothic"/>
                <a:sym typeface="MS PGothic"/>
              </a:rPr>
              <a:t>など</a:t>
            </a:r>
            <a:r>
              <a:rPr lang="ja" altLang="ja-JP" sz="2400" dirty="0">
                <a:solidFill>
                  <a:srgbClr val="FF0000"/>
                </a:solidFill>
                <a:cs typeface="MS PGothic"/>
                <a:sym typeface="MS PGothic"/>
              </a:rPr>
              <a:t>）</a:t>
            </a:r>
            <a:r>
              <a:rPr lang="ja" altLang="ja-JP" sz="24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がある</a:t>
            </a:r>
            <a:endParaRPr sz="2400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400" b="1" dirty="0">
                <a:solidFill>
                  <a:schemeClr val="dk1"/>
                </a:solidFill>
                <a:cs typeface="MS PGothic"/>
                <a:sym typeface="MS PGothic"/>
              </a:rPr>
              <a:t>幻覚、錯乱</a:t>
            </a:r>
            <a:endParaRPr sz="24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400" b="1" dirty="0">
                <a:solidFill>
                  <a:schemeClr val="dk1"/>
                </a:solidFill>
                <a:cs typeface="MS PGothic"/>
                <a:sym typeface="MS PGothic"/>
              </a:rPr>
              <a:t>強い依存性　</a:t>
            </a:r>
            <a:r>
              <a:rPr lang="ja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sz="2400" dirty="0">
              <a:solidFill>
                <a:schemeClr val="dk1"/>
              </a:solidFill>
              <a:cs typeface="MS PGothic"/>
              <a:sym typeface="MS PGothic"/>
            </a:endParaRP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BE30A00A-7407-AF56-E710-FA283D4D9E3B}"/>
              </a:ext>
            </a:extLst>
          </p:cNvPr>
          <p:cNvSpPr txBox="1">
            <a:spLocks/>
          </p:cNvSpPr>
          <p:nvPr/>
        </p:nvSpPr>
        <p:spPr>
          <a:xfrm>
            <a:off x="3991739" y="6313554"/>
            <a:ext cx="2847254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sp>
        <p:nvSpPr>
          <p:cNvPr id="21" name="Google Shape;107;g2f54bed3a7d_0_1">
            <a:extLst>
              <a:ext uri="{FF2B5EF4-FFF2-40B4-BE49-F238E27FC236}">
                <a16:creationId xmlns:a16="http://schemas.microsoft.com/office/drawing/2014/main" id="{F9C9D4CD-A2C1-F859-A6B2-4413EC830A2F}"/>
              </a:ext>
            </a:extLst>
          </p:cNvPr>
          <p:cNvSpPr txBox="1"/>
          <p:nvPr/>
        </p:nvSpPr>
        <p:spPr>
          <a:xfrm>
            <a:off x="3844537" y="2022591"/>
            <a:ext cx="4689352" cy="3466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麻薬及び向精神薬取締法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22" name="Google Shape;103;g2f54bed3a7d_0_1">
            <a:extLst>
              <a:ext uri="{FF2B5EF4-FFF2-40B4-BE49-F238E27FC236}">
                <a16:creationId xmlns:a16="http://schemas.microsoft.com/office/drawing/2014/main" id="{D5BA496C-5B23-1DC8-1167-00F05E9CDEFA}"/>
              </a:ext>
            </a:extLst>
          </p:cNvPr>
          <p:cNvSpPr txBox="1"/>
          <p:nvPr/>
        </p:nvSpPr>
        <p:spPr>
          <a:xfrm>
            <a:off x="801872" y="2097056"/>
            <a:ext cx="7732017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AF7907E-6E4B-5369-5307-79D5A0288B5F}"/>
              </a:ext>
            </a:extLst>
          </p:cNvPr>
          <p:cNvGrpSpPr/>
          <p:nvPr/>
        </p:nvGrpSpPr>
        <p:grpSpPr>
          <a:xfrm>
            <a:off x="951706" y="4681487"/>
            <a:ext cx="2820637" cy="1632067"/>
            <a:chOff x="1127125" y="4630456"/>
            <a:chExt cx="2956434" cy="1710641"/>
          </a:xfrm>
        </p:grpSpPr>
        <p:pic>
          <p:nvPicPr>
            <p:cNvPr id="24" name="Google Shape;124;p6">
              <a:extLst>
                <a:ext uri="{FF2B5EF4-FFF2-40B4-BE49-F238E27FC236}">
                  <a16:creationId xmlns:a16="http://schemas.microsoft.com/office/drawing/2014/main" id="{9F8F7B39-5892-D2CB-0D75-8A9DB14300A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rcRect r="1626" b="1627"/>
            <a:stretch/>
          </p:blipFill>
          <p:spPr>
            <a:xfrm>
              <a:off x="1127125" y="4630456"/>
              <a:ext cx="2956434" cy="171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フローチャート: 手操作入力 24">
              <a:extLst>
                <a:ext uri="{FF2B5EF4-FFF2-40B4-BE49-F238E27FC236}">
                  <a16:creationId xmlns:a16="http://schemas.microsoft.com/office/drawing/2014/main" id="{B21F48E3-CD65-8113-0DF3-FCDC28BB8DD1}"/>
                </a:ext>
              </a:extLst>
            </p:cNvPr>
            <p:cNvSpPr/>
            <p:nvPr/>
          </p:nvSpPr>
          <p:spPr>
            <a:xfrm rot="16200000" flipV="1">
              <a:off x="1457874" y="4302755"/>
              <a:ext cx="390274" cy="1045676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2C9431F-4ED1-E621-1892-53347FC33ED8}"/>
                </a:ext>
              </a:extLst>
            </p:cNvPr>
            <p:cNvSpPr txBox="1"/>
            <p:nvPr/>
          </p:nvSpPr>
          <p:spPr>
            <a:xfrm>
              <a:off x="1213429" y="4702482"/>
              <a:ext cx="7181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コカイン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D858497-EE75-F2EB-F2F0-C5E0ECEB0570}"/>
              </a:ext>
            </a:extLst>
          </p:cNvPr>
          <p:cNvGrpSpPr/>
          <p:nvPr/>
        </p:nvGrpSpPr>
        <p:grpSpPr>
          <a:xfrm>
            <a:off x="3879191" y="4679665"/>
            <a:ext cx="2820637" cy="1633902"/>
            <a:chOff x="4165292" y="4628545"/>
            <a:chExt cx="2956434" cy="1712565"/>
          </a:xfrm>
        </p:grpSpPr>
        <p:pic>
          <p:nvPicPr>
            <p:cNvPr id="28" name="Google Shape;125;p6">
              <a:extLst>
                <a:ext uri="{FF2B5EF4-FFF2-40B4-BE49-F238E27FC236}">
                  <a16:creationId xmlns:a16="http://schemas.microsoft.com/office/drawing/2014/main" id="{A587F863-D463-B329-9A5F-75E6BC366D8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65292" y="4630469"/>
              <a:ext cx="2956434" cy="171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フローチャート: 手操作入力 28">
              <a:extLst>
                <a:ext uri="{FF2B5EF4-FFF2-40B4-BE49-F238E27FC236}">
                  <a16:creationId xmlns:a16="http://schemas.microsoft.com/office/drawing/2014/main" id="{924BD175-6BA6-41E7-24A2-70F1E8F496C1}"/>
                </a:ext>
              </a:extLst>
            </p:cNvPr>
            <p:cNvSpPr/>
            <p:nvPr/>
          </p:nvSpPr>
          <p:spPr>
            <a:xfrm rot="16200000" flipV="1">
              <a:off x="4431533" y="4362304"/>
              <a:ext cx="390274" cy="922756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A31D7E47-CFCA-475A-4D96-B11700E7A7A1}"/>
                </a:ext>
              </a:extLst>
            </p:cNvPr>
            <p:cNvSpPr txBox="1"/>
            <p:nvPr/>
          </p:nvSpPr>
          <p:spPr>
            <a:xfrm>
              <a:off x="4283429" y="4700571"/>
              <a:ext cx="5578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chemeClr val="bg1"/>
                  </a:solidFill>
                </a:rPr>
                <a:t>MDMA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E6559D6-60D5-7CA0-61C6-069E509D7367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5FB51F37-76EC-B5D5-AF56-84BF1C15460D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D22300AD-4F39-C897-8836-CC960517E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64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32CAF-F627-8637-EEF8-286278389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89CA252-FC97-4236-B598-25DAFF4B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083702A-985F-DDAD-7BE1-E5FE990C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278FC40-CE04-5D99-082B-F0CD844A0D97}"/>
              </a:ext>
            </a:extLst>
          </p:cNvPr>
          <p:cNvSpPr/>
          <p:nvPr/>
        </p:nvSpPr>
        <p:spPr>
          <a:xfrm>
            <a:off x="801873" y="1273344"/>
            <a:ext cx="955199" cy="5788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大麻</a:t>
            </a:r>
            <a:endParaRPr kumimoji="1" lang="ja-JP" altLang="en-US" sz="2800" dirty="0"/>
          </a:p>
        </p:txBody>
      </p:sp>
      <p:sp>
        <p:nvSpPr>
          <p:cNvPr id="5" name="Google Shape;102;g2f54bed3a7d_0_1">
            <a:extLst>
              <a:ext uri="{FF2B5EF4-FFF2-40B4-BE49-F238E27FC236}">
                <a16:creationId xmlns:a16="http://schemas.microsoft.com/office/drawing/2014/main" id="{621D9DC5-45D4-E705-9DF1-B07B248C5374}"/>
              </a:ext>
            </a:extLst>
          </p:cNvPr>
          <p:cNvSpPr txBox="1">
            <a:spLocks/>
          </p:cNvSpPr>
          <p:nvPr/>
        </p:nvSpPr>
        <p:spPr>
          <a:xfrm>
            <a:off x="6511282" y="4403928"/>
            <a:ext cx="22113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b="1" dirty="0">
                <a:solidFill>
                  <a:srgbClr val="0070C0"/>
                </a:solidFill>
                <a:cs typeface="MS PGothic"/>
                <a:sym typeface="MS PGothic"/>
              </a:rPr>
              <a:t>［俗 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ハッパ、チョコ、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1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リキッド　</a:t>
            </a:r>
            <a:r>
              <a:rPr lang="ja" altLang="ja-JP" sz="14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lang="ja-JP" altLang="en-US" sz="1800" dirty="0">
              <a:cs typeface="MS PGothic"/>
              <a:sym typeface="MS PGothic"/>
            </a:endParaRPr>
          </a:p>
        </p:txBody>
      </p:sp>
      <p:sp>
        <p:nvSpPr>
          <p:cNvPr id="6" name="Google Shape;103;g2f54bed3a7d_0_1">
            <a:extLst>
              <a:ext uri="{FF2B5EF4-FFF2-40B4-BE49-F238E27FC236}">
                <a16:creationId xmlns:a16="http://schemas.microsoft.com/office/drawing/2014/main" id="{0086CD97-FB1E-F351-4D91-8C24944E02F6}"/>
              </a:ext>
            </a:extLst>
          </p:cNvPr>
          <p:cNvSpPr txBox="1"/>
          <p:nvPr/>
        </p:nvSpPr>
        <p:spPr>
          <a:xfrm>
            <a:off x="801872" y="2516953"/>
            <a:ext cx="7720744" cy="1294115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記憶や学習能力の低下、知覚の変化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などが起こる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i="0" u="none" strike="noStrike" cap="none" dirty="0">
                <a:cs typeface="MS PGothic"/>
                <a:sym typeface="MS PGothic"/>
              </a:rPr>
              <a:t>長く続けると、</a:t>
            </a:r>
            <a:r>
              <a:rPr lang="ja-JP" altLang="en-US" sz="2400" b="1" i="0" u="none" strike="noStrike" cap="none" dirty="0">
                <a:cs typeface="MS PGothic"/>
                <a:sym typeface="MS PGothic"/>
              </a:rPr>
              <a:t>依存症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になったり、</a:t>
            </a:r>
            <a:r>
              <a:rPr lang="ja-JP" altLang="en-US" sz="2400" b="1" i="0" u="none" strike="noStrike" cap="none" dirty="0">
                <a:cs typeface="MS PGothic"/>
                <a:sym typeface="MS PGothic"/>
              </a:rPr>
              <a:t>うつ病の発症リスクを増加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させたりする</a:t>
            </a:r>
            <a:endParaRPr lang="ja-JP" altLang="en-US" sz="2400" dirty="0">
              <a:cs typeface="MS PGothic"/>
              <a:sym typeface="MS PGothic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B0E4853-1BDF-C0B0-E895-493F5D0D688A}"/>
              </a:ext>
            </a:extLst>
          </p:cNvPr>
          <p:cNvSpPr txBox="1">
            <a:spLocks/>
          </p:cNvSpPr>
          <p:nvPr/>
        </p:nvSpPr>
        <p:spPr>
          <a:xfrm>
            <a:off x="3824287" y="5359077"/>
            <a:ext cx="2847253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sp>
        <p:nvSpPr>
          <p:cNvPr id="8" name="Google Shape;107;g2f54bed3a7d_0_1">
            <a:extLst>
              <a:ext uri="{FF2B5EF4-FFF2-40B4-BE49-F238E27FC236}">
                <a16:creationId xmlns:a16="http://schemas.microsoft.com/office/drawing/2014/main" id="{C97D29B6-7C66-5AB6-D4ED-637C08E8B5F5}"/>
              </a:ext>
            </a:extLst>
          </p:cNvPr>
          <p:cNvSpPr txBox="1"/>
          <p:nvPr/>
        </p:nvSpPr>
        <p:spPr>
          <a:xfrm>
            <a:off x="3613707" y="1396428"/>
            <a:ext cx="4920185" cy="3466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麻薬及び向精神薬取締法等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9" name="Google Shape;103;g2f54bed3a7d_0_1">
            <a:extLst>
              <a:ext uri="{FF2B5EF4-FFF2-40B4-BE49-F238E27FC236}">
                <a16:creationId xmlns:a16="http://schemas.microsoft.com/office/drawing/2014/main" id="{D6171A7A-08BA-A228-7F7C-B6C1E0D536EC}"/>
              </a:ext>
            </a:extLst>
          </p:cNvPr>
          <p:cNvSpPr txBox="1"/>
          <p:nvPr/>
        </p:nvSpPr>
        <p:spPr>
          <a:xfrm>
            <a:off x="801872" y="2120240"/>
            <a:ext cx="7714820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C83F514-73A2-E4DD-C808-FDA6C3F7AF78}"/>
              </a:ext>
            </a:extLst>
          </p:cNvPr>
          <p:cNvGrpSpPr/>
          <p:nvPr/>
        </p:nvGrpSpPr>
        <p:grpSpPr>
          <a:xfrm>
            <a:off x="797185" y="4230321"/>
            <a:ext cx="5792151" cy="1135434"/>
            <a:chOff x="1127125" y="4556286"/>
            <a:chExt cx="7354360" cy="1441674"/>
          </a:xfrm>
        </p:grpSpPr>
        <p:pic>
          <p:nvPicPr>
            <p:cNvPr id="11" name="Google Shape;140;g2f54bed3a7d_0_17">
              <a:extLst>
                <a:ext uri="{FF2B5EF4-FFF2-40B4-BE49-F238E27FC236}">
                  <a16:creationId xmlns:a16="http://schemas.microsoft.com/office/drawing/2014/main" id="{6090D26F-DC03-0DD4-C171-7EAB66738BA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30532" y="4556286"/>
              <a:ext cx="7350953" cy="1441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フローチャート: 手操作入力 11">
              <a:extLst>
                <a:ext uri="{FF2B5EF4-FFF2-40B4-BE49-F238E27FC236}">
                  <a16:creationId xmlns:a16="http://schemas.microsoft.com/office/drawing/2014/main" id="{23EF11BB-38C1-C1C8-C51A-D48006A8F92B}"/>
                </a:ext>
              </a:extLst>
            </p:cNvPr>
            <p:cNvSpPr/>
            <p:nvPr/>
          </p:nvSpPr>
          <p:spPr>
            <a:xfrm rot="16200000" flipV="1">
              <a:off x="1341609" y="4345700"/>
              <a:ext cx="390274" cy="819241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CDB3727-5FD6-9724-AF46-6AD224567C0C}"/>
                </a:ext>
              </a:extLst>
            </p:cNvPr>
            <p:cNvSpPr txBox="1"/>
            <p:nvPr/>
          </p:nvSpPr>
          <p:spPr>
            <a:xfrm>
              <a:off x="1253682" y="4595957"/>
              <a:ext cx="455920" cy="3712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500" b="1" dirty="0">
                  <a:solidFill>
                    <a:schemeClr val="bg1"/>
                  </a:solidFill>
                </a:rPr>
                <a:t>た い ま</a:t>
              </a:r>
              <a:endParaRPr kumimoji="1" lang="en-US" altLang="ja-JP" sz="14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大麻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1B835A1-076D-3955-284B-4FA2A2EDB62C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16" name="平行四辺形 15">
              <a:extLst>
                <a:ext uri="{FF2B5EF4-FFF2-40B4-BE49-F238E27FC236}">
                  <a16:creationId xmlns:a16="http://schemas.microsoft.com/office/drawing/2014/main" id="{4B060370-11CD-7843-6F44-527236719D04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D8314BAC-2E65-084B-E6F2-CF8681C0D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02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4D54E-AB13-6FC1-CA17-0A4C36E73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50DB0FE-D958-2722-4D70-E7D671F3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AB5B7D6-4C7F-0DC5-66A3-6439158D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6C3B187-A09C-AE3F-3AB0-7B95951ED70F}"/>
              </a:ext>
            </a:extLst>
          </p:cNvPr>
          <p:cNvSpPr/>
          <p:nvPr/>
        </p:nvSpPr>
        <p:spPr>
          <a:xfrm>
            <a:off x="801875" y="1273344"/>
            <a:ext cx="6288901" cy="5788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有機溶剤（シンナー、トルエンなど）</a:t>
            </a:r>
            <a:endParaRPr kumimoji="1" lang="ja-JP" altLang="en-US" sz="2800" dirty="0"/>
          </a:p>
        </p:txBody>
      </p:sp>
      <p:sp>
        <p:nvSpPr>
          <p:cNvPr id="16" name="Google Shape;103;g2f54bed3a7d_0_1">
            <a:extLst>
              <a:ext uri="{FF2B5EF4-FFF2-40B4-BE49-F238E27FC236}">
                <a16:creationId xmlns:a16="http://schemas.microsoft.com/office/drawing/2014/main" id="{721E944F-51DE-8CA8-11F5-05D79325E925}"/>
              </a:ext>
            </a:extLst>
          </p:cNvPr>
          <p:cNvSpPr txBox="1"/>
          <p:nvPr/>
        </p:nvSpPr>
        <p:spPr>
          <a:xfrm>
            <a:off x="801874" y="2493611"/>
            <a:ext cx="7730939" cy="1294115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幻覚、妄想、意識障害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b="1" i="0" u="none" strike="noStrike" cap="none" dirty="0">
                <a:cs typeface="MS PGothic"/>
                <a:sym typeface="MS PGothic"/>
              </a:rPr>
              <a:t>呼吸困難による死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i="0" u="none" strike="noStrike" cap="none" dirty="0">
                <a:cs typeface="MS PGothic"/>
                <a:sym typeface="MS PGothic"/>
              </a:rPr>
              <a:t>長期にわたる乱用は、</a:t>
            </a:r>
            <a:r>
              <a:rPr lang="ja-JP" altLang="en-US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脳の萎縮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を引き起こす</a:t>
            </a:r>
            <a:endParaRPr lang="ja-JP" altLang="en-US" sz="2400" dirty="0">
              <a:cs typeface="MS PGothic"/>
              <a:sym typeface="MS PGothic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BA178D4C-2552-F9A0-62BB-3918F4923095}"/>
              </a:ext>
            </a:extLst>
          </p:cNvPr>
          <p:cNvSpPr txBox="1">
            <a:spLocks/>
          </p:cNvSpPr>
          <p:nvPr/>
        </p:nvSpPr>
        <p:spPr>
          <a:xfrm>
            <a:off x="3679605" y="6132996"/>
            <a:ext cx="2847253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sp>
        <p:nvSpPr>
          <p:cNvPr id="18" name="Google Shape;107;g2f54bed3a7d_0_1">
            <a:extLst>
              <a:ext uri="{FF2B5EF4-FFF2-40B4-BE49-F238E27FC236}">
                <a16:creationId xmlns:a16="http://schemas.microsoft.com/office/drawing/2014/main" id="{8D2E1B49-2514-F888-F7FC-3875452C4818}"/>
              </a:ext>
            </a:extLst>
          </p:cNvPr>
          <p:cNvSpPr txBox="1"/>
          <p:nvPr/>
        </p:nvSpPr>
        <p:spPr>
          <a:xfrm>
            <a:off x="4306206" y="2021037"/>
            <a:ext cx="4227687" cy="3466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毒物及び劇物取締法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19" name="Google Shape;103;g2f54bed3a7d_0_1">
            <a:extLst>
              <a:ext uri="{FF2B5EF4-FFF2-40B4-BE49-F238E27FC236}">
                <a16:creationId xmlns:a16="http://schemas.microsoft.com/office/drawing/2014/main" id="{FA924963-E68A-1A1A-0F53-7B4F8A375C41}"/>
              </a:ext>
            </a:extLst>
          </p:cNvPr>
          <p:cNvSpPr txBox="1"/>
          <p:nvPr/>
        </p:nvSpPr>
        <p:spPr>
          <a:xfrm>
            <a:off x="801874" y="2097611"/>
            <a:ext cx="7725007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E0E0AAC-B513-DC3A-69EB-B1E987E1E10F}"/>
              </a:ext>
            </a:extLst>
          </p:cNvPr>
          <p:cNvGrpSpPr/>
          <p:nvPr/>
        </p:nvGrpSpPr>
        <p:grpSpPr>
          <a:xfrm>
            <a:off x="2723903" y="4041934"/>
            <a:ext cx="3708685" cy="2091062"/>
            <a:chOff x="1925084" y="4253947"/>
            <a:chExt cx="3708685" cy="2091062"/>
          </a:xfrm>
        </p:grpSpPr>
        <p:pic>
          <p:nvPicPr>
            <p:cNvPr id="21" name="Google Shape;152;g2f54bed3a7d_0_67">
              <a:extLst>
                <a:ext uri="{FF2B5EF4-FFF2-40B4-BE49-F238E27FC236}">
                  <a16:creationId xmlns:a16="http://schemas.microsoft.com/office/drawing/2014/main" id="{2C823B7C-E273-3C6F-7ECB-CFBA71B6449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rcRect l="1545" t="2377" r="2973" b="4785"/>
            <a:stretch/>
          </p:blipFill>
          <p:spPr>
            <a:xfrm>
              <a:off x="1925087" y="4253948"/>
              <a:ext cx="3708682" cy="2091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フローチャート: 手操作入力 8">
              <a:extLst>
                <a:ext uri="{FF2B5EF4-FFF2-40B4-BE49-F238E27FC236}">
                  <a16:creationId xmlns:a16="http://schemas.microsoft.com/office/drawing/2014/main" id="{B22DA7B0-BB65-C582-1F06-4BFA5C82931F}"/>
                </a:ext>
              </a:extLst>
            </p:cNvPr>
            <p:cNvSpPr/>
            <p:nvPr/>
          </p:nvSpPr>
          <p:spPr>
            <a:xfrm rot="16200000" flipV="1">
              <a:off x="3169573" y="3009458"/>
              <a:ext cx="446137" cy="293511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046 h 9046"/>
                <a:gd name="connsiteX1" fmla="*/ 9920 w 10000"/>
                <a:gd name="connsiteY1" fmla="*/ 0 h 9046"/>
                <a:gd name="connsiteX2" fmla="*/ 10000 w 10000"/>
                <a:gd name="connsiteY2" fmla="*/ 9046 h 9046"/>
                <a:gd name="connsiteX3" fmla="*/ 0 w 10000"/>
                <a:gd name="connsiteY3" fmla="*/ 9046 h 9046"/>
                <a:gd name="connsiteX4" fmla="*/ 0 w 10000"/>
                <a:gd name="connsiteY4" fmla="*/ 1046 h 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046">
                  <a:moveTo>
                    <a:pt x="0" y="1046"/>
                  </a:moveTo>
                  <a:lnTo>
                    <a:pt x="9920" y="0"/>
                  </a:lnTo>
                  <a:cubicBezTo>
                    <a:pt x="9947" y="3015"/>
                    <a:pt x="9973" y="6031"/>
                    <a:pt x="10000" y="9046"/>
                  </a:cubicBezTo>
                  <a:lnTo>
                    <a:pt x="0" y="9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3481C81-9A54-CAB6-D225-E8167D6FE5EF}"/>
                </a:ext>
              </a:extLst>
            </p:cNvPr>
            <p:cNvSpPr txBox="1"/>
            <p:nvPr/>
          </p:nvSpPr>
          <p:spPr>
            <a:xfrm>
              <a:off x="2013349" y="4307739"/>
              <a:ext cx="2269852" cy="2923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500" b="1" dirty="0">
                  <a:solidFill>
                    <a:schemeClr val="bg1"/>
                  </a:solidFill>
                </a:rPr>
                <a:t>  ゆう    き    よう  ざい</a:t>
              </a:r>
              <a:endParaRPr kumimoji="1" lang="en-US" altLang="ja-JP" sz="1400" b="1" dirty="0">
                <a:solidFill>
                  <a:schemeClr val="bg1"/>
                </a:solidFill>
              </a:endParaRPr>
            </a:p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有機溶剤</a:t>
              </a:r>
              <a:r>
                <a:rPr kumimoji="1" lang="ja-JP" altLang="en-US" sz="1100" b="1" dirty="0">
                  <a:solidFill>
                    <a:schemeClr val="bg1"/>
                  </a:solidFill>
                </a:rPr>
                <a:t>（シンナー・トルエン）</a:t>
              </a:r>
              <a:endParaRPr kumimoji="1" lang="ja-JP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1234088-0F27-AD52-10F9-E2DB7C6E1013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1AAE746C-E1FD-E06F-EA81-E1112AB4178C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C09439E-D344-93C0-FF9C-B5F585F0A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734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4EDFC-72CC-7437-FDB6-F8B4002F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1CB1C7C-1880-3E8F-C3EE-CC75F23C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85EBF68-6D98-76C9-8FCD-73275DBA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50" y="324147"/>
            <a:ext cx="7871494" cy="985215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違法薬物の種類</a:t>
            </a:r>
            <a:endParaRPr lang="ja-JP" altLang="en-US" sz="32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64D659-688D-CD15-6D79-0B1A32190CA5}"/>
              </a:ext>
            </a:extLst>
          </p:cNvPr>
          <p:cNvSpPr/>
          <p:nvPr/>
        </p:nvSpPr>
        <p:spPr>
          <a:xfrm>
            <a:off x="801874" y="1273344"/>
            <a:ext cx="4443770" cy="5788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Ins="0" rtlCol="0" anchor="ctr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指定薬物（危険ドラッグ）</a:t>
            </a:r>
            <a:endParaRPr kumimoji="1" lang="ja-JP" altLang="en-US" sz="2800" dirty="0"/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1DF20C51-3C4F-6308-6BB3-36DB29B08049}"/>
              </a:ext>
            </a:extLst>
          </p:cNvPr>
          <p:cNvSpPr txBox="1"/>
          <p:nvPr/>
        </p:nvSpPr>
        <p:spPr>
          <a:xfrm>
            <a:off x="801873" y="3318904"/>
            <a:ext cx="7720743" cy="842473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144000" bIns="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400" i="0" strike="noStrike" cap="none" dirty="0">
                <a:solidFill>
                  <a:srgbClr val="0070C0"/>
                </a:solidFill>
                <a:cs typeface="MS PGothic"/>
                <a:sym typeface="MS PGothic"/>
              </a:rPr>
              <a:t>どのような影響が身体に出るのかわからない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ため</a:t>
            </a:r>
            <a:br>
              <a:rPr lang="en-US" altLang="ja-JP" sz="2400" i="0" u="none" strike="noStrike" cap="none" dirty="0">
                <a:cs typeface="MS PGothic"/>
                <a:sym typeface="MS PGothic"/>
              </a:rPr>
            </a:br>
            <a:r>
              <a:rPr lang="ja-JP" altLang="en-US" sz="24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大変危険</a:t>
            </a:r>
            <a:r>
              <a:rPr lang="ja-JP" altLang="en-US" sz="2400" i="0" u="none" strike="noStrike" cap="none" dirty="0">
                <a:cs typeface="MS PGothic"/>
                <a:sym typeface="MS PGothic"/>
              </a:rPr>
              <a:t>！</a:t>
            </a:r>
            <a:endParaRPr lang="ja-JP" altLang="en-US" sz="2400" dirty="0">
              <a:cs typeface="MS PGothic"/>
              <a:sym typeface="MS PGothic"/>
            </a:endParaRPr>
          </a:p>
        </p:txBody>
      </p:sp>
      <p:sp>
        <p:nvSpPr>
          <p:cNvPr id="6" name="Google Shape;107;g2f54bed3a7d_0_1">
            <a:extLst>
              <a:ext uri="{FF2B5EF4-FFF2-40B4-BE49-F238E27FC236}">
                <a16:creationId xmlns:a16="http://schemas.microsoft.com/office/drawing/2014/main" id="{215BB39A-0390-6930-9F42-D45C5A689B39}"/>
              </a:ext>
            </a:extLst>
          </p:cNvPr>
          <p:cNvSpPr txBox="1"/>
          <p:nvPr/>
        </p:nvSpPr>
        <p:spPr>
          <a:xfrm>
            <a:off x="4306203" y="1924792"/>
            <a:ext cx="4227687" cy="3466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医薬品医療機器等法</a:t>
            </a:r>
            <a:r>
              <a:rPr kumimoji="0" lang="ja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7" name="Google Shape;103;g2f54bed3a7d_0_1">
            <a:extLst>
              <a:ext uri="{FF2B5EF4-FFF2-40B4-BE49-F238E27FC236}">
                <a16:creationId xmlns:a16="http://schemas.microsoft.com/office/drawing/2014/main" id="{A5CED3EE-C741-9602-27B0-96FAC775887A}"/>
              </a:ext>
            </a:extLst>
          </p:cNvPr>
          <p:cNvSpPr txBox="1"/>
          <p:nvPr/>
        </p:nvSpPr>
        <p:spPr>
          <a:xfrm>
            <a:off x="801873" y="3007034"/>
            <a:ext cx="7732017" cy="3594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sp>
        <p:nvSpPr>
          <p:cNvPr id="8" name="Google Shape;103;g2f54bed3a7d_0_1">
            <a:extLst>
              <a:ext uri="{FF2B5EF4-FFF2-40B4-BE49-F238E27FC236}">
                <a16:creationId xmlns:a16="http://schemas.microsoft.com/office/drawing/2014/main" id="{8A28F54B-0D34-8DA8-BA34-7D6B4B08B69E}"/>
              </a:ext>
            </a:extLst>
          </p:cNvPr>
          <p:cNvSpPr txBox="1"/>
          <p:nvPr/>
        </p:nvSpPr>
        <p:spPr>
          <a:xfrm>
            <a:off x="807125" y="2391652"/>
            <a:ext cx="7714819" cy="63649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dirty="0">
                <a:cs typeface="MS PGothic"/>
                <a:sym typeface="MS PGothic"/>
              </a:rPr>
              <a:t>危険ドラッグは</a:t>
            </a:r>
            <a:r>
              <a:rPr lang="ja-JP" altLang="en-US" dirty="0">
                <a:solidFill>
                  <a:srgbClr val="FF0000"/>
                </a:solidFill>
                <a:cs typeface="MS PGothic"/>
                <a:sym typeface="MS PGothic"/>
              </a:rPr>
              <a:t>法律の規制に引っかからないよう</a:t>
            </a:r>
            <a:r>
              <a:rPr lang="ja-JP" altLang="en-US" dirty="0">
                <a:cs typeface="MS PGothic"/>
                <a:sym typeface="MS PGothic"/>
              </a:rPr>
              <a:t>、麻薬や覚醒剤・大麻</a:t>
            </a:r>
            <a:br>
              <a:rPr lang="en-US" altLang="ja-JP" dirty="0">
                <a:cs typeface="MS PGothic"/>
                <a:sym typeface="MS PGothic"/>
              </a:rPr>
            </a:br>
            <a:r>
              <a:rPr lang="ja-JP" altLang="en-US" dirty="0">
                <a:cs typeface="MS PGothic"/>
                <a:sym typeface="MS PGothic"/>
              </a:rPr>
              <a:t>成分の化学構造の一部を変えた成分を含む薬物の総称。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FE7DF60-7D8B-05D6-E8ED-DA7C6A907D64}"/>
              </a:ext>
            </a:extLst>
          </p:cNvPr>
          <p:cNvSpPr txBox="1">
            <a:spLocks/>
          </p:cNvSpPr>
          <p:nvPr/>
        </p:nvSpPr>
        <p:spPr>
          <a:xfrm>
            <a:off x="3640251" y="6300887"/>
            <a:ext cx="2847253" cy="28065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900" dirty="0">
                <a:latin typeface="+mn-ea"/>
              </a:rPr>
              <a:t>写真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9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9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900" dirty="0">
              <a:latin typeface="+mn-ea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ECD299C-5E12-8A3D-0DE8-094C24500801}"/>
              </a:ext>
            </a:extLst>
          </p:cNvPr>
          <p:cNvGrpSpPr/>
          <p:nvPr/>
        </p:nvGrpSpPr>
        <p:grpSpPr>
          <a:xfrm>
            <a:off x="2711364" y="4266623"/>
            <a:ext cx="3708682" cy="2087691"/>
            <a:chOff x="2243130" y="4253945"/>
            <a:chExt cx="3708682" cy="2087691"/>
          </a:xfrm>
        </p:grpSpPr>
        <p:pic>
          <p:nvPicPr>
            <p:cNvPr id="11" name="Google Shape;166;g2f54bed3a7d_0_82">
              <a:extLst>
                <a:ext uri="{FF2B5EF4-FFF2-40B4-BE49-F238E27FC236}">
                  <a16:creationId xmlns:a16="http://schemas.microsoft.com/office/drawing/2014/main" id="{00A2F525-2D57-0F55-D868-851B0BDE847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rcRect l="1457" t="5455" r="4204" b="4632"/>
            <a:stretch/>
          </p:blipFill>
          <p:spPr>
            <a:xfrm>
              <a:off x="2243131" y="4253945"/>
              <a:ext cx="3708681" cy="20876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フローチャート: 手操作入力 8">
              <a:extLst>
                <a:ext uri="{FF2B5EF4-FFF2-40B4-BE49-F238E27FC236}">
                  <a16:creationId xmlns:a16="http://schemas.microsoft.com/office/drawing/2014/main" id="{6BCCDA46-AC37-F44D-21F7-C4D7C6A80609}"/>
                </a:ext>
              </a:extLst>
            </p:cNvPr>
            <p:cNvSpPr/>
            <p:nvPr/>
          </p:nvSpPr>
          <p:spPr>
            <a:xfrm rot="16200000" flipV="1">
              <a:off x="2817928" y="3681263"/>
              <a:ext cx="475683" cy="162527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58"/>
                <a:gd name="connsiteY0" fmla="*/ 1105 h 9105"/>
                <a:gd name="connsiteX1" fmla="*/ 10058 w 10058"/>
                <a:gd name="connsiteY1" fmla="*/ 0 h 9105"/>
                <a:gd name="connsiteX2" fmla="*/ 10000 w 10058"/>
                <a:gd name="connsiteY2" fmla="*/ 9105 h 9105"/>
                <a:gd name="connsiteX3" fmla="*/ 0 w 10058"/>
                <a:gd name="connsiteY3" fmla="*/ 9105 h 9105"/>
                <a:gd name="connsiteX4" fmla="*/ 0 w 10058"/>
                <a:gd name="connsiteY4" fmla="*/ 1105 h 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8" h="9105">
                  <a:moveTo>
                    <a:pt x="0" y="1105"/>
                  </a:moveTo>
                  <a:lnTo>
                    <a:pt x="10058" y="0"/>
                  </a:lnTo>
                  <a:cubicBezTo>
                    <a:pt x="10039" y="3035"/>
                    <a:pt x="10019" y="6070"/>
                    <a:pt x="10000" y="9105"/>
                  </a:cubicBezTo>
                  <a:lnTo>
                    <a:pt x="0" y="9105"/>
                  </a:lnTo>
                  <a:lnTo>
                    <a:pt x="0" y="1105"/>
                  </a:lnTo>
                  <a:close/>
                </a:path>
              </a:pathLst>
            </a:cu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4417A85-C456-0090-1E90-1177BD14C384}"/>
                </a:ext>
              </a:extLst>
            </p:cNvPr>
            <p:cNvSpPr txBox="1"/>
            <p:nvPr/>
          </p:nvSpPr>
          <p:spPr>
            <a:xfrm>
              <a:off x="2392463" y="4322118"/>
              <a:ext cx="1162947" cy="2923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500" b="1" dirty="0">
                  <a:solidFill>
                    <a:schemeClr val="bg1"/>
                  </a:solidFill>
                </a:rPr>
                <a:t>   き    けん</a:t>
              </a:r>
              <a:endParaRPr kumimoji="1" lang="en-US" altLang="ja-JP" sz="14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</a:rPr>
                <a:t>危険ドラッグ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0BF7E6A-D265-3127-C92C-AA0067B76D2C}"/>
              </a:ext>
            </a:extLst>
          </p:cNvPr>
          <p:cNvGrpSpPr/>
          <p:nvPr/>
        </p:nvGrpSpPr>
        <p:grpSpPr>
          <a:xfrm>
            <a:off x="2002659" y="465996"/>
            <a:ext cx="5564210" cy="651773"/>
            <a:chOff x="2002659" y="465996"/>
            <a:chExt cx="5564210" cy="651773"/>
          </a:xfrm>
        </p:grpSpPr>
        <p:sp>
          <p:nvSpPr>
            <p:cNvPr id="15" name="平行四辺形 14">
              <a:extLst>
                <a:ext uri="{FF2B5EF4-FFF2-40B4-BE49-F238E27FC236}">
                  <a16:creationId xmlns:a16="http://schemas.microsoft.com/office/drawing/2014/main" id="{527903F6-3C55-3E03-AC68-99A6263601A8}"/>
                </a:ext>
              </a:extLst>
            </p:cNvPr>
            <p:cNvSpPr/>
            <p:nvPr userDrawn="1"/>
          </p:nvSpPr>
          <p:spPr>
            <a:xfrm flipH="1">
              <a:off x="2002659" y="1002569"/>
              <a:ext cx="5148000" cy="115200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A5DE361F-A3DC-21FC-95EC-1598A6206A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886" y="465996"/>
              <a:ext cx="538983" cy="638794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35FB2D7-0F45-7704-460E-B752AE3452B4}"/>
              </a:ext>
            </a:extLst>
          </p:cNvPr>
          <p:cNvSpPr txBox="1"/>
          <p:nvPr/>
        </p:nvSpPr>
        <p:spPr>
          <a:xfrm>
            <a:off x="6722587" y="2273732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363697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7">
      <a:majorFont>
        <a:latin typeface="Arial"/>
        <a:ea typeface="游ゴシック"/>
        <a:cs typeface=""/>
      </a:majorFont>
      <a:minorFont>
        <a:latin typeface="Arial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1013</Words>
  <Application>Microsoft Office PowerPoint</Application>
  <PresentationFormat>画面に合わせる (4:3)</PresentationFormat>
  <Paragraphs>227</Paragraphs>
  <Slides>20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MS PGothic</vt:lpstr>
      <vt:lpstr>游ゴシック</vt:lpstr>
      <vt:lpstr>Arial</vt:lpstr>
      <vt:lpstr>Wingdings</vt:lpstr>
      <vt:lpstr>Office テーマ</vt:lpstr>
      <vt:lpstr>モジュール１ 薬物乱用の害</vt:lpstr>
      <vt:lpstr>PowerPoint プレゼンテーション</vt:lpstr>
      <vt:lpstr>薬物乱用ってどういうこと？</vt:lpstr>
      <vt:lpstr>PowerPoint プレゼンテーション</vt:lpstr>
      <vt:lpstr>違法薬物の種類</vt:lpstr>
      <vt:lpstr>違法薬物の種類</vt:lpstr>
      <vt:lpstr>違法薬物の種類</vt:lpstr>
      <vt:lpstr>違法薬物の種類</vt:lpstr>
      <vt:lpstr>違法薬物の種類</vt:lpstr>
      <vt:lpstr>PowerPoint プレゼンテーション</vt:lpstr>
      <vt:lpstr>薬物事犯検挙人員の推移</vt:lpstr>
      <vt:lpstr>PowerPoint プレゼンテーション</vt:lpstr>
      <vt:lpstr>脳へ与える影響</vt:lpstr>
      <vt:lpstr>PowerPoint プレゼンテーション</vt:lpstr>
      <vt:lpstr>悪循環に陥ってしまう</vt:lpstr>
      <vt:lpstr>振り返り</vt:lpstr>
      <vt:lpstr>確かめよう</vt:lpstr>
      <vt:lpstr>確かめよう</vt:lpstr>
      <vt:lpstr>確かめよう</vt:lpstr>
      <vt:lpstr>確かめよう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2025-02-14T10:13:32Z</dcterms:created>
  <dcterms:modified xsi:type="dcterms:W3CDTF">2025-02-18T09:41:58Z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2025-02-14T10:13:39Z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d0039ef8-71f9-439f-8b05-081fef0324ea</vt:lpwstr>
  </property>
  <property fmtid="{D5CDD505-2E9C-101B-9397-08002B2CF9AE}" pid="8" name="MSIP_Label_d899a617-f30e-4fb8-b81c-fb6d0b94ac5b_ContentBits">
    <vt:lpwstr>0</vt:lpwstr>
  </property>
  <property fmtid="{D5CDD505-2E9C-101B-9397-08002B2CF9AE}" pid="9" name="MSIP_Label_d899a617-f30e-4fb8-b81c-fb6d0b94ac5b_Tag">
    <vt:lpwstr>10, 3, 0, 1</vt:lpwstr>
  </property>
</Properties>
</file>