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2"/>
  </p:notesMasterIdLst>
  <p:sldIdLst>
    <p:sldId id="256" r:id="rId2"/>
    <p:sldId id="259" r:id="rId3"/>
    <p:sldId id="258" r:id="rId4"/>
    <p:sldId id="274" r:id="rId5"/>
    <p:sldId id="276" r:id="rId6"/>
    <p:sldId id="277" r:id="rId7"/>
    <p:sldId id="278" r:id="rId8"/>
    <p:sldId id="279" r:id="rId9"/>
    <p:sldId id="280" r:id="rId10"/>
    <p:sldId id="287" r:id="rId11"/>
    <p:sldId id="288" r:id="rId12"/>
    <p:sldId id="281" r:id="rId13"/>
    <p:sldId id="282" r:id="rId14"/>
    <p:sldId id="283" r:id="rId15"/>
    <p:sldId id="284" r:id="rId16"/>
    <p:sldId id="263" r:id="rId17"/>
    <p:sldId id="257" r:id="rId18"/>
    <p:sldId id="289" r:id="rId19"/>
    <p:sldId id="286" r:id="rId20"/>
    <p:sldId id="29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3605" userDrawn="1">
          <p15:clr>
            <a:srgbClr val="A4A3A4"/>
          </p15:clr>
        </p15:guide>
        <p15:guide id="8" pos="6970" userDrawn="1">
          <p15:clr>
            <a:srgbClr val="A4A3A4"/>
          </p15:clr>
        </p15:guide>
        <p15:guide id="9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7C80"/>
    <a:srgbClr val="A72025"/>
    <a:srgbClr val="FCEDE4"/>
    <a:srgbClr val="FEF8F4"/>
    <a:srgbClr val="99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0" y="67"/>
      </p:cViewPr>
      <p:guideLst>
        <p:guide pos="3840"/>
        <p:guide orient="horz" pos="3605"/>
        <p:guide pos="6970"/>
        <p:guide pos="7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B43B-02CA-4987-BACC-65BB4D436B29}" type="datetimeFigureOut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4284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0350-147C-4A2B-9890-C4BFA8F282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1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75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6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19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644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BBC6-BE3E-0EFB-6097-A8097D50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AEA467-3CFB-CE52-0464-F44730CD7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EE1FFF-B5B5-3F2D-86D8-0299D96EC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4017A4-E63E-07C5-BB4C-F01A750C6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23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42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B2CB5-7A81-04D8-F9CF-098A71EFC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9C6D45-3773-E2C1-3FBC-662752371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450DE1-85AA-51BE-6C6C-B99D7AC9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0B224E-617D-100C-39C9-8FBBD1DA0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20350-147C-4A2B-9890-C4BFA8F2824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5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93616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C1D-8226-44D2-8EA0-99F6CC7BE0C7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0B25-F1D4-41D2-985E-E05EE7555CF8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56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EFD2-4D4C-454A-8890-9554E5EFE18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60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CBDCD-82AA-4567-A31B-CCF9FB4A31A3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1373-9ED3-4A32-AEE0-3F80FBFEB81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99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>
          <a:gsLst>
            <a:gs pos="6000">
              <a:schemeClr val="bg1"/>
            </a:gs>
            <a:gs pos="50000">
              <a:schemeClr val="bg1">
                <a:lumMod val="95000"/>
              </a:schemeClr>
            </a:gs>
            <a:gs pos="87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E1E3D-8266-7C7B-403F-EA56B809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5172-2DC7-4EC2-A8C8-19F54EB45375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2BD32D-288D-F283-8518-73BF3262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73B5B6-759E-28B2-E6DC-90AFF689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" name="四角形: 上の 2 つの角を丸める 2">
            <a:extLst>
              <a:ext uri="{FF2B5EF4-FFF2-40B4-BE49-F238E27FC236}">
                <a16:creationId xmlns:a16="http://schemas.microsoft.com/office/drawing/2014/main" id="{15E42EC3-3562-7B86-9B0E-C6C89A0A6EB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D6602240-AF2A-FA65-5F5D-E586C102251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上の 2 つの角を丸める 10">
            <a:extLst>
              <a:ext uri="{FF2B5EF4-FFF2-40B4-BE49-F238E27FC236}">
                <a16:creationId xmlns:a16="http://schemas.microsoft.com/office/drawing/2014/main" id="{A960F028-DEB3-E39D-7C45-3D0AAE4205C8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3C39AE-EBB5-7ABE-93D1-43B7D04A16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BDB6CE-5710-13C2-D771-6955AD8C4146}"/>
              </a:ext>
            </a:extLst>
          </p:cNvPr>
          <p:cNvGrpSpPr/>
          <p:nvPr userDrawn="1"/>
        </p:nvGrpSpPr>
        <p:grpSpPr>
          <a:xfrm>
            <a:off x="1784074" y="2677356"/>
            <a:ext cx="8629744" cy="1560278"/>
            <a:chOff x="1458761" y="2677356"/>
            <a:chExt cx="8629744" cy="1560278"/>
          </a:xfrm>
        </p:grpSpPr>
        <p:sp>
          <p:nvSpPr>
            <p:cNvPr id="14" name="フローチャート: データ 13">
              <a:extLst>
                <a:ext uri="{FF2B5EF4-FFF2-40B4-BE49-F238E27FC236}">
                  <a16:creationId xmlns:a16="http://schemas.microsoft.com/office/drawing/2014/main" id="{5AF95FF7-1AB2-89CE-8A29-4E393AD13A42}"/>
                </a:ext>
              </a:extLst>
            </p:cNvPr>
            <p:cNvSpPr/>
            <p:nvPr userDrawn="1"/>
          </p:nvSpPr>
          <p:spPr>
            <a:xfrm rot="16200000" flipV="1">
              <a:off x="5006249" y="-325516"/>
              <a:ext cx="1015662" cy="8110637"/>
            </a:xfrm>
            <a:prstGeom prst="flowChartInputOutpu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ローチャート: データ 14">
              <a:extLst>
                <a:ext uri="{FF2B5EF4-FFF2-40B4-BE49-F238E27FC236}">
                  <a16:creationId xmlns:a16="http://schemas.microsoft.com/office/drawing/2014/main" id="{0D188FCC-DD67-95FF-02AF-1FB4C58E9E26}"/>
                </a:ext>
              </a:extLst>
            </p:cNvPr>
            <p:cNvSpPr/>
            <p:nvPr userDrawn="1"/>
          </p:nvSpPr>
          <p:spPr>
            <a:xfrm rot="16200000" flipV="1">
              <a:off x="5525356" y="-870132"/>
              <a:ext cx="1015662" cy="8110637"/>
            </a:xfrm>
            <a:prstGeom prst="flowChartInputOutpu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D17D1D0C-F134-B0E5-DFD9-5EE833BD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84153"/>
            <a:ext cx="8418368" cy="1011165"/>
          </a:xfrm>
        </p:spPr>
        <p:txBody>
          <a:bodyPr anchor="t">
            <a:noAutofit/>
          </a:bodyPr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932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9FC9-6DFE-448E-AF7B-A24D266A27DD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E93C-C3AE-42DC-85DD-46E5F31C62B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54CE1-6ABF-4A44-A34D-AB0C732076FF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7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ABC9-00A1-418C-9977-DE899CC52C6B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67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青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赤タイトルのみ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784" y="304341"/>
            <a:ext cx="5325558" cy="775464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7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なし"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84F2-E934-440B-95EB-71E5FDBD0336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2">
              <a:lumMod val="25000"/>
              <a:lumOff val="75000"/>
            </a:schemeClr>
          </a:fgClr>
          <a:bgClr>
            <a:schemeClr val="tx2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C8EAE-7728-468F-A5AB-2F8B52E296EA}" type="datetime1">
              <a:rPr kumimoji="1" lang="ja-JP" altLang="en-US" smtClean="0"/>
              <a:t>2025/2/18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8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2906FD1F-B238-489A-B820-857598A48E6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四角形: 上の 2 つの角を丸める 6">
            <a:extLst>
              <a:ext uri="{FF2B5EF4-FFF2-40B4-BE49-F238E27FC236}">
                <a16:creationId xmlns:a16="http://schemas.microsoft.com/office/drawing/2014/main" id="{98D023F9-7EF4-ACE3-05DB-2328B2F268C7}"/>
              </a:ext>
            </a:extLst>
          </p:cNvPr>
          <p:cNvSpPr/>
          <p:nvPr userDrawn="1"/>
        </p:nvSpPr>
        <p:spPr>
          <a:xfrm rot="5400000">
            <a:off x="2977158" y="-202455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上の 2 つの角を丸める 7">
            <a:extLst>
              <a:ext uri="{FF2B5EF4-FFF2-40B4-BE49-F238E27FC236}">
                <a16:creationId xmlns:a16="http://schemas.microsoft.com/office/drawing/2014/main" id="{8D7E59CA-1E26-9019-7EAA-F79B5661677C}"/>
              </a:ext>
            </a:extLst>
          </p:cNvPr>
          <p:cNvSpPr/>
          <p:nvPr userDrawn="1"/>
        </p:nvSpPr>
        <p:spPr>
          <a:xfrm rot="5400000">
            <a:off x="2919354" y="-2098129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上の 2 つの角を丸める 9">
            <a:extLst>
              <a:ext uri="{FF2B5EF4-FFF2-40B4-BE49-F238E27FC236}">
                <a16:creationId xmlns:a16="http://schemas.microsoft.com/office/drawing/2014/main" id="{D63D03A1-D38E-683A-A3D9-83C3B068556A}"/>
              </a:ext>
            </a:extLst>
          </p:cNvPr>
          <p:cNvSpPr/>
          <p:nvPr userDrawn="1"/>
        </p:nvSpPr>
        <p:spPr>
          <a:xfrm rot="5400000">
            <a:off x="2868011" y="-2161193"/>
            <a:ext cx="6182710" cy="11098926"/>
          </a:xfrm>
          <a:prstGeom prst="round2SameRect">
            <a:avLst>
              <a:gd name="adj1" fmla="val 6977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53961F-3614-AAD4-6789-1295254B03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" y="472959"/>
            <a:ext cx="549917" cy="58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6" r:id="rId8"/>
    <p:sldLayoutId id="2147483687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385D56C4-1B1B-FB20-585F-B007DC70F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16" y="2958356"/>
            <a:ext cx="8418368" cy="1011165"/>
          </a:xfrm>
        </p:spPr>
        <p:txBody>
          <a:bodyPr anchor="ctr"/>
          <a:lstStyle/>
          <a:p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  <a:t>モジュール１</a:t>
            </a:r>
            <a:b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j-cs"/>
              </a:rPr>
            </a:br>
            <a:r>
              <a:rPr lang="ja-JP" altLang="en-US" dirty="0"/>
              <a:t>薬物乱用の害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D4CD9D-9B4D-806D-7C6F-F8DAD5A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98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2085D-ED76-9FE4-249C-4A34848A4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9834A383-C7DC-8766-04D4-EA2D2177EA88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DCCC47F-D236-C037-D0AF-F8C7F597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3A342E-A7B1-5676-86D9-3FAFE4147B29}"/>
              </a:ext>
            </a:extLst>
          </p:cNvPr>
          <p:cNvSpPr txBox="1"/>
          <p:nvPr/>
        </p:nvSpPr>
        <p:spPr>
          <a:xfrm>
            <a:off x="2408292" y="2209488"/>
            <a:ext cx="7802136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薬物事犯の検挙者数</a:t>
            </a:r>
            <a:r>
              <a:rPr lang="ja-JP" altLang="en-US" sz="5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状況</a:t>
            </a:r>
            <a:br>
              <a:rPr lang="ja-JP" altLang="en-US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39102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A497E-BF03-0467-F3B3-A200F47A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5D19F23-C850-B682-BCF2-E90327FD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00A29EB-4D71-5EED-DED1-C61707B2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薬物事犯検挙人員の推移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4497A36-B22A-AD69-B774-7DC53DDBED13}"/>
              </a:ext>
            </a:extLst>
          </p:cNvPr>
          <p:cNvSpPr txBox="1">
            <a:spLocks/>
          </p:cNvSpPr>
          <p:nvPr/>
        </p:nvSpPr>
        <p:spPr>
          <a:xfrm>
            <a:off x="5158299" y="6050676"/>
            <a:ext cx="5981125" cy="400110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出典：「第六次薬物乱用防止五か年戦略」フォローアップ（令和</a:t>
            </a:r>
            <a:r>
              <a:rPr lang="en-US" altLang="ja-JP" sz="1000" dirty="0"/>
              <a:t>6</a:t>
            </a:r>
            <a:r>
              <a:rPr lang="ja-JP" altLang="en-US" sz="1000" dirty="0"/>
              <a:t>年</a:t>
            </a:r>
            <a:r>
              <a:rPr lang="en-US" altLang="ja-JP" sz="1000" dirty="0"/>
              <a:t>7</a:t>
            </a:r>
            <a:r>
              <a:rPr lang="ja-JP" altLang="en-US" sz="1000" dirty="0"/>
              <a:t>月</a:t>
            </a:r>
            <a:r>
              <a:rPr lang="en-US" altLang="ja-JP" sz="1000" dirty="0"/>
              <a:t>23</a:t>
            </a:r>
            <a:r>
              <a:rPr lang="ja-JP" altLang="en-US" sz="1000" dirty="0"/>
              <a:t>日）薬物乱用対策推進会議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（</a:t>
            </a:r>
            <a:r>
              <a:rPr lang="en-US" altLang="ja-JP" sz="1000" dirty="0"/>
              <a:t>https://www.mhlw.go.jp/content/11126000/001279247.pdf</a:t>
            </a:r>
            <a:r>
              <a:rPr lang="ja-JP" altLang="en-US" sz="1000" dirty="0"/>
              <a:t>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0F184A1-5445-7458-8915-77579C2B633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E01E0121-0301-A9DD-C4DF-71710E79956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565C6C1-06CD-1DFE-59AB-9DD18A1C4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C5771D0-3750-7612-CB93-4160D9A3FCDE}"/>
              </a:ext>
            </a:extLst>
          </p:cNvPr>
          <p:cNvGrpSpPr/>
          <p:nvPr/>
        </p:nvGrpSpPr>
        <p:grpSpPr>
          <a:xfrm>
            <a:off x="1127125" y="1367046"/>
            <a:ext cx="8379403" cy="4599145"/>
            <a:chOff x="1127125" y="1367046"/>
            <a:chExt cx="8379403" cy="4599145"/>
          </a:xfrm>
        </p:grpSpPr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9F81C485-3C82-2328-3E4F-3CE2D3BBF755}"/>
                </a:ext>
              </a:extLst>
            </p:cNvPr>
            <p:cNvGrpSpPr/>
            <p:nvPr/>
          </p:nvGrpSpPr>
          <p:grpSpPr>
            <a:xfrm>
              <a:off x="2010571" y="1766111"/>
              <a:ext cx="7171528" cy="662607"/>
              <a:chOff x="2010571" y="1766111"/>
              <a:chExt cx="7171528" cy="662607"/>
            </a:xfrm>
          </p:grpSpPr>
          <p:grpSp>
            <p:nvGrpSpPr>
              <p:cNvPr id="130" name="グループ化 129">
                <a:extLst>
                  <a:ext uri="{FF2B5EF4-FFF2-40B4-BE49-F238E27FC236}">
                    <a16:creationId xmlns:a16="http://schemas.microsoft.com/office/drawing/2014/main" id="{605C1B7C-0DD5-3139-4AF6-28FC845B6F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10571" y="206398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69" name="直線コネクタ 68">
                  <a:extLst>
                    <a:ext uri="{FF2B5EF4-FFF2-40B4-BE49-F238E27FC236}">
                      <a16:creationId xmlns:a16="http://schemas.microsoft.com/office/drawing/2014/main" id="{73ADC242-ED08-4A70-E3C9-EEC5615C057C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E34A158C-58B1-25CE-7437-5220EACBDA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>
                  <a:extLst>
                    <a:ext uri="{FF2B5EF4-FFF2-40B4-BE49-F238E27FC236}">
                      <a16:creationId xmlns:a16="http://schemas.microsoft.com/office/drawing/2014/main" id="{F1811CE6-15F8-1CAB-D01B-4EDC36F74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グループ化 130">
                <a:extLst>
                  <a:ext uri="{FF2B5EF4-FFF2-40B4-BE49-F238E27FC236}">
                    <a16:creationId xmlns:a16="http://schemas.microsoft.com/office/drawing/2014/main" id="{EDBE8E06-A459-9569-857B-964B942570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90827" y="194497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32" name="直線コネクタ 131">
                  <a:extLst>
                    <a:ext uri="{FF2B5EF4-FFF2-40B4-BE49-F238E27FC236}">
                      <a16:creationId xmlns:a16="http://schemas.microsoft.com/office/drawing/2014/main" id="{E95889CA-8B0C-2366-49E9-642F101C49E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>
                  <a:extLst>
                    <a:ext uri="{FF2B5EF4-FFF2-40B4-BE49-F238E27FC236}">
                      <a16:creationId xmlns:a16="http://schemas.microsoft.com/office/drawing/2014/main" id="{6AE42A15-2814-A5AC-AA41-3222E4790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>
                  <a:extLst>
                    <a:ext uri="{FF2B5EF4-FFF2-40B4-BE49-F238E27FC236}">
                      <a16:creationId xmlns:a16="http://schemas.microsoft.com/office/drawing/2014/main" id="{D1479313-0505-8A93-96CE-8DC709FC3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E6C36857-48CD-D5A9-3047-9D87D27AAAD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567908" y="1958652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36" name="直線コネクタ 135">
                  <a:extLst>
                    <a:ext uri="{FF2B5EF4-FFF2-40B4-BE49-F238E27FC236}">
                      <a16:creationId xmlns:a16="http://schemas.microsoft.com/office/drawing/2014/main" id="{A126E197-067B-89E2-EC5E-715656EC96C6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>
                  <a:extLst>
                    <a:ext uri="{FF2B5EF4-FFF2-40B4-BE49-F238E27FC236}">
                      <a16:creationId xmlns:a16="http://schemas.microsoft.com/office/drawing/2014/main" id="{8C2FCC88-3429-84AC-C2E2-73CFC42C3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>
                  <a:extLst>
                    <a:ext uri="{FF2B5EF4-FFF2-40B4-BE49-F238E27FC236}">
                      <a16:creationId xmlns:a16="http://schemas.microsoft.com/office/drawing/2014/main" id="{63D4A26F-5CDE-5E7B-C1FF-2810D9698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9" name="グループ化 138">
                <a:extLst>
                  <a:ext uri="{FF2B5EF4-FFF2-40B4-BE49-F238E27FC236}">
                    <a16:creationId xmlns:a16="http://schemas.microsoft.com/office/drawing/2014/main" id="{D3A1DFE3-572D-F6CB-0FFC-3674A2D377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350546" y="1911570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0" name="直線コネクタ 139">
                  <a:extLst>
                    <a:ext uri="{FF2B5EF4-FFF2-40B4-BE49-F238E27FC236}">
                      <a16:creationId xmlns:a16="http://schemas.microsoft.com/office/drawing/2014/main" id="{8B4BCD06-EF8D-1A91-FBAA-5E99B2DADFC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>
                  <a:extLst>
                    <a:ext uri="{FF2B5EF4-FFF2-40B4-BE49-F238E27FC236}">
                      <a16:creationId xmlns:a16="http://schemas.microsoft.com/office/drawing/2014/main" id="{22E9A8AE-61A3-6A63-F299-779E7EA0D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>
                  <a:extLst>
                    <a:ext uri="{FF2B5EF4-FFF2-40B4-BE49-F238E27FC236}">
                      <a16:creationId xmlns:a16="http://schemas.microsoft.com/office/drawing/2014/main" id="{9FB92730-5BF3-8B3C-E087-15357F638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グループ化 142">
                <a:extLst>
                  <a:ext uri="{FF2B5EF4-FFF2-40B4-BE49-F238E27FC236}">
                    <a16:creationId xmlns:a16="http://schemas.microsoft.com/office/drawing/2014/main" id="{D372B88F-9044-4209-855A-D41DDDAE4E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33977" y="1828587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4" name="直線コネクタ 143">
                  <a:extLst>
                    <a:ext uri="{FF2B5EF4-FFF2-40B4-BE49-F238E27FC236}">
                      <a16:creationId xmlns:a16="http://schemas.microsoft.com/office/drawing/2014/main" id="{B12139B0-4FDD-D1B3-958C-B4450CBE45BA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>
                  <a:extLst>
                    <a:ext uri="{FF2B5EF4-FFF2-40B4-BE49-F238E27FC236}">
                      <a16:creationId xmlns:a16="http://schemas.microsoft.com/office/drawing/2014/main" id="{CBDA36C3-8FD9-6686-17FA-FBA6D1B51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>
                  <a:extLst>
                    <a:ext uri="{FF2B5EF4-FFF2-40B4-BE49-F238E27FC236}">
                      <a16:creationId xmlns:a16="http://schemas.microsoft.com/office/drawing/2014/main" id="{EAB79C74-BC28-4695-F9B6-C73D3517E3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340A45A0-F59D-3BDB-FC05-EEE647954B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15027" y="195213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48" name="直線コネクタ 147">
                  <a:extLst>
                    <a:ext uri="{FF2B5EF4-FFF2-40B4-BE49-F238E27FC236}">
                      <a16:creationId xmlns:a16="http://schemas.microsoft.com/office/drawing/2014/main" id="{47B6A9C1-F195-3A57-1C8E-2ECE34F5FD95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>
                  <a:extLst>
                    <a:ext uri="{FF2B5EF4-FFF2-40B4-BE49-F238E27FC236}">
                      <a16:creationId xmlns:a16="http://schemas.microsoft.com/office/drawing/2014/main" id="{8C1B9493-2AD8-92CB-874D-480A290A49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>
                  <a:extLst>
                    <a:ext uri="{FF2B5EF4-FFF2-40B4-BE49-F238E27FC236}">
                      <a16:creationId xmlns:a16="http://schemas.microsoft.com/office/drawing/2014/main" id="{7C844377-B49A-73D7-9A4A-8554A40C8B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グループ化 150">
                <a:extLst>
                  <a:ext uri="{FF2B5EF4-FFF2-40B4-BE49-F238E27FC236}">
                    <a16:creationId xmlns:a16="http://schemas.microsoft.com/office/drawing/2014/main" id="{CCEF69DC-C42C-7D8D-21A6-EC5B4746283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3696" y="1766111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52" name="直線コネクタ 151">
                  <a:extLst>
                    <a:ext uri="{FF2B5EF4-FFF2-40B4-BE49-F238E27FC236}">
                      <a16:creationId xmlns:a16="http://schemas.microsoft.com/office/drawing/2014/main" id="{CC021F00-DD55-4C76-786B-E5BD159C3D9E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24A08C56-58A4-005D-ADF3-F42B4EDDB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8F5D54E8-427A-1A9A-33C4-A852C4ABB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グループ化 154">
                <a:extLst>
                  <a:ext uri="{FF2B5EF4-FFF2-40B4-BE49-F238E27FC236}">
                    <a16:creationId xmlns:a16="http://schemas.microsoft.com/office/drawing/2014/main" id="{8D3C3108-F24A-E246-E820-84351B7A3A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477921" y="1807509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56" name="直線コネクタ 155">
                  <a:extLst>
                    <a:ext uri="{FF2B5EF4-FFF2-40B4-BE49-F238E27FC236}">
                      <a16:creationId xmlns:a16="http://schemas.microsoft.com/office/drawing/2014/main" id="{1278D3AA-687A-7713-3B01-7C699FC257FB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>
                  <a:extLst>
                    <a:ext uri="{FF2B5EF4-FFF2-40B4-BE49-F238E27FC236}">
                      <a16:creationId xmlns:a16="http://schemas.microsoft.com/office/drawing/2014/main" id="{9F507560-0EC0-0946-BC5C-7E6816B9D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>
                  <a:extLst>
                    <a:ext uri="{FF2B5EF4-FFF2-40B4-BE49-F238E27FC236}">
                      <a16:creationId xmlns:a16="http://schemas.microsoft.com/office/drawing/2014/main" id="{C244639D-6E53-5A67-BDD5-6A2556152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F0B41C23-659F-29CA-ED17-F8F0124945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57151" y="2284718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60" name="直線コネクタ 159">
                  <a:extLst>
                    <a:ext uri="{FF2B5EF4-FFF2-40B4-BE49-F238E27FC236}">
                      <a16:creationId xmlns:a16="http://schemas.microsoft.com/office/drawing/2014/main" id="{1EAC3DDF-BCF9-7F7E-90E1-00652B59B141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>
                  <a:extLst>
                    <a:ext uri="{FF2B5EF4-FFF2-40B4-BE49-F238E27FC236}">
                      <a16:creationId xmlns:a16="http://schemas.microsoft.com/office/drawing/2014/main" id="{878896BD-AEFC-98BB-878D-A71E1D85D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>
                  <a:extLst>
                    <a:ext uri="{FF2B5EF4-FFF2-40B4-BE49-F238E27FC236}">
                      <a16:creationId xmlns:a16="http://schemas.microsoft.com/office/drawing/2014/main" id="{6FCADC5C-F6BB-2C58-A89C-43B5498DF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グループ化 162">
                <a:extLst>
                  <a:ext uri="{FF2B5EF4-FFF2-40B4-BE49-F238E27FC236}">
                    <a16:creationId xmlns:a16="http://schemas.microsoft.com/office/drawing/2014/main" id="{EF5A53C2-875C-A142-DBFA-05D8A5A014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39227" y="1967116"/>
                <a:ext cx="142872" cy="144000"/>
                <a:chOff x="2028598" y="1574006"/>
                <a:chExt cx="108000" cy="108853"/>
              </a:xfrm>
            </p:grpSpPr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5B37C97E-CD9C-6378-FCF4-A6107144F8B3}"/>
                    </a:ext>
                  </a:extLst>
                </p:cNvPr>
                <p:cNvCxnSpPr/>
                <p:nvPr/>
              </p:nvCxnSpPr>
              <p:spPr>
                <a:xfrm>
                  <a:off x="2084388" y="1574006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CAA7ED37-DCB6-9347-D230-9F57025A22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08259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>
                  <a:extLst>
                    <a:ext uri="{FF2B5EF4-FFF2-40B4-BE49-F238E27FC236}">
                      <a16:creationId xmlns:a16="http://schemas.microsoft.com/office/drawing/2014/main" id="{9FBA09AE-6131-FCFC-7D98-DA5C9A118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>
                  <a:off x="2084388" y="1574859"/>
                  <a:ext cx="0" cy="108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BF65D19F-8F9E-EDA7-5AA0-4BA636DA8584}"/>
                </a:ext>
              </a:extLst>
            </p:cNvPr>
            <p:cNvGrpSpPr/>
            <p:nvPr/>
          </p:nvGrpSpPr>
          <p:grpSpPr>
            <a:xfrm>
              <a:off x="1127125" y="1441450"/>
              <a:ext cx="8379403" cy="4524741"/>
              <a:chOff x="1127125" y="1441450"/>
              <a:chExt cx="8379403" cy="4524741"/>
            </a:xfrm>
          </p:grpSpPr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095C1041-F1F6-4A93-04A3-12B51DCB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2159" y="1441450"/>
                <a:ext cx="0" cy="45085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F73421D0-4AA0-5D57-58A2-FCC3376E1C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125" y="5966191"/>
                <a:ext cx="837720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08D6D848-17B0-7A54-7F6E-F73C00F9094A}"/>
                  </a:ext>
                </a:extLst>
              </p:cNvPr>
              <p:cNvGrpSpPr/>
              <p:nvPr/>
            </p:nvGrpSpPr>
            <p:grpSpPr>
              <a:xfrm>
                <a:off x="1691998" y="5724000"/>
                <a:ext cx="7811990" cy="242008"/>
                <a:chOff x="1691998" y="5724000"/>
                <a:chExt cx="7811990" cy="242008"/>
              </a:xfrm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CBBAC70A-9A6D-28EF-2550-95A9747E9557}"/>
                    </a:ext>
                  </a:extLst>
                </p:cNvPr>
                <p:cNvSpPr/>
                <p:nvPr/>
              </p:nvSpPr>
              <p:spPr>
                <a:xfrm>
                  <a:off x="1691998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H26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9CF4EB3C-9222-B3EB-7F60-E9B3041689DA}"/>
                    </a:ext>
                  </a:extLst>
                </p:cNvPr>
                <p:cNvSpPr/>
                <p:nvPr/>
              </p:nvSpPr>
              <p:spPr>
                <a:xfrm>
                  <a:off x="24731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H27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4D75CDBE-6A80-F647-6BE8-2EDB7DCDB910}"/>
                    </a:ext>
                  </a:extLst>
                </p:cNvPr>
                <p:cNvSpPr/>
                <p:nvPr/>
              </p:nvSpPr>
              <p:spPr>
                <a:xfrm>
                  <a:off x="3254397" y="5724000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H28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BF80DB54-DB80-9D77-0359-5AD458360747}"/>
                    </a:ext>
                  </a:extLst>
                </p:cNvPr>
                <p:cNvSpPr/>
                <p:nvPr/>
              </p:nvSpPr>
              <p:spPr>
                <a:xfrm>
                  <a:off x="4035596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H29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0CD857D3-8B1B-588D-D444-3EBB8B7AE132}"/>
                    </a:ext>
                  </a:extLst>
                </p:cNvPr>
                <p:cNvSpPr/>
                <p:nvPr/>
              </p:nvSpPr>
              <p:spPr>
                <a:xfrm>
                  <a:off x="4816795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H30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6D992C91-D35A-F9E6-BF84-8C4BA0994FFC}"/>
                    </a:ext>
                  </a:extLst>
                </p:cNvPr>
                <p:cNvSpPr/>
                <p:nvPr/>
              </p:nvSpPr>
              <p:spPr>
                <a:xfrm>
                  <a:off x="5597994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H31</a:t>
                  </a:r>
                  <a:r>
                    <a:rPr kumimoji="1" lang="ja-JP" altLang="en-US" sz="1050" dirty="0">
                      <a:solidFill>
                        <a:schemeClr val="tx1"/>
                      </a:solidFill>
                    </a:rPr>
                    <a:t>・</a:t>
                  </a:r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R1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D13EE395-8821-88A6-B44E-226DB881D997}"/>
                    </a:ext>
                  </a:extLst>
                </p:cNvPr>
                <p:cNvSpPr/>
                <p:nvPr/>
              </p:nvSpPr>
              <p:spPr>
                <a:xfrm>
                  <a:off x="6379192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R2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B5A7DAE2-46B0-B224-1D31-E1F9465E9B72}"/>
                    </a:ext>
                  </a:extLst>
                </p:cNvPr>
                <p:cNvSpPr/>
                <p:nvPr/>
              </p:nvSpPr>
              <p:spPr>
                <a:xfrm>
                  <a:off x="7160391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R3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819CD415-F6E7-886D-0C98-E1D44ECAE813}"/>
                    </a:ext>
                  </a:extLst>
                </p:cNvPr>
                <p:cNvSpPr/>
                <p:nvPr/>
              </p:nvSpPr>
              <p:spPr>
                <a:xfrm>
                  <a:off x="7941589" y="5724182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R4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A6D0E057-441F-D8FA-2840-8627EFF1BAC4}"/>
                    </a:ext>
                  </a:extLst>
                </p:cNvPr>
                <p:cNvSpPr/>
                <p:nvPr/>
              </p:nvSpPr>
              <p:spPr>
                <a:xfrm>
                  <a:off x="8722788" y="5724183"/>
                  <a:ext cx="781200" cy="241825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050" dirty="0">
                      <a:solidFill>
                        <a:schemeClr val="tx1"/>
                      </a:solidFill>
                    </a:rPr>
                    <a:t>R5</a:t>
                  </a:r>
                  <a:endParaRPr kumimoji="1" lang="ja-JP" altLang="en-US" sz="105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8DF51DFC-0C77-C45D-4880-D8650E1D8991}"/>
                  </a:ext>
                </a:extLst>
              </p:cNvPr>
              <p:cNvCxnSpPr/>
              <p:nvPr/>
            </p:nvCxnSpPr>
            <p:spPr>
              <a:xfrm>
                <a:off x="1691998" y="144145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D5F31A5D-1A7F-7794-B4A5-B4DFC65C6767}"/>
                  </a:ext>
                </a:extLst>
              </p:cNvPr>
              <p:cNvCxnSpPr/>
              <p:nvPr/>
            </p:nvCxnSpPr>
            <p:spPr>
              <a:xfrm>
                <a:off x="1693863" y="197993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A9001ABB-5D68-FF19-335F-2FCCA8589B68}"/>
                  </a:ext>
                </a:extLst>
              </p:cNvPr>
              <p:cNvCxnSpPr/>
              <p:nvPr/>
            </p:nvCxnSpPr>
            <p:spPr>
              <a:xfrm>
                <a:off x="1693863" y="25158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63A7BA3E-2DFB-B75F-B5D5-AF9AEB3E9E19}"/>
                  </a:ext>
                </a:extLst>
              </p:cNvPr>
              <p:cNvCxnSpPr/>
              <p:nvPr/>
            </p:nvCxnSpPr>
            <p:spPr>
              <a:xfrm>
                <a:off x="1693863" y="30492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C6D13B49-3685-332B-E10E-C4FEEB2FCEE3}"/>
                  </a:ext>
                </a:extLst>
              </p:cNvPr>
              <p:cNvCxnSpPr/>
              <p:nvPr/>
            </p:nvCxnSpPr>
            <p:spPr>
              <a:xfrm>
                <a:off x="1691998" y="35826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5ED8635F-1748-3E4B-51D0-25AC327C3F30}"/>
                  </a:ext>
                </a:extLst>
              </p:cNvPr>
              <p:cNvCxnSpPr/>
              <p:nvPr/>
            </p:nvCxnSpPr>
            <p:spPr>
              <a:xfrm>
                <a:off x="1691998" y="411607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716D247C-60E4-3A4A-6B38-163C09F3709C}"/>
                  </a:ext>
                </a:extLst>
              </p:cNvPr>
              <p:cNvCxnSpPr/>
              <p:nvPr/>
            </p:nvCxnSpPr>
            <p:spPr>
              <a:xfrm>
                <a:off x="1694538" y="465201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9F5A13F1-7080-6BA9-786B-BC2848BCDBD5}"/>
                  </a:ext>
                </a:extLst>
              </p:cNvPr>
              <p:cNvCxnSpPr/>
              <p:nvPr/>
            </p:nvCxnSpPr>
            <p:spPr>
              <a:xfrm>
                <a:off x="1694538" y="5190490"/>
                <a:ext cx="7811990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83CA4FBF-B29F-D0B3-E8EF-1F3533F6E2B4}"/>
                </a:ext>
              </a:extLst>
            </p:cNvPr>
            <p:cNvGrpSpPr/>
            <p:nvPr/>
          </p:nvGrpSpPr>
          <p:grpSpPr>
            <a:xfrm>
              <a:off x="1233911" y="1367046"/>
              <a:ext cx="460630" cy="4597354"/>
              <a:chOff x="1233911" y="1367046"/>
              <a:chExt cx="460630" cy="4597354"/>
            </a:xfrm>
          </p:grpSpPr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CE3B1C7-7FAB-BD62-26C0-49D69A0118A0}"/>
                  </a:ext>
                </a:extLst>
              </p:cNvPr>
              <p:cNvSpPr txBox="1"/>
              <p:nvPr/>
            </p:nvSpPr>
            <p:spPr>
              <a:xfrm>
                <a:off x="1233911" y="1367046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16,000</a:t>
                </a:r>
                <a:endParaRPr kumimoji="1" lang="ja-JP" altLang="en-US" sz="1000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727EB6A9-792F-8459-742B-DD25CB4218D6}"/>
                  </a:ext>
                </a:extLst>
              </p:cNvPr>
              <p:cNvSpPr txBox="1"/>
              <p:nvPr/>
            </p:nvSpPr>
            <p:spPr>
              <a:xfrm>
                <a:off x="1233911" y="1902815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14,000</a:t>
                </a:r>
                <a:endParaRPr kumimoji="1" lang="ja-JP" altLang="en-US" sz="1000" dirty="0"/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4D90EE9-CDBE-C928-FF72-CF584310BEE2}"/>
                  </a:ext>
                </a:extLst>
              </p:cNvPr>
              <p:cNvSpPr txBox="1"/>
              <p:nvPr/>
            </p:nvSpPr>
            <p:spPr>
              <a:xfrm>
                <a:off x="1233911" y="2440987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12,000</a:t>
                </a:r>
                <a:endParaRPr kumimoji="1" lang="ja-JP" altLang="en-US" sz="1000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6A24620-2C21-799F-E170-0A4D38ACA12A}"/>
                  </a:ext>
                </a:extLst>
              </p:cNvPr>
              <p:cNvSpPr txBox="1"/>
              <p:nvPr/>
            </p:nvSpPr>
            <p:spPr>
              <a:xfrm>
                <a:off x="1233911" y="2974393"/>
                <a:ext cx="460630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10,000</a:t>
                </a:r>
                <a:endParaRPr kumimoji="1" lang="ja-JP" altLang="en-US" sz="1000" dirty="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8DA4E6F-59E2-F415-9F79-20E578E58572}"/>
                  </a:ext>
                </a:extLst>
              </p:cNvPr>
              <p:cNvSpPr txBox="1"/>
              <p:nvPr/>
            </p:nvSpPr>
            <p:spPr>
              <a:xfrm>
                <a:off x="1304442" y="3507808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8,000</a:t>
                </a:r>
                <a:endParaRPr kumimoji="1" lang="ja-JP" altLang="en-US" sz="1000" dirty="0"/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6E31E455-F4BC-BB3B-396B-F0A7187CF5F2}"/>
                  </a:ext>
                </a:extLst>
              </p:cNvPr>
              <p:cNvSpPr txBox="1"/>
              <p:nvPr/>
            </p:nvSpPr>
            <p:spPr>
              <a:xfrm>
                <a:off x="1304443" y="4041215"/>
                <a:ext cx="390098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6,000</a:t>
                </a:r>
                <a:endParaRPr kumimoji="1" lang="ja-JP" altLang="en-US" sz="1000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FB45032A-08D2-145E-761A-86A8F801F2D3}"/>
                  </a:ext>
                </a:extLst>
              </p:cNvPr>
              <p:cNvSpPr txBox="1"/>
              <p:nvPr/>
            </p:nvSpPr>
            <p:spPr>
              <a:xfrm>
                <a:off x="1304442" y="4577000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4,000</a:t>
                </a:r>
                <a:endParaRPr kumimoji="1" lang="ja-JP" altLang="en-US" sz="1000" dirty="0"/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C0B42295-63DE-2960-E7A1-6C761C690B69}"/>
                  </a:ext>
                </a:extLst>
              </p:cNvPr>
              <p:cNvSpPr txBox="1"/>
              <p:nvPr/>
            </p:nvSpPr>
            <p:spPr>
              <a:xfrm>
                <a:off x="1304442" y="5115173"/>
                <a:ext cx="390099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2,000</a:t>
                </a:r>
                <a:endParaRPr kumimoji="1" lang="ja-JP" altLang="en-US" sz="1000" dirty="0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3C0204C6-89F5-BBDC-BD28-30A9989BE9E4}"/>
                  </a:ext>
                </a:extLst>
              </p:cNvPr>
              <p:cNvSpPr txBox="1"/>
              <p:nvPr/>
            </p:nvSpPr>
            <p:spPr>
              <a:xfrm>
                <a:off x="1551306" y="5648586"/>
                <a:ext cx="143235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0</a:t>
                </a:r>
                <a:endParaRPr kumimoji="1" lang="ja-JP" altLang="en-US" sz="1000" dirty="0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52BE8B7-A24C-C3A2-DFB0-03551FF75051}"/>
                  </a:ext>
                </a:extLst>
              </p:cNvPr>
              <p:cNvSpPr txBox="1"/>
              <p:nvPr/>
            </p:nvSpPr>
            <p:spPr>
              <a:xfrm>
                <a:off x="1407035" y="5810512"/>
                <a:ext cx="287506" cy="153888"/>
              </a:xfrm>
              <a:prstGeom prst="rect">
                <a:avLst/>
              </a:prstGeom>
              <a:noFill/>
            </p:spPr>
            <p:txBody>
              <a:bodyPr wrap="none" lIns="0" tIns="0" rIns="72000" bIns="0" rtlCol="0" anchor="ctr">
                <a:spAutoFit/>
              </a:bodyPr>
              <a:lstStyle/>
              <a:p>
                <a:pPr algn="r"/>
                <a:r>
                  <a:rPr kumimoji="1" lang="en-US" altLang="ja-JP" sz="1000" dirty="0"/>
                  <a:t>(</a:t>
                </a:r>
                <a:r>
                  <a:rPr kumimoji="1" lang="ja-JP" altLang="en-US" sz="1000" dirty="0"/>
                  <a:t>人</a:t>
                </a:r>
                <a:r>
                  <a:rPr kumimoji="1" lang="en-US" altLang="ja-JP" sz="1000" dirty="0"/>
                  <a:t>)</a:t>
                </a:r>
                <a:endParaRPr kumimoji="1" lang="ja-JP" altLang="en-US" sz="1000" dirty="0"/>
              </a:p>
            </p:txBody>
          </p:sp>
        </p:grp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73D732EA-1A18-4417-A18A-56CD7CAE3382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>
              <a:off x="2082598" y="5724000"/>
              <a:ext cx="7025718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B2E562DC-15A9-F8F2-CDFF-EC02DF156FE5}"/>
                </a:ext>
              </a:extLst>
            </p:cNvPr>
            <p:cNvGrpSpPr/>
            <p:nvPr/>
          </p:nvGrpSpPr>
          <p:grpSpPr>
            <a:xfrm>
              <a:off x="2049508" y="5686425"/>
              <a:ext cx="7099565" cy="73306"/>
              <a:chOff x="2049508" y="5686425"/>
              <a:chExt cx="7099565" cy="73306"/>
            </a:xfrm>
          </p:grpSpPr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A4A7D75D-15F3-A71A-0158-B771B4B14D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49508" y="568642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327E154A-9ECA-2E8B-44EE-B6E93BA98F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28164" y="5686938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95EDD6D2-E285-FB84-D2EE-EC2AB32845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0698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D4C3BA9B-462C-89A4-3AB3-700113032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89012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C930D34E-A05E-59FE-6EDD-5CA0E2BC7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1705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9E1D8CEC-F3B4-BD0F-896C-499B558BD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51092" y="5686682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DDB09BE7-37FD-9D42-1B12-E0726B971F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1721" y="5687129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6FF25E2D-C0A2-894E-CD04-88E97DB21B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17060" y="5687731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1F674E86-B618-B107-3D99-E529A68C29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98257" y="5686855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C370897-20A6-7424-3AD2-89F81F533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7073" y="5686856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57FD0D6F-CEC0-4F2C-BE12-02B21CE541D0}"/>
                </a:ext>
              </a:extLst>
            </p:cNvPr>
            <p:cNvSpPr/>
            <p:nvPr/>
          </p:nvSpPr>
          <p:spPr>
            <a:xfrm>
              <a:off x="2083558" y="5451961"/>
              <a:ext cx="7030552" cy="152720"/>
            </a:xfrm>
            <a:custGeom>
              <a:avLst/>
              <a:gdLst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10" fmla="*/ 7024048 w 7037696"/>
                <a:gd name="connsiteY10" fmla="*/ 0 h 145577"/>
                <a:gd name="connsiteX0" fmla="*/ 0 w 7037696"/>
                <a:gd name="connsiteY0" fmla="*/ 145577 h 145577"/>
                <a:gd name="connsiteX1" fmla="*/ 782472 w 7037696"/>
                <a:gd name="connsiteY1" fmla="*/ 127380 h 145577"/>
                <a:gd name="connsiteX2" fmla="*/ 1564943 w 7037696"/>
                <a:gd name="connsiteY2" fmla="*/ 131929 h 145577"/>
                <a:gd name="connsiteX3" fmla="*/ 2347415 w 7037696"/>
                <a:gd name="connsiteY3" fmla="*/ 131929 h 145577"/>
                <a:gd name="connsiteX4" fmla="*/ 3125338 w 7037696"/>
                <a:gd name="connsiteY4" fmla="*/ 131929 h 145577"/>
                <a:gd name="connsiteX5" fmla="*/ 3907809 w 7037696"/>
                <a:gd name="connsiteY5" fmla="*/ 118281 h 145577"/>
                <a:gd name="connsiteX6" fmla="*/ 4685732 w 7037696"/>
                <a:gd name="connsiteY6" fmla="*/ 100084 h 145577"/>
                <a:gd name="connsiteX7" fmla="*/ 5468203 w 7037696"/>
                <a:gd name="connsiteY7" fmla="*/ 95535 h 145577"/>
                <a:gd name="connsiteX8" fmla="*/ 6255224 w 7037696"/>
                <a:gd name="connsiteY8" fmla="*/ 63690 h 145577"/>
                <a:gd name="connsiteX9" fmla="*/ 7037696 w 7037696"/>
                <a:gd name="connsiteY9" fmla="*/ 0 h 145577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5224 w 7030552"/>
                <a:gd name="connsiteY8" fmla="*/ 70833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7415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64943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7809 w 7030552"/>
                <a:gd name="connsiteY5" fmla="*/ 125424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5338 w 7030552"/>
                <a:gd name="connsiteY4" fmla="*/ 139072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82472 w 7030552"/>
                <a:gd name="connsiteY1" fmla="*/ 134523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44048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  <a:gd name="connsiteX0" fmla="*/ 0 w 7030552"/>
                <a:gd name="connsiteY0" fmla="*/ 152720 h 152720"/>
                <a:gd name="connsiteX1" fmla="*/ 777709 w 7030552"/>
                <a:gd name="connsiteY1" fmla="*/ 136904 h 152720"/>
                <a:gd name="connsiteX2" fmla="*/ 1557800 w 7030552"/>
                <a:gd name="connsiteY2" fmla="*/ 139072 h 152720"/>
                <a:gd name="connsiteX3" fmla="*/ 2340272 w 7030552"/>
                <a:gd name="connsiteY3" fmla="*/ 139072 h 152720"/>
                <a:gd name="connsiteX4" fmla="*/ 3120575 w 7030552"/>
                <a:gd name="connsiteY4" fmla="*/ 134310 h 152720"/>
                <a:gd name="connsiteX5" fmla="*/ 3903046 w 7030552"/>
                <a:gd name="connsiteY5" fmla="*/ 127806 h 152720"/>
                <a:gd name="connsiteX6" fmla="*/ 4685732 w 7030552"/>
                <a:gd name="connsiteY6" fmla="*/ 107227 h 152720"/>
                <a:gd name="connsiteX7" fmla="*/ 5468203 w 7030552"/>
                <a:gd name="connsiteY7" fmla="*/ 102678 h 152720"/>
                <a:gd name="connsiteX8" fmla="*/ 6250462 w 7030552"/>
                <a:gd name="connsiteY8" fmla="*/ 66071 h 152720"/>
                <a:gd name="connsiteX9" fmla="*/ 7030552 w 7030552"/>
                <a:gd name="connsiteY9" fmla="*/ 0 h 15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0552" h="152720">
                  <a:moveTo>
                    <a:pt x="0" y="152720"/>
                  </a:moveTo>
                  <a:lnTo>
                    <a:pt x="777709" y="136904"/>
                  </a:lnTo>
                  <a:lnTo>
                    <a:pt x="1557800" y="139072"/>
                  </a:lnTo>
                  <a:lnTo>
                    <a:pt x="2340272" y="139072"/>
                  </a:lnTo>
                  <a:lnTo>
                    <a:pt x="3120575" y="134310"/>
                  </a:lnTo>
                  <a:lnTo>
                    <a:pt x="3903046" y="127806"/>
                  </a:lnTo>
                  <a:lnTo>
                    <a:pt x="4685732" y="107227"/>
                  </a:lnTo>
                  <a:lnTo>
                    <a:pt x="5468203" y="102678"/>
                  </a:lnTo>
                  <a:lnTo>
                    <a:pt x="6250462" y="66071"/>
                  </a:lnTo>
                  <a:lnTo>
                    <a:pt x="7030552" y="0"/>
                  </a:lnTo>
                </a:path>
              </a:pathLst>
            </a:cu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7740A1AB-6F52-4909-233A-128971032952}"/>
                </a:ext>
              </a:extLst>
            </p:cNvPr>
            <p:cNvGrpSpPr/>
            <p:nvPr/>
          </p:nvGrpSpPr>
          <p:grpSpPr>
            <a:xfrm>
              <a:off x="2036192" y="5404799"/>
              <a:ext cx="7126246" cy="248722"/>
              <a:chOff x="2036192" y="5404799"/>
              <a:chExt cx="7126246" cy="248722"/>
            </a:xfrm>
            <a:solidFill>
              <a:srgbClr val="FFC000"/>
            </a:solidFill>
          </p:grpSpPr>
          <p:sp>
            <p:nvSpPr>
              <p:cNvPr id="84" name="ひし形 83">
                <a:extLst>
                  <a:ext uri="{FF2B5EF4-FFF2-40B4-BE49-F238E27FC236}">
                    <a16:creationId xmlns:a16="http://schemas.microsoft.com/office/drawing/2014/main" id="{78346A63-FCFD-2815-CA27-EA623B8157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6192" y="555632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ひし形 84">
                <a:extLst>
                  <a:ext uri="{FF2B5EF4-FFF2-40B4-BE49-F238E27FC236}">
                    <a16:creationId xmlns:a16="http://schemas.microsoft.com/office/drawing/2014/main" id="{E708E571-B234-7D3C-3E64-59BA012D20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3663" y="55402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ひし形 85">
                <a:extLst>
                  <a:ext uri="{FF2B5EF4-FFF2-40B4-BE49-F238E27FC236}">
                    <a16:creationId xmlns:a16="http://schemas.microsoft.com/office/drawing/2014/main" id="{F1A4E370-C423-2133-6830-09591860F5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4517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ひし形 86">
                <a:extLst>
                  <a:ext uri="{FF2B5EF4-FFF2-40B4-BE49-F238E27FC236}">
                    <a16:creationId xmlns:a16="http://schemas.microsoft.com/office/drawing/2014/main" id="{0446D3DC-2933-D89E-DF96-ECC7A724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6412" y="5542337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ひし形 87">
                <a:extLst>
                  <a:ext uri="{FF2B5EF4-FFF2-40B4-BE49-F238E27FC236}">
                    <a16:creationId xmlns:a16="http://schemas.microsoft.com/office/drawing/2014/main" id="{8CC8612C-CEA6-771D-3F4B-CEFDD094B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8795" y="5537931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ひし形 88">
                <a:extLst>
                  <a:ext uri="{FF2B5EF4-FFF2-40B4-BE49-F238E27FC236}">
                    <a16:creationId xmlns:a16="http://schemas.microsoft.com/office/drawing/2014/main" id="{D4580AAB-2503-E094-C5AB-983760EC2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7500" y="553098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ひし形 89">
                <a:extLst>
                  <a:ext uri="{FF2B5EF4-FFF2-40B4-BE49-F238E27FC236}">
                    <a16:creationId xmlns:a16="http://schemas.microsoft.com/office/drawing/2014/main" id="{71FCED27-F277-6641-FE17-F2050FA10C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8913" y="5513186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ひし形 90">
                <a:extLst>
                  <a:ext uri="{FF2B5EF4-FFF2-40B4-BE49-F238E27FC236}">
                    <a16:creationId xmlns:a16="http://schemas.microsoft.com/office/drawing/2014/main" id="{E9CFE40C-B4F3-2F81-A566-54306E635C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2557" y="5506043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ひし形 91">
                <a:extLst>
                  <a:ext uri="{FF2B5EF4-FFF2-40B4-BE49-F238E27FC236}">
                    <a16:creationId xmlns:a16="http://schemas.microsoft.com/office/drawing/2014/main" id="{21305124-C3F4-1B3F-2F1D-DDB3670712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4188" y="5473904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ひし形 92">
                <a:extLst>
                  <a:ext uri="{FF2B5EF4-FFF2-40B4-BE49-F238E27FC236}">
                    <a16:creationId xmlns:a16="http://schemas.microsoft.com/office/drawing/2014/main" id="{557CCAE0-FE7F-5CEC-DF36-C047F7FC8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238" y="5404799"/>
                <a:ext cx="97200" cy="97200"/>
              </a:xfrm>
              <a:prstGeom prst="diamond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0F7DCE68-5F76-12E8-C0BE-0DBB4941AA2C}"/>
                </a:ext>
              </a:extLst>
            </p:cNvPr>
            <p:cNvGrpSpPr/>
            <p:nvPr/>
          </p:nvGrpSpPr>
          <p:grpSpPr>
            <a:xfrm>
              <a:off x="1996116" y="5232587"/>
              <a:ext cx="7247565" cy="275309"/>
              <a:chOff x="1996116" y="5232587"/>
              <a:chExt cx="7247565" cy="275309"/>
            </a:xfrm>
          </p:grpSpPr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1C562529-FD7A-69F8-83C8-6A7871180806}"/>
                  </a:ext>
                </a:extLst>
              </p:cNvPr>
              <p:cNvSpPr txBox="1"/>
              <p:nvPr/>
            </p:nvSpPr>
            <p:spPr>
              <a:xfrm>
                <a:off x="1996116" y="5384785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452</a:t>
                </a:r>
                <a:endParaRPr kumimoji="1" lang="ja-JP" altLang="en-US" sz="800" dirty="0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A539E212-A9AE-9498-10BF-0FE0482771D2}"/>
                  </a:ext>
                </a:extLst>
              </p:cNvPr>
              <p:cNvSpPr txBox="1"/>
              <p:nvPr/>
            </p:nvSpPr>
            <p:spPr>
              <a:xfrm>
                <a:off x="2775701" y="536296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516</a:t>
                </a:r>
                <a:endParaRPr kumimoji="1" lang="ja-JP" altLang="en-US" sz="800" dirty="0"/>
              </a:p>
            </p:txBody>
          </p:sp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19C27777-7AAE-77EC-5D4C-EFDB93F0BEB1}"/>
                  </a:ext>
                </a:extLst>
              </p:cNvPr>
              <p:cNvSpPr txBox="1"/>
              <p:nvPr/>
            </p:nvSpPr>
            <p:spPr>
              <a:xfrm>
                <a:off x="3555163" y="537313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40B637A-608C-D2CC-2C9F-A6DFD9D7DCF9}"/>
                  </a:ext>
                </a:extLst>
              </p:cNvPr>
              <p:cNvSpPr txBox="1"/>
              <p:nvPr/>
            </p:nvSpPr>
            <p:spPr>
              <a:xfrm>
                <a:off x="4338450" y="5370647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505</a:t>
                </a:r>
                <a:endParaRPr kumimoji="1" lang="ja-JP" altLang="en-US" sz="800" dirty="0"/>
              </a:p>
            </p:txBody>
          </p:sp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6C0F343D-7145-2226-817B-B0AB4D92C73B}"/>
                  </a:ext>
                </a:extLst>
              </p:cNvPr>
              <p:cNvSpPr txBox="1"/>
              <p:nvPr/>
            </p:nvSpPr>
            <p:spPr>
              <a:xfrm>
                <a:off x="5120833" y="536598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528</a:t>
                </a:r>
                <a:endParaRPr kumimoji="1" lang="ja-JP" altLang="en-US" sz="800" dirty="0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105C5658-2BA1-952F-5EFB-D6681250E1A4}"/>
                  </a:ext>
                </a:extLst>
              </p:cNvPr>
              <p:cNvSpPr txBox="1"/>
              <p:nvPr/>
            </p:nvSpPr>
            <p:spPr>
              <a:xfrm>
                <a:off x="5900295" y="5353759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558</a:t>
                </a:r>
                <a:endParaRPr kumimoji="1" lang="ja-JP" altLang="en-US" sz="800" dirty="0"/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E62F5851-3C87-CB6D-2F72-4E95B3DC9FEF}"/>
                  </a:ext>
                </a:extLst>
              </p:cNvPr>
              <p:cNvSpPr txBox="1"/>
              <p:nvPr/>
            </p:nvSpPr>
            <p:spPr>
              <a:xfrm>
                <a:off x="6689790" y="5330416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638</a:t>
                </a:r>
                <a:endParaRPr kumimoji="1" lang="ja-JP" altLang="en-US" sz="800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2CCE1091-E478-C0CF-B08E-539A73FE052E}"/>
                  </a:ext>
                </a:extLst>
              </p:cNvPr>
              <p:cNvSpPr txBox="1"/>
              <p:nvPr/>
            </p:nvSpPr>
            <p:spPr>
              <a:xfrm>
                <a:off x="7462140" y="5335024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639</a:t>
                </a:r>
                <a:endParaRPr kumimoji="1" lang="ja-JP" altLang="en-US" sz="800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80DBEBCA-F0BC-9D89-8B4F-6F956F759DC0}"/>
                  </a:ext>
                </a:extLst>
              </p:cNvPr>
              <p:cNvSpPr txBox="1"/>
              <p:nvPr/>
            </p:nvSpPr>
            <p:spPr>
              <a:xfrm>
                <a:off x="8243612" y="5295740"/>
                <a:ext cx="173124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783</a:t>
                </a:r>
                <a:endParaRPr kumimoji="1" lang="ja-JP" altLang="en-US" sz="800" dirty="0"/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109CC700-AF94-8F9F-64ED-E35898514485}"/>
                  </a:ext>
                </a:extLst>
              </p:cNvPr>
              <p:cNvSpPr txBox="1"/>
              <p:nvPr/>
            </p:nvSpPr>
            <p:spPr>
              <a:xfrm>
                <a:off x="8983994" y="5232587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1,033</a:t>
                </a:r>
                <a:endParaRPr kumimoji="1" lang="ja-JP" altLang="en-US" sz="800" dirty="0"/>
              </a:p>
            </p:txBody>
          </p:sp>
        </p:grp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E1DB1774-E100-D62F-35DC-BE080AB5F53C}"/>
                </a:ext>
              </a:extLst>
            </p:cNvPr>
            <p:cNvSpPr/>
            <p:nvPr/>
          </p:nvSpPr>
          <p:spPr>
            <a:xfrm>
              <a:off x="2085975" y="3938588"/>
              <a:ext cx="7022307" cy="1304925"/>
            </a:xfrm>
            <a:custGeom>
              <a:avLst/>
              <a:gdLst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33450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24200 w 7034213"/>
                <a:gd name="connsiteY4" fmla="*/ 785812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5250 w 7034213"/>
                <a:gd name="connsiteY5" fmla="*/ 571500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3163 w 7034213"/>
                <a:gd name="connsiteY8" fmla="*/ 309562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50782 w 7034213"/>
                <a:gd name="connsiteY8" fmla="*/ 304799 h 1304925"/>
                <a:gd name="connsiteX9" fmla="*/ 7034213 w 7034213"/>
                <a:gd name="connsiteY9" fmla="*/ 0 h 1304925"/>
                <a:gd name="connsiteX0" fmla="*/ 0 w 7034213"/>
                <a:gd name="connsiteY0" fmla="*/ 1304925 h 1304925"/>
                <a:gd name="connsiteX1" fmla="*/ 781050 w 7034213"/>
                <a:gd name="connsiteY1" fmla="*/ 1209675 h 1304925"/>
                <a:gd name="connsiteX2" fmla="*/ 1557338 w 7034213"/>
                <a:gd name="connsiteY2" fmla="*/ 1057275 h 1304925"/>
                <a:gd name="connsiteX3" fmla="*/ 2343150 w 7034213"/>
                <a:gd name="connsiteY3" fmla="*/ 926307 h 1304925"/>
                <a:gd name="connsiteX4" fmla="*/ 3119437 w 7034213"/>
                <a:gd name="connsiteY4" fmla="*/ 778668 h 1304925"/>
                <a:gd name="connsiteX5" fmla="*/ 3902869 w 7034213"/>
                <a:gd name="connsiteY5" fmla="*/ 564356 h 1304925"/>
                <a:gd name="connsiteX6" fmla="*/ 4686300 w 7034213"/>
                <a:gd name="connsiteY6" fmla="*/ 381000 h 1304925"/>
                <a:gd name="connsiteX7" fmla="*/ 5472113 w 7034213"/>
                <a:gd name="connsiteY7" fmla="*/ 242887 h 1304925"/>
                <a:gd name="connsiteX8" fmla="*/ 6243639 w 7034213"/>
                <a:gd name="connsiteY8" fmla="*/ 302417 h 1304925"/>
                <a:gd name="connsiteX9" fmla="*/ 7034213 w 7034213"/>
                <a:gd name="connsiteY9" fmla="*/ 0 h 1304925"/>
                <a:gd name="connsiteX0" fmla="*/ 0 w 7022307"/>
                <a:gd name="connsiteY0" fmla="*/ 1304925 h 1304925"/>
                <a:gd name="connsiteX1" fmla="*/ 781050 w 7022307"/>
                <a:gd name="connsiteY1" fmla="*/ 1209675 h 1304925"/>
                <a:gd name="connsiteX2" fmla="*/ 1557338 w 7022307"/>
                <a:gd name="connsiteY2" fmla="*/ 1057275 h 1304925"/>
                <a:gd name="connsiteX3" fmla="*/ 2343150 w 7022307"/>
                <a:gd name="connsiteY3" fmla="*/ 926307 h 1304925"/>
                <a:gd name="connsiteX4" fmla="*/ 3119437 w 7022307"/>
                <a:gd name="connsiteY4" fmla="*/ 778668 h 1304925"/>
                <a:gd name="connsiteX5" fmla="*/ 3902869 w 7022307"/>
                <a:gd name="connsiteY5" fmla="*/ 564356 h 1304925"/>
                <a:gd name="connsiteX6" fmla="*/ 4686300 w 7022307"/>
                <a:gd name="connsiteY6" fmla="*/ 381000 h 1304925"/>
                <a:gd name="connsiteX7" fmla="*/ 5472113 w 7022307"/>
                <a:gd name="connsiteY7" fmla="*/ 242887 h 1304925"/>
                <a:gd name="connsiteX8" fmla="*/ 6243639 w 7022307"/>
                <a:gd name="connsiteY8" fmla="*/ 302417 h 1304925"/>
                <a:gd name="connsiteX9" fmla="*/ 7022307 w 7022307"/>
                <a:gd name="connsiteY9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2307" h="1304925">
                  <a:moveTo>
                    <a:pt x="0" y="1304925"/>
                  </a:moveTo>
                  <a:lnTo>
                    <a:pt x="781050" y="1209675"/>
                  </a:lnTo>
                  <a:lnTo>
                    <a:pt x="1557338" y="1057275"/>
                  </a:lnTo>
                  <a:lnTo>
                    <a:pt x="2343150" y="926307"/>
                  </a:lnTo>
                  <a:lnTo>
                    <a:pt x="3119437" y="778668"/>
                  </a:lnTo>
                  <a:lnTo>
                    <a:pt x="3902869" y="564356"/>
                  </a:lnTo>
                  <a:lnTo>
                    <a:pt x="4686300" y="381000"/>
                  </a:lnTo>
                  <a:lnTo>
                    <a:pt x="5472113" y="242887"/>
                  </a:lnTo>
                  <a:lnTo>
                    <a:pt x="6243639" y="302417"/>
                  </a:lnTo>
                  <a:lnTo>
                    <a:pt x="7022307" y="0"/>
                  </a:ln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63F8C661-33DC-176B-E757-7D88A8C74D72}"/>
                </a:ext>
              </a:extLst>
            </p:cNvPr>
            <p:cNvGrpSpPr/>
            <p:nvPr/>
          </p:nvGrpSpPr>
          <p:grpSpPr>
            <a:xfrm>
              <a:off x="2033753" y="3888363"/>
              <a:ext cx="7132285" cy="1393856"/>
              <a:chOff x="2033753" y="3888363"/>
              <a:chExt cx="7132285" cy="1393856"/>
            </a:xfrm>
            <a:solidFill>
              <a:srgbClr val="00B050"/>
            </a:solidFill>
          </p:grpSpPr>
          <p:sp>
            <p:nvSpPr>
              <p:cNvPr id="107" name="二等辺三角形 106">
                <a:extLst>
                  <a:ext uri="{FF2B5EF4-FFF2-40B4-BE49-F238E27FC236}">
                    <a16:creationId xmlns:a16="http://schemas.microsoft.com/office/drawing/2014/main" id="{CD216E6D-9D6E-6BB4-805E-FBEEF1ADC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3753" y="519221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二等辺三角形 107">
                <a:extLst>
                  <a:ext uri="{FF2B5EF4-FFF2-40B4-BE49-F238E27FC236}">
                    <a16:creationId xmlns:a16="http://schemas.microsoft.com/office/drawing/2014/main" id="{455F4D86-6B27-D7CA-15C4-92280DE276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2427" y="5092205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二等辺三角形 108">
                <a:extLst>
                  <a:ext uri="{FF2B5EF4-FFF2-40B4-BE49-F238E27FC236}">
                    <a16:creationId xmlns:a16="http://schemas.microsoft.com/office/drawing/2014/main" id="{ECF59C17-A0B2-BEA4-112C-3B8B57BC6A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0801" y="4953577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二等辺三角形 109">
                <a:extLst>
                  <a:ext uri="{FF2B5EF4-FFF2-40B4-BE49-F238E27FC236}">
                    <a16:creationId xmlns:a16="http://schemas.microsoft.com/office/drawing/2014/main" id="{1A43B4D0-B47C-FDF4-188F-1C8D363F4E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2343" y="481545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二等辺三角形 110">
                <a:extLst>
                  <a:ext uri="{FF2B5EF4-FFF2-40B4-BE49-F238E27FC236}">
                    <a16:creationId xmlns:a16="http://schemas.microsoft.com/office/drawing/2014/main" id="{F7A2A097-D379-59B2-A01D-DF1515F18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54033" y="467057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二等辺三角形 111">
                <a:extLst>
                  <a:ext uri="{FF2B5EF4-FFF2-40B4-BE49-F238E27FC236}">
                    <a16:creationId xmlns:a16="http://schemas.microsoft.com/office/drawing/2014/main" id="{95969327-7F44-FAB7-1C7A-F55C546166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34425" y="4453502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二等辺三角形 112">
                <a:extLst>
                  <a:ext uri="{FF2B5EF4-FFF2-40B4-BE49-F238E27FC236}">
                    <a16:creationId xmlns:a16="http://schemas.microsoft.com/office/drawing/2014/main" id="{00C58A58-4ABA-3EDF-8A9C-1A6BA1DC0A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6532" y="4270939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二等辺三角形 113">
                <a:extLst>
                  <a:ext uri="{FF2B5EF4-FFF2-40B4-BE49-F238E27FC236}">
                    <a16:creationId xmlns:a16="http://schemas.microsoft.com/office/drawing/2014/main" id="{266199A5-F60D-9696-F48A-513B0ABD2A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76" y="4134638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二等辺三角形 114">
                <a:extLst>
                  <a:ext uri="{FF2B5EF4-FFF2-40B4-BE49-F238E27FC236}">
                    <a16:creationId xmlns:a16="http://schemas.microsoft.com/office/drawing/2014/main" id="{CABE847D-E196-44B4-9398-E3745A073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1879" y="4192616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二等辺三角形 115">
                <a:extLst>
                  <a:ext uri="{FF2B5EF4-FFF2-40B4-BE49-F238E27FC236}">
                    <a16:creationId xmlns:a16="http://schemas.microsoft.com/office/drawing/2014/main" id="{DADBD946-717E-8F6F-74DC-C3CCD1D2DC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1638" y="3888363"/>
                <a:ext cx="104400" cy="90000"/>
              </a:xfrm>
              <a:prstGeom prst="triangl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248B5A41-B8F4-C6BC-2B60-E646260F0A1D}"/>
                </a:ext>
              </a:extLst>
            </p:cNvPr>
            <p:cNvGrpSpPr/>
            <p:nvPr/>
          </p:nvGrpSpPr>
          <p:grpSpPr>
            <a:xfrm>
              <a:off x="1955260" y="3714819"/>
              <a:ext cx="7290008" cy="1425125"/>
              <a:chOff x="1955260" y="3714819"/>
              <a:chExt cx="7290008" cy="1425125"/>
            </a:xfrm>
          </p:grpSpPr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EA184C77-410E-84D4-F44D-DA7ABF7E71C6}"/>
                  </a:ext>
                </a:extLst>
              </p:cNvPr>
              <p:cNvSpPr txBox="1"/>
              <p:nvPr/>
            </p:nvSpPr>
            <p:spPr>
              <a:xfrm>
                <a:off x="1955260" y="501683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1,813</a:t>
                </a:r>
                <a:endParaRPr kumimoji="1" lang="ja-JP" altLang="en-US" sz="800" dirty="0"/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C32E0232-4D08-0F76-72CE-E83BAE902900}"/>
                  </a:ext>
                </a:extLst>
              </p:cNvPr>
              <p:cNvSpPr txBox="1"/>
              <p:nvPr/>
            </p:nvSpPr>
            <p:spPr>
              <a:xfrm>
                <a:off x="2734800" y="4926895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2,167</a:t>
                </a:r>
                <a:endParaRPr kumimoji="1" lang="ja-JP" altLang="en-US" sz="800" dirty="0"/>
              </a:p>
            </p:txBody>
          </p:sp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566C8CA6-EF05-2EE3-76E6-87B0F460396A}"/>
                  </a:ext>
                </a:extLst>
              </p:cNvPr>
              <p:cNvSpPr txBox="1"/>
              <p:nvPr/>
            </p:nvSpPr>
            <p:spPr>
              <a:xfrm>
                <a:off x="3511881" y="4775256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2,722</a:t>
                </a:r>
                <a:endParaRPr kumimoji="1" lang="ja-JP" altLang="en-US" sz="800" dirty="0"/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8190E53B-693A-04D8-E99C-31B824A34306}"/>
                  </a:ext>
                </a:extLst>
              </p:cNvPr>
              <p:cNvSpPr txBox="1"/>
              <p:nvPr/>
            </p:nvSpPr>
            <p:spPr>
              <a:xfrm>
                <a:off x="4294699" y="463995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3,218</a:t>
                </a:r>
                <a:endParaRPr kumimoji="1" lang="ja-JP" altLang="en-US" sz="800" dirty="0"/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9E85696-4E57-D18D-98DA-E9BFD3605F38}"/>
                  </a:ext>
                </a:extLst>
              </p:cNvPr>
              <p:cNvSpPr txBox="1"/>
              <p:nvPr/>
            </p:nvSpPr>
            <p:spPr>
              <a:xfrm>
                <a:off x="5076389" y="449844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3,762</a:t>
                </a:r>
                <a:endParaRPr kumimoji="1" lang="ja-JP" altLang="en-US" sz="800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4E058FCA-8370-97D1-4618-4038985F6997}"/>
                  </a:ext>
                </a:extLst>
              </p:cNvPr>
              <p:cNvSpPr txBox="1"/>
              <p:nvPr/>
            </p:nvSpPr>
            <p:spPr>
              <a:xfrm>
                <a:off x="5858596" y="428010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4,570</a:t>
                </a:r>
                <a:endParaRPr kumimoji="1" lang="ja-JP" altLang="en-US" sz="800" dirty="0"/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CC6EB88F-D0B8-7741-EE39-B5116BA20F30}"/>
                  </a:ext>
                </a:extLst>
              </p:cNvPr>
              <p:cNvSpPr txBox="1"/>
              <p:nvPr/>
            </p:nvSpPr>
            <p:spPr>
              <a:xfrm>
                <a:off x="6639366" y="4108010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5,260</a:t>
                </a:r>
                <a:endParaRPr kumimoji="1" lang="ja-JP" altLang="en-US" sz="800" dirty="0"/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E2FA1766-C682-9597-D5BA-FD8E7AB65D1F}"/>
                  </a:ext>
                </a:extLst>
              </p:cNvPr>
              <p:cNvSpPr txBox="1"/>
              <p:nvPr/>
            </p:nvSpPr>
            <p:spPr>
              <a:xfrm>
                <a:off x="7421895" y="3953466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5,783</a:t>
                </a:r>
                <a:endParaRPr kumimoji="1" lang="ja-JP" altLang="en-US" sz="800" dirty="0"/>
              </a:p>
            </p:txBody>
          </p:sp>
          <p:sp>
            <p:nvSpPr>
              <p:cNvPr id="126" name="テキスト ボックス 125">
                <a:extLst>
                  <a:ext uri="{FF2B5EF4-FFF2-40B4-BE49-F238E27FC236}">
                    <a16:creationId xmlns:a16="http://schemas.microsoft.com/office/drawing/2014/main" id="{84613FDA-A7C6-4E08-3550-2B7BAEC2277F}"/>
                  </a:ext>
                </a:extLst>
              </p:cNvPr>
              <p:cNvSpPr txBox="1"/>
              <p:nvPr/>
            </p:nvSpPr>
            <p:spPr>
              <a:xfrm>
                <a:off x="8189083" y="4304492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5,546</a:t>
                </a:r>
                <a:endParaRPr kumimoji="1" lang="ja-JP" altLang="en-US" sz="800" dirty="0"/>
              </a:p>
            </p:txBody>
          </p: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66DEFFA1-249D-F173-0BEE-AD69E167CE4C}"/>
                  </a:ext>
                </a:extLst>
              </p:cNvPr>
              <p:cNvSpPr txBox="1"/>
              <p:nvPr/>
            </p:nvSpPr>
            <p:spPr>
              <a:xfrm>
                <a:off x="8985581" y="371481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6,703</a:t>
                </a:r>
                <a:endParaRPr kumimoji="1" lang="ja-JP" altLang="en-US" sz="800" dirty="0"/>
              </a:p>
            </p:txBody>
          </p:sp>
        </p:grp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D0BA235F-69C4-01FA-787F-1FF1E9F009D4}"/>
                </a:ext>
              </a:extLst>
            </p:cNvPr>
            <p:cNvSpPr/>
            <p:nvPr/>
          </p:nvSpPr>
          <p:spPr>
            <a:xfrm>
              <a:off x="2088357" y="2733675"/>
              <a:ext cx="7029449" cy="1366838"/>
            </a:xfrm>
            <a:custGeom>
              <a:avLst/>
              <a:gdLst>
                <a:gd name="connsiteX0" fmla="*/ 0 w 7038975"/>
                <a:gd name="connsiteY0" fmla="*/ 9525 h 1385888"/>
                <a:gd name="connsiteX1" fmla="*/ 781050 w 7038975"/>
                <a:gd name="connsiteY1" fmla="*/ 0 h 1385888"/>
                <a:gd name="connsiteX2" fmla="*/ 1566862 w 7038975"/>
                <a:gd name="connsiteY2" fmla="*/ 161925 h 1385888"/>
                <a:gd name="connsiteX3" fmla="*/ 2343150 w 7038975"/>
                <a:gd name="connsiteY3" fmla="*/ 247650 h 1385888"/>
                <a:gd name="connsiteX4" fmla="*/ 3133725 w 7038975"/>
                <a:gd name="connsiteY4" fmla="*/ 314325 h 1385888"/>
                <a:gd name="connsiteX5" fmla="*/ 3914775 w 7038975"/>
                <a:gd name="connsiteY5" fmla="*/ 661988 h 1385888"/>
                <a:gd name="connsiteX6" fmla="*/ 4691062 w 7038975"/>
                <a:gd name="connsiteY6" fmla="*/ 681038 h 1385888"/>
                <a:gd name="connsiteX7" fmla="*/ 5476875 w 7038975"/>
                <a:gd name="connsiteY7" fmla="*/ 866775 h 1385888"/>
                <a:gd name="connsiteX8" fmla="*/ 6257925 w 7038975"/>
                <a:gd name="connsiteY8" fmla="*/ 1314450 h 1385888"/>
                <a:gd name="connsiteX9" fmla="*/ 7038975 w 7038975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9718 w 7031831"/>
                <a:gd name="connsiteY2" fmla="*/ 161925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26581 w 7031831"/>
                <a:gd name="connsiteY4" fmla="*/ 314325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7631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9731 w 7031831"/>
                <a:gd name="connsiteY7" fmla="*/ 866775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50781 w 7031831"/>
                <a:gd name="connsiteY8" fmla="*/ 1314450 h 1385888"/>
                <a:gd name="connsiteX9" fmla="*/ 7031831 w 7031831"/>
                <a:gd name="connsiteY9" fmla="*/ 1385888 h 1385888"/>
                <a:gd name="connsiteX0" fmla="*/ 0 w 7031831"/>
                <a:gd name="connsiteY0" fmla="*/ 16669 h 1385888"/>
                <a:gd name="connsiteX1" fmla="*/ 773906 w 7031831"/>
                <a:gd name="connsiteY1" fmla="*/ 0 h 1385888"/>
                <a:gd name="connsiteX2" fmla="*/ 1554955 w 7031831"/>
                <a:gd name="connsiteY2" fmla="*/ 159544 h 1385888"/>
                <a:gd name="connsiteX3" fmla="*/ 2336006 w 7031831"/>
                <a:gd name="connsiteY3" fmla="*/ 247650 h 1385888"/>
                <a:gd name="connsiteX4" fmla="*/ 3117056 w 7031831"/>
                <a:gd name="connsiteY4" fmla="*/ 307181 h 1385888"/>
                <a:gd name="connsiteX5" fmla="*/ 3900487 w 7031831"/>
                <a:gd name="connsiteY5" fmla="*/ 661988 h 1385888"/>
                <a:gd name="connsiteX6" fmla="*/ 4683918 w 7031831"/>
                <a:gd name="connsiteY6" fmla="*/ 681038 h 1385888"/>
                <a:gd name="connsiteX7" fmla="*/ 5460206 w 7031831"/>
                <a:gd name="connsiteY7" fmla="*/ 862013 h 1385888"/>
                <a:gd name="connsiteX8" fmla="*/ 6243637 w 7031831"/>
                <a:gd name="connsiteY8" fmla="*/ 1309688 h 1385888"/>
                <a:gd name="connsiteX9" fmla="*/ 7031831 w 7031831"/>
                <a:gd name="connsiteY9" fmla="*/ 1385888 h 1385888"/>
                <a:gd name="connsiteX0" fmla="*/ 0 w 7029449"/>
                <a:gd name="connsiteY0" fmla="*/ 16669 h 1366838"/>
                <a:gd name="connsiteX1" fmla="*/ 773906 w 7029449"/>
                <a:gd name="connsiteY1" fmla="*/ 0 h 1366838"/>
                <a:gd name="connsiteX2" fmla="*/ 1554955 w 7029449"/>
                <a:gd name="connsiteY2" fmla="*/ 159544 h 1366838"/>
                <a:gd name="connsiteX3" fmla="*/ 2336006 w 7029449"/>
                <a:gd name="connsiteY3" fmla="*/ 247650 h 1366838"/>
                <a:gd name="connsiteX4" fmla="*/ 3117056 w 7029449"/>
                <a:gd name="connsiteY4" fmla="*/ 307181 h 1366838"/>
                <a:gd name="connsiteX5" fmla="*/ 3900487 w 7029449"/>
                <a:gd name="connsiteY5" fmla="*/ 661988 h 1366838"/>
                <a:gd name="connsiteX6" fmla="*/ 4683918 w 7029449"/>
                <a:gd name="connsiteY6" fmla="*/ 681038 h 1366838"/>
                <a:gd name="connsiteX7" fmla="*/ 5460206 w 7029449"/>
                <a:gd name="connsiteY7" fmla="*/ 862013 h 1366838"/>
                <a:gd name="connsiteX8" fmla="*/ 6243637 w 7029449"/>
                <a:gd name="connsiteY8" fmla="*/ 1309688 h 1366838"/>
                <a:gd name="connsiteX9" fmla="*/ 7029449 w 7029449"/>
                <a:gd name="connsiteY9" fmla="*/ 1366838 h 136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9449" h="1366838">
                  <a:moveTo>
                    <a:pt x="0" y="16669"/>
                  </a:moveTo>
                  <a:lnTo>
                    <a:pt x="773906" y="0"/>
                  </a:lnTo>
                  <a:lnTo>
                    <a:pt x="1554955" y="159544"/>
                  </a:lnTo>
                  <a:lnTo>
                    <a:pt x="2336006" y="247650"/>
                  </a:lnTo>
                  <a:lnTo>
                    <a:pt x="3117056" y="307181"/>
                  </a:lnTo>
                  <a:lnTo>
                    <a:pt x="3900487" y="661988"/>
                  </a:lnTo>
                  <a:lnTo>
                    <a:pt x="4683918" y="681038"/>
                  </a:lnTo>
                  <a:lnTo>
                    <a:pt x="5460206" y="862013"/>
                  </a:lnTo>
                  <a:lnTo>
                    <a:pt x="6243637" y="1309688"/>
                  </a:lnTo>
                  <a:lnTo>
                    <a:pt x="7029449" y="1366838"/>
                  </a:lnTo>
                </a:path>
              </a:pathLst>
            </a:cu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6B17981-95D3-B121-E3FC-1FBE2606C553}"/>
                </a:ext>
              </a:extLst>
            </p:cNvPr>
            <p:cNvGrpSpPr/>
            <p:nvPr/>
          </p:nvGrpSpPr>
          <p:grpSpPr>
            <a:xfrm>
              <a:off x="2039979" y="2688675"/>
              <a:ext cx="7118065" cy="1458541"/>
              <a:chOff x="2039979" y="2688675"/>
              <a:chExt cx="7118065" cy="1458541"/>
            </a:xfrm>
            <a:solidFill>
              <a:srgbClr val="00B0F0"/>
            </a:solidFill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704CB855-A366-D8FF-3407-296E7D6CE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39979" y="2704397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D157489A-6A93-A7BE-2544-A128C38C7A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17263" y="268867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E963B2DD-EE79-65CB-63E8-F293A09D7A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6725" y="284965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8A20EF60-8EBC-8F57-A07E-4A89CBEC44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9363" y="293182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9DF89AF1-4413-73B8-EB2B-B10B4D8405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60413" y="300425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4203F8F2-E053-9047-F08D-1FBE294C38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41463" y="3349121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30178FFB-A762-6CF8-A039-05BA2FDB29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2513" y="3372094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CF4656BA-FA33-3C5F-E593-C309A3522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6738" y="3553855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32CE768E-6D75-85FB-65A7-76D3BA2CDD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87788" y="4003309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04DEAF9A-29C8-5EED-14EA-846DD4C7C3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8044" y="4057216"/>
                <a:ext cx="90000" cy="90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E22BC27-5DB3-023E-EAC0-609109098CAF}"/>
                </a:ext>
              </a:extLst>
            </p:cNvPr>
            <p:cNvGrpSpPr/>
            <p:nvPr/>
          </p:nvGrpSpPr>
          <p:grpSpPr>
            <a:xfrm>
              <a:off x="1923900" y="2508722"/>
              <a:ext cx="7318988" cy="1803900"/>
              <a:chOff x="1923900" y="2508722"/>
              <a:chExt cx="7318988" cy="1803900"/>
            </a:xfrm>
          </p:grpSpPr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ABCFEE7-0B76-E432-09CC-8BE9EBA335A5}"/>
                  </a:ext>
                </a:extLst>
              </p:cNvPr>
              <p:cNvSpPr txBox="1"/>
              <p:nvPr/>
            </p:nvSpPr>
            <p:spPr>
              <a:xfrm>
                <a:off x="1923900" y="252522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11,148</a:t>
                </a:r>
                <a:endParaRPr kumimoji="1" lang="ja-JP" altLang="en-US" sz="800" dirty="0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21C9402-50DF-0AE2-1A0C-DB83E346236E}"/>
                  </a:ext>
                </a:extLst>
              </p:cNvPr>
              <p:cNvSpPr txBox="1"/>
              <p:nvPr/>
            </p:nvSpPr>
            <p:spPr>
              <a:xfrm>
                <a:off x="2703565" y="250872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11,200</a:t>
                </a:r>
                <a:endParaRPr kumimoji="1" lang="ja-JP" altLang="en-US" sz="8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9CAF40A-B3B1-E713-BCC6-86CB882C4E8C}"/>
                  </a:ext>
                </a:extLst>
              </p:cNvPr>
              <p:cNvSpPr txBox="1"/>
              <p:nvPr/>
            </p:nvSpPr>
            <p:spPr>
              <a:xfrm>
                <a:off x="3483027" y="267247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10,607</a:t>
                </a:r>
                <a:endParaRPr kumimoji="1" lang="ja-JP" altLang="en-US" sz="800" dirty="0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38348F5-A561-284E-A113-36296B2DBB22}"/>
                  </a:ext>
                </a:extLst>
              </p:cNvPr>
              <p:cNvSpPr txBox="1"/>
              <p:nvPr/>
            </p:nvSpPr>
            <p:spPr>
              <a:xfrm>
                <a:off x="4265665" y="275820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10,284</a:t>
                </a:r>
                <a:endParaRPr kumimoji="1" lang="ja-JP" altLang="en-US" sz="800" dirty="0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02E9EBF-9E2D-CCC6-83DF-DEEDA9ED412C}"/>
                  </a:ext>
                </a:extLst>
              </p:cNvPr>
              <p:cNvSpPr txBox="1"/>
              <p:nvPr/>
            </p:nvSpPr>
            <p:spPr>
              <a:xfrm>
                <a:off x="5048303" y="281975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10,030</a:t>
                </a:r>
                <a:endParaRPr kumimoji="1" lang="ja-JP" altLang="en-US" sz="800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67C948F-FB1E-5B9C-D250-C56AE8214CEE}"/>
                  </a:ext>
                </a:extLst>
              </p:cNvPr>
              <p:cNvSpPr txBox="1"/>
              <p:nvPr/>
            </p:nvSpPr>
            <p:spPr>
              <a:xfrm>
                <a:off x="5856620" y="3182422"/>
                <a:ext cx="25968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8,730</a:t>
                </a:r>
                <a:endParaRPr kumimoji="1" lang="ja-JP" altLang="en-US" sz="800" dirty="0"/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B1E3032-B452-99C5-4DB0-405C6F0C44F8}"/>
                  </a:ext>
                </a:extLst>
              </p:cNvPr>
              <p:cNvSpPr txBox="1"/>
              <p:nvPr/>
            </p:nvSpPr>
            <p:spPr>
              <a:xfrm>
                <a:off x="6640050" y="3201309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8,654</a:t>
                </a:r>
                <a:endParaRPr kumimoji="1" lang="ja-JP" altLang="en-US" sz="800" dirty="0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6EC4A6F-1D60-E6D7-0E5F-3B46F294AEF2}"/>
                  </a:ext>
                </a:extLst>
              </p:cNvPr>
              <p:cNvSpPr txBox="1"/>
              <p:nvPr/>
            </p:nvSpPr>
            <p:spPr>
              <a:xfrm>
                <a:off x="7421894" y="337917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7,970</a:t>
                </a:r>
                <a:endParaRPr kumimoji="1" lang="ja-JP" altLang="en-US" sz="800" dirty="0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475C353-F712-4457-3FE6-B8CDEBD8FA5D}"/>
                  </a:ext>
                </a:extLst>
              </p:cNvPr>
              <p:cNvSpPr txBox="1"/>
              <p:nvPr/>
            </p:nvSpPr>
            <p:spPr>
              <a:xfrm>
                <a:off x="8202944" y="3834943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6,289</a:t>
                </a:r>
                <a:endParaRPr kumimoji="1" lang="ja-JP" altLang="en-US" sz="800" dirty="0"/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95BD467-425C-EF7E-8A17-CFFFEAEAA62C}"/>
                  </a:ext>
                </a:extLst>
              </p:cNvPr>
              <p:cNvSpPr txBox="1"/>
              <p:nvPr/>
            </p:nvSpPr>
            <p:spPr>
              <a:xfrm>
                <a:off x="8983201" y="4189511"/>
                <a:ext cx="259687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6,073</a:t>
                </a:r>
                <a:endParaRPr kumimoji="1" lang="ja-JP" altLang="en-US" sz="800" dirty="0"/>
              </a:p>
            </p:txBody>
          </p:sp>
        </p:grp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AFAAC487-E3F5-641A-B9EE-FAD8EDF8A258}"/>
                </a:ext>
              </a:extLst>
            </p:cNvPr>
            <p:cNvSpPr/>
            <p:nvPr/>
          </p:nvSpPr>
          <p:spPr>
            <a:xfrm>
              <a:off x="2083558" y="1833349"/>
              <a:ext cx="7028597" cy="516020"/>
            </a:xfrm>
            <a:custGeom>
              <a:avLst/>
              <a:gdLst>
                <a:gd name="connsiteX0" fmla="*/ 0 w 7028597"/>
                <a:gd name="connsiteY0" fmla="*/ 300251 h 523164"/>
                <a:gd name="connsiteX1" fmla="*/ 787021 w 7028597"/>
                <a:gd name="connsiteY1" fmla="*/ 177421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64943 w 7028597"/>
                <a:gd name="connsiteY2" fmla="*/ 200167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7415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12358 w 7028597"/>
                <a:gd name="connsiteY5" fmla="*/ 191069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94830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7302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23164"/>
                <a:gd name="connsiteX1" fmla="*/ 779878 w 7028597"/>
                <a:gd name="connsiteY1" fmla="*/ 179802 h 523164"/>
                <a:gd name="connsiteX2" fmla="*/ 1555418 w 7028597"/>
                <a:gd name="connsiteY2" fmla="*/ 195405 h 523164"/>
                <a:gd name="connsiteX3" fmla="*/ 2340272 w 7028597"/>
                <a:gd name="connsiteY3" fmla="*/ 145576 h 523164"/>
                <a:gd name="connsiteX4" fmla="*/ 3125338 w 7028597"/>
                <a:gd name="connsiteY4" fmla="*/ 63690 h 523164"/>
                <a:gd name="connsiteX5" fmla="*/ 3902833 w 7028597"/>
                <a:gd name="connsiteY5" fmla="*/ 188688 h 523164"/>
                <a:gd name="connsiteX6" fmla="*/ 4685305 w 7028597"/>
                <a:gd name="connsiteY6" fmla="*/ 0 h 523164"/>
                <a:gd name="connsiteX7" fmla="*/ 5470158 w 7028597"/>
                <a:gd name="connsiteY7" fmla="*/ 40944 h 523164"/>
                <a:gd name="connsiteX8" fmla="*/ 6255224 w 7028597"/>
                <a:gd name="connsiteY8" fmla="*/ 523164 h 523164"/>
                <a:gd name="connsiteX9" fmla="*/ 7028597 w 7028597"/>
                <a:gd name="connsiteY9" fmla="*/ 200167 h 523164"/>
                <a:gd name="connsiteX0" fmla="*/ 0 w 7028597"/>
                <a:gd name="connsiteY0" fmla="*/ 300251 h 516020"/>
                <a:gd name="connsiteX1" fmla="*/ 779878 w 7028597"/>
                <a:gd name="connsiteY1" fmla="*/ 179802 h 516020"/>
                <a:gd name="connsiteX2" fmla="*/ 1555418 w 7028597"/>
                <a:gd name="connsiteY2" fmla="*/ 195405 h 516020"/>
                <a:gd name="connsiteX3" fmla="*/ 2340272 w 7028597"/>
                <a:gd name="connsiteY3" fmla="*/ 145576 h 516020"/>
                <a:gd name="connsiteX4" fmla="*/ 3125338 w 7028597"/>
                <a:gd name="connsiteY4" fmla="*/ 63690 h 516020"/>
                <a:gd name="connsiteX5" fmla="*/ 3902833 w 7028597"/>
                <a:gd name="connsiteY5" fmla="*/ 188688 h 516020"/>
                <a:gd name="connsiteX6" fmla="*/ 4685305 w 7028597"/>
                <a:gd name="connsiteY6" fmla="*/ 0 h 516020"/>
                <a:gd name="connsiteX7" fmla="*/ 5470158 w 7028597"/>
                <a:gd name="connsiteY7" fmla="*/ 40944 h 516020"/>
                <a:gd name="connsiteX8" fmla="*/ 6248080 w 7028597"/>
                <a:gd name="connsiteY8" fmla="*/ 516020 h 516020"/>
                <a:gd name="connsiteX9" fmla="*/ 7028597 w 7028597"/>
                <a:gd name="connsiteY9" fmla="*/ 200167 h 51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8597" h="516020">
                  <a:moveTo>
                    <a:pt x="0" y="300251"/>
                  </a:moveTo>
                  <a:lnTo>
                    <a:pt x="779878" y="179802"/>
                  </a:lnTo>
                  <a:lnTo>
                    <a:pt x="1555418" y="195405"/>
                  </a:lnTo>
                  <a:lnTo>
                    <a:pt x="2340272" y="145576"/>
                  </a:lnTo>
                  <a:lnTo>
                    <a:pt x="3125338" y="63690"/>
                  </a:lnTo>
                  <a:lnTo>
                    <a:pt x="3902833" y="188688"/>
                  </a:lnTo>
                  <a:lnTo>
                    <a:pt x="4685305" y="0"/>
                  </a:lnTo>
                  <a:lnTo>
                    <a:pt x="5470158" y="40944"/>
                  </a:lnTo>
                  <a:lnTo>
                    <a:pt x="6248080" y="516020"/>
                  </a:lnTo>
                  <a:lnTo>
                    <a:pt x="7028597" y="200167"/>
                  </a:ln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0714FDFA-4103-F481-4D5C-CE0CA7CB3022}"/>
                </a:ext>
              </a:extLst>
            </p:cNvPr>
            <p:cNvGrpSpPr/>
            <p:nvPr/>
          </p:nvGrpSpPr>
          <p:grpSpPr>
            <a:xfrm>
              <a:off x="1926358" y="1591088"/>
              <a:ext cx="7347996" cy="650353"/>
              <a:chOff x="1926358" y="1591088"/>
              <a:chExt cx="7347996" cy="650353"/>
            </a:xfrm>
          </p:grpSpPr>
          <p:sp>
            <p:nvSpPr>
              <p:cNvPr id="168" name="テキスト ボックス 167">
                <a:extLst>
                  <a:ext uri="{FF2B5EF4-FFF2-40B4-BE49-F238E27FC236}">
                    <a16:creationId xmlns:a16="http://schemas.microsoft.com/office/drawing/2014/main" id="{0BD323D5-9616-E201-ACEB-97FD3E22AE6D}"/>
                  </a:ext>
                </a:extLst>
              </p:cNvPr>
              <p:cNvSpPr txBox="1"/>
              <p:nvPr/>
            </p:nvSpPr>
            <p:spPr>
              <a:xfrm>
                <a:off x="1926358" y="1865071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13,437</a:t>
                </a:r>
                <a:endParaRPr kumimoji="1" lang="ja-JP" altLang="en-US" sz="800" dirty="0"/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222E31E6-D052-58DF-85B5-667AF0B1A9AE}"/>
                  </a:ext>
                </a:extLst>
              </p:cNvPr>
              <p:cNvSpPr txBox="1"/>
              <p:nvPr/>
            </p:nvSpPr>
            <p:spPr>
              <a:xfrm>
                <a:off x="2703565" y="177179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13,887</a:t>
                </a:r>
                <a:endParaRPr kumimoji="1" lang="ja-JP" altLang="en-US" sz="800" dirty="0"/>
              </a:p>
            </p:txBody>
          </p: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2F74C0DD-BD04-BC0B-9178-CBD55B86CF56}"/>
                  </a:ext>
                </a:extLst>
              </p:cNvPr>
              <p:cNvSpPr txBox="1"/>
              <p:nvPr/>
            </p:nvSpPr>
            <p:spPr>
              <a:xfrm>
                <a:off x="3485485" y="1790223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13,841</a:t>
                </a:r>
                <a:endParaRPr kumimoji="1" lang="ja-JP" altLang="en-US" sz="800" dirty="0"/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9ED4BE69-7021-92F7-855A-ABADB0EB3060}"/>
                  </a:ext>
                </a:extLst>
              </p:cNvPr>
              <p:cNvSpPr txBox="1"/>
              <p:nvPr/>
            </p:nvSpPr>
            <p:spPr>
              <a:xfrm>
                <a:off x="4267607" y="1741016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14,019</a:t>
                </a:r>
                <a:endParaRPr kumimoji="1" lang="ja-JP" altLang="en-US" sz="800" dirty="0"/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2A129ECC-15B6-6611-86D7-F05E751697B5}"/>
                  </a:ext>
                </a:extLst>
              </p:cNvPr>
              <p:cNvSpPr txBox="1"/>
              <p:nvPr/>
            </p:nvSpPr>
            <p:spPr>
              <a:xfrm>
                <a:off x="5048824" y="1667112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14,322</a:t>
                </a:r>
                <a:endParaRPr kumimoji="1" lang="ja-JP" altLang="en-US" sz="800" dirty="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9FC95ED9-2324-A9AF-3325-A0BC221B0760}"/>
                  </a:ext>
                </a:extLst>
              </p:cNvPr>
              <p:cNvSpPr txBox="1"/>
              <p:nvPr/>
            </p:nvSpPr>
            <p:spPr>
              <a:xfrm>
                <a:off x="5829087" y="178174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13,860</a:t>
                </a:r>
                <a:endParaRPr kumimoji="1" lang="ja-JP" altLang="en-US" sz="800" dirty="0"/>
              </a:p>
            </p:txBody>
          </p:sp>
          <p:sp>
            <p:nvSpPr>
              <p:cNvPr id="174" name="テキスト ボックス 173">
                <a:extLst>
                  <a:ext uri="{FF2B5EF4-FFF2-40B4-BE49-F238E27FC236}">
                    <a16:creationId xmlns:a16="http://schemas.microsoft.com/office/drawing/2014/main" id="{4D03A634-C97A-DD4F-358D-88AD247FFAEE}"/>
                  </a:ext>
                </a:extLst>
              </p:cNvPr>
              <p:cNvSpPr txBox="1"/>
              <p:nvPr/>
            </p:nvSpPr>
            <p:spPr>
              <a:xfrm>
                <a:off x="6608815" y="1591088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14,567</a:t>
                </a:r>
                <a:endParaRPr kumimoji="1" lang="ja-JP" altLang="en-US" sz="800" dirty="0"/>
              </a:p>
            </p:txBody>
          </p:sp>
          <p:sp>
            <p:nvSpPr>
              <p:cNvPr id="175" name="テキスト ボックス 174">
                <a:extLst>
                  <a:ext uri="{FF2B5EF4-FFF2-40B4-BE49-F238E27FC236}">
                    <a16:creationId xmlns:a16="http://schemas.microsoft.com/office/drawing/2014/main" id="{56718AAB-E691-DCC1-E00E-FBD366FE6BE9}"/>
                  </a:ext>
                </a:extLst>
              </p:cNvPr>
              <p:cNvSpPr txBox="1"/>
              <p:nvPr/>
            </p:nvSpPr>
            <p:spPr>
              <a:xfrm>
                <a:off x="7393040" y="1632417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14,408</a:t>
                </a:r>
                <a:endParaRPr kumimoji="1" lang="ja-JP" altLang="en-US" sz="800" dirty="0"/>
              </a:p>
            </p:txBody>
          </p:sp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77913338-F360-3F29-FA14-B83703D69412}"/>
                  </a:ext>
                </a:extLst>
              </p:cNvPr>
              <p:cNvSpPr txBox="1"/>
              <p:nvPr/>
            </p:nvSpPr>
            <p:spPr>
              <a:xfrm>
                <a:off x="8172270" y="2118330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12,621</a:t>
                </a:r>
                <a:endParaRPr kumimoji="1" lang="ja-JP" altLang="en-US" sz="800" dirty="0"/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A4266D87-54C8-0FDD-8141-DE5BCB104F95}"/>
                  </a:ext>
                </a:extLst>
              </p:cNvPr>
              <p:cNvSpPr txBox="1"/>
              <p:nvPr/>
            </p:nvSpPr>
            <p:spPr>
              <a:xfrm>
                <a:off x="8956958" y="1794035"/>
                <a:ext cx="317396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:r>
                  <a:rPr kumimoji="1" lang="en-US" altLang="ja-JP" sz="800" dirty="0"/>
                  <a:t>13,815</a:t>
                </a:r>
                <a:endParaRPr kumimoji="1" lang="ja-JP" altLang="en-US" sz="800" dirty="0"/>
              </a:p>
            </p:txBody>
          </p:sp>
        </p:grp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FB658EAA-5672-3C7E-4C4E-6BAFE9A09621}"/>
              </a:ext>
            </a:extLst>
          </p:cNvPr>
          <p:cNvGrpSpPr/>
          <p:nvPr/>
        </p:nvGrpSpPr>
        <p:grpSpPr>
          <a:xfrm>
            <a:off x="9719256" y="1964562"/>
            <a:ext cx="1406579" cy="861774"/>
            <a:chOff x="9658296" y="3473322"/>
            <a:chExt cx="1406579" cy="861774"/>
          </a:xfrm>
        </p:grpSpPr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8CC7FB5C-C63E-B466-3C4A-E767ED4D428F}"/>
                </a:ext>
              </a:extLst>
            </p:cNvPr>
            <p:cNvSpPr txBox="1"/>
            <p:nvPr/>
          </p:nvSpPr>
          <p:spPr>
            <a:xfrm>
              <a:off x="9982527" y="3473322"/>
              <a:ext cx="108234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覚醒剤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大麻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麻薬・向精神薬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あへん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全薬物事犯</a:t>
              </a:r>
            </a:p>
          </p:txBody>
        </p: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106DA06E-28BE-3AEA-4C35-7CF269EF97A5}"/>
                </a:ext>
              </a:extLst>
            </p:cNvPr>
            <p:cNvCxnSpPr/>
            <p:nvPr/>
          </p:nvCxnSpPr>
          <p:spPr>
            <a:xfrm>
              <a:off x="9659763" y="3585996"/>
              <a:ext cx="360000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楕円 182">
              <a:extLst>
                <a:ext uri="{FF2B5EF4-FFF2-40B4-BE49-F238E27FC236}">
                  <a16:creationId xmlns:a16="http://schemas.microsoft.com/office/drawing/2014/main" id="{D622D4DA-59A4-0634-6944-A49333777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540996"/>
              <a:ext cx="90000" cy="90000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0E30679E-47A7-CB94-A940-CDC5C461E3A5}"/>
                </a:ext>
              </a:extLst>
            </p:cNvPr>
            <p:cNvCxnSpPr/>
            <p:nvPr/>
          </p:nvCxnSpPr>
          <p:spPr>
            <a:xfrm>
              <a:off x="9658296" y="3749826"/>
              <a:ext cx="360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EFEADFEA-53AC-D9E3-9BCA-06889C9782D5}"/>
                </a:ext>
              </a:extLst>
            </p:cNvPr>
            <p:cNvCxnSpPr/>
            <p:nvPr/>
          </p:nvCxnSpPr>
          <p:spPr>
            <a:xfrm>
              <a:off x="9658296" y="3904209"/>
              <a:ext cx="36000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000DFDBA-5DA3-10E8-BF88-173B318194BF}"/>
                </a:ext>
              </a:extLst>
            </p:cNvPr>
            <p:cNvCxnSpPr/>
            <p:nvPr/>
          </p:nvCxnSpPr>
          <p:spPr>
            <a:xfrm>
              <a:off x="9658296" y="4058436"/>
              <a:ext cx="360000" cy="0"/>
            </a:xfrm>
            <a:prstGeom prst="line">
              <a:avLst/>
            </a:prstGeom>
            <a:ln w="25400">
              <a:solidFill>
                <a:srgbClr val="0070C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C9D1E89A-0FB8-B84C-296C-8DBB143EBBEC}"/>
                </a:ext>
              </a:extLst>
            </p:cNvPr>
            <p:cNvCxnSpPr/>
            <p:nvPr/>
          </p:nvCxnSpPr>
          <p:spPr>
            <a:xfrm>
              <a:off x="9658296" y="4199406"/>
              <a:ext cx="36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二等辺三角形 187">
              <a:extLst>
                <a:ext uri="{FF2B5EF4-FFF2-40B4-BE49-F238E27FC236}">
                  <a16:creationId xmlns:a16="http://schemas.microsoft.com/office/drawing/2014/main" id="{90C5981B-4217-DCD1-ED3E-DAF7920A0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6096" y="3693973"/>
              <a:ext cx="104400" cy="90000"/>
            </a:xfrm>
            <a:prstGeom prst="triangl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ひし形 188">
              <a:extLst>
                <a:ext uri="{FF2B5EF4-FFF2-40B4-BE49-F238E27FC236}">
                  <a16:creationId xmlns:a16="http://schemas.microsoft.com/office/drawing/2014/main" id="{CB7A8835-B79E-EFC2-7C91-3657AE493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94763" y="3859536"/>
              <a:ext cx="97200" cy="97200"/>
            </a:xfrm>
            <a:prstGeom prst="diamond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80BF0821-C12F-B7C9-4C6A-DA6545EFC9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2763" y="4021563"/>
              <a:ext cx="72000" cy="7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4A861ABE-667C-97B2-4D10-F0CF0AE5BA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77327" y="4130572"/>
              <a:ext cx="142872" cy="144000"/>
              <a:chOff x="2028598" y="1574006"/>
              <a:chExt cx="108000" cy="108853"/>
            </a:xfrm>
          </p:grpSpPr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FAD791A8-0184-B401-C816-B77C1C5C1301}"/>
                  </a:ext>
                </a:extLst>
              </p:cNvPr>
              <p:cNvCxnSpPr/>
              <p:nvPr/>
            </p:nvCxnSpPr>
            <p:spPr>
              <a:xfrm>
                <a:off x="2084388" y="1574006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E36B866D-35BA-4B7F-F991-1B2B4380886C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208259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A6407F0B-E8F2-F86C-1E41-E4F1DCC4A14F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>
                <a:off x="2084388" y="1574859"/>
                <a:ext cx="0" cy="1080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0501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AF36-0748-2E19-DDBF-3E01A48B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4F230516-AC70-72E2-4129-6C7940137A3F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404CDB-2BD7-9752-A3F1-D6671D77C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93FAC-D1C4-86FA-1C3A-373884262041}"/>
              </a:ext>
            </a:extLst>
          </p:cNvPr>
          <p:cNvSpPr txBox="1"/>
          <p:nvPr/>
        </p:nvSpPr>
        <p:spPr>
          <a:xfrm>
            <a:off x="2537975" y="1940400"/>
            <a:ext cx="7116051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5400" b="1" dirty="0">
                <a:cs typeface="MS PGothic"/>
                <a:sym typeface="MS PGothic"/>
              </a:rPr>
              <a:t>は、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脳へ</a:t>
            </a: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影響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12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C8266-B278-F84B-AD91-5E2AACB1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7FDE6A-12BB-29E7-43E2-440CE65F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8932E9B-6E63-21AA-89DE-269C613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脳へ与える影響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73D29A1-B86C-1D3B-CF6F-7B1C6A9C218F}"/>
              </a:ext>
            </a:extLst>
          </p:cNvPr>
          <p:cNvSpPr txBox="1">
            <a:spLocks/>
          </p:cNvSpPr>
          <p:nvPr/>
        </p:nvSpPr>
        <p:spPr>
          <a:xfrm>
            <a:off x="5143061" y="6125454"/>
            <a:ext cx="5921814" cy="24622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出典：（公財）麻薬・覚せい剤乱用防止センター</a:t>
            </a:r>
            <a:r>
              <a:rPr lang="en-US" altLang="ja-JP" sz="1000" dirty="0"/>
              <a:t>HP</a:t>
            </a:r>
            <a:r>
              <a:rPr lang="ja-JP" altLang="en-US" sz="1000" dirty="0"/>
              <a:t>（</a:t>
            </a:r>
            <a:r>
              <a:rPr lang="en-US" altLang="ja-JP" sz="1000" dirty="0"/>
              <a:t>https://www.dapc.or.jp/kiso/04_effect.html</a:t>
            </a:r>
            <a:r>
              <a:rPr lang="ja-JP" altLang="en-US" sz="1000" dirty="0"/>
              <a:t>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A5CCB-C7E0-E0A7-0448-35289D73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4" y="1477175"/>
            <a:ext cx="9937751" cy="42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77C040-E3A6-3FC9-D041-701FD775785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8F63BC71-31BF-EF59-E3BF-D6B0264A90E7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AB62C209-EE2A-990F-F89F-49ABD8BEC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71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B27EE-93D3-4BE5-070E-94F66A210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0F1AF630-3439-C54B-81FE-E77453460B48}"/>
              </a:ext>
            </a:extLst>
          </p:cNvPr>
          <p:cNvSpPr/>
          <p:nvPr/>
        </p:nvSpPr>
        <p:spPr>
          <a:xfrm>
            <a:off x="1701955" y="1037708"/>
            <a:ext cx="8813645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31DE762-A726-2385-6EFA-143D9C21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DCA10F-C101-5155-61B3-93C3332C5FE0}"/>
              </a:ext>
            </a:extLst>
          </p:cNvPr>
          <p:cNvSpPr txBox="1"/>
          <p:nvPr/>
        </p:nvSpPr>
        <p:spPr>
          <a:xfrm>
            <a:off x="2680328" y="2009974"/>
            <a:ext cx="7109639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solidFill>
                  <a:srgbClr val="FF0000"/>
                </a:solidFill>
                <a:cs typeface="MS PGothic"/>
                <a:sym typeface="MS PGothic"/>
              </a:rPr>
              <a:t>乱用</a:t>
            </a:r>
            <a:r>
              <a:rPr lang="ja-JP" altLang="en-US" sz="5400" b="1" dirty="0">
                <a:cs typeface="MS PGothic"/>
                <a:sym typeface="MS PGothic"/>
              </a:rPr>
              <a:t>を繰り返すと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latin typeface="MS PGothic"/>
                <a:ea typeface="MS PGothic"/>
                <a:cs typeface="MS PGothic"/>
                <a:sym typeface="MS PGothic"/>
              </a:rPr>
              <a:t>状態</a:t>
            </a:r>
            <a:r>
              <a:rPr lang="ja-JP" altLang="en-US" sz="5400" b="1" dirty="0">
                <a:cs typeface="MS PGothic"/>
                <a:sym typeface="MS PGothic"/>
              </a:rPr>
              <a:t>に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なってしまうのか？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717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4A494-04FD-20B4-0FA1-40002DE1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00CAA4-57DB-27F7-85F7-3982AEE8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FE71BE-C420-FC9D-6951-51B49063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悪循環に陥ってしまう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FACB26C-27D2-43FF-C7A7-D52BD7ED37EE}"/>
              </a:ext>
            </a:extLst>
          </p:cNvPr>
          <p:cNvSpPr txBox="1">
            <a:spLocks/>
          </p:cNvSpPr>
          <p:nvPr/>
        </p:nvSpPr>
        <p:spPr>
          <a:xfrm>
            <a:off x="1463228" y="6109815"/>
            <a:ext cx="4937570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/>
              <a:t>出典：（公財）麻薬・覚せい剤乱用防止センター「薬物依存　形成プロセス</a:t>
            </a:r>
            <a:r>
              <a:rPr lang="en-US" altLang="ja-JP" sz="1000" dirty="0"/>
              <a:t>[Ⅱ]</a:t>
            </a:r>
            <a:r>
              <a:rPr lang="ja-JP" altLang="en-US" sz="1000" dirty="0"/>
              <a:t>」</a:t>
            </a:r>
            <a:r>
              <a:rPr lang="en-US" altLang="ja-JP" sz="1000" dirty="0"/>
              <a:t>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9119F-B504-182D-E4A1-A3EBBFE7FC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1" t="30964" r="1428" b="1"/>
          <a:stretch/>
        </p:blipFill>
        <p:spPr>
          <a:xfrm>
            <a:off x="1423325" y="1220218"/>
            <a:ext cx="4977473" cy="478894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0933DF5-086C-B729-F2A1-DD37CBFBA303}"/>
              </a:ext>
            </a:extLst>
          </p:cNvPr>
          <p:cNvSpPr txBox="1">
            <a:spLocks/>
          </p:cNvSpPr>
          <p:nvPr/>
        </p:nvSpPr>
        <p:spPr>
          <a:xfrm>
            <a:off x="6576939" y="1562513"/>
            <a:ext cx="4493539" cy="164660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3000"/>
              </a:spcAft>
            </a:pPr>
            <a:r>
              <a:rPr lang="ja-JP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薬物乱用を繰り返すと</a:t>
            </a:r>
            <a:r>
              <a:rPr lang="ja-JP" altLang="en-US" sz="2800" b="1" dirty="0">
                <a:latin typeface="+mn-ea"/>
                <a:ea typeface="+mn-ea"/>
              </a:rPr>
              <a:t>、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薬物をやめたくても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やめられなくなる。</a:t>
            </a:r>
            <a:br>
              <a:rPr lang="en-US" altLang="ja-JP" sz="2800" b="1" dirty="0">
                <a:latin typeface="+mn-ea"/>
                <a:ea typeface="+mn-ea"/>
              </a:rPr>
            </a:br>
            <a:r>
              <a:rPr lang="ja-JP" altLang="en-US" sz="2800" b="1" dirty="0">
                <a:latin typeface="+mn-ea"/>
                <a:ea typeface="+mn-ea"/>
              </a:rPr>
              <a:t>（精神的・身体的な依存）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A0F55F-17E8-FDDF-D3C9-A5943AB68E47}"/>
              </a:ext>
            </a:extLst>
          </p:cNvPr>
          <p:cNvSpPr txBox="1"/>
          <p:nvPr/>
        </p:nvSpPr>
        <p:spPr>
          <a:xfrm>
            <a:off x="6648025" y="3731882"/>
            <a:ext cx="4351365" cy="2679490"/>
          </a:xfrm>
          <a:prstGeom prst="star10">
            <a:avLst>
              <a:gd name="adj" fmla="val 36903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心身の健全な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発育や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/>
              <a:t>人格形成の</a:t>
            </a: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0000"/>
                </a:solidFill>
              </a:rPr>
              <a:t>著しい阻害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E72239A-2CC8-7EC7-0C73-DCA7C910FE75}"/>
              </a:ext>
            </a:extLst>
          </p:cNvPr>
          <p:cNvSpPr/>
          <p:nvPr/>
        </p:nvSpPr>
        <p:spPr>
          <a:xfrm>
            <a:off x="8353087" y="3178167"/>
            <a:ext cx="941240" cy="50166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F22FD87-8083-D784-FF0D-B0A775C06B6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448CA0BD-548B-1185-1C0E-50ECC81A9301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C56849F-1D3B-6C7E-D9DC-A05DA1B51A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99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8AE31-BD04-971B-990C-052A72B49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2B2BD3A-7F9C-C648-074E-4939DC2DB938}"/>
              </a:ext>
            </a:extLst>
          </p:cNvPr>
          <p:cNvSpPr/>
          <p:nvPr/>
        </p:nvSpPr>
        <p:spPr>
          <a:xfrm>
            <a:off x="1127125" y="1245495"/>
            <a:ext cx="9937750" cy="5095670"/>
          </a:xfrm>
          <a:prstGeom prst="roundRect">
            <a:avLst>
              <a:gd name="adj" fmla="val 8085"/>
            </a:avLst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176213">
              <a:lnSpc>
                <a:spcPct val="90000"/>
              </a:lnSpc>
              <a:buClr>
                <a:srgbClr val="0070C0"/>
              </a:buClr>
            </a:pP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C0FC66F-296A-10A6-14D4-83D5C56E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0A489B7-96A9-A52F-4683-5E96A85A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pc="400" dirty="0">
                <a:solidFill>
                  <a:srgbClr val="FF0000"/>
                </a:solidFill>
              </a:rPr>
              <a:t>振り返り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7AF2792-89E7-DC37-F8F7-0A06DFC245CF}"/>
              </a:ext>
            </a:extLst>
          </p:cNvPr>
          <p:cNvSpPr/>
          <p:nvPr/>
        </p:nvSpPr>
        <p:spPr>
          <a:xfrm>
            <a:off x="1873526" y="3149329"/>
            <a:ext cx="8444948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脳への影響が大きく、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心身の健康に悪影響を及ぼす。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C55697C-A1CA-048F-EE7D-7DAB5DEEC465}"/>
              </a:ext>
            </a:extLst>
          </p:cNvPr>
          <p:cNvSpPr/>
          <p:nvPr/>
        </p:nvSpPr>
        <p:spPr>
          <a:xfrm>
            <a:off x="1873526" y="4679005"/>
            <a:ext cx="8444948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23900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薬物乱用の繰り返しは、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薬物依存の病態に陥る。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277D1ED-6BE6-658D-60DF-C0134D4B6525}"/>
              </a:ext>
            </a:extLst>
          </p:cNvPr>
          <p:cNvSpPr/>
          <p:nvPr/>
        </p:nvSpPr>
        <p:spPr>
          <a:xfrm>
            <a:off x="1873526" y="1628775"/>
            <a:ext cx="8444948" cy="1363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08000" rtlCol="0" anchor="ctr"/>
          <a:lstStyle/>
          <a:p>
            <a:pPr marL="747713" indent="-571500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薬物は一度でも使用したら、</a:t>
            </a:r>
            <a:b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薬物乱用である。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25D8D2D-C31C-684C-5723-08B4EDFB9D2A}"/>
              </a:ext>
            </a:extLst>
          </p:cNvPr>
          <p:cNvGrpSpPr/>
          <p:nvPr/>
        </p:nvGrpSpPr>
        <p:grpSpPr>
          <a:xfrm>
            <a:off x="3435784" y="407214"/>
            <a:ext cx="5756371" cy="674515"/>
            <a:chOff x="3435784" y="407214"/>
            <a:chExt cx="5756371" cy="674515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7AFEACCC-2834-B094-A29B-CEA378EFC1C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8D24EA3-4E1A-E39D-34C8-4C2787479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8013" cy="67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97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B6C3C0-38BE-D49F-AED2-43CD0C6E9BA4}"/>
              </a:ext>
            </a:extLst>
          </p:cNvPr>
          <p:cNvSpPr/>
          <p:nvPr/>
        </p:nvSpPr>
        <p:spPr>
          <a:xfrm>
            <a:off x="1524000" y="246671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運動能力が上がる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大麻への欲求が抑えられなくなる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記憶や学習能力が上がる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食欲が減る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B6F65C3-93DF-7EE2-86E7-82556083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93C3F9-2E16-00CD-792F-B463BB16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4AA240-55B4-EB0F-4AE8-D4DAB20AF207}"/>
              </a:ext>
            </a:extLst>
          </p:cNvPr>
          <p:cNvSpPr txBox="1"/>
          <p:nvPr/>
        </p:nvSpPr>
        <p:spPr>
          <a:xfrm>
            <a:off x="1513672" y="1884601"/>
            <a:ext cx="9173519" cy="568643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 rtlCol="0" anchor="ctr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大麻乱用が心身に与える影響はどれでしょうか？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653F203-D2A5-E9BB-A57F-66E06A3D2CE9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問題１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3BA1AD3-52BF-244E-6CE9-42DC898266CB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086BC507-8BDB-4FD5-5F74-F3709531430B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B79144D1-49CA-592D-521E-070876AA6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24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8C5E9-908E-6183-5047-C420FDDB3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E11A73-5257-1ADF-8AA2-D9FE4A33292B}"/>
              </a:ext>
            </a:extLst>
          </p:cNvPr>
          <p:cNvSpPr/>
          <p:nvPr/>
        </p:nvSpPr>
        <p:spPr>
          <a:xfrm>
            <a:off x="1524000" y="246671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運動能力が上がる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大麻への欲求が抑えられなくなる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記憶や学習能力が上がる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食欲が減る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5E7FD0D-31EC-4C2B-699B-14A92632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1795E5-7CDE-8C84-F6CB-440C6279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1B9220-37A1-CFF7-5638-FB7BA5F42F4F}"/>
              </a:ext>
            </a:extLst>
          </p:cNvPr>
          <p:cNvSpPr txBox="1"/>
          <p:nvPr/>
        </p:nvSpPr>
        <p:spPr>
          <a:xfrm>
            <a:off x="1513672" y="1884601"/>
            <a:ext cx="9173519" cy="568643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72000" bIns="0" rtlCol="0" anchor="ctr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</a:rPr>
              <a:t>大麻乱用が心身に与える影響はどれでしょうか？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A595A5-9AE9-7FE2-BEFF-620515A55031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問題１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F890620-8A34-F0B8-F102-2BF370E09085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5" name="平行四辺形 4">
              <a:extLst>
                <a:ext uri="{FF2B5EF4-FFF2-40B4-BE49-F238E27FC236}">
                  <a16:creationId xmlns:a16="http://schemas.microsoft.com/office/drawing/2014/main" id="{F1F0F48B-AD57-B3A7-2C55-167E2F207929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D2395C3D-73E4-7060-6751-1DFC7C83F8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8163A1B7-D2B6-3168-C7D9-93E4427EB57E}"/>
              </a:ext>
            </a:extLst>
          </p:cNvPr>
          <p:cNvSpPr/>
          <p:nvPr/>
        </p:nvSpPr>
        <p:spPr>
          <a:xfrm>
            <a:off x="2303988" y="3433133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8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F01C-8605-45AE-12A4-3C526495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DDAE26-83BA-FCD4-4430-A571ED39C2B8}"/>
              </a:ext>
            </a:extLst>
          </p:cNvPr>
          <p:cNvSpPr/>
          <p:nvPr/>
        </p:nvSpPr>
        <p:spPr>
          <a:xfrm>
            <a:off x="1524000" y="258101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依存性がない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幻覚を見たり、妄想を抱いたりする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眠くなる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食欲が旺盛になる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5042CE9-8161-4F4F-CF71-19E1DC5D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227F98-DC79-8C6F-B0A6-A43DC2EF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BD99BBA-5613-44C6-F88A-8593E18C98CB}"/>
              </a:ext>
            </a:extLst>
          </p:cNvPr>
          <p:cNvSpPr txBox="1"/>
          <p:nvPr/>
        </p:nvSpPr>
        <p:spPr>
          <a:xfrm>
            <a:off x="1513672" y="1872972"/>
            <a:ext cx="9080965" cy="694572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108000" rIns="72000" bIns="0" rtlCol="0" anchor="t">
            <a:spAutoFit/>
          </a:bodyPr>
          <a:lstStyle/>
          <a:p>
            <a:r>
              <a:rPr kumimoji="1" lang="ja-JP" altLang="en-US" sz="3200" b="1" spc="-200" dirty="0">
                <a:solidFill>
                  <a:schemeClr val="bg1"/>
                </a:solidFill>
              </a:rPr>
              <a:t>覚醒剤乱用が心身に与える影響はどれでしょうか？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969BF5-701B-28A8-93E5-B93EC4A09C42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問題２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AF3D435-0B68-7D2B-4EA2-B546C0D9ACB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0ECCCCF8-408B-203C-BDD4-15F65F10FC06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89E6A2C-F6E8-5614-500E-ACC0F15EF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35BE82-0674-1BA1-E44B-3F31BB46305C}"/>
              </a:ext>
            </a:extLst>
          </p:cNvPr>
          <p:cNvSpPr txBox="1"/>
          <p:nvPr/>
        </p:nvSpPr>
        <p:spPr>
          <a:xfrm>
            <a:off x="1606888" y="1844397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chemeClr val="bg1"/>
                </a:solidFill>
              </a:rPr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03986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 9">
            <a:extLst>
              <a:ext uri="{FF2B5EF4-FFF2-40B4-BE49-F238E27FC236}">
                <a16:creationId xmlns:a16="http://schemas.microsoft.com/office/drawing/2014/main" id="{7346D6EB-F8E8-FEB9-5716-21566B7D30C7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AA8FE86-3BE5-BA5C-D8AC-6C30731A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5B7840-2FCE-80AA-A69A-384AB8E34C93}"/>
              </a:ext>
            </a:extLst>
          </p:cNvPr>
          <p:cNvSpPr txBox="1"/>
          <p:nvPr/>
        </p:nvSpPr>
        <p:spPr>
          <a:xfrm>
            <a:off x="3579926" y="1938738"/>
            <a:ext cx="5032147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薬物乱用</a:t>
            </a:r>
            <a:r>
              <a:rPr lang="ja" altLang="ja-JP" sz="5400" b="1" dirty="0">
                <a:cs typeface="MS PGothic"/>
                <a:sym typeface="MS PGothic"/>
              </a:rPr>
              <a:t>とは、</a:t>
            </a:r>
            <a:endParaRPr lang="en-US" altLang="ja" sz="5400" b="1" dirty="0"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どのような</a:t>
            </a:r>
            <a:r>
              <a:rPr lang="ja" altLang="ja-JP" sz="5400" b="1" dirty="0">
                <a:solidFill>
                  <a:srgbClr val="0070C0"/>
                </a:solidFill>
                <a:cs typeface="MS PGothic"/>
                <a:sym typeface="MS PGothic"/>
              </a:rPr>
              <a:t>こと</a:t>
            </a:r>
            <a:endParaRPr lang="en-US" altLang="ja" sz="5400" b="1" dirty="0">
              <a:solidFill>
                <a:srgbClr val="0070C0"/>
              </a:solidFill>
              <a:cs typeface="MS PGothic"/>
              <a:sym typeface="MS PGothic"/>
            </a:endParaRPr>
          </a:p>
          <a:p>
            <a:pPr algn="r">
              <a:lnSpc>
                <a:spcPct val="120000"/>
              </a:lnSpc>
            </a:pPr>
            <a:r>
              <a:rPr lang="ja" altLang="ja-JP" sz="5400" b="1" dirty="0">
                <a:cs typeface="MS PGothic"/>
                <a:sym typeface="MS PGothic"/>
              </a:rPr>
              <a:t>なのだろうか</a:t>
            </a:r>
            <a:r>
              <a:rPr lang="ja-JP" altLang="en-US" sz="5400" b="1" dirty="0">
                <a:cs typeface="MS PGothic"/>
                <a:sym typeface="MS PGothic"/>
              </a:rPr>
              <a:t>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556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D941-1015-1EAA-8F61-1D6A4846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1577F2-B8AD-1AF3-EFEC-4B66FCE87C32}"/>
              </a:ext>
            </a:extLst>
          </p:cNvPr>
          <p:cNvSpPr/>
          <p:nvPr/>
        </p:nvSpPr>
        <p:spPr>
          <a:xfrm>
            <a:off x="1524000" y="2581014"/>
            <a:ext cx="9124335" cy="30712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>
            <a:spAutoFit/>
          </a:bodyPr>
          <a:lstStyle/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依存性がない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幻覚を見たり、妄想を抱いたりする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眠くなる</a:t>
            </a:r>
          </a:p>
          <a:p>
            <a:pPr marL="1431925" indent="-538163">
              <a:lnSpc>
                <a:spcPct val="150000"/>
              </a:lnSpc>
              <a:buClr>
                <a:srgbClr val="0070C0"/>
              </a:buClr>
              <a:buFont typeface="+mj-lt"/>
              <a:buAutoNum type="arabicPeriod"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食欲が旺盛になる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23CB55A4-AB52-F71C-7566-BDAE818C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確かめよう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E7B13-7109-3278-3A91-44C978CF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3BCE82-8B1A-6131-223D-FC3853B2CF14}"/>
              </a:ext>
            </a:extLst>
          </p:cNvPr>
          <p:cNvSpPr txBox="1"/>
          <p:nvPr/>
        </p:nvSpPr>
        <p:spPr>
          <a:xfrm>
            <a:off x="1513672" y="1872972"/>
            <a:ext cx="9080965" cy="694572"/>
          </a:xfrm>
          <a:prstGeom prst="roundRect">
            <a:avLst>
              <a:gd name="adj" fmla="val 23952"/>
            </a:avLst>
          </a:prstGeom>
          <a:solidFill>
            <a:srgbClr val="FF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108000" rIns="72000" bIns="0" rtlCol="0" anchor="t">
            <a:spAutoFit/>
          </a:bodyPr>
          <a:lstStyle/>
          <a:p>
            <a:r>
              <a:rPr kumimoji="1" lang="ja-JP" altLang="en-US" sz="3200" b="1" spc="-200" dirty="0">
                <a:solidFill>
                  <a:schemeClr val="bg1"/>
                </a:solidFill>
              </a:rPr>
              <a:t>覚醒剤乱用が心身に与える影響はどれでしょうか？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8BBF8F-5578-69AB-727A-1FF2941FA497}"/>
              </a:ext>
            </a:extLst>
          </p:cNvPr>
          <p:cNvSpPr txBox="1">
            <a:spLocks/>
          </p:cNvSpPr>
          <p:nvPr/>
        </p:nvSpPr>
        <p:spPr>
          <a:xfrm>
            <a:off x="1513672" y="1363553"/>
            <a:ext cx="1415772" cy="53905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  <a:ea typeface="+mn-ea"/>
              </a:rPr>
              <a:t>問題２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01FC912-3EF2-4767-F700-CBC7867CCB6C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5AECBABF-2863-4325-6392-B783086594F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C566B39-9C87-0EA7-36C7-A28C98D70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388F0BC-42AF-887D-F47F-28E0C037B386}"/>
              </a:ext>
            </a:extLst>
          </p:cNvPr>
          <p:cNvSpPr txBox="1"/>
          <p:nvPr/>
        </p:nvSpPr>
        <p:spPr>
          <a:xfrm>
            <a:off x="1606888" y="1844397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chemeClr val="bg1"/>
                </a:solidFill>
              </a:rPr>
              <a:t>かくせいざい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80A5807-1EB1-B889-BD8E-EF3803F773BE}"/>
              </a:ext>
            </a:extLst>
          </p:cNvPr>
          <p:cNvSpPr/>
          <p:nvPr/>
        </p:nvSpPr>
        <p:spPr>
          <a:xfrm>
            <a:off x="2303988" y="3540141"/>
            <a:ext cx="648000" cy="648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56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AD6B7F-09B9-C941-C87D-CD33BC78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7D4487E-9BEB-E4E0-8373-CFBF8D39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薬物乱用ってどういうこと？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F501336-64ED-8F9A-7616-7325778A94BC}"/>
              </a:ext>
            </a:extLst>
          </p:cNvPr>
          <p:cNvSpPr/>
          <p:nvPr/>
        </p:nvSpPr>
        <p:spPr>
          <a:xfrm>
            <a:off x="3551612" y="1465006"/>
            <a:ext cx="7496599" cy="1542559"/>
          </a:xfrm>
          <a:prstGeom prst="wedgeRoundRectCallout">
            <a:avLst>
              <a:gd name="adj1" fmla="val -60550"/>
              <a:gd name="adj2" fmla="val 29853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/>
                </a:solidFill>
                <a:cs typeface="MS PGothic"/>
                <a:sym typeface="MS PGothic"/>
              </a:rPr>
              <a:t>薬物乱用とは、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違法薬物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を不正に</a:t>
            </a:r>
            <a:r>
              <a:rPr lang="ja" altLang="ja-JP" sz="2800" b="1" dirty="0">
                <a:solidFill>
                  <a:srgbClr val="FF3300"/>
                </a:solidFill>
                <a:cs typeface="MS PGothic"/>
                <a:sym typeface="MS PGothic"/>
              </a:rPr>
              <a:t>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したり、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医薬品を</a:t>
            </a:r>
            <a:r>
              <a:rPr lang="ja" altLang="ja-JP" sz="2800" b="1" u="sng" dirty="0">
                <a:solidFill>
                  <a:srgbClr val="FF0000"/>
                </a:solidFill>
                <a:cs typeface="MS PGothic"/>
                <a:sym typeface="MS PGothic"/>
              </a:rPr>
              <a:t>医療の目的</a:t>
            </a:r>
            <a:r>
              <a:rPr lang="ja" altLang="ja-JP" sz="2800" b="1" dirty="0">
                <a:solidFill>
                  <a:srgbClr val="FF0000"/>
                </a:solidFill>
                <a:cs typeface="MS PGothic"/>
                <a:sym typeface="MS PGothic"/>
              </a:rPr>
              <a:t>から外れて使用</a:t>
            </a: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したり</a:t>
            </a:r>
            <a:br>
              <a:rPr lang="en-US" altLang="ja" sz="28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dirty="0">
                <a:solidFill>
                  <a:schemeClr val="dk1"/>
                </a:solidFill>
                <a:cs typeface="MS PGothic"/>
                <a:sym typeface="MS PGothic"/>
              </a:rPr>
              <a:t>することです。</a:t>
            </a:r>
            <a:endParaRPr kumimoji="1" lang="ja-JP" altLang="en-US" sz="2800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296AE106-A578-A858-67AB-F7A29B7C99F7}"/>
              </a:ext>
            </a:extLst>
          </p:cNvPr>
          <p:cNvSpPr/>
          <p:nvPr/>
        </p:nvSpPr>
        <p:spPr>
          <a:xfrm>
            <a:off x="4274636" y="3235814"/>
            <a:ext cx="6160834" cy="1229244"/>
          </a:xfrm>
          <a:prstGeom prst="wedgeRoundRectCallout">
            <a:avLst>
              <a:gd name="adj1" fmla="val -61144"/>
              <a:gd name="adj2" fmla="val -31105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スポーツで勝ちたいために、フェアプレイに反して</a:t>
            </a:r>
            <a:r>
              <a:rPr lang="ja-JP" altLang="en-US" sz="2000" b="1" dirty="0">
                <a:solidFill>
                  <a:srgbClr val="FF0000"/>
                </a:solidFill>
                <a:cs typeface="MS PGothic"/>
                <a:sym typeface="MS PGothic"/>
              </a:rPr>
              <a:t>「ドーピング」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することも薬物乱用です。</a:t>
            </a:r>
            <a:endParaRPr lang="ja-JP" altLang="en-US" sz="5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ABC545-68FA-233A-81C4-E5BBC1F43A49}"/>
              </a:ext>
            </a:extLst>
          </p:cNvPr>
          <p:cNvSpPr/>
          <p:nvPr/>
        </p:nvSpPr>
        <p:spPr>
          <a:xfrm>
            <a:off x="1426001" y="4999383"/>
            <a:ext cx="9418655" cy="1009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１回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の使用でも</a:t>
            </a:r>
            <a:r>
              <a:rPr lang="ja-JP" altLang="en-US" sz="3200" b="1" i="0" u="none" strike="noStrike" cap="none" dirty="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乱用</a:t>
            </a:r>
            <a:r>
              <a:rPr lang="ja-JP" altLang="en-US" sz="3200" b="1" i="0" u="none" strike="noStrike" cap="none" dirty="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と言います。</a:t>
            </a:r>
            <a:endParaRPr lang="ja-JP" altLang="en-US" sz="3200" b="1" i="0" u="none" strike="noStrike" cap="none" dirty="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10E2507-DDD9-205E-A809-60C2A3E3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95" y="1613985"/>
            <a:ext cx="1203756" cy="3167968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2E535F5-5058-CD6F-A223-3EB59F9429F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08CE0A73-17BC-31B9-9A68-908138049AB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3226BFA0-7C79-A3B6-BD28-21F3573B4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44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52C49-8566-F61B-8F7D-D309AA8BE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DB3538AA-AD74-39DC-C43D-AF33D317E500}"/>
              </a:ext>
            </a:extLst>
          </p:cNvPr>
          <p:cNvSpPr/>
          <p:nvPr/>
        </p:nvSpPr>
        <p:spPr>
          <a:xfrm>
            <a:off x="1976176" y="1037708"/>
            <a:ext cx="8239648" cy="5004080"/>
          </a:xfrm>
          <a:prstGeom prst="cloud">
            <a:avLst/>
          </a:prstGeom>
          <a:solidFill>
            <a:srgbClr val="FCED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F2340F-18CD-5EB5-9368-6AF88AB7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B1D54C-5B66-F2B9-2340-AE1AB8CC0840}"/>
              </a:ext>
            </a:extLst>
          </p:cNvPr>
          <p:cNvSpPr txBox="1"/>
          <p:nvPr/>
        </p:nvSpPr>
        <p:spPr>
          <a:xfrm>
            <a:off x="3233678" y="1940400"/>
            <a:ext cx="5724644" cy="3019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" altLang="ja-JP" sz="5400" b="1" dirty="0">
                <a:solidFill>
                  <a:srgbClr val="FF0000"/>
                </a:solidFill>
                <a:cs typeface="MS PGothic"/>
                <a:sym typeface="MS PGothic"/>
              </a:rPr>
              <a:t>薬物</a:t>
            </a:r>
            <a:r>
              <a:rPr lang="ja-JP" altLang="en-US" sz="5400" b="1" dirty="0">
                <a:cs typeface="MS PGothic"/>
                <a:sym typeface="MS PGothic"/>
              </a:rPr>
              <a:t>には、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ja-JP" altLang="en-US" sz="5400" b="1" dirty="0">
                <a:cs typeface="MS PGothic"/>
                <a:sym typeface="MS PGothic"/>
              </a:rPr>
              <a:t>どのような</a:t>
            </a:r>
            <a:r>
              <a:rPr lang="ja-JP" altLang="en-US" sz="5400" b="1" dirty="0">
                <a:solidFill>
                  <a:srgbClr val="0070C0"/>
                </a:solidFill>
                <a:cs typeface="MS PGothic"/>
                <a:sym typeface="MS PGothic"/>
              </a:rPr>
              <a:t>種類</a:t>
            </a:r>
            <a:r>
              <a:rPr lang="ja-JP" altLang="en-US" sz="5400" b="1" dirty="0">
                <a:cs typeface="MS PGothic"/>
                <a:sym typeface="MS PGothic"/>
              </a:rPr>
              <a:t>が</a:t>
            </a:r>
            <a:br>
              <a:rPr lang="en-US" altLang="ja-JP" sz="5400" b="1" dirty="0">
                <a:cs typeface="MS PGothic"/>
                <a:sym typeface="MS PGothic"/>
              </a:rPr>
            </a:br>
            <a:r>
              <a:rPr lang="ja-JP" altLang="en-US" sz="5400" b="1" dirty="0">
                <a:cs typeface="MS PGothic"/>
                <a:sym typeface="MS PGothic"/>
              </a:rPr>
              <a:t>あるのだろうか？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5322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FFC93-480D-4AA2-8948-93A6C70D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6EEDF5-B620-17E3-3506-C1E990EE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16B3248-6E45-2BAD-4D9D-01359639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A6097FA-5832-FBCB-6A3F-5CD5BEEF68D8}"/>
              </a:ext>
            </a:extLst>
          </p:cNvPr>
          <p:cNvSpPr/>
          <p:nvPr/>
        </p:nvSpPr>
        <p:spPr>
          <a:xfrm>
            <a:off x="1131813" y="1177921"/>
            <a:ext cx="1470541" cy="6654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8000" bIns="0" rtlCol="0" anchor="b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覚醒剤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D50CBC39-C205-BE74-488A-A5D5D630D570}"/>
              </a:ext>
            </a:extLst>
          </p:cNvPr>
          <p:cNvSpPr txBox="1">
            <a:spLocks/>
          </p:cNvSpPr>
          <p:nvPr/>
        </p:nvSpPr>
        <p:spPr>
          <a:xfrm>
            <a:off x="5217622" y="4813852"/>
            <a:ext cx="387186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シャブ、クスリ、</a:t>
            </a:r>
            <a: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  <a:t>S</a:t>
            </a: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（エス）、</a:t>
            </a:r>
            <a:br>
              <a:rPr lang="en-US" altLang="ja-JP" sz="2000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スピード、アイス　</a:t>
            </a:r>
            <a:r>
              <a:rPr lang="ja-JP" altLang="en-US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1880B02D-F1D9-B7E9-0FB4-39B2AC55243A}"/>
              </a:ext>
            </a:extLst>
          </p:cNvPr>
          <p:cNvSpPr txBox="1"/>
          <p:nvPr/>
        </p:nvSpPr>
        <p:spPr>
          <a:xfrm>
            <a:off x="1131812" y="2298493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sz="2800" b="1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興奮作用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：</a:t>
            </a: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を刺激して興奮させる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	</a:t>
            </a:r>
            <a:r>
              <a:rPr 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⇒</a:t>
            </a:r>
            <a:r>
              <a:rPr lang="ja-JP" altLang="en-US" sz="2800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呼吸が荒くなる、疲労感がなくなる</a:t>
            </a:r>
            <a:endParaRPr sz="2800" dirty="0">
              <a:solidFill>
                <a:srgbClr val="FF0000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幻覚、妄想、錯乱</a:t>
            </a:r>
            <a:endParaRPr lang="en-US" altLang="ja"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-JP" altLang="en-US" sz="2800" b="1" dirty="0">
                <a:solidFill>
                  <a:schemeClr val="dk1"/>
                </a:solidFill>
                <a:cs typeface="MS PGothic"/>
                <a:sym typeface="MS PGothic"/>
              </a:rPr>
              <a:t>急死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pic>
        <p:nvPicPr>
          <p:cNvPr id="11" name="Google Shape;108;g2f54bed3a7d_0_1">
            <a:extLst>
              <a:ext uri="{FF2B5EF4-FFF2-40B4-BE49-F238E27FC236}">
                <a16:creationId xmlns:a16="http://schemas.microsoft.com/office/drawing/2014/main" id="{0EB3BEBB-0A08-C2C3-7E16-953372315C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03334" y="4816697"/>
            <a:ext cx="2196000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C9793E3-C522-BEC4-1360-75B88066233C}"/>
              </a:ext>
            </a:extLst>
          </p:cNvPr>
          <p:cNvSpPr txBox="1">
            <a:spLocks/>
          </p:cNvSpPr>
          <p:nvPr/>
        </p:nvSpPr>
        <p:spPr>
          <a:xfrm>
            <a:off x="4811667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ABAFE35-D230-618F-6CC8-8B94F43FC20D}"/>
              </a:ext>
            </a:extLst>
          </p:cNvPr>
          <p:cNvSpPr txBox="1"/>
          <p:nvPr/>
        </p:nvSpPr>
        <p:spPr>
          <a:xfrm>
            <a:off x="7102456" y="1284024"/>
            <a:ext cx="3957820" cy="4658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覚醒剤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取締法で規制されている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B06652AF-8D11-95FA-D22C-30925F8FF436}"/>
              </a:ext>
            </a:extLst>
          </p:cNvPr>
          <p:cNvSpPr txBox="1"/>
          <p:nvPr/>
        </p:nvSpPr>
        <p:spPr>
          <a:xfrm>
            <a:off x="1131812" y="190178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7764BD3-E773-1889-E02B-833E7EA25417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9B2C38A-68B2-A17E-EC8E-43AB6DD88418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D4381A1-BFBC-88DE-9C01-DE14A9765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6C87F7-E5CF-2C27-EB4A-A3B9A175C1C3}"/>
              </a:ext>
            </a:extLst>
          </p:cNvPr>
          <p:cNvSpPr txBox="1"/>
          <p:nvPr/>
        </p:nvSpPr>
        <p:spPr>
          <a:xfrm>
            <a:off x="1255781" y="115074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spc="200" dirty="0">
                <a:solidFill>
                  <a:srgbClr val="0070C0"/>
                </a:solidFill>
              </a:rPr>
              <a:t>かくせいざい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C838327-A2FE-5941-226A-556275E02699}"/>
              </a:ext>
            </a:extLst>
          </p:cNvPr>
          <p:cNvSpPr txBox="1"/>
          <p:nvPr/>
        </p:nvSpPr>
        <p:spPr>
          <a:xfrm>
            <a:off x="7377388" y="1257260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275925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D16B-5442-B9B5-44CD-BF5708233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4F9671-7432-54BC-F153-0C400F9F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72A40D4-5F82-509A-32A9-37D51AA63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0066049-2594-060D-35DB-FD2C6C2A02AC}"/>
              </a:ext>
            </a:extLst>
          </p:cNvPr>
          <p:cNvSpPr/>
          <p:nvPr/>
        </p:nvSpPr>
        <p:spPr>
          <a:xfrm>
            <a:off x="1131813" y="1169089"/>
            <a:ext cx="640151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麻薬（コカイン、ＭＤＭＡ</a:t>
            </a:r>
            <a:r>
              <a:rPr lang="ja-JP" altLang="en-US" sz="2400" b="1" dirty="0">
                <a:solidFill>
                  <a:srgbClr val="0070C0"/>
                </a:solidFill>
                <a:latin typeface="+mn-ea"/>
              </a:rPr>
              <a:t>など</a:t>
            </a:r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）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971FD44-0C7C-F3D3-3D69-6DCD9D34613D}"/>
              </a:ext>
            </a:extLst>
          </p:cNvPr>
          <p:cNvSpPr txBox="1">
            <a:spLocks/>
          </p:cNvSpPr>
          <p:nvPr/>
        </p:nvSpPr>
        <p:spPr>
          <a:xfrm>
            <a:off x="7872254" y="4839090"/>
            <a:ext cx="22638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</a:t>
            </a:r>
            <a:r>
              <a:rPr lang="en-US" altLang="ja-JP" sz="2000" b="1" dirty="0">
                <a:solidFill>
                  <a:srgbClr val="0070C0"/>
                </a:solidFill>
                <a:cs typeface="MS PGothic"/>
                <a:sym typeface="MS PGothic"/>
              </a:rPr>
              <a:t>MDMA</a:t>
            </a: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の俗称］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エクスタシー、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solidFill>
                  <a:schemeClr val="dk1"/>
                </a:solidFill>
                <a:cs typeface="MS PGothic"/>
                <a:sym typeface="MS PGothic"/>
              </a:rPr>
              <a:t>バツ、タマ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AC84A174-1A7E-E1E9-4F7B-7536F1E74D81}"/>
              </a:ext>
            </a:extLst>
          </p:cNvPr>
          <p:cNvSpPr txBox="1"/>
          <p:nvPr/>
        </p:nvSpPr>
        <p:spPr>
          <a:xfrm>
            <a:off x="1131812" y="2355469"/>
            <a:ext cx="9936000" cy="2431638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興奮作用</a:t>
            </a:r>
            <a:r>
              <a:rPr lang="ja" altLang="ja-JP" sz="2800" dirty="0">
                <a:cs typeface="MS PGothic"/>
                <a:sym typeface="MS PGothic"/>
              </a:rPr>
              <a:t>の</a:t>
            </a:r>
            <a:r>
              <a:rPr lang="ja-JP" altLang="en-US" sz="2800" dirty="0">
                <a:cs typeface="MS PGothic"/>
                <a:sym typeface="MS PGothic"/>
              </a:rPr>
              <a:t>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（コカイン・MDMA）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と</a:t>
            </a:r>
            <a:br>
              <a:rPr lang="en-US" altLang="ja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</a:br>
            <a:r>
              <a:rPr lang="ja" altLang="ja-JP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抑制作用</a:t>
            </a:r>
            <a:r>
              <a:rPr lang="ja-JP" altLang="en-US" sz="2800" dirty="0">
                <a:cs typeface="MS PGothic"/>
                <a:sym typeface="MS PGothic"/>
              </a:rPr>
              <a:t>（脳を麻痺させて気分を鎮める</a:t>
            </a:r>
            <a:r>
              <a:rPr lang="ja-JP" altLang="en-US" sz="2000" dirty="0">
                <a:cs typeface="MS PGothic"/>
                <a:sym typeface="MS PGothic"/>
              </a:rPr>
              <a:t>など</a:t>
            </a:r>
            <a:r>
              <a:rPr lang="ja-JP" altLang="en-US" sz="2800" dirty="0">
                <a:cs typeface="MS PGothic"/>
                <a:sym typeface="MS PGothic"/>
              </a:rPr>
              <a:t>）の物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（ヘロイン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など</a:t>
            </a:r>
            <a:r>
              <a:rPr lang="ja" altLang="ja-JP" sz="2800" dirty="0">
                <a:solidFill>
                  <a:srgbClr val="FF0000"/>
                </a:solidFill>
                <a:cs typeface="MS PGothic"/>
                <a:sym typeface="MS PGothic"/>
              </a:rPr>
              <a:t>）</a:t>
            </a:r>
            <a:r>
              <a:rPr lang="ja" altLang="ja-JP" sz="28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がある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幻覚、錯乱</a:t>
            </a:r>
            <a:endParaRPr sz="2800" b="1" dirty="0">
              <a:solidFill>
                <a:schemeClr val="dk1"/>
              </a:solidFill>
              <a:cs typeface="MS PGothic"/>
              <a:sym typeface="MS PGothic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</a:pPr>
            <a:r>
              <a:rPr lang="ja" sz="2800" b="1" dirty="0">
                <a:solidFill>
                  <a:schemeClr val="dk1"/>
                </a:solidFill>
                <a:cs typeface="MS PGothic"/>
                <a:sym typeface="MS PGothic"/>
              </a:rPr>
              <a:t>強い依存性　</a:t>
            </a:r>
            <a:r>
              <a:rPr lang="ja" sz="20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sz="2800" dirty="0">
              <a:solidFill>
                <a:schemeClr val="dk1"/>
              </a:solidFill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77318D4-B558-9B72-2B53-29636929E8BF}"/>
              </a:ext>
            </a:extLst>
          </p:cNvPr>
          <p:cNvSpPr txBox="1">
            <a:spLocks/>
          </p:cNvSpPr>
          <p:nvPr/>
        </p:nvSpPr>
        <p:spPr>
          <a:xfrm>
            <a:off x="7922612" y="6039553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27056286-99A1-99D0-33C8-64E7B04BD9A8}"/>
              </a:ext>
            </a:extLst>
          </p:cNvPr>
          <p:cNvSpPr txBox="1"/>
          <p:nvPr/>
        </p:nvSpPr>
        <p:spPr>
          <a:xfrm>
            <a:off x="5857963" y="1896449"/>
            <a:ext cx="520231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3C1BBD81-576B-FE4E-B342-1295EA84738F}"/>
              </a:ext>
            </a:extLst>
          </p:cNvPr>
          <p:cNvSpPr txBox="1"/>
          <p:nvPr/>
        </p:nvSpPr>
        <p:spPr>
          <a:xfrm>
            <a:off x="1131812" y="1958756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E9366E-E211-55AA-F463-332D14BF096D}"/>
              </a:ext>
            </a:extLst>
          </p:cNvPr>
          <p:cNvGrpSpPr/>
          <p:nvPr/>
        </p:nvGrpSpPr>
        <p:grpSpPr>
          <a:xfrm>
            <a:off x="1936636" y="4863923"/>
            <a:ext cx="2808000" cy="1548000"/>
            <a:chOff x="1127125" y="4630456"/>
            <a:chExt cx="2956434" cy="1710641"/>
          </a:xfrm>
        </p:grpSpPr>
        <p:pic>
          <p:nvPicPr>
            <p:cNvPr id="7" name="Google Shape;124;p6">
              <a:extLst>
                <a:ext uri="{FF2B5EF4-FFF2-40B4-BE49-F238E27FC236}">
                  <a16:creationId xmlns:a16="http://schemas.microsoft.com/office/drawing/2014/main" id="{DC5CA69A-5F6C-BCED-F214-60CE082AFE4A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r="1626" b="1627"/>
            <a:stretch/>
          </p:blipFill>
          <p:spPr>
            <a:xfrm>
              <a:off x="1127125" y="4630456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AD57A576-C03E-9D40-4D57-E568E39BEE94}"/>
                </a:ext>
              </a:extLst>
            </p:cNvPr>
            <p:cNvSpPr/>
            <p:nvPr/>
          </p:nvSpPr>
          <p:spPr>
            <a:xfrm rot="16200000" flipV="1">
              <a:off x="1457874" y="4302755"/>
              <a:ext cx="390274" cy="104567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1E8F0C7-0C08-FE55-076C-F5FB980A4B44}"/>
                </a:ext>
              </a:extLst>
            </p:cNvPr>
            <p:cNvSpPr txBox="1"/>
            <p:nvPr/>
          </p:nvSpPr>
          <p:spPr>
            <a:xfrm>
              <a:off x="1162133" y="470248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コカイン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A776434-0296-08D5-6F94-97351CD7DC5A}"/>
              </a:ext>
            </a:extLst>
          </p:cNvPr>
          <p:cNvGrpSpPr/>
          <p:nvPr/>
        </p:nvGrpSpPr>
        <p:grpSpPr>
          <a:xfrm>
            <a:off x="4900786" y="4862017"/>
            <a:ext cx="2808000" cy="1548000"/>
            <a:chOff x="4165292" y="4628545"/>
            <a:chExt cx="2956434" cy="1712565"/>
          </a:xfrm>
        </p:grpSpPr>
        <p:pic>
          <p:nvPicPr>
            <p:cNvPr id="8" name="Google Shape;125;p6">
              <a:extLst>
                <a:ext uri="{FF2B5EF4-FFF2-40B4-BE49-F238E27FC236}">
                  <a16:creationId xmlns:a16="http://schemas.microsoft.com/office/drawing/2014/main" id="{A244D459-AE44-6DBD-DB2D-B0A9D4FF237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65292" y="4630469"/>
              <a:ext cx="2956434" cy="1710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フローチャート: 手操作入力 14">
              <a:extLst>
                <a:ext uri="{FF2B5EF4-FFF2-40B4-BE49-F238E27FC236}">
                  <a16:creationId xmlns:a16="http://schemas.microsoft.com/office/drawing/2014/main" id="{2AAC251D-BBF0-2D9E-3C7E-7BE326E5C3CF}"/>
                </a:ext>
              </a:extLst>
            </p:cNvPr>
            <p:cNvSpPr/>
            <p:nvPr/>
          </p:nvSpPr>
          <p:spPr>
            <a:xfrm rot="16200000" flipV="1">
              <a:off x="4431533" y="4362304"/>
              <a:ext cx="390274" cy="922756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8C463C0-16A4-50E9-F2AC-BA5BEC43269E}"/>
                </a:ext>
              </a:extLst>
            </p:cNvPr>
            <p:cNvSpPr txBox="1"/>
            <p:nvPr/>
          </p:nvSpPr>
          <p:spPr>
            <a:xfrm>
              <a:off x="4243354" y="4700571"/>
              <a:ext cx="6379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altLang="ja-JP" sz="1600" b="1" dirty="0">
                  <a:solidFill>
                    <a:schemeClr val="bg1"/>
                  </a:solidFill>
                </a:rPr>
                <a:t>MDMA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4852450-6941-88C0-4717-BD16DDD4815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B277E6F2-92BC-5FC4-75A0-55DC1E2C98F5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50E3AC30-294F-9E09-1D6E-FAE2ED109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69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EBFF8-5326-AE52-4A67-B22768ACB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950BF91-15D7-1E43-CB71-5037F879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A9557FB-0C59-F49B-B9CD-FD8DDF6D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C63EBA7-A140-F21A-A9C1-20CB2A462A74}"/>
              </a:ext>
            </a:extLst>
          </p:cNvPr>
          <p:cNvSpPr/>
          <p:nvPr/>
        </p:nvSpPr>
        <p:spPr>
          <a:xfrm>
            <a:off x="1131813" y="1305281"/>
            <a:ext cx="1063744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大麻</a:t>
            </a:r>
            <a:endParaRPr kumimoji="1" lang="ja-JP" altLang="en-US" sz="3200" dirty="0"/>
          </a:p>
        </p:txBody>
      </p:sp>
      <p:sp>
        <p:nvSpPr>
          <p:cNvPr id="6" name="Google Shape;102;g2f54bed3a7d_0_1">
            <a:extLst>
              <a:ext uri="{FF2B5EF4-FFF2-40B4-BE49-F238E27FC236}">
                <a16:creationId xmlns:a16="http://schemas.microsoft.com/office/drawing/2014/main" id="{572F9E00-AD09-662C-0975-E37A087BED14}"/>
              </a:ext>
            </a:extLst>
          </p:cNvPr>
          <p:cNvSpPr txBox="1">
            <a:spLocks/>
          </p:cNvSpPr>
          <p:nvPr/>
        </p:nvSpPr>
        <p:spPr>
          <a:xfrm>
            <a:off x="8649125" y="4729893"/>
            <a:ext cx="2416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b="1" dirty="0">
                <a:solidFill>
                  <a:srgbClr val="0070C0"/>
                </a:solidFill>
                <a:cs typeface="MS PGothic"/>
                <a:sym typeface="MS PGothic"/>
              </a:rPr>
              <a:t>［俗 称］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ハッパ、チョコ、</a:t>
            </a:r>
          </a:p>
          <a:p>
            <a:pPr marL="179388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i="0" u="none" strike="noStrike" cap="none" dirty="0">
                <a:solidFill>
                  <a:schemeClr val="dk1"/>
                </a:solidFill>
                <a:cs typeface="MS PGothic"/>
                <a:sym typeface="MS PGothic"/>
              </a:rPr>
              <a:t>リキッド　</a:t>
            </a:r>
            <a:r>
              <a:rPr lang="ja" altLang="ja-JP" sz="1600" dirty="0">
                <a:solidFill>
                  <a:schemeClr val="dk1"/>
                </a:solidFill>
                <a:cs typeface="MS PGothic"/>
                <a:sym typeface="MS PGothic"/>
              </a:rPr>
              <a:t>など</a:t>
            </a:r>
            <a:endParaRPr lang="ja-JP" altLang="en-US" sz="2000" dirty="0">
              <a:cs typeface="MS PGothic"/>
              <a:sym typeface="MS PGothic"/>
            </a:endParaRPr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20B24856-43A3-E529-307F-4BC604A796C3}"/>
              </a:ext>
            </a:extLst>
          </p:cNvPr>
          <p:cNvSpPr txBox="1"/>
          <p:nvPr/>
        </p:nvSpPr>
        <p:spPr>
          <a:xfrm>
            <a:off x="1131812" y="2511824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記憶や学習能力の低下、知覚の変化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などが起こる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長く続けると、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依存症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になったり、</a:t>
            </a:r>
            <a:r>
              <a:rPr lang="ja-JP" altLang="en-US" sz="2800" b="1" i="0" u="none" strike="noStrike" cap="none" dirty="0">
                <a:cs typeface="MS PGothic"/>
                <a:sym typeface="MS PGothic"/>
              </a:rPr>
              <a:t>うつ病の発症リスクを増加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させたりする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8BD9410D-7BBC-EE56-A787-C3EAFDC214A3}"/>
              </a:ext>
            </a:extLst>
          </p:cNvPr>
          <p:cNvSpPr txBox="1">
            <a:spLocks/>
          </p:cNvSpPr>
          <p:nvPr/>
        </p:nvSpPr>
        <p:spPr>
          <a:xfrm>
            <a:off x="5720278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6D8058DA-B9C6-91D4-F94B-A22C9AD14EA5}"/>
              </a:ext>
            </a:extLst>
          </p:cNvPr>
          <p:cNvSpPr txBox="1"/>
          <p:nvPr/>
        </p:nvSpPr>
        <p:spPr>
          <a:xfrm>
            <a:off x="5601483" y="1445391"/>
            <a:ext cx="5458793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麻薬及び向精神薬取締法等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D5C2145-D7C3-FE8D-8814-1F4AACD318C2}"/>
              </a:ext>
            </a:extLst>
          </p:cNvPr>
          <p:cNvSpPr txBox="1"/>
          <p:nvPr/>
        </p:nvSpPr>
        <p:spPr>
          <a:xfrm>
            <a:off x="1131812" y="2115111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4899338-A1E5-03E3-CC47-7EC08EFD5FD1}"/>
              </a:ext>
            </a:extLst>
          </p:cNvPr>
          <p:cNvGrpSpPr/>
          <p:nvPr/>
        </p:nvGrpSpPr>
        <p:grpSpPr>
          <a:xfrm>
            <a:off x="1127124" y="4503106"/>
            <a:ext cx="7625645" cy="1494854"/>
            <a:chOff x="1127125" y="4556286"/>
            <a:chExt cx="7354360" cy="1441674"/>
          </a:xfrm>
        </p:grpSpPr>
        <p:pic>
          <p:nvPicPr>
            <p:cNvPr id="19" name="Google Shape;140;g2f54bed3a7d_0_17">
              <a:extLst>
                <a:ext uri="{FF2B5EF4-FFF2-40B4-BE49-F238E27FC236}">
                  <a16:creationId xmlns:a16="http://schemas.microsoft.com/office/drawing/2014/main" id="{5ECDEF1A-A7D3-02CF-CEA4-20431B32F70F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0532" y="4556286"/>
              <a:ext cx="7350953" cy="14416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5183AB6F-B6C4-1C89-8777-8980F042B126}"/>
                </a:ext>
              </a:extLst>
            </p:cNvPr>
            <p:cNvSpPr/>
            <p:nvPr/>
          </p:nvSpPr>
          <p:spPr>
            <a:xfrm rot="16200000" flipV="1">
              <a:off x="1341609" y="4345700"/>
              <a:ext cx="390274" cy="819241"/>
            </a:xfrm>
            <a:prstGeom prst="flowChartManualInput">
              <a:avLst/>
            </a:pr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7E550D7-DE31-916A-FB5F-A0DB07B39806}"/>
                </a:ext>
              </a:extLst>
            </p:cNvPr>
            <p:cNvSpPr txBox="1"/>
            <p:nvPr/>
          </p:nvSpPr>
          <p:spPr>
            <a:xfrm>
              <a:off x="1276457" y="4595957"/>
              <a:ext cx="41036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600" b="1" dirty="0">
                  <a:solidFill>
                    <a:schemeClr val="bg1"/>
                  </a:solidFill>
                </a:rPr>
                <a:t>たいま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大麻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F8B2F11-0241-10F3-56B0-2F48E9EFE65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46B02B56-992E-21A9-3A2E-CC4EB9768162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1CC6E815-CB41-EE37-E7EE-31C891542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70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594D-173B-0768-6B6E-45840C20D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395E79-2528-A020-58AA-300A666C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33CB5D-B5BE-018F-2BFB-0744CDFF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7701C44-A53C-468C-6E37-0A7AFF0C19F5}"/>
              </a:ext>
            </a:extLst>
          </p:cNvPr>
          <p:cNvSpPr/>
          <p:nvPr/>
        </p:nvSpPr>
        <p:spPr>
          <a:xfrm>
            <a:off x="1131813" y="1305281"/>
            <a:ext cx="7160935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有機溶剤（シンナー、トルエンなど）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EC50F18D-445D-6FD4-79F6-516EB3AAA322}"/>
              </a:ext>
            </a:extLst>
          </p:cNvPr>
          <p:cNvSpPr txBox="1"/>
          <p:nvPr/>
        </p:nvSpPr>
        <p:spPr>
          <a:xfrm>
            <a:off x="1131812" y="2559600"/>
            <a:ext cx="9936000" cy="1494854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80000" tIns="36000" rIns="91425" bIns="45700" anchor="t" anchorCtr="0">
            <a:spAutoFit/>
          </a:bodyPr>
          <a:lstStyle/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幻覚、妄想、意識障害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b="1" i="0" u="none" strike="noStrike" cap="none" dirty="0">
                <a:cs typeface="MS PGothic"/>
                <a:sym typeface="MS PGothic"/>
              </a:rPr>
              <a:t>呼吸困難による死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u="none" strike="noStrike" cap="none" dirty="0">
                <a:cs typeface="MS PGothic"/>
                <a:sym typeface="MS PGothic"/>
              </a:rPr>
              <a:t>長期にわたる乱用は、</a:t>
            </a:r>
            <a:r>
              <a:rPr lang="ja-JP" altLang="en-US" sz="2800" b="1" i="0" u="none" strike="noStrike" cap="none" dirty="0">
                <a:solidFill>
                  <a:srgbClr val="FF0000"/>
                </a:solidFill>
                <a:cs typeface="MS PGothic"/>
                <a:sym typeface="MS PGothic"/>
              </a:rPr>
              <a:t>脳の萎縮</a:t>
            </a:r>
            <a:r>
              <a:rPr lang="ja-JP" altLang="en-US" sz="2800" i="0" u="none" strike="noStrike" cap="none" dirty="0">
                <a:cs typeface="MS PGothic"/>
                <a:sym typeface="MS PGothic"/>
              </a:rPr>
              <a:t>を引き起こす</a:t>
            </a:r>
            <a:endParaRPr lang="ja-JP" altLang="en-US" sz="2800" dirty="0">
              <a:cs typeface="MS PGothic"/>
              <a:sym typeface="MS PGothic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37F85447-2E4D-6631-B40D-462CBE8C40F8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5C85CED8-6A47-3B2D-C5F4-4443BFD3B901}"/>
              </a:ext>
            </a:extLst>
          </p:cNvPr>
          <p:cNvSpPr txBox="1"/>
          <p:nvPr/>
        </p:nvSpPr>
        <p:spPr>
          <a:xfrm>
            <a:off x="6370924" y="2070000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毒物及び劇物取締法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8E61AABE-F421-4402-F802-AC38A978BD79}"/>
              </a:ext>
            </a:extLst>
          </p:cNvPr>
          <p:cNvSpPr txBox="1"/>
          <p:nvPr/>
        </p:nvSpPr>
        <p:spPr>
          <a:xfrm>
            <a:off x="1131812" y="216360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E4B5526-27D0-BA54-182D-1BA88F8CD409}"/>
              </a:ext>
            </a:extLst>
          </p:cNvPr>
          <p:cNvGrpSpPr/>
          <p:nvPr/>
        </p:nvGrpSpPr>
        <p:grpSpPr>
          <a:xfrm>
            <a:off x="2243132" y="4253947"/>
            <a:ext cx="3708685" cy="2091062"/>
            <a:chOff x="1925084" y="4253947"/>
            <a:chExt cx="3708685" cy="2091062"/>
          </a:xfrm>
        </p:grpSpPr>
        <p:pic>
          <p:nvPicPr>
            <p:cNvPr id="7" name="Google Shape;152;g2f54bed3a7d_0_67">
              <a:extLst>
                <a:ext uri="{FF2B5EF4-FFF2-40B4-BE49-F238E27FC236}">
                  <a16:creationId xmlns:a16="http://schemas.microsoft.com/office/drawing/2014/main" id="{64BE5907-78B3-49E3-0FB4-8E3CE1EC07F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545" t="2377" r="2973" b="4785"/>
            <a:stretch/>
          </p:blipFill>
          <p:spPr>
            <a:xfrm>
              <a:off x="1925087" y="4253948"/>
              <a:ext cx="3708682" cy="2091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B1955EC7-4B55-1CDE-46E2-DDF3C8F865CD}"/>
                </a:ext>
              </a:extLst>
            </p:cNvPr>
            <p:cNvSpPr/>
            <p:nvPr/>
          </p:nvSpPr>
          <p:spPr>
            <a:xfrm rot="16200000" flipV="1">
              <a:off x="3169573" y="3009458"/>
              <a:ext cx="446137" cy="293511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46 h 9046"/>
                <a:gd name="connsiteX1" fmla="*/ 9920 w 10000"/>
                <a:gd name="connsiteY1" fmla="*/ 0 h 9046"/>
                <a:gd name="connsiteX2" fmla="*/ 10000 w 10000"/>
                <a:gd name="connsiteY2" fmla="*/ 9046 h 9046"/>
                <a:gd name="connsiteX3" fmla="*/ 0 w 10000"/>
                <a:gd name="connsiteY3" fmla="*/ 9046 h 9046"/>
                <a:gd name="connsiteX4" fmla="*/ 0 w 10000"/>
                <a:gd name="connsiteY4" fmla="*/ 1046 h 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046">
                  <a:moveTo>
                    <a:pt x="0" y="1046"/>
                  </a:moveTo>
                  <a:lnTo>
                    <a:pt x="9920" y="0"/>
                  </a:lnTo>
                  <a:cubicBezTo>
                    <a:pt x="9947" y="3015"/>
                    <a:pt x="9973" y="6031"/>
                    <a:pt x="10000" y="9046"/>
                  </a:cubicBezTo>
                  <a:lnTo>
                    <a:pt x="0" y="9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DA3C884-EAFC-2BBD-B46E-DBBD5FD67192}"/>
                </a:ext>
              </a:extLst>
            </p:cNvPr>
            <p:cNvSpPr txBox="1"/>
            <p:nvPr/>
          </p:nvSpPr>
          <p:spPr>
            <a:xfrm>
              <a:off x="2013349" y="4307739"/>
              <a:ext cx="2513509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ゆう    き    よう  ざい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r>
                <a:rPr kumimoji="1" lang="ja-JP" altLang="en-US" sz="1600" b="1" dirty="0">
                  <a:solidFill>
                    <a:schemeClr val="bg1"/>
                  </a:solidFill>
                </a:rPr>
                <a:t>有機溶剤</a:t>
              </a:r>
              <a:r>
                <a:rPr kumimoji="1" lang="ja-JP" altLang="en-US" sz="1200" b="1" dirty="0">
                  <a:solidFill>
                    <a:schemeClr val="bg1"/>
                  </a:solidFill>
                </a:rPr>
                <a:t>（シンナー・トルエン）</a:t>
              </a:r>
              <a:endParaRPr kumimoji="1" lang="ja-JP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2746C57-EB9F-530F-A0BB-109D12D94123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B768E8AB-BA67-9355-F219-59D3DE2759DF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43E61EBF-4D08-0D58-7ED7-012A057FB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CEB7A-8F4F-8FAA-3061-0604E6D9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8F5FC5-0EAF-F159-5E86-695B5BF9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FD1F-B238-489A-B820-857598A48E6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A553D6-43F4-BE32-B0FB-C08ED0DD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632" y="304341"/>
            <a:ext cx="5545394" cy="77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違法薬物の種類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BE3930C-8110-4ADC-3302-C0811179E977}"/>
              </a:ext>
            </a:extLst>
          </p:cNvPr>
          <p:cNvSpPr/>
          <p:nvPr/>
        </p:nvSpPr>
        <p:spPr>
          <a:xfrm>
            <a:off x="1131813" y="1305281"/>
            <a:ext cx="5065276" cy="6469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 rtlCol="0" anchor="ctr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latin typeface="+mn-ea"/>
              </a:rPr>
              <a:t>指定薬物（危険ドラッグ）</a:t>
            </a:r>
            <a:endParaRPr kumimoji="1" lang="ja-JP" altLang="en-US" sz="3200" dirty="0"/>
          </a:p>
        </p:txBody>
      </p:sp>
      <p:sp>
        <p:nvSpPr>
          <p:cNvPr id="10" name="Google Shape;103;g2f54bed3a7d_0_1">
            <a:extLst>
              <a:ext uri="{FF2B5EF4-FFF2-40B4-BE49-F238E27FC236}">
                <a16:creationId xmlns:a16="http://schemas.microsoft.com/office/drawing/2014/main" id="{C241D7F8-5A5B-3AD8-5CFB-6BE53AF304D2}"/>
              </a:ext>
            </a:extLst>
          </p:cNvPr>
          <p:cNvSpPr txBox="1"/>
          <p:nvPr/>
        </p:nvSpPr>
        <p:spPr>
          <a:xfrm>
            <a:off x="1131812" y="3295243"/>
            <a:ext cx="9936000" cy="745001"/>
          </a:xfrm>
          <a:prstGeom prst="roundRect">
            <a:avLst>
              <a:gd name="adj" fmla="val 1479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08000" tIns="144000" rIns="36000" bIns="108000" anchor="t" anchorCtr="0">
            <a:spAutoFit/>
          </a:bodyPr>
          <a:lstStyle/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Wingdings" panose="05000000000000000000" pitchFamily="2" charset="2"/>
              <a:buChar char="l"/>
              <a:tabLst>
                <a:tab pos="2425700" algn="l"/>
              </a:tabLst>
            </a:pPr>
            <a:r>
              <a:rPr lang="ja-JP" altLang="en-US" sz="2800" i="0" strike="noStrike" cap="none" spc="-100" dirty="0">
                <a:solidFill>
                  <a:srgbClr val="0070C0"/>
                </a:solidFill>
                <a:cs typeface="MS PGothic"/>
                <a:sym typeface="MS PGothic"/>
              </a:rPr>
              <a:t>どのような影響が身体に出るのかわからない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ため</a:t>
            </a:r>
            <a:r>
              <a:rPr lang="ja-JP" altLang="en-US" sz="2800" b="1" i="0" u="none" strike="noStrike" cap="none" spc="-100" dirty="0">
                <a:solidFill>
                  <a:srgbClr val="FF0000"/>
                </a:solidFill>
                <a:cs typeface="MS PGothic"/>
                <a:sym typeface="MS PGothic"/>
              </a:rPr>
              <a:t>大変危険</a:t>
            </a:r>
            <a:r>
              <a:rPr lang="ja-JP" altLang="en-US" sz="2800" i="0" u="none" strike="noStrike" cap="none" spc="-100" dirty="0">
                <a:cs typeface="MS PGothic"/>
                <a:sym typeface="MS PGothic"/>
              </a:rPr>
              <a:t>！</a:t>
            </a:r>
            <a:endParaRPr lang="ja-JP" altLang="en-US" sz="2800" spc="-100" dirty="0">
              <a:cs typeface="MS PGothic"/>
              <a:sym typeface="MS PGothic"/>
            </a:endParaRPr>
          </a:p>
        </p:txBody>
      </p:sp>
      <p:sp>
        <p:nvSpPr>
          <p:cNvPr id="14" name="Google Shape;107;g2f54bed3a7d_0_1">
            <a:extLst>
              <a:ext uri="{FF2B5EF4-FFF2-40B4-BE49-F238E27FC236}">
                <a16:creationId xmlns:a16="http://schemas.microsoft.com/office/drawing/2014/main" id="{A448BF42-DF84-4CC2-711F-A04F4322F3C2}"/>
              </a:ext>
            </a:extLst>
          </p:cNvPr>
          <p:cNvSpPr txBox="1"/>
          <p:nvPr/>
        </p:nvSpPr>
        <p:spPr>
          <a:xfrm>
            <a:off x="6370924" y="1445391"/>
            <a:ext cx="4689352" cy="3807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none" lIns="36000" tIns="36000" rIns="36000" bIns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j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※</a:t>
            </a:r>
            <a:r>
              <a:rPr kumimoji="0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医薬品医療機器等法</a:t>
            </a:r>
            <a:r>
              <a:rPr kumimoji="0" lang="ja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MS PGothic"/>
                <a:sym typeface="MS PGothic"/>
              </a:rPr>
              <a:t>で規制されている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MS PGothic"/>
              <a:sym typeface="MS PGothic"/>
            </a:endParaRPr>
          </a:p>
        </p:txBody>
      </p:sp>
      <p:sp>
        <p:nvSpPr>
          <p:cNvPr id="5" name="Google Shape;103;g2f54bed3a7d_0_1">
            <a:extLst>
              <a:ext uri="{FF2B5EF4-FFF2-40B4-BE49-F238E27FC236}">
                <a16:creationId xmlns:a16="http://schemas.microsoft.com/office/drawing/2014/main" id="{60CBB0CB-8D34-F2B7-3933-84A5D7336E63}"/>
              </a:ext>
            </a:extLst>
          </p:cNvPr>
          <p:cNvSpPr txBox="1"/>
          <p:nvPr/>
        </p:nvSpPr>
        <p:spPr>
          <a:xfrm>
            <a:off x="1131812" y="2898530"/>
            <a:ext cx="9928376" cy="39027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" sz="2000" b="1" dirty="0">
                <a:solidFill>
                  <a:srgbClr val="0070C0"/>
                </a:solidFill>
                <a:cs typeface="MS PGothic"/>
                <a:sym typeface="MS PGothic"/>
              </a:rPr>
              <a:t>［症状の例］</a:t>
            </a:r>
            <a:endParaRPr sz="2000" b="1" dirty="0">
              <a:solidFill>
                <a:srgbClr val="0070C0"/>
              </a:solidFill>
              <a:cs typeface="MS PGothic"/>
              <a:sym typeface="MS PGothic"/>
            </a:endParaRPr>
          </a:p>
        </p:txBody>
      </p:sp>
      <p:sp>
        <p:nvSpPr>
          <p:cNvPr id="11" name="Google Shape;103;g2f54bed3a7d_0_1">
            <a:extLst>
              <a:ext uri="{FF2B5EF4-FFF2-40B4-BE49-F238E27FC236}">
                <a16:creationId xmlns:a16="http://schemas.microsoft.com/office/drawing/2014/main" id="{1064A4CC-B201-818A-91ED-88D2DE9BBE16}"/>
              </a:ext>
            </a:extLst>
          </p:cNvPr>
          <p:cNvSpPr txBox="1"/>
          <p:nvPr/>
        </p:nvSpPr>
        <p:spPr>
          <a:xfrm>
            <a:off x="1137064" y="2066795"/>
            <a:ext cx="9928376" cy="69805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72000" tIns="360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ja-JP" altLang="en-US" sz="2000" dirty="0">
                <a:cs typeface="MS PGothic"/>
                <a:sym typeface="MS PGothic"/>
              </a:rPr>
              <a:t>危険ドラッグは</a:t>
            </a:r>
            <a:r>
              <a:rPr lang="ja-JP" altLang="en-US" sz="2000" dirty="0">
                <a:solidFill>
                  <a:srgbClr val="FF0000"/>
                </a:solidFill>
                <a:cs typeface="MS PGothic"/>
                <a:sym typeface="MS PGothic"/>
              </a:rPr>
              <a:t>法律の規制に引っかからないよう</a:t>
            </a:r>
            <a:r>
              <a:rPr lang="ja-JP" altLang="en-US" sz="2000" dirty="0">
                <a:cs typeface="MS PGothic"/>
                <a:sym typeface="MS PGothic"/>
              </a:rPr>
              <a:t>、麻薬や覚醒剤・大麻成分の</a:t>
            </a:r>
            <a:br>
              <a:rPr lang="en-US" altLang="ja-JP" sz="2000" dirty="0">
                <a:cs typeface="MS PGothic"/>
                <a:sym typeface="MS PGothic"/>
              </a:rPr>
            </a:br>
            <a:r>
              <a:rPr lang="ja-JP" altLang="en-US" sz="2000" dirty="0">
                <a:cs typeface="MS PGothic"/>
                <a:sym typeface="MS PGothic"/>
              </a:rPr>
              <a:t>化学構造の一部を変えた成分を含む薬物の総称。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36F7BBD-1C55-61FF-406E-AEC55C0EBC70}"/>
              </a:ext>
            </a:extLst>
          </p:cNvPr>
          <p:cNvSpPr txBox="1">
            <a:spLocks/>
          </p:cNvSpPr>
          <p:nvPr/>
        </p:nvSpPr>
        <p:spPr>
          <a:xfrm>
            <a:off x="5975377" y="6039804"/>
            <a:ext cx="3142207" cy="301557"/>
          </a:xfrm>
          <a:prstGeom prst="rect">
            <a:avLst/>
          </a:prstGeom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None/>
            </a:pPr>
            <a:r>
              <a:rPr lang="ja-JP" altLang="en-US" sz="1000" dirty="0">
                <a:latin typeface="+mn-ea"/>
              </a:rPr>
              <a:t>写真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：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(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公財</a:t>
            </a:r>
            <a:r>
              <a:rPr lang="en-US" altLang="ja-JP" sz="1000" dirty="0">
                <a:latin typeface="+mn-ea"/>
                <a:sym typeface="Wingdings" panose="05000000000000000000" pitchFamily="2" charset="2"/>
              </a:rPr>
              <a:t>)</a:t>
            </a:r>
            <a:r>
              <a:rPr lang="ja-JP" altLang="en-US" sz="1000" dirty="0">
                <a:latin typeface="+mn-ea"/>
                <a:sym typeface="Wingdings" panose="05000000000000000000" pitchFamily="2" charset="2"/>
              </a:rPr>
              <a:t>麻薬・覚せい剤乱用防止センター より</a:t>
            </a:r>
            <a:endParaRPr lang="ja-JP" altLang="en-US" sz="1000" dirty="0">
              <a:latin typeface="+mn-ea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89B348-7016-F54E-E6C8-2E393BEB8A64}"/>
              </a:ext>
            </a:extLst>
          </p:cNvPr>
          <p:cNvGrpSpPr/>
          <p:nvPr/>
        </p:nvGrpSpPr>
        <p:grpSpPr>
          <a:xfrm>
            <a:off x="2243130" y="4253945"/>
            <a:ext cx="3708682" cy="2087691"/>
            <a:chOff x="2243130" y="4253945"/>
            <a:chExt cx="3708682" cy="2087691"/>
          </a:xfrm>
        </p:grpSpPr>
        <p:pic>
          <p:nvPicPr>
            <p:cNvPr id="16" name="Google Shape;166;g2f54bed3a7d_0_82">
              <a:extLst>
                <a:ext uri="{FF2B5EF4-FFF2-40B4-BE49-F238E27FC236}">
                  <a16:creationId xmlns:a16="http://schemas.microsoft.com/office/drawing/2014/main" id="{45B8557D-01F1-178A-ECD0-3BE6B3646DF1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rcRect l="1457" t="5455" r="4204" b="4632"/>
            <a:stretch/>
          </p:blipFill>
          <p:spPr>
            <a:xfrm>
              <a:off x="2243131" y="4253945"/>
              <a:ext cx="3708681" cy="2087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フローチャート: 手操作入力 8">
              <a:extLst>
                <a:ext uri="{FF2B5EF4-FFF2-40B4-BE49-F238E27FC236}">
                  <a16:creationId xmlns:a16="http://schemas.microsoft.com/office/drawing/2014/main" id="{4F70405C-2A60-E1A4-BC59-C1820CDEC336}"/>
                </a:ext>
              </a:extLst>
            </p:cNvPr>
            <p:cNvSpPr/>
            <p:nvPr/>
          </p:nvSpPr>
          <p:spPr>
            <a:xfrm rot="16200000" flipV="1">
              <a:off x="2817928" y="3681263"/>
              <a:ext cx="475683" cy="162527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58"/>
                <a:gd name="connsiteY0" fmla="*/ 1105 h 9105"/>
                <a:gd name="connsiteX1" fmla="*/ 10058 w 10058"/>
                <a:gd name="connsiteY1" fmla="*/ 0 h 9105"/>
                <a:gd name="connsiteX2" fmla="*/ 10000 w 10058"/>
                <a:gd name="connsiteY2" fmla="*/ 9105 h 9105"/>
                <a:gd name="connsiteX3" fmla="*/ 0 w 10058"/>
                <a:gd name="connsiteY3" fmla="*/ 9105 h 9105"/>
                <a:gd name="connsiteX4" fmla="*/ 0 w 10058"/>
                <a:gd name="connsiteY4" fmla="*/ 1105 h 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8" h="9105">
                  <a:moveTo>
                    <a:pt x="0" y="1105"/>
                  </a:moveTo>
                  <a:lnTo>
                    <a:pt x="10058" y="0"/>
                  </a:lnTo>
                  <a:cubicBezTo>
                    <a:pt x="10039" y="3035"/>
                    <a:pt x="10019" y="6070"/>
                    <a:pt x="10000" y="9105"/>
                  </a:cubicBezTo>
                  <a:lnTo>
                    <a:pt x="0" y="9105"/>
                  </a:lnTo>
                  <a:lnTo>
                    <a:pt x="0" y="1105"/>
                  </a:lnTo>
                  <a:close/>
                </a:path>
              </a:pathLst>
            </a:custGeom>
            <a:solidFill>
              <a:srgbClr val="A720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2730298-3E9D-AE7B-78BE-FFAB6AD064D1}"/>
                </a:ext>
              </a:extLst>
            </p:cNvPr>
            <p:cNvSpPr txBox="1"/>
            <p:nvPr/>
          </p:nvSpPr>
          <p:spPr>
            <a:xfrm>
              <a:off x="2392463" y="4322118"/>
              <a:ext cx="123110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600" b="1" dirty="0">
                  <a:solidFill>
                    <a:schemeClr val="bg1"/>
                  </a:solidFill>
                </a:rPr>
                <a:t>   き    けん</a:t>
              </a:r>
              <a:endParaRPr kumimoji="1" lang="en-US" altLang="ja-JP" sz="1600" b="1" dirty="0">
                <a:solidFill>
                  <a:schemeClr val="bg1"/>
                </a:solidFill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</a:rPr>
                <a:t>危険ドラッグ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616A8B4-8DA3-21A9-35F2-EDA12C34B80F}"/>
              </a:ext>
            </a:extLst>
          </p:cNvPr>
          <p:cNvGrpSpPr/>
          <p:nvPr/>
        </p:nvGrpSpPr>
        <p:grpSpPr>
          <a:xfrm>
            <a:off x="3435784" y="407214"/>
            <a:ext cx="5755856" cy="674515"/>
            <a:chOff x="3435784" y="407214"/>
            <a:chExt cx="5755856" cy="674515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27C566EB-314F-8E46-C684-311602C4DAC0}"/>
                </a:ext>
              </a:extLst>
            </p:cNvPr>
            <p:cNvSpPr/>
            <p:nvPr userDrawn="1"/>
          </p:nvSpPr>
          <p:spPr>
            <a:xfrm flipH="1">
              <a:off x="3435784" y="966044"/>
              <a:ext cx="5325558" cy="115685"/>
            </a:xfrm>
            <a:prstGeom prst="parallelogram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 descr="暗い背景に白い文字がある&#10;&#10;中程度の精度で自動的に生成された説明">
              <a:extLst>
                <a:ext uri="{FF2B5EF4-FFF2-40B4-BE49-F238E27FC236}">
                  <a16:creationId xmlns:a16="http://schemas.microsoft.com/office/drawing/2014/main" id="{CD28F523-F1AB-C5B5-E4B3-01135BBEB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142" y="407214"/>
              <a:ext cx="567498" cy="672590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7BF3AD-FFFE-6EF1-F924-96CD296FC75E}"/>
              </a:ext>
            </a:extLst>
          </p:cNvPr>
          <p:cNvSpPr txBox="1"/>
          <p:nvPr/>
        </p:nvSpPr>
        <p:spPr>
          <a:xfrm>
            <a:off x="7741630" y="193845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/>
              <a:t>かくせいざい</a:t>
            </a:r>
          </a:p>
        </p:txBody>
      </p:sp>
    </p:spTree>
    <p:extLst>
      <p:ext uri="{BB962C8B-B14F-4D97-AF65-F5344CB8AC3E}">
        <p14:creationId xmlns:p14="http://schemas.microsoft.com/office/powerpoint/2010/main" val="360039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7">
      <a:majorFont>
        <a:latin typeface="Arial"/>
        <a:ea typeface="游ゴシック"/>
        <a:cs typeface=""/>
      </a:majorFont>
      <a:minorFont>
        <a:latin typeface="Arial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994</Words>
  <Application>Microsoft Office PowerPoint</Application>
  <PresentationFormat>ワイド画面</PresentationFormat>
  <Paragraphs>213</Paragraphs>
  <Slides>20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MS PGothic</vt:lpstr>
      <vt:lpstr>游ゴシック</vt:lpstr>
      <vt:lpstr>Arial</vt:lpstr>
      <vt:lpstr>Wingdings</vt:lpstr>
      <vt:lpstr>Office テーマ</vt:lpstr>
      <vt:lpstr>モジュール１ 薬物乱用の害</vt:lpstr>
      <vt:lpstr>PowerPoint プレゼンテーション</vt:lpstr>
      <vt:lpstr>薬物乱用ってどういうこと？</vt:lpstr>
      <vt:lpstr>PowerPoint プレゼンテーション</vt:lpstr>
      <vt:lpstr>違法薬物の種類</vt:lpstr>
      <vt:lpstr>違法薬物の種類</vt:lpstr>
      <vt:lpstr>違法薬物の種類</vt:lpstr>
      <vt:lpstr>違法薬物の種類</vt:lpstr>
      <vt:lpstr>違法薬物の種類</vt:lpstr>
      <vt:lpstr>PowerPoint プレゼンテーション</vt:lpstr>
      <vt:lpstr>薬物事犯検挙人員の推移</vt:lpstr>
      <vt:lpstr>PowerPoint プレゼンテーション</vt:lpstr>
      <vt:lpstr>脳へ与える影響</vt:lpstr>
      <vt:lpstr>PowerPoint プレゼンテーション</vt:lpstr>
      <vt:lpstr>悪循環に陥ってしまう</vt:lpstr>
      <vt:lpstr>振り返り</vt:lpstr>
      <vt:lpstr>確かめよう</vt:lpstr>
      <vt:lpstr>確かめよう</vt:lpstr>
      <vt:lpstr>確かめよう</vt:lpstr>
      <vt:lpstr>確かめよう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2025-02-14T10:08:49Z</dcterms:created>
  <dcterms:modified xsi:type="dcterms:W3CDTF">2025-02-18T09:40:44Z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2025-02-18T09:40:44Z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45c65e2b-fe7d-4586-8749-6850ecb24b54</vt:lpwstr>
  </property>
  <property fmtid="{D5CDD505-2E9C-101B-9397-08002B2CF9AE}" pid="8" name="MSIP_Label_d899a617-f30e-4fb8-b81c-fb6d0b94ac5b_ContentBits">
    <vt:lpwstr>0</vt:lpwstr>
  </property>
  <property fmtid="{D5CDD505-2E9C-101B-9397-08002B2CF9AE}" pid="9" name="MSIP_Label_d899a617-f30e-4fb8-b81c-fb6d0b94ac5b_Tag">
    <vt:lpwstr>10, 3, 0, 1</vt:lpwstr>
  </property>
</Properties>
</file>