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2"/>
  </p:notesMasterIdLst>
  <p:sldIdLst>
    <p:sldId id="256" r:id="rId2"/>
    <p:sldId id="287" r:id="rId3"/>
    <p:sldId id="288" r:id="rId4"/>
    <p:sldId id="259" r:id="rId5"/>
    <p:sldId id="258" r:id="rId6"/>
    <p:sldId id="274" r:id="rId7"/>
    <p:sldId id="331" r:id="rId8"/>
    <p:sldId id="329" r:id="rId9"/>
    <p:sldId id="278" r:id="rId10"/>
    <p:sldId id="279" r:id="rId11"/>
    <p:sldId id="280" r:id="rId12"/>
    <p:sldId id="327" r:id="rId13"/>
    <p:sldId id="328" r:id="rId14"/>
    <p:sldId id="283" r:id="rId15"/>
    <p:sldId id="284" r:id="rId16"/>
    <p:sldId id="332" r:id="rId17"/>
    <p:sldId id="319" r:id="rId18"/>
    <p:sldId id="293" r:id="rId19"/>
    <p:sldId id="291" r:id="rId20"/>
    <p:sldId id="326" r:id="rId21"/>
    <p:sldId id="320" r:id="rId22"/>
    <p:sldId id="321" r:id="rId23"/>
    <p:sldId id="322" r:id="rId24"/>
    <p:sldId id="323" r:id="rId25"/>
    <p:sldId id="290" r:id="rId26"/>
    <p:sldId id="324" r:id="rId27"/>
    <p:sldId id="294" r:id="rId28"/>
    <p:sldId id="318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3605" userDrawn="1">
          <p15:clr>
            <a:srgbClr val="A4A3A4"/>
          </p15:clr>
        </p15:guide>
        <p15:guide id="8" pos="6970" userDrawn="1">
          <p15:clr>
            <a:srgbClr val="A4A3A4"/>
          </p15:clr>
        </p15:guide>
        <p15:guide id="9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66FF99"/>
    <a:srgbClr val="FE80F8"/>
    <a:srgbClr val="3399FF"/>
    <a:srgbClr val="FF6699"/>
    <a:srgbClr val="FF5050"/>
    <a:srgbClr val="FF6600"/>
    <a:srgbClr val="FF7C80"/>
    <a:srgbClr val="A72025"/>
    <a:srgbClr val="FC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62" y="84"/>
      </p:cViewPr>
      <p:guideLst>
        <p:guide pos="3840"/>
        <p:guide orient="horz" pos="3605"/>
        <p:guide pos="697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9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hini\Desktop\R6&#34220;&#20081;&#12473;&#12521;&#12452;&#12489;&#36039;&#26009;&#38598;\250207&#34220;&#20081;&#12473;&#12521;&#12452;&#12489;\&#24066;&#36009;&#34220;&#20870;&#12464;&#12521;&#12501;&#12487;&#12540;&#124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3"/>
          <c:order val="3"/>
          <c:tx>
            <c:strRef>
              <c:f>加工!$F$2</c:f>
              <c:strCache>
                <c:ptCount val="1"/>
                <c:pt idx="0">
                  <c:v>％</c:v>
                </c:pt>
              </c:strCache>
            </c:strRef>
          </c:tx>
          <c:dPt>
            <c:idx val="0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B7-4EF1-B865-59B446205B29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7-4EF1-B865-59B446205B29}"/>
              </c:ext>
            </c:extLst>
          </c:dPt>
          <c:dPt>
            <c:idx val="2"/>
            <c:bubble3D val="0"/>
            <c:spPr>
              <a:solidFill>
                <a:srgbClr val="FE80F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B7-4EF1-B865-59B446205B29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B7-4EF1-B865-59B446205B29}"/>
              </c:ext>
            </c:extLst>
          </c:dPt>
          <c:dPt>
            <c:idx val="4"/>
            <c:bubble3D val="0"/>
            <c:spPr>
              <a:solidFill>
                <a:srgbClr val="E971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B7-4EF1-B865-59B446205B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CB7-4EF1-B865-59B446205B29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CB7-4EF1-B865-59B446205B2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CB7-4EF1-B865-59B446205B29}"/>
              </c:ext>
            </c:extLst>
          </c:dPt>
          <c:dLbls>
            <c:dLbl>
              <c:idx val="0"/>
              <c:layout>
                <c:manualLayout>
                  <c:x val="4.7510057358257522E-2"/>
                  <c:y val="3.3661050748544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52090270070294"/>
                      <c:h val="0.1877715704531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B7-4EF1-B865-59B446205B29}"/>
                </c:ext>
              </c:extLst>
            </c:dLbl>
            <c:dLbl>
              <c:idx val="1"/>
              <c:layout>
                <c:manualLayout>
                  <c:x val="0.11583615172409775"/>
                  <c:y val="-9.41961514587212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7-4EF1-B865-59B446205B29}"/>
                </c:ext>
              </c:extLst>
            </c:dLbl>
            <c:dLbl>
              <c:idx val="2"/>
              <c:layout>
                <c:manualLayout>
                  <c:x val="-3.073142940417382E-2"/>
                  <c:y val="3.9490951399567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B7-4EF1-B865-59B446205B29}"/>
                </c:ext>
              </c:extLst>
            </c:dLbl>
            <c:dLbl>
              <c:idx val="3"/>
              <c:layout>
                <c:manualLayout>
                  <c:x val="-6.1965127133947369E-2"/>
                  <c:y val="9.67125926065618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B7-4EF1-B865-59B446205B29}"/>
                </c:ext>
              </c:extLst>
            </c:dLbl>
            <c:dLbl>
              <c:idx val="4"/>
              <c:layout>
                <c:manualLayout>
                  <c:x val="-5.7532167524564422E-2"/>
                  <c:y val="0.115368993680259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B7-4EF1-B865-59B446205B29}"/>
                </c:ext>
              </c:extLst>
            </c:dLbl>
            <c:dLbl>
              <c:idx val="5"/>
              <c:layout>
                <c:manualLayout>
                  <c:x val="-5.4212374624321776E-2"/>
                  <c:y val="2.1674988326171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B7-4EF1-B865-59B446205B29}"/>
                </c:ext>
              </c:extLst>
            </c:dLbl>
            <c:dLbl>
              <c:idx val="6"/>
              <c:layout>
                <c:manualLayout>
                  <c:x val="5.0157292459932688E-2"/>
                  <c:y val="7.7586591846151543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62279432909023"/>
                      <c:h val="0.1483931947069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CB7-4EF1-B865-59B446205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加工!$B$3:$B$9</c:f>
              <c:strCache>
                <c:ptCount val="7"/>
                <c:pt idx="0">
                  <c:v>睡眠薬・抗不安薬</c:v>
                </c:pt>
                <c:pt idx="1">
                  <c:v>覚醒剤</c:v>
                </c:pt>
                <c:pt idx="2">
                  <c:v>市販薬</c:v>
                </c:pt>
                <c:pt idx="3">
                  <c:v>大麻</c:v>
                </c:pt>
                <c:pt idx="4">
                  <c:v>多剤</c:v>
                </c:pt>
                <c:pt idx="5">
                  <c:v>有機溶剤</c:v>
                </c:pt>
                <c:pt idx="6">
                  <c:v>その他</c:v>
                </c:pt>
              </c:strCache>
            </c:strRef>
          </c:cat>
          <c:val>
            <c:numRef>
              <c:f>加工!$F$3:$F$9</c:f>
              <c:numCache>
                <c:formatCode>0.0%</c:formatCode>
                <c:ptCount val="7"/>
                <c:pt idx="0">
                  <c:v>0.28699999999999998</c:v>
                </c:pt>
                <c:pt idx="1">
                  <c:v>0.28199999999999997</c:v>
                </c:pt>
                <c:pt idx="2">
                  <c:v>0.2</c:v>
                </c:pt>
                <c:pt idx="3">
                  <c:v>7.8E-2</c:v>
                </c:pt>
                <c:pt idx="4">
                  <c:v>5.7999999999999996E-2</c:v>
                </c:pt>
                <c:pt idx="5">
                  <c:v>3.2000000000000001E-2</c:v>
                </c:pt>
                <c:pt idx="6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CB7-4EF1-B865-59B446205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加工!$C$2</c15:sqref>
                        </c15:formulaRef>
                      </c:ext>
                    </c:extLst>
                    <c:strCache>
                      <c:ptCount val="1"/>
                      <c:pt idx="0">
                        <c:v>患者数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3CB7-4EF1-B865-59B446205B2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3CB7-4EF1-B865-59B446205B2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3CB7-4EF1-B865-59B446205B2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3CB7-4EF1-B865-59B446205B2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3CB7-4EF1-B865-59B446205B2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3CB7-4EF1-B865-59B446205B2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3CB7-4EF1-B865-59B446205B2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3CB7-4EF1-B865-59B446205B2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加工!$B$3:$B$9</c15:sqref>
                        </c15:formulaRef>
                      </c:ext>
                    </c:extLst>
                    <c:strCache>
                      <c:ptCount val="7"/>
                      <c:pt idx="0">
                        <c:v>睡眠薬・抗不安薬</c:v>
                      </c:pt>
                      <c:pt idx="1">
                        <c:v>覚醒剤</c:v>
                      </c:pt>
                      <c:pt idx="2">
                        <c:v>市販薬</c:v>
                      </c:pt>
                      <c:pt idx="3">
                        <c:v>大麻</c:v>
                      </c:pt>
                      <c:pt idx="4">
                        <c:v>多剤</c:v>
                      </c:pt>
                      <c:pt idx="5">
                        <c:v>有機溶剤</c:v>
                      </c:pt>
                      <c:pt idx="6">
                        <c:v>その他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加工!$C$3:$C$9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297</c:v>
                      </c:pt>
                      <c:pt idx="1">
                        <c:v>292</c:v>
                      </c:pt>
                      <c:pt idx="2">
                        <c:v>207</c:v>
                      </c:pt>
                      <c:pt idx="3">
                        <c:v>81</c:v>
                      </c:pt>
                      <c:pt idx="4">
                        <c:v>60</c:v>
                      </c:pt>
                      <c:pt idx="5">
                        <c:v>33</c:v>
                      </c:pt>
                      <c:pt idx="6">
                        <c:v>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3CB7-4EF1-B865-59B446205B29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加工!$D$2</c15:sqref>
                        </c15:formulaRef>
                      </c:ext>
                    </c:extLst>
                    <c:strCache>
                      <c:ptCount val="1"/>
                      <c:pt idx="0">
                        <c:v>％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CB7-4EF1-B865-59B446205B2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CB7-4EF1-B865-59B446205B2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3CB7-4EF1-B865-59B446205B2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3CB7-4EF1-B865-59B446205B2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3CB7-4EF1-B865-59B446205B2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3CB7-4EF1-B865-59B446205B2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3CB7-4EF1-B865-59B446205B2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3CB7-4EF1-B865-59B446205B2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加工!$B$3:$B$9</c15:sqref>
                        </c15:formulaRef>
                      </c:ext>
                    </c:extLst>
                    <c:strCache>
                      <c:ptCount val="7"/>
                      <c:pt idx="0">
                        <c:v>睡眠薬・抗不安薬</c:v>
                      </c:pt>
                      <c:pt idx="1">
                        <c:v>覚醒剤</c:v>
                      </c:pt>
                      <c:pt idx="2">
                        <c:v>市販薬</c:v>
                      </c:pt>
                      <c:pt idx="3">
                        <c:v>大麻</c:v>
                      </c:pt>
                      <c:pt idx="4">
                        <c:v>多剤</c:v>
                      </c:pt>
                      <c:pt idx="5">
                        <c:v>有機溶剤</c:v>
                      </c:pt>
                      <c:pt idx="6">
                        <c:v>その他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加工!$D$3:$D$9</c15:sqref>
                        </c15:formulaRef>
                      </c:ext>
                    </c:extLst>
                    <c:numCache>
                      <c:formatCode>0.0_ </c:formatCode>
                      <c:ptCount val="7"/>
                      <c:pt idx="0">
                        <c:v>28.7</c:v>
                      </c:pt>
                      <c:pt idx="1">
                        <c:v>28.2</c:v>
                      </c:pt>
                      <c:pt idx="2">
                        <c:v>20</c:v>
                      </c:pt>
                      <c:pt idx="3">
                        <c:v>7.8</c:v>
                      </c:pt>
                      <c:pt idx="4">
                        <c:v>5.8</c:v>
                      </c:pt>
                      <c:pt idx="5">
                        <c:v>3.2</c:v>
                      </c:pt>
                      <c:pt idx="6">
                        <c:v>6.5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3CB7-4EF1-B865-59B446205B29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加工!$E$2</c15:sqref>
                        </c15:formulaRef>
                      </c:ext>
                    </c:extLst>
                    <c:strCache>
                      <c:ptCount val="1"/>
                      <c:pt idx="0">
                        <c:v>％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3CB7-4EF1-B865-59B446205B2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3CB7-4EF1-B865-59B446205B2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3CB7-4EF1-B865-59B446205B2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3CB7-4EF1-B865-59B446205B2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C-3CB7-4EF1-B865-59B446205B2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E-3CB7-4EF1-B865-59B446205B29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3CB7-4EF1-B865-59B446205B29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3CB7-4EF1-B865-59B446205B2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加工!$B$3:$B$9</c15:sqref>
                        </c15:formulaRef>
                      </c:ext>
                    </c:extLst>
                    <c:strCache>
                      <c:ptCount val="7"/>
                      <c:pt idx="0">
                        <c:v>睡眠薬・抗不安薬</c:v>
                      </c:pt>
                      <c:pt idx="1">
                        <c:v>覚醒剤</c:v>
                      </c:pt>
                      <c:pt idx="2">
                        <c:v>市販薬</c:v>
                      </c:pt>
                      <c:pt idx="3">
                        <c:v>大麻</c:v>
                      </c:pt>
                      <c:pt idx="4">
                        <c:v>多剤</c:v>
                      </c:pt>
                      <c:pt idx="5">
                        <c:v>有機溶剤</c:v>
                      </c:pt>
                      <c:pt idx="6">
                        <c:v>その他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加工!$E$3:$E$9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28.7</c:v>
                      </c:pt>
                      <c:pt idx="1">
                        <c:v>28.2</c:v>
                      </c:pt>
                      <c:pt idx="2">
                        <c:v>20</c:v>
                      </c:pt>
                      <c:pt idx="3">
                        <c:v>7.8</c:v>
                      </c:pt>
                      <c:pt idx="4">
                        <c:v>5.8</c:v>
                      </c:pt>
                      <c:pt idx="5">
                        <c:v>3.2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3CB7-4EF1-B865-59B446205B2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956075252577"/>
          <c:y val="2.0630489911684258E-2"/>
          <c:w val="0.79350439247474236"/>
          <c:h val="0.88011858210864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覚醒剤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solidFill>
                    <a:srgbClr val="3399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427-420A-A31C-427CF1613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14.7</c:v>
                </c:pt>
                <c:pt idx="2">
                  <c:v>7.7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27-420A-A31C-427CF1613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大麻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16.7</c:v>
                </c:pt>
                <c:pt idx="1">
                  <c:v>20.6</c:v>
                </c:pt>
                <c:pt idx="2">
                  <c:v>7.7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27-420A-A31C-427CF1613D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危険ドラッグ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412032368216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6000" tIns="18000" rIns="36000" bIns="1800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427-420A-A31C-427CF1613DF1}"/>
                </c:ext>
              </c:extLst>
            </c:dLbl>
            <c:dLbl>
              <c:idx val="3"/>
              <c:layout>
                <c:manualLayout>
                  <c:x val="0"/>
                  <c:y val="2.86137344122738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27-420A-A31C-427CF1613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27-420A-A31C-427CF1613D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睡眠薬・抗不安薬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16.7</c:v>
                </c:pt>
                <c:pt idx="1">
                  <c:v>5.9</c:v>
                </c:pt>
                <c:pt idx="2">
                  <c:v>12.8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27-420A-A31C-427CF1613DF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市販薬</c:v>
                </c:pt>
              </c:strCache>
            </c:strRef>
          </c:tx>
          <c:spPr>
            <a:solidFill>
              <a:srgbClr val="FE80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25</c:v>
                </c:pt>
                <c:pt idx="1">
                  <c:v>41.2</c:v>
                </c:pt>
                <c:pt idx="2">
                  <c:v>56.4</c:v>
                </c:pt>
                <c:pt idx="3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27-420A-A31C-427CF1613DF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17.600000000000001</c:v>
                </c:pt>
                <c:pt idx="2">
                  <c:v>15.4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27-420A-A31C-427CF1613D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2646480"/>
        <c:axId val="482646840"/>
      </c:barChart>
      <c:catAx>
        <c:axId val="48264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pPr>
            <a:endParaRPr lang="ja-JP"/>
          </a:p>
        </c:txPr>
        <c:crossAx val="482646840"/>
        <c:crosses val="autoZero"/>
        <c:auto val="1"/>
        <c:lblAlgn val="ctr"/>
        <c:lblOffset val="100"/>
        <c:noMultiLvlLbl val="0"/>
      </c:catAx>
      <c:valAx>
        <c:axId val="48264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264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0202706590490308E-2"/>
          <c:w val="0.23523368839116698"/>
          <c:h val="0.70593370074253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ゴシック" panose="020B0400000000000000" pitchFamily="50" charset="-128"/>
          <a:ea typeface="游ゴシック" panose="020B0400000000000000" pitchFamily="50" charset="-128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4284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33A41-A98F-9082-F6D9-63CBC449D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1A04D8E-980F-2ACB-1100-CA01F83A9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A414C54-40B6-58A1-AC60-3A22E20C3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CDC15A-97D5-9436-1D4C-EBCE3A7A4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1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26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209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8444B-44CA-9140-76F1-E0DD698BF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CE6EE0-BEE8-94D8-BCD9-284882A29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DDDC12B-BDBA-AD20-D0A0-A6C73F97A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89C0C8-16F4-B546-96EC-55D54FEC9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628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0003-57E9-8A26-3EFE-15B2AD54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175DFF6-7A35-31BB-68B7-CC57DF134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015D1D-A10F-379C-9DAB-8856E19A9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B46D35-DC3B-3A3B-BCE9-09F295AEE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41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21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29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94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53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891AD-A479-B9FC-7885-0192F0086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E2CA76-B848-8CF7-5994-C76E52482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784444-ABA9-B8D8-F1CB-E0BCE7323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A2B274-39C0-8389-4F87-EFD4DC38A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89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25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20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67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68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25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3616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0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56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60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9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15E42EC3-3562-7B86-9B0E-C6C89A0A6EB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D6602240-AF2A-FA65-5F5D-E586C102251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上の 2 つの角を丸める 10">
            <a:extLst>
              <a:ext uri="{FF2B5EF4-FFF2-40B4-BE49-F238E27FC236}">
                <a16:creationId xmlns:a16="http://schemas.microsoft.com/office/drawing/2014/main" id="{A960F028-DEB3-E39D-7C45-3D0AAE4205C8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3C39AE-EBB5-7ABE-93D1-43B7D04A1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ABDB6CE-5710-13C2-D771-6955AD8C4146}"/>
              </a:ext>
            </a:extLst>
          </p:cNvPr>
          <p:cNvGrpSpPr/>
          <p:nvPr userDrawn="1"/>
        </p:nvGrpSpPr>
        <p:grpSpPr>
          <a:xfrm>
            <a:off x="1784074" y="2677356"/>
            <a:ext cx="8629744" cy="1560278"/>
            <a:chOff x="1458761" y="2677356"/>
            <a:chExt cx="8629744" cy="1560278"/>
          </a:xfrm>
        </p:grpSpPr>
        <p:sp>
          <p:nvSpPr>
            <p:cNvPr id="14" name="フローチャート: データ 13">
              <a:extLst>
                <a:ext uri="{FF2B5EF4-FFF2-40B4-BE49-F238E27FC236}">
                  <a16:creationId xmlns:a16="http://schemas.microsoft.com/office/drawing/2014/main" id="{5AF95FF7-1AB2-89CE-8A29-4E393AD13A42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データ 14">
              <a:extLst>
                <a:ext uri="{FF2B5EF4-FFF2-40B4-BE49-F238E27FC236}">
                  <a16:creationId xmlns:a16="http://schemas.microsoft.com/office/drawing/2014/main" id="{0D188FCC-DD67-95FF-02AF-1FB4C58E9E26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16" y="2984153"/>
            <a:ext cx="8418368" cy="1011165"/>
          </a:xfrm>
        </p:spPr>
        <p:txBody>
          <a:bodyPr anchor="t">
            <a:noAutofit/>
          </a:bodyPr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932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9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6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07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8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6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8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98D023F9-7EF4-ACE3-05DB-2328B2F268C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8D7E59CA-1E26-9019-7EAA-F79B5661677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D63D03A1-D38E-683A-A3D9-83C3B068556A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53961F-3614-AAD4-6789-1295254B03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6" r:id="rId8"/>
    <p:sldLayoutId id="2147483687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fMzXPWe4rs?feature=oembed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16" y="2958356"/>
            <a:ext cx="8418368" cy="1011165"/>
          </a:xfrm>
        </p:spPr>
        <p:txBody>
          <a:bodyPr anchor="ctr"/>
          <a:lstStyle/>
          <a:p>
            <a:r>
              <a:rPr lang="ja-JP" altLang="en-US" dirty="0"/>
              <a:t>薬物乱用と健康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594D-173B-0768-6B6E-45840C20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395E79-2528-A020-58AA-300A666C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3CB5D-B5BE-018F-2BFB-0744CDFF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7701C44-A53C-468C-6E37-0A7AFF0C19F5}"/>
              </a:ext>
            </a:extLst>
          </p:cNvPr>
          <p:cNvSpPr/>
          <p:nvPr/>
        </p:nvSpPr>
        <p:spPr>
          <a:xfrm>
            <a:off x="1131813" y="1305281"/>
            <a:ext cx="7160935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有機溶剤（シンナー、トルエンなど）</a:t>
            </a:r>
            <a:endParaRPr kumimoji="1" lang="ja-JP" altLang="en-US" sz="3200" dirty="0"/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EC50F18D-445D-6FD4-79F6-516EB3AAA322}"/>
              </a:ext>
            </a:extLst>
          </p:cNvPr>
          <p:cNvSpPr txBox="1"/>
          <p:nvPr/>
        </p:nvSpPr>
        <p:spPr>
          <a:xfrm>
            <a:off x="1131812" y="2559600"/>
            <a:ext cx="9936000" cy="1494854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幻覚、妄想、意識障害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cs typeface="MS PGothic"/>
                <a:sym typeface="MS PGothic"/>
              </a:rPr>
              <a:t>呼吸困難による死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u="none" strike="noStrike" cap="none" dirty="0">
                <a:cs typeface="MS PGothic"/>
                <a:sym typeface="MS PGothic"/>
              </a:rPr>
              <a:t>長期にわたる乱用は、</a:t>
            </a: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脳の萎縮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を引き起こす</a:t>
            </a:r>
            <a:endParaRPr lang="ja-JP" altLang="en-US" sz="2800" dirty="0"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37F85447-2E4D-6631-B40D-462CBE8C40F8}"/>
              </a:ext>
            </a:extLst>
          </p:cNvPr>
          <p:cNvSpPr txBox="1">
            <a:spLocks/>
          </p:cNvSpPr>
          <p:nvPr/>
        </p:nvSpPr>
        <p:spPr>
          <a:xfrm>
            <a:off x="5975377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5C85CED8-6A47-3B2D-C5F4-4443BFD3B901}"/>
              </a:ext>
            </a:extLst>
          </p:cNvPr>
          <p:cNvSpPr txBox="1"/>
          <p:nvPr/>
        </p:nvSpPr>
        <p:spPr>
          <a:xfrm>
            <a:off x="6370924" y="2070000"/>
            <a:ext cx="4689352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毒物及び劇物取締法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8E61AABE-F421-4402-F802-AC38A978BD79}"/>
              </a:ext>
            </a:extLst>
          </p:cNvPr>
          <p:cNvSpPr txBox="1"/>
          <p:nvPr/>
        </p:nvSpPr>
        <p:spPr>
          <a:xfrm>
            <a:off x="1131812" y="216360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E4B5526-27D0-BA54-182D-1BA88F8CD409}"/>
              </a:ext>
            </a:extLst>
          </p:cNvPr>
          <p:cNvGrpSpPr/>
          <p:nvPr/>
        </p:nvGrpSpPr>
        <p:grpSpPr>
          <a:xfrm>
            <a:off x="2243132" y="4253947"/>
            <a:ext cx="3708685" cy="2091062"/>
            <a:chOff x="1925084" y="4253947"/>
            <a:chExt cx="3708685" cy="2091062"/>
          </a:xfrm>
        </p:grpSpPr>
        <p:pic>
          <p:nvPicPr>
            <p:cNvPr id="7" name="Google Shape;152;g2f54bed3a7d_0_67">
              <a:extLst>
                <a:ext uri="{FF2B5EF4-FFF2-40B4-BE49-F238E27FC236}">
                  <a16:creationId xmlns:a16="http://schemas.microsoft.com/office/drawing/2014/main" id="{64BE5907-78B3-49E3-0FB4-8E3CE1EC07F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1545" t="2377" r="2973" b="4785"/>
            <a:stretch/>
          </p:blipFill>
          <p:spPr>
            <a:xfrm>
              <a:off x="1925087" y="4253948"/>
              <a:ext cx="3708682" cy="2091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B1955EC7-4B55-1CDE-46E2-DDF3C8F865CD}"/>
                </a:ext>
              </a:extLst>
            </p:cNvPr>
            <p:cNvSpPr/>
            <p:nvPr/>
          </p:nvSpPr>
          <p:spPr>
            <a:xfrm rot="16200000" flipV="1">
              <a:off x="3169573" y="3009458"/>
              <a:ext cx="446137" cy="29351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46 h 9046"/>
                <a:gd name="connsiteX1" fmla="*/ 9920 w 10000"/>
                <a:gd name="connsiteY1" fmla="*/ 0 h 9046"/>
                <a:gd name="connsiteX2" fmla="*/ 10000 w 10000"/>
                <a:gd name="connsiteY2" fmla="*/ 9046 h 9046"/>
                <a:gd name="connsiteX3" fmla="*/ 0 w 10000"/>
                <a:gd name="connsiteY3" fmla="*/ 9046 h 9046"/>
                <a:gd name="connsiteX4" fmla="*/ 0 w 10000"/>
                <a:gd name="connsiteY4" fmla="*/ 1046 h 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046">
                  <a:moveTo>
                    <a:pt x="0" y="1046"/>
                  </a:moveTo>
                  <a:lnTo>
                    <a:pt x="9920" y="0"/>
                  </a:lnTo>
                  <a:cubicBezTo>
                    <a:pt x="9947" y="3015"/>
                    <a:pt x="9973" y="6031"/>
                    <a:pt x="10000" y="9046"/>
                  </a:cubicBezTo>
                  <a:lnTo>
                    <a:pt x="0" y="9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DA3C884-EAFC-2BBD-B46E-DBBD5FD67192}"/>
                </a:ext>
              </a:extLst>
            </p:cNvPr>
            <p:cNvSpPr txBox="1"/>
            <p:nvPr/>
          </p:nvSpPr>
          <p:spPr>
            <a:xfrm>
              <a:off x="2013349" y="4307739"/>
              <a:ext cx="2513509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</a:rPr>
                <a:t>  ゆう    き    よう  ざい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600" b="1" dirty="0">
                  <a:solidFill>
                    <a:schemeClr val="bg1"/>
                  </a:solidFill>
                </a:rPr>
                <a:t>有機溶剤</a:t>
              </a:r>
              <a:r>
                <a:rPr kumimoji="1" lang="ja-JP" altLang="en-US" sz="1200" b="1" dirty="0">
                  <a:solidFill>
                    <a:schemeClr val="bg1"/>
                  </a:solidFill>
                </a:rPr>
                <a:t>（シンナー・トルエン）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2746C57-EB9F-530F-A0BB-109D12D9412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B768E8AB-BA67-9355-F219-59D3DE2759DF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3E61EBF-4D08-0D58-7ED7-012A057FB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8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CEB7A-8F4F-8FAA-3061-0604E6D9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8F5FC5-0EAF-F159-5E86-695B5BF9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A553D6-43F4-BE32-B0FB-C08ED0DD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BE3930C-8110-4ADC-3302-C0811179E977}"/>
              </a:ext>
            </a:extLst>
          </p:cNvPr>
          <p:cNvSpPr/>
          <p:nvPr/>
        </p:nvSpPr>
        <p:spPr>
          <a:xfrm>
            <a:off x="1131813" y="1305281"/>
            <a:ext cx="5065276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指定薬物（危険ドラッグ）</a:t>
            </a:r>
            <a:endParaRPr kumimoji="1" lang="ja-JP" altLang="en-US" sz="3200" dirty="0"/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C241D7F8-5A5B-3AD8-5CFB-6BE53AF304D2}"/>
              </a:ext>
            </a:extLst>
          </p:cNvPr>
          <p:cNvSpPr txBox="1"/>
          <p:nvPr/>
        </p:nvSpPr>
        <p:spPr>
          <a:xfrm>
            <a:off x="1131812" y="3295243"/>
            <a:ext cx="9936000" cy="745001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08000" tIns="144000" rIns="36000" bIns="108000" anchor="t" anchorCtr="0">
            <a:spAutoFit/>
          </a:bodyPr>
          <a:lstStyle/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strike="noStrike" cap="none" spc="-100" dirty="0">
                <a:solidFill>
                  <a:srgbClr val="0070C0"/>
                </a:solidFill>
                <a:cs typeface="MS PGothic"/>
                <a:sym typeface="MS PGothic"/>
              </a:rPr>
              <a:t>どのような影響が身体に出るのかわからない</a:t>
            </a:r>
            <a:r>
              <a:rPr lang="ja-JP" altLang="en-US" sz="2800" i="0" u="none" strike="noStrike" cap="none" spc="-100" dirty="0">
                <a:cs typeface="MS PGothic"/>
                <a:sym typeface="MS PGothic"/>
              </a:rPr>
              <a:t>ため</a:t>
            </a:r>
            <a:r>
              <a:rPr lang="ja-JP" altLang="en-US" sz="2800" b="1" i="0" u="none" strike="noStrike" cap="none" spc="-100" dirty="0">
                <a:solidFill>
                  <a:srgbClr val="FF0000"/>
                </a:solidFill>
                <a:cs typeface="MS PGothic"/>
                <a:sym typeface="MS PGothic"/>
              </a:rPr>
              <a:t>大変危険</a:t>
            </a:r>
            <a:r>
              <a:rPr lang="ja-JP" altLang="en-US" sz="2800" i="0" u="none" strike="noStrike" cap="none" spc="-100" dirty="0">
                <a:cs typeface="MS PGothic"/>
                <a:sym typeface="MS PGothic"/>
              </a:rPr>
              <a:t>！</a:t>
            </a:r>
            <a:endParaRPr lang="ja-JP" altLang="en-US" sz="2800" spc="-100" dirty="0">
              <a:cs typeface="MS PGothic"/>
              <a:sym typeface="MS PGothic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A448BF42-DF84-4CC2-711F-A04F4322F3C2}"/>
              </a:ext>
            </a:extLst>
          </p:cNvPr>
          <p:cNvSpPr txBox="1"/>
          <p:nvPr/>
        </p:nvSpPr>
        <p:spPr>
          <a:xfrm>
            <a:off x="6370924" y="1445391"/>
            <a:ext cx="4689352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医薬品医療機器等法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60CBB0CB-8D34-F2B7-3933-84A5D7336E63}"/>
              </a:ext>
            </a:extLst>
          </p:cNvPr>
          <p:cNvSpPr txBox="1"/>
          <p:nvPr/>
        </p:nvSpPr>
        <p:spPr>
          <a:xfrm>
            <a:off x="1131812" y="289853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11" name="Google Shape;103;g2f54bed3a7d_0_1">
            <a:extLst>
              <a:ext uri="{FF2B5EF4-FFF2-40B4-BE49-F238E27FC236}">
                <a16:creationId xmlns:a16="http://schemas.microsoft.com/office/drawing/2014/main" id="{1064A4CC-B201-818A-91ED-88D2DE9BBE16}"/>
              </a:ext>
            </a:extLst>
          </p:cNvPr>
          <p:cNvSpPr txBox="1"/>
          <p:nvPr/>
        </p:nvSpPr>
        <p:spPr>
          <a:xfrm>
            <a:off x="1137064" y="2066795"/>
            <a:ext cx="9928376" cy="6980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cs typeface="MS PGothic"/>
                <a:sym typeface="MS PGothic"/>
              </a:rPr>
              <a:t>危険ドラッグは</a:t>
            </a:r>
            <a:r>
              <a:rPr lang="ja-JP" altLang="en-US" sz="2000" dirty="0">
                <a:solidFill>
                  <a:srgbClr val="FF0000"/>
                </a:solidFill>
                <a:cs typeface="MS PGothic"/>
                <a:sym typeface="MS PGothic"/>
              </a:rPr>
              <a:t>法律の規制に引っかからないよう</a:t>
            </a:r>
            <a:r>
              <a:rPr lang="ja-JP" altLang="en-US" sz="2000" dirty="0">
                <a:cs typeface="MS PGothic"/>
                <a:sym typeface="MS PGothic"/>
              </a:rPr>
              <a:t>、麻薬や覚醒剤・大麻成分の</a:t>
            </a:r>
            <a:br>
              <a:rPr lang="en-US" altLang="ja-JP" sz="2000" dirty="0">
                <a:cs typeface="MS PGothic"/>
                <a:sym typeface="MS PGothic"/>
              </a:rPr>
            </a:br>
            <a:r>
              <a:rPr lang="ja-JP" altLang="en-US" sz="2000" dirty="0">
                <a:cs typeface="MS PGothic"/>
                <a:sym typeface="MS PGothic"/>
              </a:rPr>
              <a:t>化学構造の一部を変えた成分を含む薬物の総称。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36F7BBD-1C55-61FF-406E-AEC55C0EBC70}"/>
              </a:ext>
            </a:extLst>
          </p:cNvPr>
          <p:cNvSpPr txBox="1">
            <a:spLocks/>
          </p:cNvSpPr>
          <p:nvPr/>
        </p:nvSpPr>
        <p:spPr>
          <a:xfrm>
            <a:off x="5975377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89B348-7016-F54E-E6C8-2E393BEB8A64}"/>
              </a:ext>
            </a:extLst>
          </p:cNvPr>
          <p:cNvGrpSpPr/>
          <p:nvPr/>
        </p:nvGrpSpPr>
        <p:grpSpPr>
          <a:xfrm>
            <a:off x="2243130" y="4253945"/>
            <a:ext cx="3708682" cy="2087691"/>
            <a:chOff x="2243130" y="4253945"/>
            <a:chExt cx="3708682" cy="2087691"/>
          </a:xfrm>
        </p:grpSpPr>
        <p:pic>
          <p:nvPicPr>
            <p:cNvPr id="16" name="Google Shape;166;g2f54bed3a7d_0_82">
              <a:extLst>
                <a:ext uri="{FF2B5EF4-FFF2-40B4-BE49-F238E27FC236}">
                  <a16:creationId xmlns:a16="http://schemas.microsoft.com/office/drawing/2014/main" id="{45B8557D-01F1-178A-ECD0-3BE6B3646DF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1457" t="5455" r="4204" b="4632"/>
            <a:stretch/>
          </p:blipFill>
          <p:spPr>
            <a:xfrm>
              <a:off x="2243131" y="4253945"/>
              <a:ext cx="3708681" cy="2087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4F70405C-2A60-E1A4-BC59-C1820CDEC336}"/>
                </a:ext>
              </a:extLst>
            </p:cNvPr>
            <p:cNvSpPr/>
            <p:nvPr/>
          </p:nvSpPr>
          <p:spPr>
            <a:xfrm rot="16200000" flipV="1">
              <a:off x="2817928" y="3681263"/>
              <a:ext cx="475683" cy="16252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58"/>
                <a:gd name="connsiteY0" fmla="*/ 1105 h 9105"/>
                <a:gd name="connsiteX1" fmla="*/ 10058 w 10058"/>
                <a:gd name="connsiteY1" fmla="*/ 0 h 9105"/>
                <a:gd name="connsiteX2" fmla="*/ 10000 w 10058"/>
                <a:gd name="connsiteY2" fmla="*/ 9105 h 9105"/>
                <a:gd name="connsiteX3" fmla="*/ 0 w 10058"/>
                <a:gd name="connsiteY3" fmla="*/ 9105 h 9105"/>
                <a:gd name="connsiteX4" fmla="*/ 0 w 10058"/>
                <a:gd name="connsiteY4" fmla="*/ 1105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" h="9105">
                  <a:moveTo>
                    <a:pt x="0" y="1105"/>
                  </a:moveTo>
                  <a:lnTo>
                    <a:pt x="10058" y="0"/>
                  </a:lnTo>
                  <a:cubicBezTo>
                    <a:pt x="10039" y="3035"/>
                    <a:pt x="10019" y="6070"/>
                    <a:pt x="10000" y="9105"/>
                  </a:cubicBezTo>
                  <a:lnTo>
                    <a:pt x="0" y="9105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2730298-3E9D-AE7B-78BE-FFAB6AD064D1}"/>
                </a:ext>
              </a:extLst>
            </p:cNvPr>
            <p:cNvSpPr txBox="1"/>
            <p:nvPr/>
          </p:nvSpPr>
          <p:spPr>
            <a:xfrm>
              <a:off x="2392463" y="4322118"/>
              <a:ext cx="123110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</a:rPr>
                <a:t>   き    けん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危険ドラッグ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616A8B4-8DA3-21A9-35F2-EDA12C34B80F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27C566EB-314F-8E46-C684-311602C4DAC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D28F523-F1AB-C5B5-E4B3-01135BBEB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7BF3AD-FFFE-6EF1-F924-96CD296FC75E}"/>
              </a:ext>
            </a:extLst>
          </p:cNvPr>
          <p:cNvSpPr txBox="1"/>
          <p:nvPr/>
        </p:nvSpPr>
        <p:spPr>
          <a:xfrm>
            <a:off x="7741630" y="193845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60039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48CE9-9706-218A-9A64-5FF96E23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ECEC26A5-9C7C-1A5D-40CF-B137EB0DD7B3}"/>
              </a:ext>
            </a:extLst>
          </p:cNvPr>
          <p:cNvSpPr/>
          <p:nvPr/>
        </p:nvSpPr>
        <p:spPr>
          <a:xfrm>
            <a:off x="1701955" y="1037708"/>
            <a:ext cx="8813645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A6FC4BD-B9B2-35B8-A129-5B6733B6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F3DA48-B735-90CC-1659-7194DE3DCAA2}"/>
              </a:ext>
            </a:extLst>
          </p:cNvPr>
          <p:cNvSpPr txBox="1"/>
          <p:nvPr/>
        </p:nvSpPr>
        <p:spPr>
          <a:xfrm>
            <a:off x="2537975" y="1940400"/>
            <a:ext cx="7116051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solidFill>
                  <a:srgbClr val="FF0000"/>
                </a:solidFill>
                <a:cs typeface="MS PGothic"/>
                <a:sym typeface="MS PGothic"/>
              </a:rPr>
              <a:t>乱用</a:t>
            </a:r>
            <a:r>
              <a:rPr lang="ja-JP" altLang="en-US" sz="5400" b="1" dirty="0"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脳へ</a:t>
            </a: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影響</a:t>
            </a:r>
            <a:r>
              <a:rPr lang="ja-JP" altLang="en-US" sz="5400" b="1" dirty="0">
                <a:cs typeface="MS PGothic"/>
                <a:sym typeface="MS PGothic"/>
              </a:rPr>
              <a:t>が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あるのだろうか？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9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16FCF-A234-3D97-1697-2F12C960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EB8D98F-4CD6-3F21-FF89-F37CC453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1DD815B-2BE3-DB7E-1ED7-07E5B87E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脳へ与える影響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C5572A2-B970-7ABE-110E-5618DFE3632D}"/>
              </a:ext>
            </a:extLst>
          </p:cNvPr>
          <p:cNvSpPr txBox="1">
            <a:spLocks/>
          </p:cNvSpPr>
          <p:nvPr/>
        </p:nvSpPr>
        <p:spPr>
          <a:xfrm>
            <a:off x="5143061" y="6125454"/>
            <a:ext cx="5921814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</a:t>
            </a:r>
            <a:r>
              <a:rPr lang="ja-JP" altLang="en-US" sz="1000" dirty="0">
                <a:sym typeface="Wingdings" panose="05000000000000000000" pitchFamily="2" charset="2"/>
              </a:rPr>
              <a:t>：（</a:t>
            </a:r>
            <a:r>
              <a:rPr lang="ja-JP" altLang="en-US" sz="1000" dirty="0"/>
              <a:t>公財）麻薬・覚せい剤乱用防止センター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-JP" sz="1000" dirty="0"/>
              <a:t>https://www.dapc.or.jp/kiso/04_effect.html</a:t>
            </a:r>
            <a:r>
              <a:rPr lang="ja-JP" altLang="en-US" sz="1000" dirty="0"/>
              <a:t>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A34F96-6764-3E9F-7139-9446A7FF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4" y="1477175"/>
            <a:ext cx="9937751" cy="42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2E667E9-D368-C7A6-1A47-6595EDAA2C1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601D640C-6862-09F2-2836-BE095138B267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CB22DE1-0E19-5354-806E-6E41B194A8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30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27EE-93D3-4BE5-070E-94F66A210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0F1AF630-3439-C54B-81FE-E77453460B48}"/>
              </a:ext>
            </a:extLst>
          </p:cNvPr>
          <p:cNvSpPr/>
          <p:nvPr/>
        </p:nvSpPr>
        <p:spPr>
          <a:xfrm>
            <a:off x="1701955" y="1037708"/>
            <a:ext cx="8813645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1DE762-A726-2385-6EFA-143D9C21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DCA10F-C101-5155-61B3-93C3332C5FE0}"/>
              </a:ext>
            </a:extLst>
          </p:cNvPr>
          <p:cNvSpPr txBox="1"/>
          <p:nvPr/>
        </p:nvSpPr>
        <p:spPr>
          <a:xfrm>
            <a:off x="2680328" y="2009974"/>
            <a:ext cx="7109639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solidFill>
                  <a:srgbClr val="FF0000"/>
                </a:solidFill>
                <a:cs typeface="MS PGothic"/>
                <a:sym typeface="MS PGothic"/>
              </a:rPr>
              <a:t>乱用</a:t>
            </a:r>
            <a:r>
              <a:rPr lang="ja-JP" altLang="en-US" sz="5400" b="1" dirty="0">
                <a:cs typeface="MS PGothic"/>
                <a:sym typeface="MS PGothic"/>
              </a:rPr>
              <a:t>を繰り返すと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状態</a:t>
            </a:r>
            <a:r>
              <a:rPr lang="ja-JP" altLang="en-US" sz="5400" b="1" dirty="0">
                <a:cs typeface="MS PGothic"/>
                <a:sym typeface="MS PGothic"/>
              </a:rPr>
              <a:t>に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なってしまうのか？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769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4A494-04FD-20B4-0FA1-40002DE12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00CAA4-57DB-27F7-85F7-3982AEE8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FE71BE-C420-FC9D-6951-51B4906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悪循環に陥ってしまう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FACB26C-27D2-43FF-C7A7-D52BD7ED37EE}"/>
              </a:ext>
            </a:extLst>
          </p:cNvPr>
          <p:cNvSpPr txBox="1">
            <a:spLocks/>
          </p:cNvSpPr>
          <p:nvPr/>
        </p:nvSpPr>
        <p:spPr>
          <a:xfrm>
            <a:off x="1463228" y="6109815"/>
            <a:ext cx="4937570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出典：（公財）麻薬・覚せい剤乱用防止センター「薬物依存　形成プロセス</a:t>
            </a:r>
            <a:r>
              <a:rPr lang="en-US" altLang="ja-JP" sz="1000" dirty="0"/>
              <a:t>[Ⅱ]</a:t>
            </a:r>
            <a:r>
              <a:rPr lang="ja-JP" altLang="en-US" sz="1000" dirty="0"/>
              <a:t>」</a:t>
            </a:r>
            <a:r>
              <a:rPr lang="en-US" altLang="ja-JP" sz="1000" dirty="0"/>
              <a:t>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9119F-B504-182D-E4A1-A3EBBFE7FC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1" t="30964" r="1428" b="1"/>
          <a:stretch/>
        </p:blipFill>
        <p:spPr>
          <a:xfrm>
            <a:off x="1423325" y="1220218"/>
            <a:ext cx="4977473" cy="478894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C0933DF5-086C-B729-F2A1-DD37CBFBA303}"/>
              </a:ext>
            </a:extLst>
          </p:cNvPr>
          <p:cNvSpPr txBox="1">
            <a:spLocks/>
          </p:cNvSpPr>
          <p:nvPr/>
        </p:nvSpPr>
        <p:spPr>
          <a:xfrm>
            <a:off x="6576939" y="1562513"/>
            <a:ext cx="4493539" cy="164660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薬物乱用を繰り返すと</a:t>
            </a:r>
            <a:r>
              <a:rPr lang="ja-JP" altLang="en-US" sz="2800" b="1" dirty="0">
                <a:latin typeface="+mn-ea"/>
                <a:ea typeface="+mn-ea"/>
              </a:rPr>
              <a:t>、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薬物をやめたくても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やめられなくなる。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（精神的・身体的な依存）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A0F55F-17E8-FDDF-D3C9-A5943AB68E47}"/>
              </a:ext>
            </a:extLst>
          </p:cNvPr>
          <p:cNvSpPr txBox="1"/>
          <p:nvPr/>
        </p:nvSpPr>
        <p:spPr>
          <a:xfrm>
            <a:off x="6648025" y="3731882"/>
            <a:ext cx="4351365" cy="2679490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/>
              <a:t>心身の健全な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/>
              <a:t>発育や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/>
              <a:t>人格形成の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0000"/>
                </a:solidFill>
              </a:rPr>
              <a:t>著しい阻害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2E72239A-2CC8-7EC7-0C73-DCA7C910FE75}"/>
              </a:ext>
            </a:extLst>
          </p:cNvPr>
          <p:cNvSpPr/>
          <p:nvPr/>
        </p:nvSpPr>
        <p:spPr>
          <a:xfrm>
            <a:off x="8353087" y="3178167"/>
            <a:ext cx="941240" cy="50166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F22FD87-8083-D784-FF0D-B0A775C06B6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448CA0BD-548B-1185-1C0E-50ECC81A9301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C56849F-1D3B-6C7E-D9DC-A05DA1B51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655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5BFC-7AF6-8B3B-0A75-73586CA0E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1C4DBA9-4B51-742F-8098-6392AC35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07B1AC1-41C6-93EA-2FB5-C227CB5E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079" y="398805"/>
            <a:ext cx="5736040" cy="775464"/>
          </a:xfrm>
        </p:spPr>
        <p:txBody>
          <a:bodyPr tIns="0" bIns="72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b="1" dirty="0">
                <a:latin typeface="+mn-ea"/>
                <a:ea typeface="+mn-ea"/>
                <a:cs typeface="MS PGothic"/>
                <a:sym typeface="MS PGothic"/>
              </a:rPr>
              <a:t>薬物乱用が原因で、全国の精神科を受診した人の調査</a:t>
            </a:r>
            <a:br>
              <a:rPr lang="en-US" altLang="ja-JP" sz="1600" b="1" dirty="0">
                <a:latin typeface="+mn-ea"/>
                <a:ea typeface="+mn-ea"/>
                <a:cs typeface="MS PGothic"/>
                <a:sym typeface="MS PGothic"/>
              </a:rPr>
            </a:br>
            <a:r>
              <a:rPr lang="ja-JP" altLang="en-US" sz="2800" b="1" dirty="0">
                <a:latin typeface="+mn-ea"/>
                <a:ea typeface="+mn-ea"/>
                <a:cs typeface="MS PGothic"/>
                <a:sym typeface="MS PGothic"/>
              </a:rPr>
              <a:t>薬物依存者が乱用する主な薬物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7B364B0-3DE1-D849-3CEF-2659D2E33CA4}"/>
              </a:ext>
            </a:extLst>
          </p:cNvPr>
          <p:cNvSpPr txBox="1">
            <a:spLocks/>
          </p:cNvSpPr>
          <p:nvPr/>
        </p:nvSpPr>
        <p:spPr>
          <a:xfrm>
            <a:off x="3665556" y="6049260"/>
            <a:ext cx="739176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出典：全国の精神科医療施設における薬物関連精神疾患の実態調査</a:t>
            </a:r>
            <a:r>
              <a:rPr lang="en-US" altLang="ja-JP" sz="1000" dirty="0"/>
              <a:t>2022</a:t>
            </a:r>
            <a:r>
              <a:rPr lang="ja-JP" altLang="en-US" sz="1000" dirty="0"/>
              <a:t>（国立精神・神経医療研究センター精神保健研究所）</a:t>
            </a:r>
            <a:br>
              <a:rPr lang="en-US" altLang="ja-JP" sz="1000" dirty="0"/>
            </a:br>
            <a:r>
              <a:rPr lang="ja-JP" altLang="en-US" sz="1000" dirty="0"/>
              <a:t>（</a:t>
            </a:r>
            <a:r>
              <a:rPr lang="en-US" altLang="ja-JP" sz="1000" dirty="0"/>
              <a:t>https://www.ncnp.go.jp/nimh/yakubutsu/report/pdf/J_NMHS_2022.pdf</a:t>
            </a:r>
            <a:r>
              <a:rPr lang="ja-JP" altLang="en-US" sz="1000" dirty="0"/>
              <a:t>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EDD834-3D32-4477-D3B6-65EB19BDFDC7}"/>
              </a:ext>
            </a:extLst>
          </p:cNvPr>
          <p:cNvGrpSpPr/>
          <p:nvPr/>
        </p:nvGrpSpPr>
        <p:grpSpPr>
          <a:xfrm>
            <a:off x="2203132" y="644607"/>
            <a:ext cx="8219431" cy="674515"/>
            <a:chOff x="2203132" y="644607"/>
            <a:chExt cx="8219431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9A6B5195-D971-CE78-72B3-892C06E28469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2B95A23-98EE-B28E-6AB0-8D3832EBC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2D2756-54BC-94AA-8F22-E1931F76EB5E}"/>
              </a:ext>
            </a:extLst>
          </p:cNvPr>
          <p:cNvSpPr/>
          <p:nvPr/>
        </p:nvSpPr>
        <p:spPr>
          <a:xfrm>
            <a:off x="7833208" y="4986982"/>
            <a:ext cx="87716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かくせいざい</a:t>
            </a: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43D09BE2-E59E-7A4F-0002-D7019D34F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418059"/>
              </p:ext>
            </p:extLst>
          </p:nvPr>
        </p:nvGraphicFramePr>
        <p:xfrm>
          <a:off x="2308184" y="1360702"/>
          <a:ext cx="7575632" cy="487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830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2E75F9F-A178-38CC-9C77-9322FC07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FC05997-5609-483A-C6C0-099F44DC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140" y="382165"/>
            <a:ext cx="7789128" cy="775464"/>
          </a:xfrm>
        </p:spPr>
        <p:txBody>
          <a:bodyPr tIns="0" bIns="72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b="1" dirty="0">
                <a:latin typeface="+mn-ea"/>
                <a:ea typeface="+mn-ea"/>
                <a:cs typeface="MS PGothic"/>
                <a:sym typeface="MS PGothic"/>
              </a:rPr>
              <a:t>薬物乱用が原因で、全国の精神科を受診した人の調査</a:t>
            </a:r>
            <a:br>
              <a:rPr lang="en-US" altLang="ja-JP" sz="1600" b="1" dirty="0">
                <a:latin typeface="+mn-ea"/>
                <a:ea typeface="+mn-ea"/>
                <a:cs typeface="MS PGothic"/>
                <a:sym typeface="MS PGothic"/>
              </a:rPr>
            </a:br>
            <a:r>
              <a:rPr lang="en-US" altLang="ja-JP" sz="2800" b="1" dirty="0">
                <a:latin typeface="+mn-ea"/>
                <a:ea typeface="+mn-ea"/>
                <a:cs typeface="MS PGothic"/>
                <a:sym typeface="MS PGothic"/>
              </a:rPr>
              <a:t>10</a:t>
            </a:r>
            <a:r>
              <a:rPr lang="ja-JP" altLang="en-US" sz="2800" b="1" dirty="0">
                <a:latin typeface="+mn-ea"/>
                <a:ea typeface="+mn-ea"/>
                <a:cs typeface="MS PGothic"/>
                <a:sym typeface="MS PGothic"/>
              </a:rPr>
              <a:t>代の薬物依存患者が乱用する主な薬物の推移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37E6BDA-F65C-6FAE-7C69-CC98DBD4AC54}"/>
              </a:ext>
            </a:extLst>
          </p:cNvPr>
          <p:cNvGraphicFramePr/>
          <p:nvPr/>
        </p:nvGraphicFramePr>
        <p:xfrm>
          <a:off x="1127125" y="1527174"/>
          <a:ext cx="8991565" cy="453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B695F3-2EC0-EDF4-BB08-D61E7DEC284D}"/>
              </a:ext>
            </a:extLst>
          </p:cNvPr>
          <p:cNvSpPr txBox="1"/>
          <p:nvPr/>
        </p:nvSpPr>
        <p:spPr>
          <a:xfrm>
            <a:off x="9111822" y="3397739"/>
            <a:ext cx="2013735" cy="1409420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2400" b="1" dirty="0">
                <a:solidFill>
                  <a:srgbClr val="FF0000"/>
                </a:solidFill>
              </a:rPr>
              <a:t>「市販薬」</a:t>
            </a:r>
            <a:br>
              <a:rPr kumimoji="1" lang="en-US" altLang="zh-TW" sz="2400" b="1" dirty="0">
                <a:solidFill>
                  <a:srgbClr val="FF0000"/>
                </a:solidFill>
              </a:rPr>
            </a:br>
            <a:r>
              <a:rPr kumimoji="1" lang="zh-TW" altLang="en-US" sz="2400" b="1" dirty="0">
                <a:solidFill>
                  <a:srgbClr val="FF0000"/>
                </a:solidFill>
              </a:rPr>
              <a:t>年々拡大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6077E53-5615-3448-CB50-B5EFB645F909}"/>
              </a:ext>
            </a:extLst>
          </p:cNvPr>
          <p:cNvSpPr txBox="1">
            <a:spLocks/>
          </p:cNvSpPr>
          <p:nvPr/>
        </p:nvSpPr>
        <p:spPr>
          <a:xfrm>
            <a:off x="3665556" y="6049260"/>
            <a:ext cx="739176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出典：全国の精神科医療施設における薬物関連精神疾患の実態調査</a:t>
            </a:r>
            <a:r>
              <a:rPr lang="en-US" altLang="ja-JP" sz="1000" dirty="0"/>
              <a:t>2022</a:t>
            </a:r>
            <a:r>
              <a:rPr lang="ja-JP" altLang="en-US" sz="1000" dirty="0"/>
              <a:t>（国立精神・神経医療研究センター精神保健研究所）</a:t>
            </a:r>
            <a:br>
              <a:rPr lang="en-US" altLang="ja-JP" sz="1000" dirty="0"/>
            </a:br>
            <a:r>
              <a:rPr lang="ja-JP" altLang="en-US" sz="1000" dirty="0"/>
              <a:t>（</a:t>
            </a:r>
            <a:r>
              <a:rPr lang="en-US" altLang="ja-JP" sz="1000" dirty="0"/>
              <a:t>https://www.ncnp.go.jp/nimh/yakubutsu/report/pdf/J_NMHS_2022.pdf</a:t>
            </a:r>
            <a:r>
              <a:rPr lang="ja-JP" altLang="en-US" sz="1000" dirty="0"/>
              <a:t>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61ED227-32F7-C1E3-2641-6B6583BF5718}"/>
              </a:ext>
            </a:extLst>
          </p:cNvPr>
          <p:cNvGrpSpPr/>
          <p:nvPr/>
        </p:nvGrpSpPr>
        <p:grpSpPr>
          <a:xfrm>
            <a:off x="2203132" y="644607"/>
            <a:ext cx="8219431" cy="674515"/>
            <a:chOff x="2203132" y="644607"/>
            <a:chExt cx="8219431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C377D336-7ACA-92D1-2E28-2DBD507A9EF6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EA540F37-09EC-D38C-1D9C-B12787B79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71B94A4-B6FD-A8A3-1720-C9101BC96D51}"/>
              </a:ext>
            </a:extLst>
          </p:cNvPr>
          <p:cNvSpPr/>
          <p:nvPr/>
        </p:nvSpPr>
        <p:spPr>
          <a:xfrm>
            <a:off x="3078396" y="1482926"/>
            <a:ext cx="27892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(%)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2D67583-6CF8-5EDA-F076-D9FEBB5602F7}"/>
              </a:ext>
            </a:extLst>
          </p:cNvPr>
          <p:cNvSpPr/>
          <p:nvPr/>
        </p:nvSpPr>
        <p:spPr>
          <a:xfrm>
            <a:off x="1317977" y="4493334"/>
            <a:ext cx="87716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31626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19C9E-4120-BC66-323C-26294EE26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C3B978E8-CBD3-B0AD-A383-5FCBA03A146C}"/>
              </a:ext>
            </a:extLst>
          </p:cNvPr>
          <p:cNvSpPr/>
          <p:nvPr/>
        </p:nvSpPr>
        <p:spPr>
          <a:xfrm>
            <a:off x="1728322" y="874207"/>
            <a:ext cx="8752113" cy="5194997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AFA75D-43CC-DBA3-F55B-B2554AAA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1E3DA6-4C80-824F-BB7C-1F38D832C0F1}"/>
              </a:ext>
            </a:extLst>
          </p:cNvPr>
          <p:cNvSpPr txBox="1"/>
          <p:nvPr/>
        </p:nvSpPr>
        <p:spPr>
          <a:xfrm>
            <a:off x="2929272" y="1536174"/>
            <a:ext cx="63401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市販薬の過量服薬</a:t>
            </a:r>
            <a:br>
              <a:rPr lang="ja-JP" altLang="en-US" sz="4800" b="1" dirty="0">
                <a:latin typeface="+mn-ea"/>
                <a:cs typeface="MS PGothic"/>
                <a:sym typeface="MS PGothic"/>
              </a:rPr>
            </a:br>
            <a:r>
              <a:rPr lang="en-US" altLang="ja-JP" sz="4800" b="1" dirty="0">
                <a:latin typeface="+mn-ea"/>
                <a:cs typeface="MS PGothic"/>
                <a:sym typeface="MS PGothic"/>
              </a:rPr>
              <a:t>(</a:t>
            </a:r>
            <a:r>
              <a:rPr lang="ja-JP" altLang="en-US" sz="4800" b="1" dirty="0">
                <a:latin typeface="+mn-ea"/>
                <a:cs typeface="MS PGothic"/>
                <a:sym typeface="MS PGothic"/>
              </a:rPr>
              <a:t>オーバードーズ</a:t>
            </a:r>
            <a:r>
              <a:rPr lang="en-US" altLang="ja-JP" sz="4800" b="1" dirty="0">
                <a:latin typeface="+mn-ea"/>
                <a:cs typeface="MS PGothic"/>
                <a:sym typeface="MS PGothic"/>
              </a:rPr>
              <a:t>)</a:t>
            </a:r>
            <a:br>
              <a:rPr lang="en-US" altLang="ja-JP" sz="4800" b="1" dirty="0">
                <a:latin typeface="+mn-ea"/>
                <a:cs typeface="MS PGothic"/>
                <a:sym typeface="MS PGothic"/>
              </a:rPr>
            </a:br>
            <a:r>
              <a:rPr lang="ja-JP" altLang="en-US" sz="4800" b="1" dirty="0">
                <a:latin typeface="+mn-ea"/>
                <a:cs typeface="MS PGothic"/>
                <a:sym typeface="MS PGothic"/>
              </a:rPr>
              <a:t>により、</a:t>
            </a:r>
            <a:br>
              <a:rPr lang="ja-JP" altLang="en-US" sz="4800" b="1" dirty="0">
                <a:latin typeface="+mn-ea"/>
                <a:cs typeface="MS PGothic"/>
                <a:sym typeface="MS PGothic"/>
              </a:rPr>
            </a:br>
            <a:r>
              <a:rPr lang="ja-JP" altLang="en-US" sz="48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身体にどのような害</a:t>
            </a:r>
            <a:r>
              <a:rPr lang="ja-JP" altLang="en-US" sz="4800" b="1" dirty="0">
                <a:latin typeface="+mn-ea"/>
                <a:cs typeface="MS PGothic"/>
                <a:sym typeface="MS PGothic"/>
              </a:rPr>
              <a:t>が</a:t>
            </a:r>
            <a:br>
              <a:rPr lang="en-US" altLang="ja-JP" sz="4800" b="1" dirty="0">
                <a:latin typeface="+mn-ea"/>
                <a:cs typeface="MS PGothic"/>
                <a:sym typeface="MS PGothic"/>
              </a:rPr>
            </a:br>
            <a:r>
              <a:rPr lang="ja-JP" altLang="en-US" sz="4800" b="1" dirty="0">
                <a:latin typeface="+mn-ea"/>
                <a:cs typeface="MS PGothic"/>
                <a:sym typeface="MS PGothic"/>
              </a:rPr>
              <a:t>現れるのでしょうか？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15783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19F02-D41D-8E5C-163E-B88C452E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E3DEA5-5AB8-A3F8-26B9-29E6E82F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9B05817-5BF5-89B8-60A7-47F8714B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Autofit/>
          </a:bodyPr>
          <a:lstStyle/>
          <a:p>
            <a:r>
              <a:rPr lang="ja-JP" altLang="en-US" sz="3100" b="1" dirty="0">
                <a:latin typeface="+mn-ea"/>
                <a:ea typeface="+mn-ea"/>
                <a:cs typeface="MS PGothic"/>
                <a:sym typeface="MS PGothic"/>
              </a:rPr>
              <a:t>オーバードーズによる主な害</a:t>
            </a:r>
            <a:endParaRPr kumimoji="1" lang="ja-JP" altLang="en-US" sz="3100" dirty="0"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8A2D8F-6288-91FE-CFBF-82EDCC3FD7B7}"/>
              </a:ext>
            </a:extLst>
          </p:cNvPr>
          <p:cNvSpPr txBox="1"/>
          <p:nvPr/>
        </p:nvSpPr>
        <p:spPr>
          <a:xfrm>
            <a:off x="9864533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錯乱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05A34D-E796-3837-9286-9290E9D456C1}"/>
              </a:ext>
            </a:extLst>
          </p:cNvPr>
          <p:cNvSpPr txBox="1"/>
          <p:nvPr/>
        </p:nvSpPr>
        <p:spPr>
          <a:xfrm>
            <a:off x="7014040" y="5400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昏睡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39FEAE-7E8C-C0A4-672B-CF67E4E440DB}"/>
              </a:ext>
            </a:extLst>
          </p:cNvPr>
          <p:cNvSpPr txBox="1"/>
          <p:nvPr/>
        </p:nvSpPr>
        <p:spPr>
          <a:xfrm>
            <a:off x="1270097" y="5400000"/>
            <a:ext cx="1835319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けいれん発作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4126FF-6FA2-5E12-A2F9-048A86DC2E41}"/>
              </a:ext>
            </a:extLst>
          </p:cNvPr>
          <p:cNvSpPr txBox="1"/>
          <p:nvPr/>
        </p:nvSpPr>
        <p:spPr>
          <a:xfrm>
            <a:off x="5719148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酩酊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2AF30-6427-3D55-B6F0-D7EF11219F0B}"/>
              </a:ext>
            </a:extLst>
          </p:cNvPr>
          <p:cNvSpPr txBox="1"/>
          <p:nvPr/>
        </p:nvSpPr>
        <p:spPr>
          <a:xfrm>
            <a:off x="1572097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嘔吐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6EF943-7218-58E9-A944-FA1771E9F3B0}"/>
              </a:ext>
            </a:extLst>
          </p:cNvPr>
          <p:cNvSpPr txBox="1"/>
          <p:nvPr/>
        </p:nvSpPr>
        <p:spPr>
          <a:xfrm>
            <a:off x="3175257" y="3132000"/>
            <a:ext cx="1437055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頻脈･多汗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4D015E-65B5-BE1A-9B26-CC08E3C1ABE6}"/>
              </a:ext>
            </a:extLst>
          </p:cNvPr>
          <p:cNvSpPr txBox="1"/>
          <p:nvPr/>
        </p:nvSpPr>
        <p:spPr>
          <a:xfrm>
            <a:off x="7681437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幻覚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EFCD0D-51E1-8ADA-8361-0694CF514B9F}"/>
              </a:ext>
            </a:extLst>
          </p:cNvPr>
          <p:cNvSpPr txBox="1"/>
          <p:nvPr/>
        </p:nvSpPr>
        <p:spPr>
          <a:xfrm>
            <a:off x="4248683" y="5400000"/>
            <a:ext cx="1335107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多臓器に</a:t>
            </a:r>
            <a:br>
              <a:rPr kumimoji="1" lang="en-US" altLang="ja-JP" sz="2100" b="1" dirty="0"/>
            </a:br>
            <a:r>
              <a:rPr kumimoji="1" lang="ja-JP" altLang="en-US" sz="2100" b="1" dirty="0"/>
              <a:t>ダメージ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E00882-D4C0-1FF0-F20F-0551E315A54E}"/>
              </a:ext>
            </a:extLst>
          </p:cNvPr>
          <p:cNvSpPr txBox="1"/>
          <p:nvPr/>
        </p:nvSpPr>
        <p:spPr>
          <a:xfrm>
            <a:off x="9136514" y="5400000"/>
            <a:ext cx="1870144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死に至る</a:t>
            </a:r>
            <a:br>
              <a:rPr kumimoji="1" lang="en-US" altLang="ja-JP" sz="2100" b="1" dirty="0"/>
            </a:br>
            <a:r>
              <a:rPr kumimoji="1" lang="ja-JP" altLang="en-US" sz="2100" b="1" dirty="0"/>
              <a:t>可能性がある</a:t>
            </a:r>
          </a:p>
        </p:txBody>
      </p:sp>
      <p:pic>
        <p:nvPicPr>
          <p:cNvPr id="6" name="図 5" descr="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B2932625-C9D1-6BD7-FCB0-94C9E672F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12" y="1643864"/>
            <a:ext cx="1770560" cy="1346622"/>
          </a:xfrm>
          <a:prstGeom prst="rect">
            <a:avLst/>
          </a:prstGeom>
        </p:spPr>
      </p:pic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56D83AEC-580F-7F1E-C27C-22B6A01D7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17" y="1587407"/>
            <a:ext cx="1261885" cy="14000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24C1390-BBCA-1E38-87E5-E6868606C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33" y="1582801"/>
            <a:ext cx="1120480" cy="140001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DEE5E2C-2140-E039-030A-A0B4B561D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75" y="1554875"/>
            <a:ext cx="1353225" cy="1432546"/>
          </a:xfrm>
          <a:prstGeom prst="rect">
            <a:avLst/>
          </a:prstGeom>
        </p:spPr>
      </p:pic>
      <p:pic>
        <p:nvPicPr>
          <p:cNvPr id="17" name="図 1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F842EB9-1B3F-04C4-3F05-C7E909EAB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9" y="3916573"/>
            <a:ext cx="1810102" cy="1346622"/>
          </a:xfrm>
          <a:prstGeom prst="rect">
            <a:avLst/>
          </a:prstGeom>
        </p:spPr>
      </p:pic>
      <p:pic>
        <p:nvPicPr>
          <p:cNvPr id="18" name="図 1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5A25632C-E2DD-C7A2-D9EC-B521D93B6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71" y="4422980"/>
            <a:ext cx="1689885" cy="645963"/>
          </a:xfrm>
          <a:prstGeom prst="rect">
            <a:avLst/>
          </a:prstGeom>
        </p:spPr>
      </p:pic>
      <p:pic>
        <p:nvPicPr>
          <p:cNvPr id="29" name="図 28" descr="フロント, 記号, シャツ が含まれている画像&#10;&#10;自動的に生成された説明">
            <a:extLst>
              <a:ext uri="{FF2B5EF4-FFF2-40B4-BE49-F238E27FC236}">
                <a16:creationId xmlns:a16="http://schemas.microsoft.com/office/drawing/2014/main" id="{592E8185-15DC-8940-A3EB-31C69DF1B3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92" y="1641444"/>
            <a:ext cx="1351126" cy="1346622"/>
          </a:xfrm>
          <a:prstGeom prst="rect">
            <a:avLst/>
          </a:prstGeom>
        </p:spPr>
      </p:pic>
      <p:pic>
        <p:nvPicPr>
          <p:cNvPr id="30" name="図 2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A15B7EA-41B2-9EA1-50C4-7EA358A790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98" y="3911176"/>
            <a:ext cx="1558148" cy="1391521"/>
          </a:xfrm>
          <a:prstGeom prst="rect">
            <a:avLst/>
          </a:prstGeom>
        </p:spPr>
      </p:pic>
      <p:pic>
        <p:nvPicPr>
          <p:cNvPr id="31" name="図 3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7A80B4F-1727-4255-5257-1D8CEF5CEE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73" y="4205683"/>
            <a:ext cx="1391520" cy="1052946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067311A-C806-78CC-2369-A68E85E1020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4" name="平行四辺形 13">
              <a:extLst>
                <a:ext uri="{FF2B5EF4-FFF2-40B4-BE49-F238E27FC236}">
                  <a16:creationId xmlns:a16="http://schemas.microsoft.com/office/drawing/2014/main" id="{FAA2A0FF-7BEE-5AEF-58A3-E631A17A21DB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144D026-3949-8F8E-14BB-E0EE698EA1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46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085D-ED76-9FE4-249C-4A34848A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9834A383-C7DC-8766-04D4-EA2D2177EA88}"/>
              </a:ext>
            </a:extLst>
          </p:cNvPr>
          <p:cNvSpPr/>
          <p:nvPr/>
        </p:nvSpPr>
        <p:spPr>
          <a:xfrm>
            <a:off x="1701955" y="1037708"/>
            <a:ext cx="8813645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DCCC47F-D236-C037-D0AF-F8C7F597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3A342E-A7B1-5676-86D9-3FAFE4147B29}"/>
              </a:ext>
            </a:extLst>
          </p:cNvPr>
          <p:cNvSpPr txBox="1"/>
          <p:nvPr/>
        </p:nvSpPr>
        <p:spPr>
          <a:xfrm>
            <a:off x="2408292" y="2209488"/>
            <a:ext cx="7802136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solidFill>
                  <a:srgbClr val="FF0000"/>
                </a:solidFill>
                <a:cs typeface="MS PGothic"/>
                <a:sym typeface="MS PGothic"/>
              </a:rPr>
              <a:t>薬物事犯の検挙者数</a:t>
            </a:r>
            <a:r>
              <a:rPr lang="ja-JP" altLang="en-US" sz="5400" b="1" dirty="0"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状況</a:t>
            </a:r>
            <a:br>
              <a:rPr lang="ja-JP" altLang="en-US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387131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AD6B7F-09B9-C941-C87D-CD33BC78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992A268-5A6D-5211-899F-D538044C84B4}"/>
              </a:ext>
            </a:extLst>
          </p:cNvPr>
          <p:cNvSpPr/>
          <p:nvPr/>
        </p:nvSpPr>
        <p:spPr>
          <a:xfrm>
            <a:off x="1533832" y="409314"/>
            <a:ext cx="9124335" cy="105334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cs"/>
              </a:rPr>
              <a:t>薬物乱用が社会にどのような悪影響を及ぼすのか、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cs"/>
              </a:rPr>
              <a:t>ウェビングマップにしてみよう。</a:t>
            </a:r>
          </a:p>
        </p:txBody>
      </p:sp>
      <p:sp>
        <p:nvSpPr>
          <p:cNvPr id="21" name="Google Shape;193;g2fab1155b0a_2_12">
            <a:extLst>
              <a:ext uri="{FF2B5EF4-FFF2-40B4-BE49-F238E27FC236}">
                <a16:creationId xmlns:a16="http://schemas.microsoft.com/office/drawing/2014/main" id="{1D58A8B0-E8C9-A86A-4CEC-CAFFA422F00E}"/>
              </a:ext>
            </a:extLst>
          </p:cNvPr>
          <p:cNvSpPr/>
          <p:nvPr/>
        </p:nvSpPr>
        <p:spPr>
          <a:xfrm>
            <a:off x="1743900" y="1517675"/>
            <a:ext cx="8704200" cy="4757000"/>
          </a:xfrm>
          <a:prstGeom prst="roundRect">
            <a:avLst>
              <a:gd name="adj" fmla="val 225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roxima Nova"/>
              <a:sym typeface="Proxima Nova"/>
            </a:endParaRPr>
          </a:p>
        </p:txBody>
      </p:sp>
      <p:sp>
        <p:nvSpPr>
          <p:cNvPr id="23" name="Google Shape;196;g2fab1155b0a_2_12">
            <a:extLst>
              <a:ext uri="{FF2B5EF4-FFF2-40B4-BE49-F238E27FC236}">
                <a16:creationId xmlns:a16="http://schemas.microsoft.com/office/drawing/2014/main" id="{E4E8CF2A-7889-8DE6-8958-17779890222F}"/>
              </a:ext>
            </a:extLst>
          </p:cNvPr>
          <p:cNvSpPr txBox="1"/>
          <p:nvPr/>
        </p:nvSpPr>
        <p:spPr>
          <a:xfrm>
            <a:off x="1774375" y="1535080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chemeClr val="accent2"/>
                </a:solidFill>
                <a:cs typeface="MS PGothic"/>
                <a:sym typeface="MS PGothic"/>
              </a:rPr>
              <a:t>家庭</a:t>
            </a:r>
            <a:endParaRPr sz="2400" b="1" kern="0" dirty="0">
              <a:solidFill>
                <a:schemeClr val="accent2"/>
              </a:solidFill>
              <a:cs typeface="MS PGothic"/>
              <a:sym typeface="MS PGothic"/>
            </a:endParaRPr>
          </a:p>
        </p:txBody>
      </p:sp>
      <p:sp>
        <p:nvSpPr>
          <p:cNvPr id="24" name="Google Shape;197;g2fab1155b0a_2_12">
            <a:extLst>
              <a:ext uri="{FF2B5EF4-FFF2-40B4-BE49-F238E27FC236}">
                <a16:creationId xmlns:a16="http://schemas.microsoft.com/office/drawing/2014/main" id="{C1976E2D-C32F-84C3-8566-03550059C270}"/>
              </a:ext>
            </a:extLst>
          </p:cNvPr>
          <p:cNvSpPr txBox="1"/>
          <p:nvPr/>
        </p:nvSpPr>
        <p:spPr>
          <a:xfrm>
            <a:off x="9642497" y="1531667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/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chemeClr val="accent6"/>
                </a:solidFill>
                <a:cs typeface="MS PGothic"/>
                <a:sym typeface="MS PGothic"/>
              </a:rPr>
              <a:t>学校</a:t>
            </a:r>
            <a:endParaRPr sz="2400" b="1" u="sng" kern="0" dirty="0">
              <a:solidFill>
                <a:schemeClr val="accent6"/>
              </a:solidFill>
              <a:cs typeface="MS PGothic"/>
              <a:sym typeface="MS PGothic"/>
            </a:endParaRPr>
          </a:p>
        </p:txBody>
      </p:sp>
      <p:sp>
        <p:nvSpPr>
          <p:cNvPr id="25" name="Google Shape;200;g2fab1155b0a_2_12">
            <a:extLst>
              <a:ext uri="{FF2B5EF4-FFF2-40B4-BE49-F238E27FC236}">
                <a16:creationId xmlns:a16="http://schemas.microsoft.com/office/drawing/2014/main" id="{B5F0412D-4944-A0C3-6824-43AB6E30BC43}"/>
              </a:ext>
            </a:extLst>
          </p:cNvPr>
          <p:cNvSpPr txBox="1"/>
          <p:nvPr/>
        </p:nvSpPr>
        <p:spPr>
          <a:xfrm>
            <a:off x="9647643" y="5661837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b" anchorCtr="0">
            <a:spAutoFit/>
          </a:bodyPr>
          <a:lstStyle/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chemeClr val="accent5"/>
                </a:solidFill>
                <a:cs typeface="MS PGothic"/>
                <a:sym typeface="MS PGothic"/>
              </a:rPr>
              <a:t>犯罪</a:t>
            </a:r>
            <a:endParaRPr sz="2400" b="1" kern="0" dirty="0">
              <a:solidFill>
                <a:schemeClr val="accent5"/>
              </a:solidFill>
              <a:cs typeface="MS PGothic"/>
              <a:sym typeface="MS PGothic"/>
            </a:endParaRPr>
          </a:p>
        </p:txBody>
      </p:sp>
      <p:sp>
        <p:nvSpPr>
          <p:cNvPr id="26" name="Google Shape;201;g2fab1155b0a_2_12">
            <a:extLst>
              <a:ext uri="{FF2B5EF4-FFF2-40B4-BE49-F238E27FC236}">
                <a16:creationId xmlns:a16="http://schemas.microsoft.com/office/drawing/2014/main" id="{65463EFE-4579-091C-FAE8-0B0A78E6F321}"/>
              </a:ext>
            </a:extLst>
          </p:cNvPr>
          <p:cNvSpPr txBox="1"/>
          <p:nvPr/>
        </p:nvSpPr>
        <p:spPr>
          <a:xfrm>
            <a:off x="1755325" y="5661837"/>
            <a:ext cx="80339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b" anchorCtr="0">
            <a:sp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ja" altLang="en-US" sz="2400" b="1" u="sng" kern="0" dirty="0">
                <a:solidFill>
                  <a:srgbClr val="0070C0"/>
                </a:solidFill>
                <a:cs typeface="MS PGothic"/>
                <a:sym typeface="MS PGothic"/>
              </a:rPr>
              <a:t>友人</a:t>
            </a:r>
            <a:endParaRPr sz="2400" b="1" kern="0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374AEC0-DB12-D22A-2750-566F90939E77}"/>
              </a:ext>
            </a:extLst>
          </p:cNvPr>
          <p:cNvGrpSpPr/>
          <p:nvPr/>
        </p:nvGrpSpPr>
        <p:grpSpPr>
          <a:xfrm>
            <a:off x="4875111" y="3269551"/>
            <a:ext cx="2267734" cy="1959674"/>
            <a:chOff x="2931736" y="2479249"/>
            <a:chExt cx="3623749" cy="3131481"/>
          </a:xfrm>
        </p:grpSpPr>
        <p:sp>
          <p:nvSpPr>
            <p:cNvPr id="5" name="雲 4">
              <a:extLst>
                <a:ext uri="{FF2B5EF4-FFF2-40B4-BE49-F238E27FC236}">
                  <a16:creationId xmlns:a16="http://schemas.microsoft.com/office/drawing/2014/main" id="{841BBC29-741C-0AEF-F9F5-3FB6A8C1F18A}"/>
                </a:ext>
              </a:extLst>
            </p:cNvPr>
            <p:cNvSpPr/>
            <p:nvPr/>
          </p:nvSpPr>
          <p:spPr>
            <a:xfrm>
              <a:off x="2931736" y="2479249"/>
              <a:ext cx="3623749" cy="3131481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615F3D2-C7B5-7C4B-EC14-3B701CF31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015" y="2813628"/>
              <a:ext cx="3064918" cy="2561980"/>
            </a:xfrm>
            <a:prstGeom prst="rect">
              <a:avLst/>
            </a:prstGeom>
          </p:spPr>
        </p:pic>
      </p:grpSp>
      <p:sp>
        <p:nvSpPr>
          <p:cNvPr id="27" name="Google Shape;202;g2fab1155b0a_2_12">
            <a:extLst>
              <a:ext uri="{FF2B5EF4-FFF2-40B4-BE49-F238E27FC236}">
                <a16:creationId xmlns:a16="http://schemas.microsoft.com/office/drawing/2014/main" id="{D7451FD3-4796-DBAA-9CFD-E65D5762E6F5}"/>
              </a:ext>
            </a:extLst>
          </p:cNvPr>
          <p:cNvSpPr/>
          <p:nvPr/>
        </p:nvSpPr>
        <p:spPr>
          <a:xfrm>
            <a:off x="2970049" y="2241285"/>
            <a:ext cx="1908000" cy="90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例：親への反発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sp>
        <p:nvSpPr>
          <p:cNvPr id="28" name="Google Shape;203;g2fab1155b0a_2_12">
            <a:extLst>
              <a:ext uri="{FF2B5EF4-FFF2-40B4-BE49-F238E27FC236}">
                <a16:creationId xmlns:a16="http://schemas.microsoft.com/office/drawing/2014/main" id="{E0D2D359-87D8-D133-1016-57DDDA29EA96}"/>
              </a:ext>
            </a:extLst>
          </p:cNvPr>
          <p:cNvSpPr/>
          <p:nvPr/>
        </p:nvSpPr>
        <p:spPr>
          <a:xfrm>
            <a:off x="2970049" y="4664999"/>
            <a:ext cx="2033306" cy="90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例：友だちとの喧嘩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sp>
        <p:nvSpPr>
          <p:cNvPr id="29" name="Google Shape;204;g2fab1155b0a_2_12">
            <a:extLst>
              <a:ext uri="{FF2B5EF4-FFF2-40B4-BE49-F238E27FC236}">
                <a16:creationId xmlns:a16="http://schemas.microsoft.com/office/drawing/2014/main" id="{90014A4D-3DFA-BCC8-5A98-11BB60D831FE}"/>
              </a:ext>
            </a:extLst>
          </p:cNvPr>
          <p:cNvSpPr/>
          <p:nvPr/>
        </p:nvSpPr>
        <p:spPr>
          <a:xfrm>
            <a:off x="7587569" y="2857854"/>
            <a:ext cx="1908000" cy="9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例：先輩の誘い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sp>
        <p:nvSpPr>
          <p:cNvPr id="30" name="Google Shape;205;g2fab1155b0a_2_12">
            <a:extLst>
              <a:ext uri="{FF2B5EF4-FFF2-40B4-BE49-F238E27FC236}">
                <a16:creationId xmlns:a16="http://schemas.microsoft.com/office/drawing/2014/main" id="{66CBAC80-C944-3925-8B18-50B458B53300}"/>
              </a:ext>
            </a:extLst>
          </p:cNvPr>
          <p:cNvSpPr/>
          <p:nvPr/>
        </p:nvSpPr>
        <p:spPr>
          <a:xfrm>
            <a:off x="7079795" y="4648033"/>
            <a:ext cx="1908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MS PGothic"/>
                <a:sym typeface="MS PGothic"/>
              </a:rPr>
              <a:t>例：窃盗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S PGothic"/>
              <a:sym typeface="MS PGothic"/>
            </a:endParaRPr>
          </a:p>
        </p:txBody>
      </p:sp>
      <p:cxnSp>
        <p:nvCxnSpPr>
          <p:cNvPr id="31" name="Google Shape;206;g2fab1155b0a_2_12">
            <a:extLst>
              <a:ext uri="{FF2B5EF4-FFF2-40B4-BE49-F238E27FC236}">
                <a16:creationId xmlns:a16="http://schemas.microsoft.com/office/drawing/2014/main" id="{6C06EC68-35D2-51D6-0B88-9552AB5EAC43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4878049" y="2691285"/>
            <a:ext cx="2709520" cy="616569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207;g2fab1155b0a_2_12">
            <a:extLst>
              <a:ext uri="{FF2B5EF4-FFF2-40B4-BE49-F238E27FC236}">
                <a16:creationId xmlns:a16="http://schemas.microsoft.com/office/drawing/2014/main" id="{5E6B2526-A46C-0B51-8331-2C1E96300AA8}"/>
              </a:ext>
            </a:extLst>
          </p:cNvPr>
          <p:cNvCxnSpPr>
            <a:cxnSpLocks/>
            <a:stCxn id="29" idx="4"/>
            <a:endCxn id="30" idx="0"/>
          </p:cNvCxnSpPr>
          <p:nvPr/>
        </p:nvCxnSpPr>
        <p:spPr>
          <a:xfrm flipH="1">
            <a:off x="8033795" y="3757854"/>
            <a:ext cx="507774" cy="890179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1027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7346D6EB-F8E8-FEB9-5716-21566B7D30C7}"/>
              </a:ext>
            </a:extLst>
          </p:cNvPr>
          <p:cNvSpPr/>
          <p:nvPr/>
        </p:nvSpPr>
        <p:spPr>
          <a:xfrm>
            <a:off x="1976176" y="1037708"/>
            <a:ext cx="8239648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A8FE86-3BE5-BA5C-D8AC-6C30731A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5B7840-2FCE-80AA-A69A-384AB8E34C93}"/>
              </a:ext>
            </a:extLst>
          </p:cNvPr>
          <p:cNvSpPr txBox="1"/>
          <p:nvPr/>
        </p:nvSpPr>
        <p:spPr>
          <a:xfrm>
            <a:off x="3233678" y="1784626"/>
            <a:ext cx="5724644" cy="3705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5400" b="1" dirty="0">
                <a:cs typeface="MS PGothic"/>
                <a:sym typeface="MS PGothic"/>
              </a:rPr>
              <a:t>は、</a:t>
            </a:r>
            <a:endParaRPr lang="en-US" altLang="ja" sz="5400" b="1" dirty="0"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-JP" altLang="en-US" sz="5400" b="1" dirty="0">
                <a:cs typeface="MS PGothic"/>
                <a:sym typeface="MS PGothic"/>
              </a:rPr>
              <a:t>周囲の人や社会に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影響</a:t>
            </a:r>
            <a:r>
              <a:rPr lang="ja-JP" altLang="en-US" sz="5400" b="1" dirty="0">
                <a:cs typeface="MS PGothic"/>
                <a:sym typeface="MS PGothic"/>
              </a:rPr>
              <a:t>を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与えるのか？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5599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FC93-480D-4AA2-8948-93A6C70D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CD9CC24-06C4-AD24-03CE-3A017A37F746}"/>
              </a:ext>
            </a:extLst>
          </p:cNvPr>
          <p:cNvGrpSpPr/>
          <p:nvPr/>
        </p:nvGrpSpPr>
        <p:grpSpPr>
          <a:xfrm>
            <a:off x="4249573" y="2398424"/>
            <a:ext cx="3623749" cy="3131481"/>
            <a:chOff x="2931736" y="2479249"/>
            <a:chExt cx="3623749" cy="3131481"/>
          </a:xfrm>
        </p:grpSpPr>
        <p:sp>
          <p:nvSpPr>
            <p:cNvPr id="5" name="雲 4">
              <a:extLst>
                <a:ext uri="{FF2B5EF4-FFF2-40B4-BE49-F238E27FC236}">
                  <a16:creationId xmlns:a16="http://schemas.microsoft.com/office/drawing/2014/main" id="{C86C3578-8B15-F63F-2588-8DB78A9D7712}"/>
                </a:ext>
              </a:extLst>
            </p:cNvPr>
            <p:cNvSpPr/>
            <p:nvPr/>
          </p:nvSpPr>
          <p:spPr>
            <a:xfrm>
              <a:off x="2931736" y="2479249"/>
              <a:ext cx="3623749" cy="3131481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BEB2A87-64B2-C4E9-EAF7-073803BAE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015" y="2813628"/>
              <a:ext cx="3064918" cy="2561980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EEDF5-B620-17E3-3506-C1E990EE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16B3248-6E45-2BAD-4D9D-01359639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 bIns="72000">
            <a:noAutofit/>
          </a:bodyPr>
          <a:lstStyle/>
          <a:p>
            <a:r>
              <a:rPr kumimoji="1" lang="ja-JP" altLang="en-US" sz="2800" spc="-200" dirty="0"/>
              <a:t>薬物乱用による犯罪や事件・事故</a:t>
            </a:r>
          </a:p>
        </p:txBody>
      </p:sp>
      <p:sp>
        <p:nvSpPr>
          <p:cNvPr id="8" name="Google Shape;143;p4">
            <a:extLst>
              <a:ext uri="{FF2B5EF4-FFF2-40B4-BE49-F238E27FC236}">
                <a16:creationId xmlns:a16="http://schemas.microsoft.com/office/drawing/2014/main" id="{B96EFDE4-6DF9-A386-0A22-6B3DB449CD3B}"/>
              </a:ext>
            </a:extLst>
          </p:cNvPr>
          <p:cNvSpPr/>
          <p:nvPr/>
        </p:nvSpPr>
        <p:spPr>
          <a:xfrm>
            <a:off x="6911920" y="2028503"/>
            <a:ext cx="3444000" cy="1356600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家庭内暴力</a:t>
            </a:r>
            <a:r>
              <a:rPr lang="ja-JP" altLang="en-US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」</a:t>
            </a:r>
            <a:endParaRPr sz="2200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家庭崩壊</a:t>
            </a:r>
            <a:r>
              <a:rPr lang="ja-JP" altLang="en-US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」</a:t>
            </a:r>
            <a:endParaRPr sz="2200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144;p4">
            <a:extLst>
              <a:ext uri="{FF2B5EF4-FFF2-40B4-BE49-F238E27FC236}">
                <a16:creationId xmlns:a16="http://schemas.microsoft.com/office/drawing/2014/main" id="{910A80F4-1C4F-0BBC-EADC-21BEA73C23CC}"/>
              </a:ext>
            </a:extLst>
          </p:cNvPr>
          <p:cNvSpPr/>
          <p:nvPr/>
        </p:nvSpPr>
        <p:spPr>
          <a:xfrm>
            <a:off x="2336039" y="1121526"/>
            <a:ext cx="4384347" cy="1724333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「恐喝」</a:t>
            </a:r>
            <a:r>
              <a:rPr lang="ja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「窃盗」</a:t>
            </a:r>
            <a:endParaRPr sz="2200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薬物を手に入れるために</a:t>
            </a:r>
            <a:endParaRPr sz="22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恐喝や窃盗</a:t>
            </a:r>
            <a:endParaRPr sz="22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3" name="Google Shape;145;p4">
            <a:extLst>
              <a:ext uri="{FF2B5EF4-FFF2-40B4-BE49-F238E27FC236}">
                <a16:creationId xmlns:a16="http://schemas.microsoft.com/office/drawing/2014/main" id="{FBF77B5C-F6AD-5F57-3E0F-C9684B10224E}"/>
              </a:ext>
            </a:extLst>
          </p:cNvPr>
          <p:cNvSpPr/>
          <p:nvPr/>
        </p:nvSpPr>
        <p:spPr>
          <a:xfrm>
            <a:off x="1016900" y="2787474"/>
            <a:ext cx="3788400" cy="1876321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「事故」</a:t>
            </a:r>
            <a:endParaRPr sz="2200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薬物乱用状態で</a:t>
            </a:r>
            <a:endParaRPr sz="22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車を運転して</a:t>
            </a:r>
            <a:endParaRPr sz="22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交通事故</a:t>
            </a:r>
            <a:endParaRPr sz="22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5" name="Google Shape;146;p4">
            <a:extLst>
              <a:ext uri="{FF2B5EF4-FFF2-40B4-BE49-F238E27FC236}">
                <a16:creationId xmlns:a16="http://schemas.microsoft.com/office/drawing/2014/main" id="{28A1C3F2-E74A-C836-3ADF-49DECA2C1ADE}"/>
              </a:ext>
            </a:extLst>
          </p:cNvPr>
          <p:cNvSpPr/>
          <p:nvPr/>
        </p:nvSpPr>
        <p:spPr>
          <a:xfrm>
            <a:off x="1766975" y="4684046"/>
            <a:ext cx="3711548" cy="1330816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91425" tIns="0" rIns="91425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「殺人」</a:t>
            </a:r>
            <a:endParaRPr sz="2200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sz="22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幻覚等の状況から</a:t>
            </a:r>
            <a:endParaRPr sz="22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6" name="Google Shape;147;p4">
            <a:extLst>
              <a:ext uri="{FF2B5EF4-FFF2-40B4-BE49-F238E27FC236}">
                <a16:creationId xmlns:a16="http://schemas.microsoft.com/office/drawing/2014/main" id="{7A69BF84-4A8F-D79E-FE94-A7E7851B008B}"/>
              </a:ext>
            </a:extLst>
          </p:cNvPr>
          <p:cNvSpPr/>
          <p:nvPr/>
        </p:nvSpPr>
        <p:spPr>
          <a:xfrm>
            <a:off x="7408256" y="4050511"/>
            <a:ext cx="3444000" cy="1505700"/>
          </a:xfrm>
          <a:prstGeom prst="star16">
            <a:avLst>
              <a:gd name="adj" fmla="val 375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63500" dir="2700000" algn="tl" rotWithShape="0">
              <a:srgbClr val="C00000">
                <a:alpha val="40000"/>
              </a:srgbClr>
            </a:outerShdw>
          </a:effectLst>
        </p:spPr>
        <p:txBody>
          <a:bodyPr spcFirstLastPara="1" wrap="non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資金提供</a:t>
            </a:r>
            <a:r>
              <a:rPr lang="ja-JP" altLang="en-US" sz="22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」</a:t>
            </a:r>
            <a:endParaRPr lang="en-US" altLang="ja-JP" sz="2200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" altLang="ja-JP" sz="22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犯罪組織等へ</a:t>
            </a:r>
            <a:endParaRPr sz="2200" b="1" i="0" u="none" strike="noStrike" cap="none" dirty="0">
              <a:solidFill>
                <a:srgbClr val="FF0000"/>
              </a:solidFill>
              <a:latin typeface="+mn-ea"/>
              <a:cs typeface="MS PGothic"/>
              <a:sym typeface="MS PGothic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09DA776-88C8-5A86-BD60-D178EF5AAD7C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C50B67FB-E107-5BFD-D280-AE780E2F4C6D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3D4BE1F-55CF-E1D7-2326-21289C8B9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42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7346D6EB-F8E8-FEB9-5716-21566B7D30C7}"/>
              </a:ext>
            </a:extLst>
          </p:cNvPr>
          <p:cNvSpPr/>
          <p:nvPr/>
        </p:nvSpPr>
        <p:spPr>
          <a:xfrm>
            <a:off x="2360643" y="1037708"/>
            <a:ext cx="7489942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A8FE86-3BE5-BA5C-D8AC-6C30731A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5B7840-2FCE-80AA-A69A-384AB8E34C93}"/>
              </a:ext>
            </a:extLst>
          </p:cNvPr>
          <p:cNvSpPr txBox="1"/>
          <p:nvPr/>
        </p:nvSpPr>
        <p:spPr>
          <a:xfrm>
            <a:off x="3787515" y="1618370"/>
            <a:ext cx="4616969" cy="3696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-JP" altLang="en-US" sz="5400" b="1" dirty="0">
                <a:cs typeface="MS PGothic"/>
                <a:sym typeface="MS PGothic"/>
              </a:rPr>
              <a:t>の</a:t>
            </a:r>
            <a:endParaRPr lang="en-US" altLang="ja" sz="5400" b="1" dirty="0"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きっかけ</a:t>
            </a:r>
            <a:r>
              <a:rPr lang="ja" altLang="ja-JP" sz="5400" b="1" dirty="0">
                <a:latin typeface="MS PGothic"/>
                <a:ea typeface="MS PGothic"/>
                <a:cs typeface="MS PGothic"/>
                <a:sym typeface="MS PGothic"/>
              </a:rPr>
              <a:t>は、</a:t>
            </a:r>
            <a:br>
              <a:rPr lang="en-US" altLang="ja" sz="5400" b="1" dirty="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altLang="ja-JP" sz="5400" b="1" dirty="0">
                <a:latin typeface="MS PGothic"/>
                <a:ea typeface="MS PGothic"/>
                <a:cs typeface="MS PGothic"/>
                <a:sym typeface="MS PGothic"/>
              </a:rPr>
              <a:t>どのようなこと</a:t>
            </a:r>
            <a:br>
              <a:rPr lang="en-US" altLang="ja" sz="5400" b="1" dirty="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altLang="ja-JP" sz="5400" b="1" dirty="0">
                <a:latin typeface="MS PGothic"/>
                <a:ea typeface="MS PGothic"/>
                <a:cs typeface="MS PGothic"/>
                <a:sym typeface="MS PGothic"/>
              </a:rPr>
              <a:t>なのだろうか</a:t>
            </a:r>
            <a:r>
              <a:rPr lang="ja-JP" altLang="en-US" sz="5400" b="1" dirty="0">
                <a:cs typeface="MS PGothic"/>
                <a:sym typeface="MS PGothic"/>
              </a:rPr>
              <a:t>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1217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2ECC92-173D-4A6F-45A3-D28325D8159D}"/>
              </a:ext>
            </a:extLst>
          </p:cNvPr>
          <p:cNvGrpSpPr/>
          <p:nvPr/>
        </p:nvGrpSpPr>
        <p:grpSpPr>
          <a:xfrm>
            <a:off x="4766072" y="2725817"/>
            <a:ext cx="2216183" cy="2049584"/>
            <a:chOff x="2859769" y="1971859"/>
            <a:chExt cx="3934656" cy="3638873"/>
          </a:xfrm>
        </p:grpSpPr>
        <p:sp>
          <p:nvSpPr>
            <p:cNvPr id="18" name="雲 17">
              <a:extLst>
                <a:ext uri="{FF2B5EF4-FFF2-40B4-BE49-F238E27FC236}">
                  <a16:creationId xmlns:a16="http://schemas.microsoft.com/office/drawing/2014/main" id="{781F8522-EB7F-9E08-CDB8-1D0A7A4B5337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857971D-B2BB-5876-F95B-A1754091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126669C-FCBF-7DD4-A082-BA3D58A7C8FE}"/>
              </a:ext>
            </a:extLst>
          </p:cNvPr>
          <p:cNvGrpSpPr/>
          <p:nvPr/>
        </p:nvGrpSpPr>
        <p:grpSpPr>
          <a:xfrm flipV="1">
            <a:off x="3813559" y="3795398"/>
            <a:ext cx="4161492" cy="775464"/>
            <a:chOff x="3810244" y="2509937"/>
            <a:chExt cx="4161492" cy="775464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A8C341F9-2FD4-0682-280C-5588F33F8CBE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63" name="矢印: 右 62">
                <a:extLst>
                  <a:ext uri="{FF2B5EF4-FFF2-40B4-BE49-F238E27FC236}">
                    <a16:creationId xmlns:a16="http://schemas.microsoft.com/office/drawing/2014/main" id="{342EF2DE-B345-49B9-A18A-D01244D0520E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稲妻 63">
                <a:extLst>
                  <a:ext uri="{FF2B5EF4-FFF2-40B4-BE49-F238E27FC236}">
                    <a16:creationId xmlns:a16="http://schemas.microsoft.com/office/drawing/2014/main" id="{940D0075-924C-7D40-00A1-F656F955D904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稲妻 64">
                <a:extLst>
                  <a:ext uri="{FF2B5EF4-FFF2-40B4-BE49-F238E27FC236}">
                    <a16:creationId xmlns:a16="http://schemas.microsoft.com/office/drawing/2014/main" id="{A5F4E7DC-DD32-5BBB-FF62-6882BD6846A2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稲妻 65">
                <a:extLst>
                  <a:ext uri="{FF2B5EF4-FFF2-40B4-BE49-F238E27FC236}">
                    <a16:creationId xmlns:a16="http://schemas.microsoft.com/office/drawing/2014/main" id="{EAD2DC02-456A-A918-D380-E5E3482E9BF9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稲妻 66">
                <a:extLst>
                  <a:ext uri="{FF2B5EF4-FFF2-40B4-BE49-F238E27FC236}">
                    <a16:creationId xmlns:a16="http://schemas.microsoft.com/office/drawing/2014/main" id="{38B76AE3-7902-9276-7044-8DA692A85B87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730B1268-98F1-F1EC-9539-722C46621700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58" name="矢印: 右 57">
                <a:extLst>
                  <a:ext uri="{FF2B5EF4-FFF2-40B4-BE49-F238E27FC236}">
                    <a16:creationId xmlns:a16="http://schemas.microsoft.com/office/drawing/2014/main" id="{C8344250-C551-384C-0B70-3867FE8BF29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稲妻 58">
                <a:extLst>
                  <a:ext uri="{FF2B5EF4-FFF2-40B4-BE49-F238E27FC236}">
                    <a16:creationId xmlns:a16="http://schemas.microsoft.com/office/drawing/2014/main" id="{55E0CA5E-0530-F942-D94E-F04386F071C2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稲妻 59">
                <a:extLst>
                  <a:ext uri="{FF2B5EF4-FFF2-40B4-BE49-F238E27FC236}">
                    <a16:creationId xmlns:a16="http://schemas.microsoft.com/office/drawing/2014/main" id="{86031386-FCE2-7905-CF9C-7726C400E6C8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稲妻 60">
                <a:extLst>
                  <a:ext uri="{FF2B5EF4-FFF2-40B4-BE49-F238E27FC236}">
                    <a16:creationId xmlns:a16="http://schemas.microsoft.com/office/drawing/2014/main" id="{AFCA0985-DC10-0373-5C6C-C10B221FB04B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稲妻 61">
                <a:extLst>
                  <a:ext uri="{FF2B5EF4-FFF2-40B4-BE49-F238E27FC236}">
                    <a16:creationId xmlns:a16="http://schemas.microsoft.com/office/drawing/2014/main" id="{0A62DD89-9C21-F2EF-81CA-6B5110194CD2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2E75F9F-A178-38CC-9C77-9322FC07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FC05997-5609-483A-C6C0-099F44DC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72000">
            <a:normAutofit fontScale="90000"/>
          </a:bodyPr>
          <a:lstStyle/>
          <a:p>
            <a:r>
              <a:rPr lang="ja-JP" altLang="en-US" sz="3600" b="1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3600" b="1" dirty="0">
                <a:latin typeface="+mn-ea"/>
                <a:ea typeface="+mn-ea"/>
                <a:cs typeface="MS PGothic"/>
                <a:sym typeface="MS PGothic"/>
              </a:rPr>
              <a:t>心理的要因</a:t>
            </a:r>
            <a:endParaRPr kumimoji="1" lang="ja-JP" altLang="en-US" dirty="0">
              <a:latin typeface="+mn-ea"/>
              <a:ea typeface="+mn-ea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BD3FD3FC-1FFC-E070-5E9E-EEABE29F07CF}"/>
              </a:ext>
            </a:extLst>
          </p:cNvPr>
          <p:cNvGrpSpPr/>
          <p:nvPr/>
        </p:nvGrpSpPr>
        <p:grpSpPr>
          <a:xfrm>
            <a:off x="3810244" y="2480120"/>
            <a:ext cx="4161492" cy="775464"/>
            <a:chOff x="3810244" y="2509937"/>
            <a:chExt cx="4161492" cy="775464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8E4C4024-2F3B-3503-8CE2-C651E6FF64B4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49" name="矢印: 右 48">
                <a:extLst>
                  <a:ext uri="{FF2B5EF4-FFF2-40B4-BE49-F238E27FC236}">
                    <a16:creationId xmlns:a16="http://schemas.microsoft.com/office/drawing/2014/main" id="{2E347908-F6A7-23B6-96CF-E2018E86E9B2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稲妻 49">
                <a:extLst>
                  <a:ext uri="{FF2B5EF4-FFF2-40B4-BE49-F238E27FC236}">
                    <a16:creationId xmlns:a16="http://schemas.microsoft.com/office/drawing/2014/main" id="{CF419B3D-EF53-5AE9-4332-5A97943663B9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稲妻 50">
                <a:extLst>
                  <a:ext uri="{FF2B5EF4-FFF2-40B4-BE49-F238E27FC236}">
                    <a16:creationId xmlns:a16="http://schemas.microsoft.com/office/drawing/2014/main" id="{D9E06E70-7C68-64C3-8E56-7F69FF7AB192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稲妻 51">
                <a:extLst>
                  <a:ext uri="{FF2B5EF4-FFF2-40B4-BE49-F238E27FC236}">
                    <a16:creationId xmlns:a16="http://schemas.microsoft.com/office/drawing/2014/main" id="{9BEAA056-9642-67F1-54AA-B04470D29EF7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稲妻 52">
                <a:extLst>
                  <a:ext uri="{FF2B5EF4-FFF2-40B4-BE49-F238E27FC236}">
                    <a16:creationId xmlns:a16="http://schemas.microsoft.com/office/drawing/2014/main" id="{4318784B-07D6-4812-1C04-6D5C555EF662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A313E2F-16F6-68A6-098C-81B8BACA373A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2" name="矢印: 右 21">
                <a:extLst>
                  <a:ext uri="{FF2B5EF4-FFF2-40B4-BE49-F238E27FC236}">
                    <a16:creationId xmlns:a16="http://schemas.microsoft.com/office/drawing/2014/main" id="{B7F3155D-8DD3-5101-4887-3D6476460CA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稲妻 22">
                <a:extLst>
                  <a:ext uri="{FF2B5EF4-FFF2-40B4-BE49-F238E27FC236}">
                    <a16:creationId xmlns:a16="http://schemas.microsoft.com/office/drawing/2014/main" id="{1FAF2D66-B99A-9982-8DD8-8EFBAA79E069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稲妻 23">
                <a:extLst>
                  <a:ext uri="{FF2B5EF4-FFF2-40B4-BE49-F238E27FC236}">
                    <a16:creationId xmlns:a16="http://schemas.microsoft.com/office/drawing/2014/main" id="{373BDA63-CCF3-4581-FEF9-1BF83E351183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稲妻 24">
                <a:extLst>
                  <a:ext uri="{FF2B5EF4-FFF2-40B4-BE49-F238E27FC236}">
                    <a16:creationId xmlns:a16="http://schemas.microsoft.com/office/drawing/2014/main" id="{DAEB9A44-0017-A3D7-F9B3-F998F8E6BCCD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稲妻 25">
                <a:extLst>
                  <a:ext uri="{FF2B5EF4-FFF2-40B4-BE49-F238E27FC236}">
                    <a16:creationId xmlns:a16="http://schemas.microsoft.com/office/drawing/2014/main" id="{1F003858-72E3-52B2-4F95-E4D581069DF8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" name="Google Shape;133;g2f57866ec08_0_0">
            <a:extLst>
              <a:ext uri="{FF2B5EF4-FFF2-40B4-BE49-F238E27FC236}">
                <a16:creationId xmlns:a16="http://schemas.microsoft.com/office/drawing/2014/main" id="{1F0B79A0-6948-CC7A-7107-B40CB1C4606B}"/>
              </a:ext>
            </a:extLst>
          </p:cNvPr>
          <p:cNvSpPr txBox="1"/>
          <p:nvPr/>
        </p:nvSpPr>
        <p:spPr>
          <a:xfrm>
            <a:off x="7420910" y="1803695"/>
            <a:ext cx="2723643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やってみたい</a:t>
            </a:r>
            <a:endParaRPr lang="en-US" altLang="ja" sz="24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という好奇心から</a:t>
            </a:r>
            <a:endParaRPr sz="2400" b="1" dirty="0">
              <a:cs typeface="MS PGothic"/>
              <a:sym typeface="MS PGothic"/>
            </a:endParaRPr>
          </a:p>
        </p:txBody>
      </p:sp>
      <p:sp>
        <p:nvSpPr>
          <p:cNvPr id="12" name="Google Shape;135;g2f57866ec08_0_0">
            <a:extLst>
              <a:ext uri="{FF2B5EF4-FFF2-40B4-BE49-F238E27FC236}">
                <a16:creationId xmlns:a16="http://schemas.microsoft.com/office/drawing/2014/main" id="{FF965ADC-40C3-1555-368C-DD55C3EE9ECC}"/>
              </a:ext>
            </a:extLst>
          </p:cNvPr>
          <p:cNvSpPr txBox="1"/>
          <p:nvPr/>
        </p:nvSpPr>
        <p:spPr>
          <a:xfrm>
            <a:off x="7779019" y="4167180"/>
            <a:ext cx="2129520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ストレスから</a:t>
            </a:r>
            <a:endParaRPr sz="24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逃げたいから</a:t>
            </a:r>
            <a:endParaRPr sz="2400" b="1" dirty="0">
              <a:cs typeface="MS PGothic"/>
              <a:sym typeface="MS PGothic"/>
            </a:endParaRPr>
          </a:p>
        </p:txBody>
      </p:sp>
      <p:sp>
        <p:nvSpPr>
          <p:cNvPr id="14" name="Google Shape;137;g2f57866ec08_0_0">
            <a:extLst>
              <a:ext uri="{FF2B5EF4-FFF2-40B4-BE49-F238E27FC236}">
                <a16:creationId xmlns:a16="http://schemas.microsoft.com/office/drawing/2014/main" id="{4F963D41-48E0-2D61-542B-68709A2C0710}"/>
              </a:ext>
            </a:extLst>
          </p:cNvPr>
          <p:cNvSpPr txBox="1"/>
          <p:nvPr/>
        </p:nvSpPr>
        <p:spPr>
          <a:xfrm>
            <a:off x="1854728" y="4131838"/>
            <a:ext cx="2429559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日常生活などの</a:t>
            </a:r>
            <a:endParaRPr sz="24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イライラから</a:t>
            </a:r>
            <a:endParaRPr sz="2400" b="1" dirty="0">
              <a:cs typeface="MS PGothic"/>
              <a:sym typeface="MS PGothic"/>
            </a:endParaRPr>
          </a:p>
        </p:txBody>
      </p:sp>
      <p:sp>
        <p:nvSpPr>
          <p:cNvPr id="16" name="Google Shape;139;g2f57866ec08_0_0">
            <a:extLst>
              <a:ext uri="{FF2B5EF4-FFF2-40B4-BE49-F238E27FC236}">
                <a16:creationId xmlns:a16="http://schemas.microsoft.com/office/drawing/2014/main" id="{D662E52A-B7D3-2248-8B4B-95FAA2578917}"/>
              </a:ext>
            </a:extLst>
          </p:cNvPr>
          <p:cNvSpPr txBox="1"/>
          <p:nvPr/>
        </p:nvSpPr>
        <p:spPr>
          <a:xfrm>
            <a:off x="2440455" y="1803695"/>
            <a:ext cx="1843832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cs typeface="MS PGothic"/>
                <a:sym typeface="MS PGothic"/>
              </a:rPr>
              <a:t>投げやり</a:t>
            </a:r>
            <a:r>
              <a:rPr lang="ja" sz="2400" b="1" dirty="0">
                <a:cs typeface="MS PGothic"/>
                <a:sym typeface="MS PGothic"/>
              </a:rPr>
              <a:t>な</a:t>
            </a:r>
            <a:endParaRPr sz="24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cs typeface="MS PGothic"/>
                <a:sym typeface="MS PGothic"/>
              </a:rPr>
              <a:t>気持ちから</a:t>
            </a:r>
            <a:endParaRPr sz="2400" b="1" dirty="0">
              <a:cs typeface="MS PGothic"/>
              <a:sym typeface="MS PGothic"/>
            </a:endParaRPr>
          </a:p>
        </p:txBody>
      </p:sp>
      <p:pic>
        <p:nvPicPr>
          <p:cNvPr id="4" name="図 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7B5DB58B-53D6-4037-68B0-CFA3E65B6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69" y="2427492"/>
            <a:ext cx="1573873" cy="13052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B2C6AE-83F9-FB98-E69D-5A96763D5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2" y="2628961"/>
            <a:ext cx="1125546" cy="1239046"/>
          </a:xfrm>
          <a:prstGeom prst="rect">
            <a:avLst/>
          </a:prstGeom>
        </p:spPr>
      </p:pic>
      <p:pic>
        <p:nvPicPr>
          <p:cNvPr id="7" name="図 6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76495A2-9B7E-7CAD-AB98-D426D2565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4" y="4724256"/>
            <a:ext cx="1117980" cy="1235264"/>
          </a:xfrm>
          <a:prstGeom prst="rect">
            <a:avLst/>
          </a:prstGeom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F09E9B57-5768-D67C-3FDE-449A49DEE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85" y="4642599"/>
            <a:ext cx="1573873" cy="130525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2E1E053-AE02-F62C-708D-D4B94E460469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CF71AA89-9B94-0B50-4E04-76A81375A896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69EB3F6-01F4-84BE-EED6-9D1CDF2A9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55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DCF80-F6CD-FDE9-8DFC-03974311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59D4F83-60DF-A2A4-D0B3-BE507CD6E4DC}"/>
              </a:ext>
            </a:extLst>
          </p:cNvPr>
          <p:cNvGrpSpPr/>
          <p:nvPr/>
        </p:nvGrpSpPr>
        <p:grpSpPr>
          <a:xfrm>
            <a:off x="4766072" y="2725817"/>
            <a:ext cx="2216183" cy="2049584"/>
            <a:chOff x="2859769" y="1971859"/>
            <a:chExt cx="3934656" cy="3638873"/>
          </a:xfrm>
        </p:grpSpPr>
        <p:sp>
          <p:nvSpPr>
            <p:cNvPr id="17" name="雲 16">
              <a:extLst>
                <a:ext uri="{FF2B5EF4-FFF2-40B4-BE49-F238E27FC236}">
                  <a16:creationId xmlns:a16="http://schemas.microsoft.com/office/drawing/2014/main" id="{36E52EEC-98D3-450F-6ED0-A0F3312F3A6E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A6086F6-AF2B-B342-1010-1668F871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06B428E7-1BAC-817A-59FC-1F0DACADD6C7}"/>
              </a:ext>
            </a:extLst>
          </p:cNvPr>
          <p:cNvGrpSpPr/>
          <p:nvPr/>
        </p:nvGrpSpPr>
        <p:grpSpPr>
          <a:xfrm flipV="1">
            <a:off x="3813559" y="3795398"/>
            <a:ext cx="4161492" cy="775464"/>
            <a:chOff x="3810244" y="2509937"/>
            <a:chExt cx="4161492" cy="775464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FACA3BDC-7FA5-023C-9666-422161EDA95F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63" name="矢印: 右 62">
                <a:extLst>
                  <a:ext uri="{FF2B5EF4-FFF2-40B4-BE49-F238E27FC236}">
                    <a16:creationId xmlns:a16="http://schemas.microsoft.com/office/drawing/2014/main" id="{10A09006-C977-A53B-D0DD-AFA16D50E4B5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稲妻 63">
                <a:extLst>
                  <a:ext uri="{FF2B5EF4-FFF2-40B4-BE49-F238E27FC236}">
                    <a16:creationId xmlns:a16="http://schemas.microsoft.com/office/drawing/2014/main" id="{4C338679-804D-9254-2A84-553BC9A193D8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稲妻 64">
                <a:extLst>
                  <a:ext uri="{FF2B5EF4-FFF2-40B4-BE49-F238E27FC236}">
                    <a16:creationId xmlns:a16="http://schemas.microsoft.com/office/drawing/2014/main" id="{6B0D26B0-E20E-5CF2-1087-1FD2D5D6DF5F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稲妻 65">
                <a:extLst>
                  <a:ext uri="{FF2B5EF4-FFF2-40B4-BE49-F238E27FC236}">
                    <a16:creationId xmlns:a16="http://schemas.microsoft.com/office/drawing/2014/main" id="{1E3448EB-2F02-0451-0F2E-7AD00828742F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稲妻 66">
                <a:extLst>
                  <a:ext uri="{FF2B5EF4-FFF2-40B4-BE49-F238E27FC236}">
                    <a16:creationId xmlns:a16="http://schemas.microsoft.com/office/drawing/2014/main" id="{A70CB3BF-DE3E-3170-B568-E312DBD39738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552609D7-0F21-4519-7429-0D21D32209A8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58" name="矢印: 右 57">
                <a:extLst>
                  <a:ext uri="{FF2B5EF4-FFF2-40B4-BE49-F238E27FC236}">
                    <a16:creationId xmlns:a16="http://schemas.microsoft.com/office/drawing/2014/main" id="{0761DCD7-15B3-1001-708C-7CE35A69A062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稲妻 58">
                <a:extLst>
                  <a:ext uri="{FF2B5EF4-FFF2-40B4-BE49-F238E27FC236}">
                    <a16:creationId xmlns:a16="http://schemas.microsoft.com/office/drawing/2014/main" id="{3182A6D5-6A27-5255-0352-E03DBF66302A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稲妻 59">
                <a:extLst>
                  <a:ext uri="{FF2B5EF4-FFF2-40B4-BE49-F238E27FC236}">
                    <a16:creationId xmlns:a16="http://schemas.microsoft.com/office/drawing/2014/main" id="{8CF016CD-0AA6-8B25-466E-4CA33B96C055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稲妻 60">
                <a:extLst>
                  <a:ext uri="{FF2B5EF4-FFF2-40B4-BE49-F238E27FC236}">
                    <a16:creationId xmlns:a16="http://schemas.microsoft.com/office/drawing/2014/main" id="{0E418954-C548-0469-E32B-6B9E5E364F59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稲妻 61">
                <a:extLst>
                  <a:ext uri="{FF2B5EF4-FFF2-40B4-BE49-F238E27FC236}">
                    <a16:creationId xmlns:a16="http://schemas.microsoft.com/office/drawing/2014/main" id="{4D4A1120-C111-C87B-F7A5-C2E158FE9594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D730EE-8BF3-DAD4-73A1-1912E950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D7039FA-D3FC-0CE3-0B02-4DE5D283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364" y="304341"/>
            <a:ext cx="7789129" cy="775464"/>
          </a:xfrm>
        </p:spPr>
        <p:txBody>
          <a:bodyPr tIns="0" bIns="108000">
            <a:noAutofit/>
          </a:bodyPr>
          <a:lstStyle/>
          <a:p>
            <a:r>
              <a:rPr lang="ja-JP" altLang="en-US" sz="3200" b="1" spc="-100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3200" b="1" spc="-100" dirty="0">
                <a:latin typeface="+mn-ea"/>
                <a:ea typeface="+mn-ea"/>
                <a:cs typeface="MS PGothic"/>
                <a:sym typeface="MS PGothic"/>
              </a:rPr>
              <a:t>人間関係や社会的要因</a:t>
            </a:r>
            <a:endParaRPr kumimoji="1" lang="ja-JP" altLang="en-US" spc="-100" dirty="0">
              <a:latin typeface="+mn-ea"/>
              <a:ea typeface="+mn-ea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F6BF605-2F1D-AC72-A6D4-780AAB306B87}"/>
              </a:ext>
            </a:extLst>
          </p:cNvPr>
          <p:cNvGrpSpPr/>
          <p:nvPr/>
        </p:nvGrpSpPr>
        <p:grpSpPr>
          <a:xfrm>
            <a:off x="3810244" y="2480120"/>
            <a:ext cx="4161492" cy="775464"/>
            <a:chOff x="3810244" y="2509937"/>
            <a:chExt cx="4161492" cy="775464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2A45FE7C-F826-9B30-C188-84973A8D9CE4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49" name="矢印: 右 48">
                <a:extLst>
                  <a:ext uri="{FF2B5EF4-FFF2-40B4-BE49-F238E27FC236}">
                    <a16:creationId xmlns:a16="http://schemas.microsoft.com/office/drawing/2014/main" id="{061E09B4-19BC-175B-D0C6-E59B7E163102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稲妻 49">
                <a:extLst>
                  <a:ext uri="{FF2B5EF4-FFF2-40B4-BE49-F238E27FC236}">
                    <a16:creationId xmlns:a16="http://schemas.microsoft.com/office/drawing/2014/main" id="{D7038A50-7C0F-89C5-7D1B-D2003B72EB0F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稲妻 50">
                <a:extLst>
                  <a:ext uri="{FF2B5EF4-FFF2-40B4-BE49-F238E27FC236}">
                    <a16:creationId xmlns:a16="http://schemas.microsoft.com/office/drawing/2014/main" id="{DC449F17-D092-0651-E358-3EF36EE10644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稲妻 51">
                <a:extLst>
                  <a:ext uri="{FF2B5EF4-FFF2-40B4-BE49-F238E27FC236}">
                    <a16:creationId xmlns:a16="http://schemas.microsoft.com/office/drawing/2014/main" id="{B0BA461B-F1B9-8FB1-164A-6DD63D37DA05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稲妻 52">
                <a:extLst>
                  <a:ext uri="{FF2B5EF4-FFF2-40B4-BE49-F238E27FC236}">
                    <a16:creationId xmlns:a16="http://schemas.microsoft.com/office/drawing/2014/main" id="{5E358FEB-9C0C-4E75-129A-58ED0ABEBCE1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724D7008-39D6-2FC7-5921-794E1BA3A1BC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2" name="矢印: 右 21">
                <a:extLst>
                  <a:ext uri="{FF2B5EF4-FFF2-40B4-BE49-F238E27FC236}">
                    <a16:creationId xmlns:a16="http://schemas.microsoft.com/office/drawing/2014/main" id="{D7A8E7D4-0453-D845-8E6D-48991888804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稲妻 22">
                <a:extLst>
                  <a:ext uri="{FF2B5EF4-FFF2-40B4-BE49-F238E27FC236}">
                    <a16:creationId xmlns:a16="http://schemas.microsoft.com/office/drawing/2014/main" id="{A7C8278B-FAAB-488B-4B50-2C48395FAC12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稲妻 23">
                <a:extLst>
                  <a:ext uri="{FF2B5EF4-FFF2-40B4-BE49-F238E27FC236}">
                    <a16:creationId xmlns:a16="http://schemas.microsoft.com/office/drawing/2014/main" id="{2D3C0FE7-093D-DFCA-0C79-38BB01088D68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稲妻 24">
                <a:extLst>
                  <a:ext uri="{FF2B5EF4-FFF2-40B4-BE49-F238E27FC236}">
                    <a16:creationId xmlns:a16="http://schemas.microsoft.com/office/drawing/2014/main" id="{DC376302-169C-3629-B248-FC9528FC50D9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稲妻 25">
                <a:extLst>
                  <a:ext uri="{FF2B5EF4-FFF2-40B4-BE49-F238E27FC236}">
                    <a16:creationId xmlns:a16="http://schemas.microsoft.com/office/drawing/2014/main" id="{D91BBAEE-609B-12D7-B750-A3B49094BA08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" name="Google Shape;133;g2f57866ec08_0_0">
            <a:extLst>
              <a:ext uri="{FF2B5EF4-FFF2-40B4-BE49-F238E27FC236}">
                <a16:creationId xmlns:a16="http://schemas.microsoft.com/office/drawing/2014/main" id="{8B32A956-8523-9869-FCB6-E004453D13BB}"/>
              </a:ext>
            </a:extLst>
          </p:cNvPr>
          <p:cNvSpPr txBox="1"/>
          <p:nvPr/>
        </p:nvSpPr>
        <p:spPr>
          <a:xfrm>
            <a:off x="7710338" y="1803695"/>
            <a:ext cx="1806861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大人からの</a:t>
            </a:r>
            <a:br>
              <a:rPr lang="en-US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強要</a:t>
            </a:r>
          </a:p>
        </p:txBody>
      </p:sp>
      <p:sp>
        <p:nvSpPr>
          <p:cNvPr id="12" name="Google Shape;135;g2f57866ec08_0_0">
            <a:extLst>
              <a:ext uri="{FF2B5EF4-FFF2-40B4-BE49-F238E27FC236}">
                <a16:creationId xmlns:a16="http://schemas.microsoft.com/office/drawing/2014/main" id="{0F3E36ED-0BFD-0C19-8BA3-D7E7EE9FF0EE}"/>
              </a:ext>
            </a:extLst>
          </p:cNvPr>
          <p:cNvSpPr txBox="1"/>
          <p:nvPr/>
        </p:nvSpPr>
        <p:spPr>
          <a:xfrm>
            <a:off x="7547947" y="4167180"/>
            <a:ext cx="2723644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インターネットの</a:t>
            </a:r>
            <a:br>
              <a:rPr lang="en-US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サイトなど</a:t>
            </a:r>
          </a:p>
        </p:txBody>
      </p:sp>
      <p:sp>
        <p:nvSpPr>
          <p:cNvPr id="14" name="Google Shape;137;g2f57866ec08_0_0">
            <a:extLst>
              <a:ext uri="{FF2B5EF4-FFF2-40B4-BE49-F238E27FC236}">
                <a16:creationId xmlns:a16="http://schemas.microsoft.com/office/drawing/2014/main" id="{63660CD5-3662-EDF0-DB43-EB941BE8249B}"/>
              </a:ext>
            </a:extLst>
          </p:cNvPr>
          <p:cNvSpPr txBox="1"/>
          <p:nvPr/>
        </p:nvSpPr>
        <p:spPr>
          <a:xfrm>
            <a:off x="1707686" y="4131838"/>
            <a:ext cx="2723643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おしゃれな広告や</a:t>
            </a:r>
            <a:br>
              <a:rPr lang="en-US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パッケージ</a:t>
            </a:r>
          </a:p>
        </p:txBody>
      </p:sp>
      <p:sp>
        <p:nvSpPr>
          <p:cNvPr id="16" name="Google Shape;139;g2f57866ec08_0_0">
            <a:extLst>
              <a:ext uri="{FF2B5EF4-FFF2-40B4-BE49-F238E27FC236}">
                <a16:creationId xmlns:a16="http://schemas.microsoft.com/office/drawing/2014/main" id="{67A21174-81EE-94FB-8B59-7C3037326DBA}"/>
              </a:ext>
            </a:extLst>
          </p:cNvPr>
          <p:cNvSpPr txBox="1"/>
          <p:nvPr/>
        </p:nvSpPr>
        <p:spPr>
          <a:xfrm>
            <a:off x="2473225" y="1803695"/>
            <a:ext cx="1815264" cy="1021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先輩や友達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からの誘い</a:t>
            </a:r>
          </a:p>
        </p:txBody>
      </p:sp>
      <p:pic>
        <p:nvPicPr>
          <p:cNvPr id="6" name="図 5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A0ED2A15-27D2-3144-0B0E-B26FD0CA1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57" y="2587561"/>
            <a:ext cx="1268087" cy="1144475"/>
          </a:xfrm>
          <a:prstGeom prst="rect">
            <a:avLst/>
          </a:prstGeom>
        </p:spPr>
      </p:pic>
      <p:pic>
        <p:nvPicPr>
          <p:cNvPr id="9" name="図 8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B371F0FA-CBF0-C023-60BC-AA9B4A495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30" y="2417988"/>
            <a:ext cx="1238250" cy="1270219"/>
          </a:xfrm>
          <a:prstGeom prst="rect">
            <a:avLst/>
          </a:prstGeom>
        </p:spPr>
      </p:pic>
      <p:pic>
        <p:nvPicPr>
          <p:cNvPr id="11" name="図 10" descr="テキスト, クイーン が含まれている画像&#10;&#10;自動的に生成された説明">
            <a:extLst>
              <a:ext uri="{FF2B5EF4-FFF2-40B4-BE49-F238E27FC236}">
                <a16:creationId xmlns:a16="http://schemas.microsoft.com/office/drawing/2014/main" id="{D5C0E63D-203A-63B2-B5D5-352506E3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8" y="4739659"/>
            <a:ext cx="1634964" cy="11931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B562B82-6E7D-127A-ADBE-5E181FFFD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18" y="4620950"/>
            <a:ext cx="916433" cy="1270219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A840DD7-BB4D-0BE1-4598-869EE9ABEF0D}"/>
              </a:ext>
            </a:extLst>
          </p:cNvPr>
          <p:cNvGrpSpPr/>
          <p:nvPr/>
        </p:nvGrpSpPr>
        <p:grpSpPr>
          <a:xfrm>
            <a:off x="2203132" y="411855"/>
            <a:ext cx="8219431" cy="674515"/>
            <a:chOff x="2203132" y="644607"/>
            <a:chExt cx="8219431" cy="674515"/>
          </a:xfrm>
        </p:grpSpPr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70A7AEEC-340B-B4A9-41A0-B06C1B2AC28B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" name="図 1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57FA92F-A492-CCD4-DC56-2AC88C05F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90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19C9E-4120-BC66-323C-26294EE26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C3B978E8-CBD3-B0AD-A383-5FCBA03A146C}"/>
              </a:ext>
            </a:extLst>
          </p:cNvPr>
          <p:cNvSpPr/>
          <p:nvPr/>
        </p:nvSpPr>
        <p:spPr>
          <a:xfrm>
            <a:off x="2360643" y="1037708"/>
            <a:ext cx="7489942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AFA75D-43CC-DBA3-F55B-B2554AAA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1E3DA6-4C80-824F-BB7C-1F38D832C0F1}"/>
              </a:ext>
            </a:extLst>
          </p:cNvPr>
          <p:cNvSpPr txBox="1"/>
          <p:nvPr/>
        </p:nvSpPr>
        <p:spPr>
          <a:xfrm>
            <a:off x="3233677" y="2035811"/>
            <a:ext cx="5724644" cy="279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薬物乱用</a:t>
            </a:r>
            <a:r>
              <a:rPr lang="ja-JP" altLang="en-US" sz="5400" b="1" dirty="0">
                <a:latin typeface="+mn-ea"/>
                <a:cs typeface="MS PGothic"/>
                <a:sym typeface="MS PGothic"/>
              </a:rPr>
              <a:t>の</a:t>
            </a:r>
            <a:endParaRPr lang="en-US" altLang="ja" sz="5400" b="1" dirty="0">
              <a:latin typeface="+mn-ea"/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" altLang="ja-JP" sz="5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未然防止</a:t>
            </a:r>
            <a:r>
              <a:rPr lang="ja" altLang="ja-JP" sz="5400" b="1" dirty="0">
                <a:latin typeface="+mn-ea"/>
                <a:cs typeface="MS PGothic"/>
                <a:sym typeface="MS PGothic"/>
              </a:rPr>
              <a:t>について</a:t>
            </a:r>
            <a:br>
              <a:rPr lang="en-US" altLang="ja" sz="5400" b="1" dirty="0">
                <a:latin typeface="+mn-ea"/>
                <a:cs typeface="MS PGothic"/>
                <a:sym typeface="MS PGothic"/>
              </a:rPr>
            </a:br>
            <a:r>
              <a:rPr lang="ja" altLang="ja-JP" sz="5400" b="1" dirty="0">
                <a:latin typeface="+mn-ea"/>
                <a:cs typeface="MS PGothic"/>
                <a:sym typeface="MS PGothic"/>
              </a:rPr>
              <a:t>考えよう</a:t>
            </a:r>
            <a:r>
              <a:rPr lang="ja-JP" altLang="en-US" sz="5400" b="1" dirty="0">
                <a:latin typeface="+mn-ea"/>
                <a:cs typeface="MS PGothic"/>
                <a:sym typeface="MS PGothic"/>
              </a:rPr>
              <a:t>！</a:t>
            </a:r>
            <a:endParaRPr kumimoji="1" lang="ja-JP" altLang="en-US" sz="5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477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97C-1C25-2607-04A0-B198119B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FAE1D4-8CDD-C71F-3E35-DE0F8453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4E8C227-241D-BAB1-39C9-513601FF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B38D12-FE4D-98BA-9C6B-EF4DB94A0FD6}"/>
              </a:ext>
            </a:extLst>
          </p:cNvPr>
          <p:cNvSpPr txBox="1"/>
          <p:nvPr/>
        </p:nvSpPr>
        <p:spPr>
          <a:xfrm>
            <a:off x="1073771" y="1164042"/>
            <a:ext cx="10044458" cy="4144558"/>
          </a:xfrm>
          <a:prstGeom prst="cloudCallout">
            <a:avLst>
              <a:gd name="adj1" fmla="val -12719"/>
              <a:gd name="adj2" fmla="val 71443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人はなぜ、ダメとわかっていても</a:t>
            </a:r>
            <a:br>
              <a:rPr lang="en-US" altLang="ja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</a:br>
            <a:r>
              <a:rPr lang="ja" altLang="ja-JP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薬物を乱用</a:t>
            </a:r>
            <a:r>
              <a:rPr lang="ja" altLang="ja-JP" sz="4400" b="1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してしまう</a:t>
            </a:r>
            <a:r>
              <a:rPr lang="ja" altLang="ja-JP" sz="4400" b="1" i="0" u="none" spc="-100" dirty="0">
                <a:solidFill>
                  <a:schemeClr val="bg1"/>
                </a:solidFill>
                <a:latin typeface="+mn-ea"/>
                <a:cs typeface="MS PGothic"/>
                <a:sym typeface="MS PGothic"/>
              </a:rPr>
              <a:t>のだろう？</a:t>
            </a:r>
            <a:endParaRPr kumimoji="1" lang="ja-JP" altLang="en-US" sz="3200" b="1" spc="-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4E68CC8-72F6-7289-2A5E-60FDAFB597C2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8160EAF9-61B7-9D07-7EB0-51F71BA0346D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42B22BA-3DE6-AC54-2A54-9C55139C6A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20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1631E-9FCA-5A12-C1B8-FF3B3A84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C471EF-949D-72FE-E880-FBF1DB5B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273C20D-E02D-2513-2A19-8AF0B57F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247" y="304341"/>
            <a:ext cx="5782352" cy="775464"/>
          </a:xfrm>
        </p:spPr>
        <p:txBody>
          <a:bodyPr tIns="0" bIns="108000">
            <a:noAutofit/>
          </a:bodyPr>
          <a:lstStyle/>
          <a:p>
            <a:r>
              <a:rPr lang="ja-JP" altLang="en-US" sz="3200" dirty="0">
                <a:latin typeface="+mn-ea"/>
                <a:ea typeface="+mn-ea"/>
                <a:cs typeface="MS PGothic"/>
                <a:sym typeface="MS PGothic"/>
              </a:rPr>
              <a:t>薬物乱用の危険性を知ろう</a:t>
            </a:r>
            <a:r>
              <a:rPr lang="ja-JP" altLang="en-US" sz="3200" b="1" dirty="0">
                <a:latin typeface="+mn-ea"/>
                <a:ea typeface="+mn-ea"/>
                <a:cs typeface="MS PGothic"/>
                <a:sym typeface="MS PGothic"/>
              </a:rPr>
              <a:t>！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313B6B-B560-5E39-D0D7-5F5A826ABD91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0533AEEF-1C30-73AC-C50F-0519C0E0509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4374197-8332-6347-DE32-F4AA978836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90686E59-8018-7209-8BC1-1EB2DBB9DCFB}"/>
              </a:ext>
            </a:extLst>
          </p:cNvPr>
          <p:cNvSpPr txBox="1">
            <a:spLocks/>
          </p:cNvSpPr>
          <p:nvPr/>
        </p:nvSpPr>
        <p:spPr>
          <a:xfrm>
            <a:off x="8179612" y="6203149"/>
            <a:ext cx="2877711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（公財）麻薬・覚せい剤乱用防止センターより</a:t>
            </a:r>
          </a:p>
        </p:txBody>
      </p:sp>
      <p:pic>
        <p:nvPicPr>
          <p:cNvPr id="15" name="オンライン メディア 14">
            <a:hlinkClick r:id="" action="ppaction://media"/>
            <a:extLst>
              <a:ext uri="{FF2B5EF4-FFF2-40B4-BE49-F238E27FC236}">
                <a16:creationId xmlns:a16="http://schemas.microsoft.com/office/drawing/2014/main" id="{F56BAF62-0168-C083-995C-427D849130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037" y="1123309"/>
            <a:ext cx="9024154" cy="50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6C656D4-18E2-F35B-B273-31B597D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Google Shape;211;p7">
            <a:extLst>
              <a:ext uri="{FF2B5EF4-FFF2-40B4-BE49-F238E27FC236}">
                <a16:creationId xmlns:a16="http://schemas.microsoft.com/office/drawing/2014/main" id="{A9D4E9E8-F982-9FD6-B907-EB0A2B518A9F}"/>
              </a:ext>
            </a:extLst>
          </p:cNvPr>
          <p:cNvSpPr/>
          <p:nvPr/>
        </p:nvSpPr>
        <p:spPr>
          <a:xfrm>
            <a:off x="3862405" y="2020498"/>
            <a:ext cx="5609377" cy="723900"/>
          </a:xfrm>
          <a:prstGeom prst="wedgeRoundRectCallout">
            <a:avLst>
              <a:gd name="adj1" fmla="val 57307"/>
              <a:gd name="adj2" fmla="val 528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いやあ、一夜漬けで、</a:t>
            </a: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うまくいかなくて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・・・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212;p7">
            <a:extLst>
              <a:ext uri="{FF2B5EF4-FFF2-40B4-BE49-F238E27FC236}">
                <a16:creationId xmlns:a16="http://schemas.microsoft.com/office/drawing/2014/main" id="{BB991A32-9D84-D075-3FFA-5C43EC45869A}"/>
              </a:ext>
            </a:extLst>
          </p:cNvPr>
          <p:cNvSpPr/>
          <p:nvPr/>
        </p:nvSpPr>
        <p:spPr>
          <a:xfrm>
            <a:off x="3862405" y="3898114"/>
            <a:ext cx="5609376" cy="679500"/>
          </a:xfrm>
          <a:prstGeom prst="wedgeRoundRectCallout">
            <a:avLst>
              <a:gd name="adj1" fmla="val 56775"/>
              <a:gd name="adj2" fmla="val -355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それって、危ない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薬じゃない？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AACD9381-0AC4-8EF5-5E79-70BDC843F562}"/>
              </a:ext>
            </a:extLst>
          </p:cNvPr>
          <p:cNvSpPr/>
          <p:nvPr/>
        </p:nvSpPr>
        <p:spPr>
          <a:xfrm>
            <a:off x="2838025" y="2882056"/>
            <a:ext cx="5564100" cy="878400"/>
          </a:xfrm>
          <a:prstGeom prst="wedgeRoundRectCallout">
            <a:avLst>
              <a:gd name="adj1" fmla="val -55666"/>
              <a:gd name="adj2" fmla="val -4046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オレ、先輩からもらった薬飲んだら</a:t>
            </a:r>
            <a:br>
              <a:rPr lang="en-US" alt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</a:b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頭がスッキリしていい点数取れたんだよね。</a:t>
            </a:r>
            <a:endParaRPr sz="20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7" name="Google Shape;214;p7">
            <a:extLst>
              <a:ext uri="{FF2B5EF4-FFF2-40B4-BE49-F238E27FC236}">
                <a16:creationId xmlns:a16="http://schemas.microsoft.com/office/drawing/2014/main" id="{AE916841-5E07-B78B-A007-880485323EAE}"/>
              </a:ext>
            </a:extLst>
          </p:cNvPr>
          <p:cNvSpPr txBox="1"/>
          <p:nvPr/>
        </p:nvSpPr>
        <p:spPr>
          <a:xfrm>
            <a:off x="1181389" y="1979888"/>
            <a:ext cx="116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Ａ</a:t>
            </a:r>
            <a:r>
              <a:rPr lang="ja" sz="2000" dirty="0">
                <a:solidFill>
                  <a:schemeClr val="dk1"/>
                </a:solidFill>
                <a:latin typeface="+mn-ea"/>
              </a:rPr>
              <a:t>さん</a:t>
            </a:r>
            <a:endParaRPr sz="14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8" name="Google Shape;215;p7">
            <a:extLst>
              <a:ext uri="{FF2B5EF4-FFF2-40B4-BE49-F238E27FC236}">
                <a16:creationId xmlns:a16="http://schemas.microsoft.com/office/drawing/2014/main" id="{67F37837-6E2C-5210-811A-C4619AB703A5}"/>
              </a:ext>
            </a:extLst>
          </p:cNvPr>
          <p:cNvSpPr txBox="1"/>
          <p:nvPr/>
        </p:nvSpPr>
        <p:spPr>
          <a:xfrm>
            <a:off x="10009858" y="2856883"/>
            <a:ext cx="116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Ｂ</a:t>
            </a:r>
            <a:r>
              <a:rPr lang="ja" sz="2000" dirty="0">
                <a:solidFill>
                  <a:schemeClr val="dk1"/>
                </a:solidFill>
                <a:latin typeface="+mn-ea"/>
              </a:rPr>
              <a:t>さん</a:t>
            </a:r>
            <a:endParaRPr sz="14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9" name="Google Shape;216;p7">
            <a:extLst>
              <a:ext uri="{FF2B5EF4-FFF2-40B4-BE49-F238E27FC236}">
                <a16:creationId xmlns:a16="http://schemas.microsoft.com/office/drawing/2014/main" id="{899132A7-93A5-CB16-FC7F-1BA1C883DE32}"/>
              </a:ext>
            </a:extLst>
          </p:cNvPr>
          <p:cNvSpPr/>
          <p:nvPr/>
        </p:nvSpPr>
        <p:spPr>
          <a:xfrm>
            <a:off x="2838025" y="4716738"/>
            <a:ext cx="5609376" cy="878400"/>
          </a:xfrm>
          <a:prstGeom prst="wedgeRoundRectCallout">
            <a:avLst>
              <a:gd name="adj1" fmla="val -57865"/>
              <a:gd name="adj2" fmla="val -56308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スピード</a:t>
            </a: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」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っていう</a:t>
            </a:r>
            <a:r>
              <a:rPr lang="ja-JP" altLang="en-US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んだけど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、違法なものじゃないらしい</a:t>
            </a: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よ</a:t>
            </a:r>
            <a:r>
              <a:rPr lang="ja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。1回試してみる？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0" name="Google Shape;217;p7">
            <a:extLst>
              <a:ext uri="{FF2B5EF4-FFF2-40B4-BE49-F238E27FC236}">
                <a16:creationId xmlns:a16="http://schemas.microsoft.com/office/drawing/2014/main" id="{3D90B47D-0F04-DD57-B63E-E31BACDEB2C9}"/>
              </a:ext>
            </a:extLst>
          </p:cNvPr>
          <p:cNvSpPr txBox="1"/>
          <p:nvPr/>
        </p:nvSpPr>
        <p:spPr>
          <a:xfrm>
            <a:off x="2221799" y="582347"/>
            <a:ext cx="477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" sz="30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MS PGothic"/>
                <a:sym typeface="MS PGothic"/>
              </a:rPr>
              <a:t>テストが終わって・・・</a:t>
            </a:r>
            <a:endParaRPr sz="3000" b="1" i="0" u="none" strike="noStrike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MS PGothic"/>
              <a:sym typeface="MS PGothic"/>
            </a:endParaRPr>
          </a:p>
        </p:txBody>
      </p:sp>
      <p:sp>
        <p:nvSpPr>
          <p:cNvPr id="11" name="Google Shape;218;p7">
            <a:extLst>
              <a:ext uri="{FF2B5EF4-FFF2-40B4-BE49-F238E27FC236}">
                <a16:creationId xmlns:a16="http://schemas.microsoft.com/office/drawing/2014/main" id="{14FA045C-7D13-8C5F-9197-57A0A737BE38}"/>
              </a:ext>
            </a:extLst>
          </p:cNvPr>
          <p:cNvSpPr/>
          <p:nvPr/>
        </p:nvSpPr>
        <p:spPr>
          <a:xfrm>
            <a:off x="3862404" y="5727239"/>
            <a:ext cx="5609375" cy="527100"/>
          </a:xfrm>
          <a:prstGeom prst="wedgeRoundRectCallout">
            <a:avLst>
              <a:gd name="adj1" fmla="val 56952"/>
              <a:gd name="adj2" fmla="val -487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うーん、でも・・・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2" name="Google Shape;219;p7">
            <a:extLst>
              <a:ext uri="{FF2B5EF4-FFF2-40B4-BE49-F238E27FC236}">
                <a16:creationId xmlns:a16="http://schemas.microsoft.com/office/drawing/2014/main" id="{5431E662-56A8-725D-A263-8CB5597BED68}"/>
              </a:ext>
            </a:extLst>
          </p:cNvPr>
          <p:cNvSpPr/>
          <p:nvPr/>
        </p:nvSpPr>
        <p:spPr>
          <a:xfrm>
            <a:off x="2838025" y="1220157"/>
            <a:ext cx="5564100" cy="679500"/>
          </a:xfrm>
          <a:prstGeom prst="wedgeRoundRectCallout">
            <a:avLst>
              <a:gd name="adj1" fmla="val -60299"/>
              <a:gd name="adj2" fmla="val 53723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テストどうだった？</a:t>
            </a:r>
            <a:br>
              <a:rPr lang="en-US" alt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sz="20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その調子だと進路大変そうだな？</a:t>
            </a:r>
            <a:endParaRPr sz="20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pic>
        <p:nvPicPr>
          <p:cNvPr id="3" name="図 2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33925EE5-A0A7-82EB-D232-304538A8F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3" y="2339241"/>
            <a:ext cx="1494856" cy="1502444"/>
          </a:xfrm>
          <a:prstGeom prst="rect">
            <a:avLst/>
          </a:prstGeom>
        </p:spPr>
      </p:pic>
      <p:pic>
        <p:nvPicPr>
          <p:cNvPr id="15" name="図 14" descr="人の顔の絵&#10;&#10;低い精度で自動的に生成された説明">
            <a:extLst>
              <a:ext uri="{FF2B5EF4-FFF2-40B4-BE49-F238E27FC236}">
                <a16:creationId xmlns:a16="http://schemas.microsoft.com/office/drawing/2014/main" id="{705F6FF1-F0B8-50BE-BBA2-79F583F9B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69" y="3103278"/>
            <a:ext cx="1250331" cy="16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A497E-BF03-0467-F3B3-A200F47A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D19F23-C850-B682-BCF2-E90327FD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00A29EB-4D71-5EED-DED1-C61707B2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薬物事犯検挙人員の推移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4497A36-B22A-AD69-B774-7DC53DDBED13}"/>
              </a:ext>
            </a:extLst>
          </p:cNvPr>
          <p:cNvSpPr txBox="1">
            <a:spLocks/>
          </p:cNvSpPr>
          <p:nvPr/>
        </p:nvSpPr>
        <p:spPr>
          <a:xfrm>
            <a:off x="5158299" y="6050676"/>
            <a:ext cx="5981125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出典：「第六次薬物乱用防止五か年戦略」フォローアップ（令和</a:t>
            </a:r>
            <a:r>
              <a:rPr lang="en-US" altLang="ja-JP" sz="1000" dirty="0"/>
              <a:t>6</a:t>
            </a:r>
            <a:r>
              <a:rPr lang="ja-JP" altLang="en-US" sz="1000" dirty="0"/>
              <a:t>年</a:t>
            </a:r>
            <a:r>
              <a:rPr lang="en-US" altLang="ja-JP" sz="1000" dirty="0"/>
              <a:t>7</a:t>
            </a:r>
            <a:r>
              <a:rPr lang="ja-JP" altLang="en-US" sz="1000" dirty="0"/>
              <a:t>月</a:t>
            </a:r>
            <a:r>
              <a:rPr lang="en-US" altLang="ja-JP" sz="1000" dirty="0"/>
              <a:t>23</a:t>
            </a:r>
            <a:r>
              <a:rPr lang="ja-JP" altLang="en-US" sz="1000" dirty="0"/>
              <a:t>日）薬物乱用対策推進会議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（</a:t>
            </a:r>
            <a:r>
              <a:rPr lang="en-US" altLang="ja-JP" sz="1000" dirty="0"/>
              <a:t>https://www.mhlw.go.jp/content/11126000/001279247.pdf</a:t>
            </a:r>
            <a:r>
              <a:rPr lang="ja-JP" altLang="en-US" sz="1000" dirty="0"/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0F184A1-5445-7458-8915-77579C2B633B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E01E0121-0301-A9DD-C4DF-71710E79956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565C6C1-06CD-1DFE-59AB-9DD18A1C4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C5771D0-3750-7612-CB93-4160D9A3FCDE}"/>
              </a:ext>
            </a:extLst>
          </p:cNvPr>
          <p:cNvGrpSpPr/>
          <p:nvPr/>
        </p:nvGrpSpPr>
        <p:grpSpPr>
          <a:xfrm>
            <a:off x="1127125" y="1367046"/>
            <a:ext cx="8379403" cy="4599145"/>
            <a:chOff x="1127125" y="1367046"/>
            <a:chExt cx="8379403" cy="4599145"/>
          </a:xfrm>
        </p:grpSpPr>
        <p:grpSp>
          <p:nvGrpSpPr>
            <p:cNvPr id="195" name="グループ化 194">
              <a:extLst>
                <a:ext uri="{FF2B5EF4-FFF2-40B4-BE49-F238E27FC236}">
                  <a16:creationId xmlns:a16="http://schemas.microsoft.com/office/drawing/2014/main" id="{9F81C485-3C82-2328-3E4F-3CE2D3BBF755}"/>
                </a:ext>
              </a:extLst>
            </p:cNvPr>
            <p:cNvGrpSpPr/>
            <p:nvPr/>
          </p:nvGrpSpPr>
          <p:grpSpPr>
            <a:xfrm>
              <a:off x="2010571" y="1766111"/>
              <a:ext cx="7171528" cy="662607"/>
              <a:chOff x="2010571" y="1766111"/>
              <a:chExt cx="7171528" cy="662607"/>
            </a:xfrm>
          </p:grpSpPr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605C1B7C-0DD5-3139-4AF6-28FC845B6F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10571" y="206398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69" name="直線コネクタ 68">
                  <a:extLst>
                    <a:ext uri="{FF2B5EF4-FFF2-40B4-BE49-F238E27FC236}">
                      <a16:creationId xmlns:a16="http://schemas.microsoft.com/office/drawing/2014/main" id="{73ADC242-ED08-4A70-E3C9-EEC5615C057C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>
                  <a:extLst>
                    <a:ext uri="{FF2B5EF4-FFF2-40B4-BE49-F238E27FC236}">
                      <a16:creationId xmlns:a16="http://schemas.microsoft.com/office/drawing/2014/main" id="{E34A158C-58B1-25CE-7437-5220EACBD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F1811CE6-15F8-1CAB-D01B-4EDC36F74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グループ化 130">
                <a:extLst>
                  <a:ext uri="{FF2B5EF4-FFF2-40B4-BE49-F238E27FC236}">
                    <a16:creationId xmlns:a16="http://schemas.microsoft.com/office/drawing/2014/main" id="{EDBE8E06-A459-9569-857B-964B942570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0827" y="194497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32" name="直線コネクタ 131">
                  <a:extLst>
                    <a:ext uri="{FF2B5EF4-FFF2-40B4-BE49-F238E27FC236}">
                      <a16:creationId xmlns:a16="http://schemas.microsoft.com/office/drawing/2014/main" id="{E95889CA-8B0C-2366-49E9-642F101C49E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>
                  <a:extLst>
                    <a:ext uri="{FF2B5EF4-FFF2-40B4-BE49-F238E27FC236}">
                      <a16:creationId xmlns:a16="http://schemas.microsoft.com/office/drawing/2014/main" id="{6AE42A15-2814-A5AC-AA41-3222E4790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>
                  <a:extLst>
                    <a:ext uri="{FF2B5EF4-FFF2-40B4-BE49-F238E27FC236}">
                      <a16:creationId xmlns:a16="http://schemas.microsoft.com/office/drawing/2014/main" id="{D1479313-0505-8A93-96CE-8DC709FC3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E6C36857-48CD-D5A9-3047-9D87D27AAA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67908" y="1958652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36" name="直線コネクタ 135">
                  <a:extLst>
                    <a:ext uri="{FF2B5EF4-FFF2-40B4-BE49-F238E27FC236}">
                      <a16:creationId xmlns:a16="http://schemas.microsoft.com/office/drawing/2014/main" id="{A126E197-067B-89E2-EC5E-715656EC96C6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>
                  <a:extLst>
                    <a:ext uri="{FF2B5EF4-FFF2-40B4-BE49-F238E27FC236}">
                      <a16:creationId xmlns:a16="http://schemas.microsoft.com/office/drawing/2014/main" id="{8C2FCC88-3429-84AC-C2E2-73CFC42C3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>
                  <a:extLst>
                    <a:ext uri="{FF2B5EF4-FFF2-40B4-BE49-F238E27FC236}">
                      <a16:creationId xmlns:a16="http://schemas.microsoft.com/office/drawing/2014/main" id="{63D4A26F-5CDE-5E7B-C1FF-2810D9698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D3A1DFE3-572D-F6CB-0FFC-3674A2D377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50546" y="1911570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40" name="直線コネクタ 139">
                  <a:extLst>
                    <a:ext uri="{FF2B5EF4-FFF2-40B4-BE49-F238E27FC236}">
                      <a16:creationId xmlns:a16="http://schemas.microsoft.com/office/drawing/2014/main" id="{8B4BCD06-EF8D-1A91-FBAA-5E99B2DADFC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>
                  <a:extLst>
                    <a:ext uri="{FF2B5EF4-FFF2-40B4-BE49-F238E27FC236}">
                      <a16:creationId xmlns:a16="http://schemas.microsoft.com/office/drawing/2014/main" id="{22E9A8AE-61A3-6A63-F299-779E7EA0D2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>
                  <a:extLst>
                    <a:ext uri="{FF2B5EF4-FFF2-40B4-BE49-F238E27FC236}">
                      <a16:creationId xmlns:a16="http://schemas.microsoft.com/office/drawing/2014/main" id="{9FB92730-5BF3-8B3C-E087-15357F638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グループ化 142">
                <a:extLst>
                  <a:ext uri="{FF2B5EF4-FFF2-40B4-BE49-F238E27FC236}">
                    <a16:creationId xmlns:a16="http://schemas.microsoft.com/office/drawing/2014/main" id="{D372B88F-9044-4209-855A-D41DDDAE4E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33977" y="1828587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44" name="直線コネクタ 143">
                  <a:extLst>
                    <a:ext uri="{FF2B5EF4-FFF2-40B4-BE49-F238E27FC236}">
                      <a16:creationId xmlns:a16="http://schemas.microsoft.com/office/drawing/2014/main" id="{B12139B0-4FDD-D1B3-958C-B4450CBE45BA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>
                  <a:extLst>
                    <a:ext uri="{FF2B5EF4-FFF2-40B4-BE49-F238E27FC236}">
                      <a16:creationId xmlns:a16="http://schemas.microsoft.com/office/drawing/2014/main" id="{CBDA36C3-8FD9-6686-17FA-FBA6D1B51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>
                  <a:extLst>
                    <a:ext uri="{FF2B5EF4-FFF2-40B4-BE49-F238E27FC236}">
                      <a16:creationId xmlns:a16="http://schemas.microsoft.com/office/drawing/2014/main" id="{EAB79C74-BC28-4695-F9B6-C73D3517E3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グループ化 146">
                <a:extLst>
                  <a:ext uri="{FF2B5EF4-FFF2-40B4-BE49-F238E27FC236}">
                    <a16:creationId xmlns:a16="http://schemas.microsoft.com/office/drawing/2014/main" id="{340A45A0-F59D-3BDB-FC05-EEE647954B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15027" y="195213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48" name="直線コネクタ 147">
                  <a:extLst>
                    <a:ext uri="{FF2B5EF4-FFF2-40B4-BE49-F238E27FC236}">
                      <a16:creationId xmlns:a16="http://schemas.microsoft.com/office/drawing/2014/main" id="{47B6A9C1-F195-3A57-1C8E-2ECE34F5FD9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>
                  <a:extLst>
                    <a:ext uri="{FF2B5EF4-FFF2-40B4-BE49-F238E27FC236}">
                      <a16:creationId xmlns:a16="http://schemas.microsoft.com/office/drawing/2014/main" id="{8C1B9493-2AD8-92CB-874D-480A290A49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>
                  <a:extLst>
                    <a:ext uri="{FF2B5EF4-FFF2-40B4-BE49-F238E27FC236}">
                      <a16:creationId xmlns:a16="http://schemas.microsoft.com/office/drawing/2014/main" id="{7C844377-B49A-73D7-9A4A-8554A40C8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グループ化 150">
                <a:extLst>
                  <a:ext uri="{FF2B5EF4-FFF2-40B4-BE49-F238E27FC236}">
                    <a16:creationId xmlns:a16="http://schemas.microsoft.com/office/drawing/2014/main" id="{CCEF69DC-C42C-7D8D-21A6-EC5B474628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93696" y="176611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52" name="直線コネクタ 151">
                  <a:extLst>
                    <a:ext uri="{FF2B5EF4-FFF2-40B4-BE49-F238E27FC236}">
                      <a16:creationId xmlns:a16="http://schemas.microsoft.com/office/drawing/2014/main" id="{CC021F00-DD55-4C76-786B-E5BD159C3D9E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>
                  <a:extLst>
                    <a:ext uri="{FF2B5EF4-FFF2-40B4-BE49-F238E27FC236}">
                      <a16:creationId xmlns:a16="http://schemas.microsoft.com/office/drawing/2014/main" id="{24A08C56-58A4-005D-ADF3-F42B4EDDB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>
                  <a:extLst>
                    <a:ext uri="{FF2B5EF4-FFF2-40B4-BE49-F238E27FC236}">
                      <a16:creationId xmlns:a16="http://schemas.microsoft.com/office/drawing/2014/main" id="{8F5D54E8-427A-1A9A-33C4-A852C4ABB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グループ化 154">
                <a:extLst>
                  <a:ext uri="{FF2B5EF4-FFF2-40B4-BE49-F238E27FC236}">
                    <a16:creationId xmlns:a16="http://schemas.microsoft.com/office/drawing/2014/main" id="{8D3C3108-F24A-E246-E820-84351B7A3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77921" y="1807509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56" name="直線コネクタ 155">
                  <a:extLst>
                    <a:ext uri="{FF2B5EF4-FFF2-40B4-BE49-F238E27FC236}">
                      <a16:creationId xmlns:a16="http://schemas.microsoft.com/office/drawing/2014/main" id="{1278D3AA-687A-7713-3B01-7C699FC257FB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>
                  <a:extLst>
                    <a:ext uri="{FF2B5EF4-FFF2-40B4-BE49-F238E27FC236}">
                      <a16:creationId xmlns:a16="http://schemas.microsoft.com/office/drawing/2014/main" id="{9F507560-0EC0-0946-BC5C-7E6816B9D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>
                  <a:extLst>
                    <a:ext uri="{FF2B5EF4-FFF2-40B4-BE49-F238E27FC236}">
                      <a16:creationId xmlns:a16="http://schemas.microsoft.com/office/drawing/2014/main" id="{C244639D-6E53-5A67-BDD5-6A2556152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F0B41C23-659F-29CA-ED17-F8F0124945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57151" y="228471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60" name="直線コネクタ 159">
                  <a:extLst>
                    <a:ext uri="{FF2B5EF4-FFF2-40B4-BE49-F238E27FC236}">
                      <a16:creationId xmlns:a16="http://schemas.microsoft.com/office/drawing/2014/main" id="{1EAC3DDF-BCF9-7F7E-90E1-00652B59B141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>
                  <a:extLst>
                    <a:ext uri="{FF2B5EF4-FFF2-40B4-BE49-F238E27FC236}">
                      <a16:creationId xmlns:a16="http://schemas.microsoft.com/office/drawing/2014/main" id="{878896BD-AEFC-98BB-878D-A71E1D85DD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>
                  <a:extLst>
                    <a:ext uri="{FF2B5EF4-FFF2-40B4-BE49-F238E27FC236}">
                      <a16:creationId xmlns:a16="http://schemas.microsoft.com/office/drawing/2014/main" id="{6FCADC5C-F6BB-2C58-A89C-43B5498DF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グループ化 162">
                <a:extLst>
                  <a:ext uri="{FF2B5EF4-FFF2-40B4-BE49-F238E27FC236}">
                    <a16:creationId xmlns:a16="http://schemas.microsoft.com/office/drawing/2014/main" id="{EF5A53C2-875C-A142-DBFA-05D8A5A014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39227" y="1967116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64" name="直線コネクタ 163">
                  <a:extLst>
                    <a:ext uri="{FF2B5EF4-FFF2-40B4-BE49-F238E27FC236}">
                      <a16:creationId xmlns:a16="http://schemas.microsoft.com/office/drawing/2014/main" id="{5B37C97E-CD9C-6378-FCF4-A6107144F8B3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>
                  <a:extLst>
                    <a:ext uri="{FF2B5EF4-FFF2-40B4-BE49-F238E27FC236}">
                      <a16:creationId xmlns:a16="http://schemas.microsoft.com/office/drawing/2014/main" id="{CAA7ED37-DCB6-9347-D230-9F57025A2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>
                  <a:extLst>
                    <a:ext uri="{FF2B5EF4-FFF2-40B4-BE49-F238E27FC236}">
                      <a16:creationId xmlns:a16="http://schemas.microsoft.com/office/drawing/2014/main" id="{9FBA09AE-6131-FCFC-7D98-DA5C9A118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BF65D19F-8F9E-EDA7-5AA0-4BA636DA8584}"/>
                </a:ext>
              </a:extLst>
            </p:cNvPr>
            <p:cNvGrpSpPr/>
            <p:nvPr/>
          </p:nvGrpSpPr>
          <p:grpSpPr>
            <a:xfrm>
              <a:off x="1127125" y="1441450"/>
              <a:ext cx="8379403" cy="4524741"/>
              <a:chOff x="1127125" y="1441450"/>
              <a:chExt cx="8379403" cy="4524741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095C1041-F1F6-4A93-04A3-12B51DCB4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2159" y="1441450"/>
                <a:ext cx="0" cy="45085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F73421D0-4AA0-5D57-58A2-FCC3376E1C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125" y="5966191"/>
                <a:ext cx="83772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08D6D848-17B0-7A54-7F6E-F73C00F9094A}"/>
                  </a:ext>
                </a:extLst>
              </p:cNvPr>
              <p:cNvGrpSpPr/>
              <p:nvPr/>
            </p:nvGrpSpPr>
            <p:grpSpPr>
              <a:xfrm>
                <a:off x="1691998" y="5724000"/>
                <a:ext cx="7811990" cy="242008"/>
                <a:chOff x="1691998" y="5724000"/>
                <a:chExt cx="7811990" cy="242008"/>
              </a:xfrm>
            </p:grpSpPr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CBBAC70A-9A6D-28EF-2550-95A9747E9557}"/>
                    </a:ext>
                  </a:extLst>
                </p:cNvPr>
                <p:cNvSpPr/>
                <p:nvPr/>
              </p:nvSpPr>
              <p:spPr>
                <a:xfrm>
                  <a:off x="1691998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H26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9CF4EB3C-9222-B3EB-7F60-E9B3041689DA}"/>
                    </a:ext>
                  </a:extLst>
                </p:cNvPr>
                <p:cNvSpPr/>
                <p:nvPr/>
              </p:nvSpPr>
              <p:spPr>
                <a:xfrm>
                  <a:off x="24731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H27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4D75CDBE-6A80-F647-6BE8-2EDB7DCDB910}"/>
                    </a:ext>
                  </a:extLst>
                </p:cNvPr>
                <p:cNvSpPr/>
                <p:nvPr/>
              </p:nvSpPr>
              <p:spPr>
                <a:xfrm>
                  <a:off x="32543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H28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BF80DB54-DB80-9D77-0359-5AD458360747}"/>
                    </a:ext>
                  </a:extLst>
                </p:cNvPr>
                <p:cNvSpPr/>
                <p:nvPr/>
              </p:nvSpPr>
              <p:spPr>
                <a:xfrm>
                  <a:off x="4035596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H29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0CD857D3-8B1B-588D-D444-3EBB8B7AE132}"/>
                    </a:ext>
                  </a:extLst>
                </p:cNvPr>
                <p:cNvSpPr/>
                <p:nvPr/>
              </p:nvSpPr>
              <p:spPr>
                <a:xfrm>
                  <a:off x="4816795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H30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6D992C91-D35A-F9E6-BF84-8C4BA0994FFC}"/>
                    </a:ext>
                  </a:extLst>
                </p:cNvPr>
                <p:cNvSpPr/>
                <p:nvPr/>
              </p:nvSpPr>
              <p:spPr>
                <a:xfrm>
                  <a:off x="5597994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H31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・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R1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D13EE395-8821-88A6-B44E-226DB881D997}"/>
                    </a:ext>
                  </a:extLst>
                </p:cNvPr>
                <p:cNvSpPr/>
                <p:nvPr/>
              </p:nvSpPr>
              <p:spPr>
                <a:xfrm>
                  <a:off x="6379192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R2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B5A7DAE2-46B0-B224-1D31-E1F9465E9B72}"/>
                    </a:ext>
                  </a:extLst>
                </p:cNvPr>
                <p:cNvSpPr/>
                <p:nvPr/>
              </p:nvSpPr>
              <p:spPr>
                <a:xfrm>
                  <a:off x="7160391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R3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819CD415-F6E7-886D-0C98-E1D44ECAE813}"/>
                    </a:ext>
                  </a:extLst>
                </p:cNvPr>
                <p:cNvSpPr/>
                <p:nvPr/>
              </p:nvSpPr>
              <p:spPr>
                <a:xfrm>
                  <a:off x="7941589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R4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A6D0E057-441F-D8FA-2840-8627EFF1BAC4}"/>
                    </a:ext>
                  </a:extLst>
                </p:cNvPr>
                <p:cNvSpPr/>
                <p:nvPr/>
              </p:nvSpPr>
              <p:spPr>
                <a:xfrm>
                  <a:off x="8722788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R5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8DF51DFC-0C77-C45D-4880-D8650E1D8991}"/>
                  </a:ext>
                </a:extLst>
              </p:cNvPr>
              <p:cNvCxnSpPr/>
              <p:nvPr/>
            </p:nvCxnSpPr>
            <p:spPr>
              <a:xfrm>
                <a:off x="1691998" y="144145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D5F31A5D-1A7F-7794-B4A5-B4DFC65C6767}"/>
                  </a:ext>
                </a:extLst>
              </p:cNvPr>
              <p:cNvCxnSpPr/>
              <p:nvPr/>
            </p:nvCxnSpPr>
            <p:spPr>
              <a:xfrm>
                <a:off x="1693863" y="197993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A9001ABB-5D68-FF19-335F-2FCCA8589B68}"/>
                  </a:ext>
                </a:extLst>
              </p:cNvPr>
              <p:cNvCxnSpPr/>
              <p:nvPr/>
            </p:nvCxnSpPr>
            <p:spPr>
              <a:xfrm>
                <a:off x="1693863" y="25158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63A7BA3E-2DFB-B75F-B5D5-AF9AEB3E9E19}"/>
                  </a:ext>
                </a:extLst>
              </p:cNvPr>
              <p:cNvCxnSpPr/>
              <p:nvPr/>
            </p:nvCxnSpPr>
            <p:spPr>
              <a:xfrm>
                <a:off x="1693863" y="30492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C6D13B49-3685-332B-E10E-C4FEEB2FCEE3}"/>
                  </a:ext>
                </a:extLst>
              </p:cNvPr>
              <p:cNvCxnSpPr/>
              <p:nvPr/>
            </p:nvCxnSpPr>
            <p:spPr>
              <a:xfrm>
                <a:off x="1691998" y="35826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5ED8635F-1748-3E4B-51D0-25AC327C3F30}"/>
                  </a:ext>
                </a:extLst>
              </p:cNvPr>
              <p:cNvCxnSpPr/>
              <p:nvPr/>
            </p:nvCxnSpPr>
            <p:spPr>
              <a:xfrm>
                <a:off x="1691998" y="41160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716D247C-60E4-3A4A-6B38-163C09F3709C}"/>
                  </a:ext>
                </a:extLst>
              </p:cNvPr>
              <p:cNvCxnSpPr/>
              <p:nvPr/>
            </p:nvCxnSpPr>
            <p:spPr>
              <a:xfrm>
                <a:off x="1694538" y="465201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9F5A13F1-7080-6BA9-786B-BC2848BCDBD5}"/>
                  </a:ext>
                </a:extLst>
              </p:cNvPr>
              <p:cNvCxnSpPr/>
              <p:nvPr/>
            </p:nvCxnSpPr>
            <p:spPr>
              <a:xfrm>
                <a:off x="1694538" y="519049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83CA4FBF-B29F-D0B3-E8EF-1F3533F6E2B4}"/>
                </a:ext>
              </a:extLst>
            </p:cNvPr>
            <p:cNvGrpSpPr/>
            <p:nvPr/>
          </p:nvGrpSpPr>
          <p:grpSpPr>
            <a:xfrm>
              <a:off x="1233911" y="1367046"/>
              <a:ext cx="460630" cy="4597354"/>
              <a:chOff x="1233911" y="1367046"/>
              <a:chExt cx="460630" cy="4597354"/>
            </a:xfrm>
          </p:grpSpPr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CE3B1C7-7FAB-BD62-26C0-49D69A0118A0}"/>
                  </a:ext>
                </a:extLst>
              </p:cNvPr>
              <p:cNvSpPr txBox="1"/>
              <p:nvPr/>
            </p:nvSpPr>
            <p:spPr>
              <a:xfrm>
                <a:off x="1233911" y="1367046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16,000</a:t>
                </a:r>
                <a:endParaRPr kumimoji="1" lang="ja-JP" altLang="en-US" sz="1000" dirty="0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727EB6A9-792F-8459-742B-DD25CB4218D6}"/>
                  </a:ext>
                </a:extLst>
              </p:cNvPr>
              <p:cNvSpPr txBox="1"/>
              <p:nvPr/>
            </p:nvSpPr>
            <p:spPr>
              <a:xfrm>
                <a:off x="1233911" y="1902815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14,000</a:t>
                </a:r>
                <a:endParaRPr kumimoji="1" lang="ja-JP" altLang="en-US" sz="1000" dirty="0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4D90EE9-CDBE-C928-FF72-CF584310BEE2}"/>
                  </a:ext>
                </a:extLst>
              </p:cNvPr>
              <p:cNvSpPr txBox="1"/>
              <p:nvPr/>
            </p:nvSpPr>
            <p:spPr>
              <a:xfrm>
                <a:off x="1233911" y="2440987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12,000</a:t>
                </a:r>
                <a:endParaRPr kumimoji="1" lang="ja-JP" altLang="en-US" sz="1000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6A24620-2C21-799F-E170-0A4D38ACA12A}"/>
                  </a:ext>
                </a:extLst>
              </p:cNvPr>
              <p:cNvSpPr txBox="1"/>
              <p:nvPr/>
            </p:nvSpPr>
            <p:spPr>
              <a:xfrm>
                <a:off x="1233911" y="2974393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10,000</a:t>
                </a:r>
                <a:endParaRPr kumimoji="1" lang="ja-JP" altLang="en-US" sz="1000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8DA4E6F-59E2-F415-9F79-20E578E58572}"/>
                  </a:ext>
                </a:extLst>
              </p:cNvPr>
              <p:cNvSpPr txBox="1"/>
              <p:nvPr/>
            </p:nvSpPr>
            <p:spPr>
              <a:xfrm>
                <a:off x="1304442" y="3507808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8,000</a:t>
                </a:r>
                <a:endParaRPr kumimoji="1" lang="ja-JP" altLang="en-US" sz="1000" dirty="0"/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6E31E455-F4BC-BB3B-396B-F0A7187CF5F2}"/>
                  </a:ext>
                </a:extLst>
              </p:cNvPr>
              <p:cNvSpPr txBox="1"/>
              <p:nvPr/>
            </p:nvSpPr>
            <p:spPr>
              <a:xfrm>
                <a:off x="1304443" y="4041215"/>
                <a:ext cx="390098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6,000</a:t>
                </a:r>
                <a:endParaRPr kumimoji="1" lang="ja-JP" altLang="en-US" sz="1000" dirty="0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B45032A-08D2-145E-761A-86A8F801F2D3}"/>
                  </a:ext>
                </a:extLst>
              </p:cNvPr>
              <p:cNvSpPr txBox="1"/>
              <p:nvPr/>
            </p:nvSpPr>
            <p:spPr>
              <a:xfrm>
                <a:off x="1304442" y="4577000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4,000</a:t>
                </a:r>
                <a:endParaRPr kumimoji="1" lang="ja-JP" altLang="en-US" sz="1000" dirty="0"/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C0B42295-63DE-2960-E7A1-6C761C690B69}"/>
                  </a:ext>
                </a:extLst>
              </p:cNvPr>
              <p:cNvSpPr txBox="1"/>
              <p:nvPr/>
            </p:nvSpPr>
            <p:spPr>
              <a:xfrm>
                <a:off x="1304442" y="5115173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2,000</a:t>
                </a:r>
                <a:endParaRPr kumimoji="1" lang="ja-JP" altLang="en-US" sz="1000" dirty="0"/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C0204C6-89F5-BBDC-BD28-30A9989BE9E4}"/>
                  </a:ext>
                </a:extLst>
              </p:cNvPr>
              <p:cNvSpPr txBox="1"/>
              <p:nvPr/>
            </p:nvSpPr>
            <p:spPr>
              <a:xfrm>
                <a:off x="1551306" y="5648586"/>
                <a:ext cx="143235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0</a:t>
                </a:r>
                <a:endParaRPr kumimoji="1" lang="ja-JP" altLang="en-US" sz="1000" dirty="0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C52BE8B7-A24C-C3A2-DFB0-03551FF75051}"/>
                  </a:ext>
                </a:extLst>
              </p:cNvPr>
              <p:cNvSpPr txBox="1"/>
              <p:nvPr/>
            </p:nvSpPr>
            <p:spPr>
              <a:xfrm>
                <a:off x="1407035" y="5810512"/>
                <a:ext cx="287506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(</a:t>
                </a:r>
                <a:r>
                  <a:rPr kumimoji="1" lang="ja-JP" altLang="en-US" sz="1000" dirty="0"/>
                  <a:t>人</a:t>
                </a:r>
                <a:r>
                  <a:rPr kumimoji="1" lang="en-US" altLang="ja-JP" sz="1000" dirty="0"/>
                  <a:t>)</a:t>
                </a:r>
                <a:endParaRPr kumimoji="1" lang="ja-JP" altLang="en-US" sz="1000" dirty="0"/>
              </a:p>
            </p:txBody>
          </p:sp>
        </p:grp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73D732EA-1A18-4417-A18A-56CD7CAE338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>
              <a:off x="2082598" y="5724000"/>
              <a:ext cx="7025718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B2E562DC-15A9-F8F2-CDFF-EC02DF156FE5}"/>
                </a:ext>
              </a:extLst>
            </p:cNvPr>
            <p:cNvGrpSpPr/>
            <p:nvPr/>
          </p:nvGrpSpPr>
          <p:grpSpPr>
            <a:xfrm>
              <a:off x="2049508" y="5686425"/>
              <a:ext cx="7099565" cy="73306"/>
              <a:chOff x="2049508" y="5686425"/>
              <a:chExt cx="7099565" cy="73306"/>
            </a:xfrm>
          </p:grpSpPr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A4A7D75D-15F3-A71A-0158-B771B4B14D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9508" y="568642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327E154A-9ECA-2E8B-44EE-B6E93BA98F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164" y="5686938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95EDD6D2-E285-FB84-D2EE-EC2AB32845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698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D4C3BA9B-462C-89A4-3AB3-700113032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9012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C930D34E-A05E-59FE-6EDD-5CA0E2BC7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1705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9E1D8CEC-F3B4-BD0F-896C-499B558BD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1092" y="5686682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DDB09BE7-37FD-9D42-1B12-E0726B971F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1721" y="5687129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6FF25E2D-C0A2-894E-CD04-88E97DB21B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706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1F674E86-B618-B107-3D99-E529A68C29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98257" y="568685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C370897-20A6-7424-3AD2-89F81F533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7073" y="5686856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57FD0D6F-CEC0-4F2C-BE12-02B21CE541D0}"/>
                </a:ext>
              </a:extLst>
            </p:cNvPr>
            <p:cNvSpPr/>
            <p:nvPr/>
          </p:nvSpPr>
          <p:spPr>
            <a:xfrm>
              <a:off x="2083558" y="5451961"/>
              <a:ext cx="7030552" cy="152720"/>
            </a:xfrm>
            <a:custGeom>
              <a:avLst/>
              <a:gdLst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10" fmla="*/ 7024048 w 7037696"/>
                <a:gd name="connsiteY10" fmla="*/ 0 h 145577"/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5224 w 7030552"/>
                <a:gd name="connsiteY8" fmla="*/ 70833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44048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36904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0552" h="152720">
                  <a:moveTo>
                    <a:pt x="0" y="152720"/>
                  </a:moveTo>
                  <a:lnTo>
                    <a:pt x="777709" y="136904"/>
                  </a:lnTo>
                  <a:lnTo>
                    <a:pt x="1557800" y="139072"/>
                  </a:lnTo>
                  <a:lnTo>
                    <a:pt x="2340272" y="139072"/>
                  </a:lnTo>
                  <a:lnTo>
                    <a:pt x="3120575" y="134310"/>
                  </a:lnTo>
                  <a:lnTo>
                    <a:pt x="3903046" y="127806"/>
                  </a:lnTo>
                  <a:lnTo>
                    <a:pt x="4685732" y="107227"/>
                  </a:lnTo>
                  <a:lnTo>
                    <a:pt x="5468203" y="102678"/>
                  </a:lnTo>
                  <a:lnTo>
                    <a:pt x="6250462" y="66071"/>
                  </a:lnTo>
                  <a:lnTo>
                    <a:pt x="7030552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7740A1AB-6F52-4909-233A-128971032952}"/>
                </a:ext>
              </a:extLst>
            </p:cNvPr>
            <p:cNvGrpSpPr/>
            <p:nvPr/>
          </p:nvGrpSpPr>
          <p:grpSpPr>
            <a:xfrm>
              <a:off x="2036192" y="5404799"/>
              <a:ext cx="7126246" cy="248722"/>
              <a:chOff x="2036192" y="5404799"/>
              <a:chExt cx="7126246" cy="248722"/>
            </a:xfrm>
            <a:solidFill>
              <a:srgbClr val="FFC000"/>
            </a:solidFill>
          </p:grpSpPr>
          <p:sp>
            <p:nvSpPr>
              <p:cNvPr id="84" name="ひし形 83">
                <a:extLst>
                  <a:ext uri="{FF2B5EF4-FFF2-40B4-BE49-F238E27FC236}">
                    <a16:creationId xmlns:a16="http://schemas.microsoft.com/office/drawing/2014/main" id="{78346A63-FCFD-2815-CA27-EA623B8157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6192" y="555632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ひし形 84">
                <a:extLst>
                  <a:ext uri="{FF2B5EF4-FFF2-40B4-BE49-F238E27FC236}">
                    <a16:creationId xmlns:a16="http://schemas.microsoft.com/office/drawing/2014/main" id="{E708E571-B234-7D3C-3E64-59BA012D20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3663" y="55402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ひし形 85">
                <a:extLst>
                  <a:ext uri="{FF2B5EF4-FFF2-40B4-BE49-F238E27FC236}">
                    <a16:creationId xmlns:a16="http://schemas.microsoft.com/office/drawing/2014/main" id="{F1A4E370-C423-2133-6830-09591860F5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4517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ひし形 86">
                <a:extLst>
                  <a:ext uri="{FF2B5EF4-FFF2-40B4-BE49-F238E27FC236}">
                    <a16:creationId xmlns:a16="http://schemas.microsoft.com/office/drawing/2014/main" id="{0446D3DC-2933-D89E-DF96-ECC7A724C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6412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ひし形 87">
                <a:extLst>
                  <a:ext uri="{FF2B5EF4-FFF2-40B4-BE49-F238E27FC236}">
                    <a16:creationId xmlns:a16="http://schemas.microsoft.com/office/drawing/2014/main" id="{8CC8612C-CEA6-771D-3F4B-CEFDD094BD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8795" y="553793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ひし形 88">
                <a:extLst>
                  <a:ext uri="{FF2B5EF4-FFF2-40B4-BE49-F238E27FC236}">
                    <a16:creationId xmlns:a16="http://schemas.microsoft.com/office/drawing/2014/main" id="{D4580AAB-2503-E094-C5AB-983760EC2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7500" y="553098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ひし形 89">
                <a:extLst>
                  <a:ext uri="{FF2B5EF4-FFF2-40B4-BE49-F238E27FC236}">
                    <a16:creationId xmlns:a16="http://schemas.microsoft.com/office/drawing/2014/main" id="{71FCED27-F277-6641-FE17-F2050FA10C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8913" y="5513186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ひし形 90">
                <a:extLst>
                  <a:ext uri="{FF2B5EF4-FFF2-40B4-BE49-F238E27FC236}">
                    <a16:creationId xmlns:a16="http://schemas.microsoft.com/office/drawing/2014/main" id="{E9CFE40C-B4F3-2F81-A566-54306E635C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2557" y="55060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ひし形 91">
                <a:extLst>
                  <a:ext uri="{FF2B5EF4-FFF2-40B4-BE49-F238E27FC236}">
                    <a16:creationId xmlns:a16="http://schemas.microsoft.com/office/drawing/2014/main" id="{21305124-C3F4-1B3F-2F1D-DDB3670712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4188" y="547390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ひし形 92">
                <a:extLst>
                  <a:ext uri="{FF2B5EF4-FFF2-40B4-BE49-F238E27FC236}">
                    <a16:creationId xmlns:a16="http://schemas.microsoft.com/office/drawing/2014/main" id="{557CCAE0-FE7F-5CEC-DF36-C047F7FC89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238" y="5404799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0F7DCE68-5F76-12E8-C0BE-0DBB4941AA2C}"/>
                </a:ext>
              </a:extLst>
            </p:cNvPr>
            <p:cNvGrpSpPr/>
            <p:nvPr/>
          </p:nvGrpSpPr>
          <p:grpSpPr>
            <a:xfrm>
              <a:off x="1996116" y="5232587"/>
              <a:ext cx="7247565" cy="275309"/>
              <a:chOff x="1996116" y="5232587"/>
              <a:chExt cx="7247565" cy="275309"/>
            </a:xfrm>
          </p:grpSpPr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1C562529-FD7A-69F8-83C8-6A7871180806}"/>
                  </a:ext>
                </a:extLst>
              </p:cNvPr>
              <p:cNvSpPr txBox="1"/>
              <p:nvPr/>
            </p:nvSpPr>
            <p:spPr>
              <a:xfrm>
                <a:off x="1996116" y="5384785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452</a:t>
                </a:r>
                <a:endParaRPr kumimoji="1" lang="ja-JP" altLang="en-US" sz="800" dirty="0"/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A539E212-A9AE-9498-10BF-0FE0482771D2}"/>
                  </a:ext>
                </a:extLst>
              </p:cNvPr>
              <p:cNvSpPr txBox="1"/>
              <p:nvPr/>
            </p:nvSpPr>
            <p:spPr>
              <a:xfrm>
                <a:off x="2775701" y="536296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516</a:t>
                </a:r>
                <a:endParaRPr kumimoji="1" lang="ja-JP" altLang="en-US" sz="800" dirty="0"/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19C27777-7AAE-77EC-5D4C-EFDB93F0BEB1}"/>
                  </a:ext>
                </a:extLst>
              </p:cNvPr>
              <p:cNvSpPr txBox="1"/>
              <p:nvPr/>
            </p:nvSpPr>
            <p:spPr>
              <a:xfrm>
                <a:off x="3555163" y="537313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40B637A-608C-D2CC-2C9F-A6DFD9D7DCF9}"/>
                  </a:ext>
                </a:extLst>
              </p:cNvPr>
              <p:cNvSpPr txBox="1"/>
              <p:nvPr/>
            </p:nvSpPr>
            <p:spPr>
              <a:xfrm>
                <a:off x="4338450" y="537064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6C0F343D-7145-2226-817B-B0AB4D92C73B}"/>
                  </a:ext>
                </a:extLst>
              </p:cNvPr>
              <p:cNvSpPr txBox="1"/>
              <p:nvPr/>
            </p:nvSpPr>
            <p:spPr>
              <a:xfrm>
                <a:off x="5120833" y="536598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528</a:t>
                </a:r>
                <a:endParaRPr kumimoji="1" lang="ja-JP" altLang="en-US" sz="800" dirty="0"/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105C5658-2BA1-952F-5EFB-D6681250E1A4}"/>
                  </a:ext>
                </a:extLst>
              </p:cNvPr>
              <p:cNvSpPr txBox="1"/>
              <p:nvPr/>
            </p:nvSpPr>
            <p:spPr>
              <a:xfrm>
                <a:off x="5900295" y="535375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558</a:t>
                </a:r>
                <a:endParaRPr kumimoji="1" lang="ja-JP" altLang="en-US" sz="800" dirty="0"/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E62F5851-3C87-CB6D-2F72-4E95B3DC9FEF}"/>
                  </a:ext>
                </a:extLst>
              </p:cNvPr>
              <p:cNvSpPr txBox="1"/>
              <p:nvPr/>
            </p:nvSpPr>
            <p:spPr>
              <a:xfrm>
                <a:off x="6689790" y="5330416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638</a:t>
                </a:r>
                <a:endParaRPr kumimoji="1" lang="ja-JP" altLang="en-US" sz="800" dirty="0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2CCE1091-E478-C0CF-B08E-539A73FE052E}"/>
                  </a:ext>
                </a:extLst>
              </p:cNvPr>
              <p:cNvSpPr txBox="1"/>
              <p:nvPr/>
            </p:nvSpPr>
            <p:spPr>
              <a:xfrm>
                <a:off x="7462140" y="5335024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639</a:t>
                </a:r>
                <a:endParaRPr kumimoji="1" lang="ja-JP" altLang="en-US" sz="800" dirty="0"/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80DBEBCA-F0BC-9D89-8B4F-6F956F759DC0}"/>
                  </a:ext>
                </a:extLst>
              </p:cNvPr>
              <p:cNvSpPr txBox="1"/>
              <p:nvPr/>
            </p:nvSpPr>
            <p:spPr>
              <a:xfrm>
                <a:off x="8243612" y="529574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783</a:t>
                </a:r>
                <a:endParaRPr kumimoji="1" lang="ja-JP" altLang="en-US" sz="800" dirty="0"/>
              </a:p>
            </p:txBody>
          </p: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109CC700-AF94-8F9F-64ED-E35898514485}"/>
                  </a:ext>
                </a:extLst>
              </p:cNvPr>
              <p:cNvSpPr txBox="1"/>
              <p:nvPr/>
            </p:nvSpPr>
            <p:spPr>
              <a:xfrm>
                <a:off x="8983994" y="5232587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1,033</a:t>
                </a:r>
                <a:endParaRPr kumimoji="1" lang="ja-JP" altLang="en-US" sz="800" dirty="0"/>
              </a:p>
            </p:txBody>
          </p:sp>
        </p:grp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E1DB1774-E100-D62F-35DC-BE080AB5F53C}"/>
                </a:ext>
              </a:extLst>
            </p:cNvPr>
            <p:cNvSpPr/>
            <p:nvPr/>
          </p:nvSpPr>
          <p:spPr>
            <a:xfrm>
              <a:off x="2085975" y="3938588"/>
              <a:ext cx="7022307" cy="1304925"/>
            </a:xfrm>
            <a:custGeom>
              <a:avLst/>
              <a:gdLst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33450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0782 w 7034213"/>
                <a:gd name="connsiteY8" fmla="*/ 304799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43639 w 7034213"/>
                <a:gd name="connsiteY8" fmla="*/ 302417 h 1304925"/>
                <a:gd name="connsiteX9" fmla="*/ 7034213 w 7034213"/>
                <a:gd name="connsiteY9" fmla="*/ 0 h 1304925"/>
                <a:gd name="connsiteX0" fmla="*/ 0 w 7022307"/>
                <a:gd name="connsiteY0" fmla="*/ 1304925 h 1304925"/>
                <a:gd name="connsiteX1" fmla="*/ 781050 w 7022307"/>
                <a:gd name="connsiteY1" fmla="*/ 1209675 h 1304925"/>
                <a:gd name="connsiteX2" fmla="*/ 1557338 w 7022307"/>
                <a:gd name="connsiteY2" fmla="*/ 1057275 h 1304925"/>
                <a:gd name="connsiteX3" fmla="*/ 2343150 w 7022307"/>
                <a:gd name="connsiteY3" fmla="*/ 926307 h 1304925"/>
                <a:gd name="connsiteX4" fmla="*/ 3119437 w 7022307"/>
                <a:gd name="connsiteY4" fmla="*/ 778668 h 1304925"/>
                <a:gd name="connsiteX5" fmla="*/ 3902869 w 7022307"/>
                <a:gd name="connsiteY5" fmla="*/ 564356 h 1304925"/>
                <a:gd name="connsiteX6" fmla="*/ 4686300 w 7022307"/>
                <a:gd name="connsiteY6" fmla="*/ 381000 h 1304925"/>
                <a:gd name="connsiteX7" fmla="*/ 5472113 w 7022307"/>
                <a:gd name="connsiteY7" fmla="*/ 242887 h 1304925"/>
                <a:gd name="connsiteX8" fmla="*/ 6243639 w 7022307"/>
                <a:gd name="connsiteY8" fmla="*/ 302417 h 1304925"/>
                <a:gd name="connsiteX9" fmla="*/ 7022307 w 7022307"/>
                <a:gd name="connsiteY9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2307" h="1304925">
                  <a:moveTo>
                    <a:pt x="0" y="1304925"/>
                  </a:moveTo>
                  <a:lnTo>
                    <a:pt x="781050" y="1209675"/>
                  </a:lnTo>
                  <a:lnTo>
                    <a:pt x="1557338" y="1057275"/>
                  </a:lnTo>
                  <a:lnTo>
                    <a:pt x="2343150" y="926307"/>
                  </a:lnTo>
                  <a:lnTo>
                    <a:pt x="3119437" y="778668"/>
                  </a:lnTo>
                  <a:lnTo>
                    <a:pt x="3902869" y="564356"/>
                  </a:lnTo>
                  <a:lnTo>
                    <a:pt x="4686300" y="381000"/>
                  </a:lnTo>
                  <a:lnTo>
                    <a:pt x="5472113" y="242887"/>
                  </a:lnTo>
                  <a:lnTo>
                    <a:pt x="6243639" y="302417"/>
                  </a:lnTo>
                  <a:lnTo>
                    <a:pt x="7022307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63F8C661-33DC-176B-E757-7D88A8C74D72}"/>
                </a:ext>
              </a:extLst>
            </p:cNvPr>
            <p:cNvGrpSpPr/>
            <p:nvPr/>
          </p:nvGrpSpPr>
          <p:grpSpPr>
            <a:xfrm>
              <a:off x="2033753" y="3888363"/>
              <a:ext cx="7132285" cy="1393856"/>
              <a:chOff x="2033753" y="3888363"/>
              <a:chExt cx="7132285" cy="1393856"/>
            </a:xfrm>
            <a:solidFill>
              <a:srgbClr val="00B050"/>
            </a:solidFill>
          </p:grpSpPr>
          <p:sp>
            <p:nvSpPr>
              <p:cNvPr id="107" name="二等辺三角形 106">
                <a:extLst>
                  <a:ext uri="{FF2B5EF4-FFF2-40B4-BE49-F238E27FC236}">
                    <a16:creationId xmlns:a16="http://schemas.microsoft.com/office/drawing/2014/main" id="{CD216E6D-9D6E-6BB4-805E-FBEEF1ADC7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3753" y="519221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二等辺三角形 107">
                <a:extLst>
                  <a:ext uri="{FF2B5EF4-FFF2-40B4-BE49-F238E27FC236}">
                    <a16:creationId xmlns:a16="http://schemas.microsoft.com/office/drawing/2014/main" id="{455F4D86-6B27-D7CA-15C4-92280DE276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2427" y="5092205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二等辺三角形 108">
                <a:extLst>
                  <a:ext uri="{FF2B5EF4-FFF2-40B4-BE49-F238E27FC236}">
                    <a16:creationId xmlns:a16="http://schemas.microsoft.com/office/drawing/2014/main" id="{ECF59C17-A0B2-BEA4-112C-3B8B57BC6A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0801" y="4953577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二等辺三角形 109">
                <a:extLst>
                  <a:ext uri="{FF2B5EF4-FFF2-40B4-BE49-F238E27FC236}">
                    <a16:creationId xmlns:a16="http://schemas.microsoft.com/office/drawing/2014/main" id="{1A43B4D0-B47C-FDF4-188F-1C8D363F4E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2343" y="481545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二等辺三角形 110">
                <a:extLst>
                  <a:ext uri="{FF2B5EF4-FFF2-40B4-BE49-F238E27FC236}">
                    <a16:creationId xmlns:a16="http://schemas.microsoft.com/office/drawing/2014/main" id="{F7A2A097-D379-59B2-A01D-DF1515F18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4033" y="467057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二等辺三角形 111">
                <a:extLst>
                  <a:ext uri="{FF2B5EF4-FFF2-40B4-BE49-F238E27FC236}">
                    <a16:creationId xmlns:a16="http://schemas.microsoft.com/office/drawing/2014/main" id="{95969327-7F44-FAB7-1C7A-F55C546166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4425" y="4453502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二等辺三角形 112">
                <a:extLst>
                  <a:ext uri="{FF2B5EF4-FFF2-40B4-BE49-F238E27FC236}">
                    <a16:creationId xmlns:a16="http://schemas.microsoft.com/office/drawing/2014/main" id="{00C58A58-4ABA-3EDF-8A9C-1A6BA1DC0A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6532" y="427093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二等辺三角形 113">
                <a:extLst>
                  <a:ext uri="{FF2B5EF4-FFF2-40B4-BE49-F238E27FC236}">
                    <a16:creationId xmlns:a16="http://schemas.microsoft.com/office/drawing/2014/main" id="{266199A5-F60D-9696-F48A-513B0ABD2A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176" y="413463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二等辺三角形 114">
                <a:extLst>
                  <a:ext uri="{FF2B5EF4-FFF2-40B4-BE49-F238E27FC236}">
                    <a16:creationId xmlns:a16="http://schemas.microsoft.com/office/drawing/2014/main" id="{CABE847D-E196-44B4-9398-E3745A073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1879" y="4192616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二等辺三角形 115">
                <a:extLst>
                  <a:ext uri="{FF2B5EF4-FFF2-40B4-BE49-F238E27FC236}">
                    <a16:creationId xmlns:a16="http://schemas.microsoft.com/office/drawing/2014/main" id="{DADBD946-717E-8F6F-74DC-C3CCD1D2DC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1638" y="3888363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248B5A41-B8F4-C6BC-2B60-E646260F0A1D}"/>
                </a:ext>
              </a:extLst>
            </p:cNvPr>
            <p:cNvGrpSpPr/>
            <p:nvPr/>
          </p:nvGrpSpPr>
          <p:grpSpPr>
            <a:xfrm>
              <a:off x="1955260" y="3714819"/>
              <a:ext cx="7290008" cy="1425125"/>
              <a:chOff x="1955260" y="3714819"/>
              <a:chExt cx="7290008" cy="1425125"/>
            </a:xfrm>
          </p:grpSpPr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EA184C77-410E-84D4-F44D-DA7ABF7E71C6}"/>
                  </a:ext>
                </a:extLst>
              </p:cNvPr>
              <p:cNvSpPr txBox="1"/>
              <p:nvPr/>
            </p:nvSpPr>
            <p:spPr>
              <a:xfrm>
                <a:off x="1955260" y="501683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1,813</a:t>
                </a:r>
                <a:endParaRPr kumimoji="1" lang="ja-JP" altLang="en-US" sz="800" dirty="0"/>
              </a:p>
            </p:txBody>
          </p:sp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C32E0232-4D08-0F76-72CE-E83BAE902900}"/>
                  </a:ext>
                </a:extLst>
              </p:cNvPr>
              <p:cNvSpPr txBox="1"/>
              <p:nvPr/>
            </p:nvSpPr>
            <p:spPr>
              <a:xfrm>
                <a:off x="2734800" y="4926895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2,167</a:t>
                </a:r>
                <a:endParaRPr kumimoji="1" lang="ja-JP" altLang="en-US" sz="800" dirty="0"/>
              </a:p>
            </p:txBody>
          </p:sp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566C8CA6-EF05-2EE3-76E6-87B0F460396A}"/>
                  </a:ext>
                </a:extLst>
              </p:cNvPr>
              <p:cNvSpPr txBox="1"/>
              <p:nvPr/>
            </p:nvSpPr>
            <p:spPr>
              <a:xfrm>
                <a:off x="3511881" y="4775256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2,722</a:t>
                </a:r>
                <a:endParaRPr kumimoji="1" lang="ja-JP" altLang="en-US" sz="800" dirty="0"/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8190E53B-693A-04D8-E99C-31B824A34306}"/>
                  </a:ext>
                </a:extLst>
              </p:cNvPr>
              <p:cNvSpPr txBox="1"/>
              <p:nvPr/>
            </p:nvSpPr>
            <p:spPr>
              <a:xfrm>
                <a:off x="4294699" y="463995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3,218</a:t>
                </a:r>
                <a:endParaRPr kumimoji="1" lang="ja-JP" altLang="en-US" sz="800" dirty="0"/>
              </a:p>
            </p:txBody>
          </p:sp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9E85696-4E57-D18D-98DA-E9BFD3605F38}"/>
                  </a:ext>
                </a:extLst>
              </p:cNvPr>
              <p:cNvSpPr txBox="1"/>
              <p:nvPr/>
            </p:nvSpPr>
            <p:spPr>
              <a:xfrm>
                <a:off x="5076389" y="449844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3,762</a:t>
                </a:r>
                <a:endParaRPr kumimoji="1" lang="ja-JP" altLang="en-US" sz="800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4E058FCA-8370-97D1-4618-4038985F6997}"/>
                  </a:ext>
                </a:extLst>
              </p:cNvPr>
              <p:cNvSpPr txBox="1"/>
              <p:nvPr/>
            </p:nvSpPr>
            <p:spPr>
              <a:xfrm>
                <a:off x="5858596" y="428010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4,570</a:t>
                </a:r>
                <a:endParaRPr kumimoji="1" lang="ja-JP" altLang="en-US" sz="800" dirty="0"/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CC6EB88F-D0B8-7741-EE39-B5116BA20F30}"/>
                  </a:ext>
                </a:extLst>
              </p:cNvPr>
              <p:cNvSpPr txBox="1"/>
              <p:nvPr/>
            </p:nvSpPr>
            <p:spPr>
              <a:xfrm>
                <a:off x="6639366" y="4108010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5,260</a:t>
                </a:r>
                <a:endParaRPr kumimoji="1" lang="ja-JP" altLang="en-US" sz="800" dirty="0"/>
              </a:p>
            </p:txBody>
          </p: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E2FA1766-C682-9597-D5BA-FD8E7AB65D1F}"/>
                  </a:ext>
                </a:extLst>
              </p:cNvPr>
              <p:cNvSpPr txBox="1"/>
              <p:nvPr/>
            </p:nvSpPr>
            <p:spPr>
              <a:xfrm>
                <a:off x="7421895" y="3953466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5,783</a:t>
                </a:r>
                <a:endParaRPr kumimoji="1" lang="ja-JP" altLang="en-US" sz="800" dirty="0"/>
              </a:p>
            </p:txBody>
          </p:sp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84613FDA-A7C6-4E08-3550-2B7BAEC2277F}"/>
                  </a:ext>
                </a:extLst>
              </p:cNvPr>
              <p:cNvSpPr txBox="1"/>
              <p:nvPr/>
            </p:nvSpPr>
            <p:spPr>
              <a:xfrm>
                <a:off x="8189083" y="4304492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5,546</a:t>
                </a:r>
                <a:endParaRPr kumimoji="1" lang="ja-JP" altLang="en-US" sz="800" dirty="0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66DEFFA1-249D-F173-0BEE-AD69E167CE4C}"/>
                  </a:ext>
                </a:extLst>
              </p:cNvPr>
              <p:cNvSpPr txBox="1"/>
              <p:nvPr/>
            </p:nvSpPr>
            <p:spPr>
              <a:xfrm>
                <a:off x="8985581" y="371481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6,703</a:t>
                </a:r>
                <a:endParaRPr kumimoji="1" lang="ja-JP" altLang="en-US" sz="800" dirty="0"/>
              </a:p>
            </p:txBody>
          </p:sp>
        </p:grp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D0BA235F-69C4-01FA-787F-1FF1E9F009D4}"/>
                </a:ext>
              </a:extLst>
            </p:cNvPr>
            <p:cNvSpPr/>
            <p:nvPr/>
          </p:nvSpPr>
          <p:spPr>
            <a:xfrm>
              <a:off x="2088357" y="2733675"/>
              <a:ext cx="7029449" cy="1366838"/>
            </a:xfrm>
            <a:custGeom>
              <a:avLst/>
              <a:gdLst>
                <a:gd name="connsiteX0" fmla="*/ 0 w 7038975"/>
                <a:gd name="connsiteY0" fmla="*/ 9525 h 1385888"/>
                <a:gd name="connsiteX1" fmla="*/ 781050 w 7038975"/>
                <a:gd name="connsiteY1" fmla="*/ 0 h 1385888"/>
                <a:gd name="connsiteX2" fmla="*/ 1566862 w 7038975"/>
                <a:gd name="connsiteY2" fmla="*/ 161925 h 1385888"/>
                <a:gd name="connsiteX3" fmla="*/ 2343150 w 7038975"/>
                <a:gd name="connsiteY3" fmla="*/ 247650 h 1385888"/>
                <a:gd name="connsiteX4" fmla="*/ 3133725 w 7038975"/>
                <a:gd name="connsiteY4" fmla="*/ 314325 h 1385888"/>
                <a:gd name="connsiteX5" fmla="*/ 3914775 w 7038975"/>
                <a:gd name="connsiteY5" fmla="*/ 661988 h 1385888"/>
                <a:gd name="connsiteX6" fmla="*/ 4691062 w 7038975"/>
                <a:gd name="connsiteY6" fmla="*/ 681038 h 1385888"/>
                <a:gd name="connsiteX7" fmla="*/ 5476875 w 7038975"/>
                <a:gd name="connsiteY7" fmla="*/ 866775 h 1385888"/>
                <a:gd name="connsiteX8" fmla="*/ 6257925 w 7038975"/>
                <a:gd name="connsiteY8" fmla="*/ 1314450 h 1385888"/>
                <a:gd name="connsiteX9" fmla="*/ 7038975 w 7038975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9718 w 7031831"/>
                <a:gd name="connsiteY2" fmla="*/ 161925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43637 w 7031831"/>
                <a:gd name="connsiteY8" fmla="*/ 1309688 h 1385888"/>
                <a:gd name="connsiteX9" fmla="*/ 7031831 w 7031831"/>
                <a:gd name="connsiteY9" fmla="*/ 1385888 h 1385888"/>
                <a:gd name="connsiteX0" fmla="*/ 0 w 7029449"/>
                <a:gd name="connsiteY0" fmla="*/ 16669 h 1366838"/>
                <a:gd name="connsiteX1" fmla="*/ 773906 w 7029449"/>
                <a:gd name="connsiteY1" fmla="*/ 0 h 1366838"/>
                <a:gd name="connsiteX2" fmla="*/ 1554955 w 7029449"/>
                <a:gd name="connsiteY2" fmla="*/ 159544 h 1366838"/>
                <a:gd name="connsiteX3" fmla="*/ 2336006 w 7029449"/>
                <a:gd name="connsiteY3" fmla="*/ 247650 h 1366838"/>
                <a:gd name="connsiteX4" fmla="*/ 3117056 w 7029449"/>
                <a:gd name="connsiteY4" fmla="*/ 307181 h 1366838"/>
                <a:gd name="connsiteX5" fmla="*/ 3900487 w 7029449"/>
                <a:gd name="connsiteY5" fmla="*/ 661988 h 1366838"/>
                <a:gd name="connsiteX6" fmla="*/ 4683918 w 7029449"/>
                <a:gd name="connsiteY6" fmla="*/ 681038 h 1366838"/>
                <a:gd name="connsiteX7" fmla="*/ 5460206 w 7029449"/>
                <a:gd name="connsiteY7" fmla="*/ 862013 h 1366838"/>
                <a:gd name="connsiteX8" fmla="*/ 6243637 w 7029449"/>
                <a:gd name="connsiteY8" fmla="*/ 1309688 h 1366838"/>
                <a:gd name="connsiteX9" fmla="*/ 7029449 w 7029449"/>
                <a:gd name="connsiteY9" fmla="*/ 1366838 h 13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9449" h="1366838">
                  <a:moveTo>
                    <a:pt x="0" y="16669"/>
                  </a:moveTo>
                  <a:lnTo>
                    <a:pt x="773906" y="0"/>
                  </a:lnTo>
                  <a:lnTo>
                    <a:pt x="1554955" y="159544"/>
                  </a:lnTo>
                  <a:lnTo>
                    <a:pt x="2336006" y="247650"/>
                  </a:lnTo>
                  <a:lnTo>
                    <a:pt x="3117056" y="307181"/>
                  </a:lnTo>
                  <a:lnTo>
                    <a:pt x="3900487" y="661988"/>
                  </a:lnTo>
                  <a:lnTo>
                    <a:pt x="4683918" y="681038"/>
                  </a:lnTo>
                  <a:lnTo>
                    <a:pt x="5460206" y="862013"/>
                  </a:lnTo>
                  <a:lnTo>
                    <a:pt x="6243637" y="1309688"/>
                  </a:lnTo>
                  <a:lnTo>
                    <a:pt x="7029449" y="1366838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6B17981-95D3-B121-E3FC-1FBE2606C553}"/>
                </a:ext>
              </a:extLst>
            </p:cNvPr>
            <p:cNvGrpSpPr/>
            <p:nvPr/>
          </p:nvGrpSpPr>
          <p:grpSpPr>
            <a:xfrm>
              <a:off x="2039979" y="2688675"/>
              <a:ext cx="7118065" cy="1458541"/>
              <a:chOff x="2039979" y="2688675"/>
              <a:chExt cx="7118065" cy="1458541"/>
            </a:xfrm>
            <a:solidFill>
              <a:srgbClr val="00B0F0"/>
            </a:solidFill>
          </p:grpSpPr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704CB855-A366-D8FF-3407-296E7D6CE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9979" y="2704397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D157489A-6A93-A7BE-2544-A128C38C7A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7263" y="268867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E963B2DD-EE79-65CB-63E8-F293A09D7A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6725" y="284965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8A20EF60-8EBC-8F57-A07E-4A89CBEC44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9363" y="293182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9DF89AF1-4413-73B8-EB2B-B10B4D840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60413" y="300425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4203F8F2-E053-9047-F08D-1FBE294C3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1463" y="3349121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30178FFB-A762-6CF8-A039-05BA2FDB29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2513" y="337209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CF4656BA-FA33-3C5F-E593-C309A3522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738" y="355385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32CE768E-6D75-85FB-65A7-76D3BA2CDD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7788" y="400330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04DEAF9A-29C8-5EED-14EA-846DD4C7C3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8044" y="4057216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E22BC27-5DB3-023E-EAC0-609109098CAF}"/>
                </a:ext>
              </a:extLst>
            </p:cNvPr>
            <p:cNvGrpSpPr/>
            <p:nvPr/>
          </p:nvGrpSpPr>
          <p:grpSpPr>
            <a:xfrm>
              <a:off x="1923900" y="2508722"/>
              <a:ext cx="7318988" cy="1803900"/>
              <a:chOff x="1923900" y="2508722"/>
              <a:chExt cx="7318988" cy="1803900"/>
            </a:xfrm>
          </p:grpSpPr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ABCFEE7-0B76-E432-09CC-8BE9EBA335A5}"/>
                  </a:ext>
                </a:extLst>
              </p:cNvPr>
              <p:cNvSpPr txBox="1"/>
              <p:nvPr/>
            </p:nvSpPr>
            <p:spPr>
              <a:xfrm>
                <a:off x="1923900" y="252522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11,148</a:t>
                </a:r>
                <a:endParaRPr kumimoji="1" lang="ja-JP" altLang="en-US" sz="800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21C9402-50DF-0AE2-1A0C-DB83E346236E}"/>
                  </a:ext>
                </a:extLst>
              </p:cNvPr>
              <p:cNvSpPr txBox="1"/>
              <p:nvPr/>
            </p:nvSpPr>
            <p:spPr>
              <a:xfrm>
                <a:off x="2703565" y="250872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11,200</a:t>
                </a:r>
                <a:endParaRPr kumimoji="1" lang="ja-JP" altLang="en-US" sz="800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CAF40A-B3B1-E713-BCC6-86CB882C4E8C}"/>
                  </a:ext>
                </a:extLst>
              </p:cNvPr>
              <p:cNvSpPr txBox="1"/>
              <p:nvPr/>
            </p:nvSpPr>
            <p:spPr>
              <a:xfrm>
                <a:off x="3483027" y="267247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10,607</a:t>
                </a:r>
                <a:endParaRPr kumimoji="1" lang="ja-JP" altLang="en-US" sz="800" dirty="0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38348F5-A561-284E-A113-36296B2DBB22}"/>
                  </a:ext>
                </a:extLst>
              </p:cNvPr>
              <p:cNvSpPr txBox="1"/>
              <p:nvPr/>
            </p:nvSpPr>
            <p:spPr>
              <a:xfrm>
                <a:off x="4265665" y="275820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10,284</a:t>
                </a:r>
                <a:endParaRPr kumimoji="1" lang="ja-JP" altLang="en-US" sz="800" dirty="0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02E9EBF-9E2D-CCC6-83DF-DEEDA9ED412C}"/>
                  </a:ext>
                </a:extLst>
              </p:cNvPr>
              <p:cNvSpPr txBox="1"/>
              <p:nvPr/>
            </p:nvSpPr>
            <p:spPr>
              <a:xfrm>
                <a:off x="5048303" y="281975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10,030</a:t>
                </a:r>
                <a:endParaRPr kumimoji="1" lang="ja-JP" altLang="en-US" sz="800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67C948F-FB1E-5B9C-D250-C56AE8214CEE}"/>
                  </a:ext>
                </a:extLst>
              </p:cNvPr>
              <p:cNvSpPr txBox="1"/>
              <p:nvPr/>
            </p:nvSpPr>
            <p:spPr>
              <a:xfrm>
                <a:off x="5856620" y="3182422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8,730</a:t>
                </a:r>
                <a:endParaRPr kumimoji="1" lang="ja-JP" altLang="en-US" sz="800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B1E3032-B452-99C5-4DB0-405C6F0C44F8}"/>
                  </a:ext>
                </a:extLst>
              </p:cNvPr>
              <p:cNvSpPr txBox="1"/>
              <p:nvPr/>
            </p:nvSpPr>
            <p:spPr>
              <a:xfrm>
                <a:off x="6640050" y="320130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8,654</a:t>
                </a:r>
                <a:endParaRPr kumimoji="1" lang="ja-JP" altLang="en-US" sz="800" dirty="0"/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66EC4A6F-1D60-E6D7-0E5F-3B46F294AEF2}"/>
                  </a:ext>
                </a:extLst>
              </p:cNvPr>
              <p:cNvSpPr txBox="1"/>
              <p:nvPr/>
            </p:nvSpPr>
            <p:spPr>
              <a:xfrm>
                <a:off x="7421894" y="337917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7,970</a:t>
                </a:r>
                <a:endParaRPr kumimoji="1" lang="ja-JP" altLang="en-US" sz="800" dirty="0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475C353-F712-4457-3FE6-B8CDEBD8FA5D}"/>
                  </a:ext>
                </a:extLst>
              </p:cNvPr>
              <p:cNvSpPr txBox="1"/>
              <p:nvPr/>
            </p:nvSpPr>
            <p:spPr>
              <a:xfrm>
                <a:off x="8202944" y="383494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6,289</a:t>
                </a:r>
                <a:endParaRPr kumimoji="1" lang="ja-JP" altLang="en-US" sz="800" dirty="0"/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95BD467-425C-EF7E-8A17-CFFFEAEAA62C}"/>
                  </a:ext>
                </a:extLst>
              </p:cNvPr>
              <p:cNvSpPr txBox="1"/>
              <p:nvPr/>
            </p:nvSpPr>
            <p:spPr>
              <a:xfrm>
                <a:off x="8983201" y="418951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6,073</a:t>
                </a:r>
                <a:endParaRPr kumimoji="1" lang="ja-JP" altLang="en-US" sz="800" dirty="0"/>
              </a:p>
            </p:txBody>
          </p:sp>
        </p:grp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AFAAC487-E3F5-641A-B9EE-FAD8EDF8A258}"/>
                </a:ext>
              </a:extLst>
            </p:cNvPr>
            <p:cNvSpPr/>
            <p:nvPr/>
          </p:nvSpPr>
          <p:spPr>
            <a:xfrm>
              <a:off x="2083558" y="1833349"/>
              <a:ext cx="7028597" cy="516020"/>
            </a:xfrm>
            <a:custGeom>
              <a:avLst/>
              <a:gdLst>
                <a:gd name="connsiteX0" fmla="*/ 0 w 7028597"/>
                <a:gd name="connsiteY0" fmla="*/ 300251 h 523164"/>
                <a:gd name="connsiteX1" fmla="*/ 787021 w 7028597"/>
                <a:gd name="connsiteY1" fmla="*/ 177421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0158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16020"/>
                <a:gd name="connsiteX1" fmla="*/ 779878 w 7028597"/>
                <a:gd name="connsiteY1" fmla="*/ 179802 h 516020"/>
                <a:gd name="connsiteX2" fmla="*/ 1555418 w 7028597"/>
                <a:gd name="connsiteY2" fmla="*/ 195405 h 516020"/>
                <a:gd name="connsiteX3" fmla="*/ 2340272 w 7028597"/>
                <a:gd name="connsiteY3" fmla="*/ 145576 h 516020"/>
                <a:gd name="connsiteX4" fmla="*/ 3125338 w 7028597"/>
                <a:gd name="connsiteY4" fmla="*/ 63690 h 516020"/>
                <a:gd name="connsiteX5" fmla="*/ 3902833 w 7028597"/>
                <a:gd name="connsiteY5" fmla="*/ 188688 h 516020"/>
                <a:gd name="connsiteX6" fmla="*/ 4685305 w 7028597"/>
                <a:gd name="connsiteY6" fmla="*/ 0 h 516020"/>
                <a:gd name="connsiteX7" fmla="*/ 5470158 w 7028597"/>
                <a:gd name="connsiteY7" fmla="*/ 40944 h 516020"/>
                <a:gd name="connsiteX8" fmla="*/ 6248080 w 7028597"/>
                <a:gd name="connsiteY8" fmla="*/ 516020 h 516020"/>
                <a:gd name="connsiteX9" fmla="*/ 7028597 w 7028597"/>
                <a:gd name="connsiteY9" fmla="*/ 200167 h 51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8597" h="516020">
                  <a:moveTo>
                    <a:pt x="0" y="300251"/>
                  </a:moveTo>
                  <a:lnTo>
                    <a:pt x="779878" y="179802"/>
                  </a:lnTo>
                  <a:lnTo>
                    <a:pt x="1555418" y="195405"/>
                  </a:lnTo>
                  <a:lnTo>
                    <a:pt x="2340272" y="145576"/>
                  </a:lnTo>
                  <a:lnTo>
                    <a:pt x="3125338" y="63690"/>
                  </a:lnTo>
                  <a:lnTo>
                    <a:pt x="3902833" y="188688"/>
                  </a:lnTo>
                  <a:lnTo>
                    <a:pt x="4685305" y="0"/>
                  </a:lnTo>
                  <a:lnTo>
                    <a:pt x="5470158" y="40944"/>
                  </a:lnTo>
                  <a:lnTo>
                    <a:pt x="6248080" y="516020"/>
                  </a:lnTo>
                  <a:lnTo>
                    <a:pt x="7028597" y="200167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0714FDFA-4103-F481-4D5C-CE0CA7CB3022}"/>
                </a:ext>
              </a:extLst>
            </p:cNvPr>
            <p:cNvGrpSpPr/>
            <p:nvPr/>
          </p:nvGrpSpPr>
          <p:grpSpPr>
            <a:xfrm>
              <a:off x="1926358" y="1591088"/>
              <a:ext cx="7347996" cy="650353"/>
              <a:chOff x="1926358" y="1591088"/>
              <a:chExt cx="7347996" cy="650353"/>
            </a:xfrm>
          </p:grpSpPr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0BD323D5-9616-E201-ACEB-97FD3E22AE6D}"/>
                  </a:ext>
                </a:extLst>
              </p:cNvPr>
              <p:cNvSpPr txBox="1"/>
              <p:nvPr/>
            </p:nvSpPr>
            <p:spPr>
              <a:xfrm>
                <a:off x="1926358" y="1865071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13,437</a:t>
                </a:r>
                <a:endParaRPr kumimoji="1" lang="ja-JP" altLang="en-US" sz="800" dirty="0"/>
              </a:p>
            </p:txBody>
          </p: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222E31E6-D052-58DF-85B5-667AF0B1A9AE}"/>
                  </a:ext>
                </a:extLst>
              </p:cNvPr>
              <p:cNvSpPr txBox="1"/>
              <p:nvPr/>
            </p:nvSpPr>
            <p:spPr>
              <a:xfrm>
                <a:off x="2703565" y="177179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13,887</a:t>
                </a:r>
                <a:endParaRPr kumimoji="1" lang="ja-JP" altLang="en-US" sz="800" dirty="0"/>
              </a:p>
            </p:txBody>
          </p:sp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2F74C0DD-BD04-BC0B-9178-CBD55B86CF56}"/>
                  </a:ext>
                </a:extLst>
              </p:cNvPr>
              <p:cNvSpPr txBox="1"/>
              <p:nvPr/>
            </p:nvSpPr>
            <p:spPr>
              <a:xfrm>
                <a:off x="3485485" y="179022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13,841</a:t>
                </a:r>
                <a:endParaRPr kumimoji="1" lang="ja-JP" altLang="en-US" sz="800" dirty="0"/>
              </a:p>
            </p:txBody>
          </p: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9ED4BE69-7021-92F7-855A-ABADB0EB3060}"/>
                  </a:ext>
                </a:extLst>
              </p:cNvPr>
              <p:cNvSpPr txBox="1"/>
              <p:nvPr/>
            </p:nvSpPr>
            <p:spPr>
              <a:xfrm>
                <a:off x="4267607" y="1741016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14,019</a:t>
                </a:r>
                <a:endParaRPr kumimoji="1" lang="ja-JP" altLang="en-US" sz="800" dirty="0"/>
              </a:p>
            </p:txBody>
          </p: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2A129ECC-15B6-6611-86D7-F05E751697B5}"/>
                  </a:ext>
                </a:extLst>
              </p:cNvPr>
              <p:cNvSpPr txBox="1"/>
              <p:nvPr/>
            </p:nvSpPr>
            <p:spPr>
              <a:xfrm>
                <a:off x="5048824" y="166711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14,322</a:t>
                </a:r>
                <a:endParaRPr kumimoji="1" lang="ja-JP" altLang="en-US" sz="800" dirty="0"/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9FC95ED9-2324-A9AF-3325-A0BC221B0760}"/>
                  </a:ext>
                </a:extLst>
              </p:cNvPr>
              <p:cNvSpPr txBox="1"/>
              <p:nvPr/>
            </p:nvSpPr>
            <p:spPr>
              <a:xfrm>
                <a:off x="5829087" y="178174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13,860</a:t>
                </a:r>
                <a:endParaRPr kumimoji="1" lang="ja-JP" altLang="en-US" sz="800" dirty="0"/>
              </a:p>
            </p:txBody>
          </p:sp>
          <p:sp>
            <p:nvSpPr>
              <p:cNvPr id="174" name="テキスト ボックス 173">
                <a:extLst>
                  <a:ext uri="{FF2B5EF4-FFF2-40B4-BE49-F238E27FC236}">
                    <a16:creationId xmlns:a16="http://schemas.microsoft.com/office/drawing/2014/main" id="{4D03A634-C97A-DD4F-358D-88AD247FFAEE}"/>
                  </a:ext>
                </a:extLst>
              </p:cNvPr>
              <p:cNvSpPr txBox="1"/>
              <p:nvPr/>
            </p:nvSpPr>
            <p:spPr>
              <a:xfrm>
                <a:off x="6608815" y="1591088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14,567</a:t>
                </a:r>
                <a:endParaRPr kumimoji="1" lang="ja-JP" altLang="en-US" sz="800" dirty="0"/>
              </a:p>
            </p:txBody>
          </p:sp>
          <p:sp>
            <p:nvSpPr>
              <p:cNvPr id="175" name="テキスト ボックス 174">
                <a:extLst>
                  <a:ext uri="{FF2B5EF4-FFF2-40B4-BE49-F238E27FC236}">
                    <a16:creationId xmlns:a16="http://schemas.microsoft.com/office/drawing/2014/main" id="{56718AAB-E691-DCC1-E00E-FBD366FE6BE9}"/>
                  </a:ext>
                </a:extLst>
              </p:cNvPr>
              <p:cNvSpPr txBox="1"/>
              <p:nvPr/>
            </p:nvSpPr>
            <p:spPr>
              <a:xfrm>
                <a:off x="7393040" y="163241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14,408</a:t>
                </a:r>
                <a:endParaRPr kumimoji="1" lang="ja-JP" altLang="en-US" sz="800" dirty="0"/>
              </a:p>
            </p:txBody>
          </p:sp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77913338-F360-3F29-FA14-B83703D69412}"/>
                  </a:ext>
                </a:extLst>
              </p:cNvPr>
              <p:cNvSpPr txBox="1"/>
              <p:nvPr/>
            </p:nvSpPr>
            <p:spPr>
              <a:xfrm>
                <a:off x="8172270" y="2118330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12,621</a:t>
                </a:r>
                <a:endParaRPr kumimoji="1" lang="ja-JP" altLang="en-US" sz="800" dirty="0"/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A4266D87-54C8-0FDD-8141-DE5BCB104F95}"/>
                  </a:ext>
                </a:extLst>
              </p:cNvPr>
              <p:cNvSpPr txBox="1"/>
              <p:nvPr/>
            </p:nvSpPr>
            <p:spPr>
              <a:xfrm>
                <a:off x="8956958" y="179403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13,815</a:t>
                </a:r>
                <a:endParaRPr kumimoji="1" lang="ja-JP" altLang="en-US" sz="800" dirty="0"/>
              </a:p>
            </p:txBody>
          </p:sp>
        </p:grp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FB658EAA-5672-3C7E-4C4E-6BAFE9A09621}"/>
              </a:ext>
            </a:extLst>
          </p:cNvPr>
          <p:cNvGrpSpPr/>
          <p:nvPr/>
        </p:nvGrpSpPr>
        <p:grpSpPr>
          <a:xfrm>
            <a:off x="9719256" y="1964562"/>
            <a:ext cx="1406579" cy="861774"/>
            <a:chOff x="9658296" y="3473322"/>
            <a:chExt cx="1406579" cy="861774"/>
          </a:xfrm>
        </p:grpSpPr>
        <p:sp>
          <p:nvSpPr>
            <p:cNvPr id="180" name="テキスト ボックス 179">
              <a:extLst>
                <a:ext uri="{FF2B5EF4-FFF2-40B4-BE49-F238E27FC236}">
                  <a16:creationId xmlns:a16="http://schemas.microsoft.com/office/drawing/2014/main" id="{8CC7FB5C-C63E-B466-3C4A-E767ED4D428F}"/>
                </a:ext>
              </a:extLst>
            </p:cNvPr>
            <p:cNvSpPr txBox="1"/>
            <p:nvPr/>
          </p:nvSpPr>
          <p:spPr>
            <a:xfrm>
              <a:off x="9982527" y="3473322"/>
              <a:ext cx="108234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覚醒剤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大麻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麻薬・向精神薬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あへん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全薬物事犯</a:t>
              </a:r>
            </a:p>
          </p:txBody>
        </p: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106DA06E-28BE-3AEA-4C35-7CF269EF97A5}"/>
                </a:ext>
              </a:extLst>
            </p:cNvPr>
            <p:cNvCxnSpPr/>
            <p:nvPr/>
          </p:nvCxnSpPr>
          <p:spPr>
            <a:xfrm>
              <a:off x="9659763" y="3585996"/>
              <a:ext cx="3600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楕円 182">
              <a:extLst>
                <a:ext uri="{FF2B5EF4-FFF2-40B4-BE49-F238E27FC236}">
                  <a16:creationId xmlns:a16="http://schemas.microsoft.com/office/drawing/2014/main" id="{D622D4DA-59A4-0634-6944-A49333777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540996"/>
              <a:ext cx="90000" cy="9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0E30679E-47A7-CB94-A940-CDC5C461E3A5}"/>
                </a:ext>
              </a:extLst>
            </p:cNvPr>
            <p:cNvCxnSpPr/>
            <p:nvPr/>
          </p:nvCxnSpPr>
          <p:spPr>
            <a:xfrm>
              <a:off x="9658296" y="3749826"/>
              <a:ext cx="360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EFEADFEA-53AC-D9E3-9BCA-06889C9782D5}"/>
                </a:ext>
              </a:extLst>
            </p:cNvPr>
            <p:cNvCxnSpPr/>
            <p:nvPr/>
          </p:nvCxnSpPr>
          <p:spPr>
            <a:xfrm>
              <a:off x="9658296" y="3904209"/>
              <a:ext cx="360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000DFDBA-5DA3-10E8-BF88-173B318194BF}"/>
                </a:ext>
              </a:extLst>
            </p:cNvPr>
            <p:cNvCxnSpPr/>
            <p:nvPr/>
          </p:nvCxnSpPr>
          <p:spPr>
            <a:xfrm>
              <a:off x="9658296" y="4058436"/>
              <a:ext cx="360000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C9D1E89A-0FB8-B84C-296C-8DBB143EBBEC}"/>
                </a:ext>
              </a:extLst>
            </p:cNvPr>
            <p:cNvCxnSpPr/>
            <p:nvPr/>
          </p:nvCxnSpPr>
          <p:spPr>
            <a:xfrm>
              <a:off x="9658296" y="4199406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二等辺三角形 187">
              <a:extLst>
                <a:ext uri="{FF2B5EF4-FFF2-40B4-BE49-F238E27FC236}">
                  <a16:creationId xmlns:a16="http://schemas.microsoft.com/office/drawing/2014/main" id="{90C5981B-4217-DCD1-ED3E-DAF7920A0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6096" y="3693973"/>
              <a:ext cx="104400" cy="90000"/>
            </a:xfrm>
            <a:prstGeom prst="triangl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ひし形 188">
              <a:extLst>
                <a:ext uri="{FF2B5EF4-FFF2-40B4-BE49-F238E27FC236}">
                  <a16:creationId xmlns:a16="http://schemas.microsoft.com/office/drawing/2014/main" id="{CB7A8835-B79E-EFC2-7C91-3657AE493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859536"/>
              <a:ext cx="97200" cy="97200"/>
            </a:xfrm>
            <a:prstGeom prst="diamond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>
              <a:extLst>
                <a:ext uri="{FF2B5EF4-FFF2-40B4-BE49-F238E27FC236}">
                  <a16:creationId xmlns:a16="http://schemas.microsoft.com/office/drawing/2014/main" id="{80BF0821-C12F-B7C9-4C6A-DA6545EFC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2763" y="4021563"/>
              <a:ext cx="72000" cy="7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4A861ABE-667C-97B2-4D10-F0CF0AE5BA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77327" y="4130572"/>
              <a:ext cx="142872" cy="144000"/>
              <a:chOff x="2028598" y="1574006"/>
              <a:chExt cx="108000" cy="108853"/>
            </a:xfrm>
          </p:grpSpPr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FAD791A8-0184-B401-C816-B77C1C5C1301}"/>
                  </a:ext>
                </a:extLst>
              </p:cNvPr>
              <p:cNvCxnSpPr/>
              <p:nvPr/>
            </p:nvCxnSpPr>
            <p:spPr>
              <a:xfrm>
                <a:off x="2084388" y="1574006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E36B866D-35BA-4B7F-F991-1B2B4380886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208259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A6407F0B-E8F2-F86C-1E41-E4F1DCC4A14F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208438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03106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13270-5539-B78D-1EFE-82CA4F00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BABC74-CA64-7F2F-D020-FBCB047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39AB42-60EE-EA6D-0CFA-B381E879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140" y="524025"/>
            <a:ext cx="6750566" cy="555780"/>
          </a:xfrm>
        </p:spPr>
        <p:txBody>
          <a:bodyPr wrap="none" tIns="0" bIns="108000">
            <a:spAutoFit/>
          </a:bodyPr>
          <a:lstStyle/>
          <a:p>
            <a:r>
              <a:rPr lang="ja-JP" altLang="en-US" sz="3200" b="1" dirty="0">
                <a:latin typeface="+mn-ea"/>
                <a:ea typeface="+mn-ea"/>
                <a:cs typeface="MS PGothic"/>
                <a:sym typeface="MS PGothic"/>
              </a:rPr>
              <a:t>誘いへの対処方法を覚えましょう！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A3DC5D7-2729-918A-E203-0710CEF81ED0}"/>
              </a:ext>
            </a:extLst>
          </p:cNvPr>
          <p:cNvSpPr/>
          <p:nvPr/>
        </p:nvSpPr>
        <p:spPr>
          <a:xfrm>
            <a:off x="1393368" y="5171534"/>
            <a:ext cx="9418655" cy="1191841"/>
          </a:xfrm>
          <a:prstGeom prst="roundRect">
            <a:avLst>
              <a:gd name="adj" fmla="val 1251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>
            <a:spAutoFit/>
          </a:bodyPr>
          <a:lstStyle/>
          <a:p>
            <a:pPr marL="2336800" indent="-3175">
              <a:lnSpc>
                <a:spcPct val="90000"/>
              </a:lnSpc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決して迷わないこと。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ハッキリ・キッパリ断る、理由を言って断る、</a:t>
            </a:r>
            <a:b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その場から立ち去るといった方法がある。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32A6F6-6354-8909-18E5-5615683810A7}"/>
              </a:ext>
            </a:extLst>
          </p:cNvPr>
          <p:cNvSpPr txBox="1"/>
          <p:nvPr/>
        </p:nvSpPr>
        <p:spPr>
          <a:xfrm>
            <a:off x="4993223" y="1154610"/>
            <a:ext cx="3012363" cy="149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「嫌だ」</a:t>
            </a:r>
            <a:endParaRPr kumimoji="1" lang="en-US" altLang="ja-JP" sz="24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「吸いたくない」</a:t>
            </a:r>
            <a:endParaRPr kumimoji="1" lang="en-US" altLang="ja-JP" sz="24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「やらない」</a:t>
            </a: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1EC1EDB8-0A5D-2F8B-E342-40E7A336F01C}"/>
              </a:ext>
            </a:extLst>
          </p:cNvPr>
          <p:cNvSpPr/>
          <p:nvPr/>
        </p:nvSpPr>
        <p:spPr>
          <a:xfrm>
            <a:off x="2133166" y="5238365"/>
            <a:ext cx="1525311" cy="44203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rtlCol="0" anchor="ctr">
            <a:noAutofit/>
          </a:bodyPr>
          <a:lstStyle/>
          <a:p>
            <a:pPr algn="ctr"/>
            <a:r>
              <a:rPr kumimoji="1" lang="ja-JP" altLang="en-US" sz="2400" b="1" dirty="0"/>
              <a:t>ポイント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67523E2-B4D9-26DD-36E5-07EC9B15BE3B}"/>
              </a:ext>
            </a:extLst>
          </p:cNvPr>
          <p:cNvSpPr/>
          <p:nvPr/>
        </p:nvSpPr>
        <p:spPr>
          <a:xfrm>
            <a:off x="1393369" y="1216126"/>
            <a:ext cx="3325535" cy="91940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はっきりと</a:t>
            </a:r>
            <a:br>
              <a:rPr lang="en-US" altLang="ja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altLang="ja-JP" sz="2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「意思」</a:t>
            </a:r>
            <a:r>
              <a:rPr lang="ja" altLang="ja-JP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を示して断る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FC98347-C01F-B0EF-9B83-928DF5554498}"/>
              </a:ext>
            </a:extLst>
          </p:cNvPr>
          <p:cNvSpPr/>
          <p:nvPr/>
        </p:nvSpPr>
        <p:spPr>
          <a:xfrm>
            <a:off x="1393369" y="2831795"/>
            <a:ext cx="3293983" cy="5107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「理由」</a:t>
            </a:r>
            <a:r>
              <a:rPr lang="ja-JP" altLang="en-US" sz="24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を示して断る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0C59AA-2516-7348-E269-FF298121ADCA}"/>
              </a:ext>
            </a:extLst>
          </p:cNvPr>
          <p:cNvSpPr txBox="1"/>
          <p:nvPr/>
        </p:nvSpPr>
        <p:spPr>
          <a:xfrm>
            <a:off x="4993223" y="2762257"/>
            <a:ext cx="5782352" cy="149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「体に良くないから」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「家族と約束しているから」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「いろいろな人に迷惑がかかるから」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E0975CD-EB57-F475-62EA-AAF42AF4E7F6}"/>
              </a:ext>
            </a:extLst>
          </p:cNvPr>
          <p:cNvSpPr/>
          <p:nvPr/>
        </p:nvSpPr>
        <p:spPr>
          <a:xfrm>
            <a:off x="1393368" y="4399334"/>
            <a:ext cx="4536996" cy="5107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「無視」してその場を立ち去る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1CF52D5-5034-0ABE-4B25-DF882DCB3E9A}"/>
              </a:ext>
            </a:extLst>
          </p:cNvPr>
          <p:cNvGrpSpPr/>
          <p:nvPr/>
        </p:nvGrpSpPr>
        <p:grpSpPr>
          <a:xfrm>
            <a:off x="2203132" y="411855"/>
            <a:ext cx="8219431" cy="674515"/>
            <a:chOff x="2203132" y="644607"/>
            <a:chExt cx="8219431" cy="674515"/>
          </a:xfrm>
        </p:grpSpPr>
        <p:sp>
          <p:nvSpPr>
            <p:cNvPr id="13" name="平行四辺形 12">
              <a:extLst>
                <a:ext uri="{FF2B5EF4-FFF2-40B4-BE49-F238E27FC236}">
                  <a16:creationId xmlns:a16="http://schemas.microsoft.com/office/drawing/2014/main" id="{A783B50C-F5BC-2107-797F-BB8129433B0B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5" name="図 14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EBBE475-B57B-4B4A-936C-A4827E8E2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02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7346D6EB-F8E8-FEB9-5716-21566B7D30C7}"/>
              </a:ext>
            </a:extLst>
          </p:cNvPr>
          <p:cNvSpPr/>
          <p:nvPr/>
        </p:nvSpPr>
        <p:spPr>
          <a:xfrm>
            <a:off x="1976176" y="1037708"/>
            <a:ext cx="8239648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A8FE86-3BE5-BA5C-D8AC-6C30731A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5B7840-2FCE-80AA-A69A-384AB8E34C93}"/>
              </a:ext>
            </a:extLst>
          </p:cNvPr>
          <p:cNvSpPr txBox="1"/>
          <p:nvPr/>
        </p:nvSpPr>
        <p:spPr>
          <a:xfrm>
            <a:off x="3579926" y="1938738"/>
            <a:ext cx="5032147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5400" b="1" dirty="0">
                <a:cs typeface="MS PGothic"/>
                <a:sym typeface="MS PGothic"/>
              </a:rPr>
              <a:t>とは、</a:t>
            </a:r>
            <a:endParaRPr lang="en-US" altLang="ja" sz="5400" b="1" dirty="0"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5400" b="1" dirty="0">
                <a:cs typeface="MS PGothic"/>
                <a:sym typeface="MS PGothic"/>
              </a:rPr>
              <a:t>どのような</a:t>
            </a:r>
            <a:r>
              <a:rPr lang="ja" altLang="ja-JP" sz="5400" b="1" dirty="0">
                <a:solidFill>
                  <a:srgbClr val="0070C0"/>
                </a:solidFill>
                <a:cs typeface="MS PGothic"/>
                <a:sym typeface="MS PGothic"/>
              </a:rPr>
              <a:t>こと</a:t>
            </a:r>
            <a:endParaRPr lang="en-US" altLang="ja" sz="5400" b="1" dirty="0">
              <a:solidFill>
                <a:srgbClr val="0070C0"/>
              </a:solidFill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5400" b="1" dirty="0">
                <a:cs typeface="MS PGothic"/>
                <a:sym typeface="MS PGothic"/>
              </a:rPr>
              <a:t>なのだろうか</a:t>
            </a:r>
            <a:r>
              <a:rPr lang="ja-JP" altLang="en-US" sz="5400" b="1" dirty="0">
                <a:cs typeface="MS PGothic"/>
                <a:sym typeface="MS PGothic"/>
              </a:rPr>
              <a:t>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556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AD6B7F-09B9-C941-C87D-CD33BC78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7D4487E-9BEB-E4E0-8373-CFBF8D39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薬物乱用ってどういうこと？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F501336-64ED-8F9A-7616-7325778A94BC}"/>
              </a:ext>
            </a:extLst>
          </p:cNvPr>
          <p:cNvSpPr/>
          <p:nvPr/>
        </p:nvSpPr>
        <p:spPr>
          <a:xfrm>
            <a:off x="3551612" y="1465006"/>
            <a:ext cx="7496599" cy="1542559"/>
          </a:xfrm>
          <a:prstGeom prst="wedgeRoundRectCallout">
            <a:avLst>
              <a:gd name="adj1" fmla="val -60550"/>
              <a:gd name="adj2" fmla="val 2985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cs typeface="MS PGothic"/>
                <a:sym typeface="MS PGothic"/>
              </a:rPr>
              <a:t>薬物乱用とは、</a:t>
            </a:r>
            <a:r>
              <a:rPr lang="ja" altLang="ja-JP" sz="2800" b="1" u="sng" dirty="0">
                <a:solidFill>
                  <a:srgbClr val="FF0000"/>
                </a:solidFill>
                <a:cs typeface="MS PGothic"/>
                <a:sym typeface="MS PGothic"/>
              </a:rPr>
              <a:t>違法薬物</a:t>
            </a: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を不正に</a:t>
            </a:r>
            <a:r>
              <a:rPr lang="ja" altLang="ja-JP" sz="2800" b="1" dirty="0">
                <a:solidFill>
                  <a:srgbClr val="FF3300"/>
                </a:solidFill>
                <a:cs typeface="MS PGothic"/>
                <a:sym typeface="MS PGothic"/>
              </a:rPr>
              <a:t>使用</a:t>
            </a: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したり、</a:t>
            </a:r>
            <a:br>
              <a:rPr lang="en-US" altLang="ja" sz="2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医薬品を</a:t>
            </a:r>
            <a:r>
              <a:rPr lang="ja" altLang="ja-JP" sz="2800" b="1" u="sng" dirty="0">
                <a:solidFill>
                  <a:srgbClr val="FF0000"/>
                </a:solidFill>
                <a:cs typeface="MS PGothic"/>
                <a:sym typeface="MS PGothic"/>
              </a:rPr>
              <a:t>医療の目的</a:t>
            </a: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から外れて使用</a:t>
            </a: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したり</a:t>
            </a:r>
            <a:br>
              <a:rPr lang="en-US" altLang="ja" sz="2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することです。</a:t>
            </a:r>
            <a:endParaRPr kumimoji="1" lang="ja-JP" altLang="en-US" sz="2800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296AE106-A578-A858-67AB-F7A29B7C99F7}"/>
              </a:ext>
            </a:extLst>
          </p:cNvPr>
          <p:cNvSpPr/>
          <p:nvPr/>
        </p:nvSpPr>
        <p:spPr>
          <a:xfrm>
            <a:off x="4274636" y="3235814"/>
            <a:ext cx="6160834" cy="1229244"/>
          </a:xfrm>
          <a:prstGeom prst="wedgeRoundRectCallout">
            <a:avLst>
              <a:gd name="adj1" fmla="val -61144"/>
              <a:gd name="adj2" fmla="val -3110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スポーツで勝ちたいために、フェアプレイに反して</a:t>
            </a:r>
            <a:r>
              <a:rPr lang="ja-JP" altLang="en-US" sz="2000" b="1" dirty="0">
                <a:solidFill>
                  <a:srgbClr val="FF0000"/>
                </a:solidFill>
                <a:cs typeface="MS PGothic"/>
                <a:sym typeface="MS PGothic"/>
              </a:rPr>
              <a:t>「ドーピング」</a:t>
            </a: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することも薬物乱用です。</a:t>
            </a:r>
            <a:endParaRPr lang="ja-JP" altLang="en-US" sz="5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6ABC545-68FA-233A-81C4-E5BBC1F43A49}"/>
              </a:ext>
            </a:extLst>
          </p:cNvPr>
          <p:cNvSpPr/>
          <p:nvPr/>
        </p:nvSpPr>
        <p:spPr>
          <a:xfrm>
            <a:off x="1426001" y="4999383"/>
            <a:ext cx="9418655" cy="1009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ja-JP" altLang="en-US" sz="3200" b="1" i="0" u="none" strike="noStrike" cap="none" dirty="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１回</a:t>
            </a: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の使用でも</a:t>
            </a:r>
            <a:r>
              <a:rPr lang="ja-JP" altLang="en-US" sz="3200" b="1" i="0" u="none" strike="noStrike" cap="none" dirty="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乱用</a:t>
            </a: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と言います。</a:t>
            </a:r>
            <a:endParaRPr lang="ja-JP" altLang="en-US" sz="3200" b="1" i="0" u="none" strike="noStrike" cap="none" dirty="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0E2507-DDD9-205E-A809-60C2A3E3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5" y="1613985"/>
            <a:ext cx="1203756" cy="3167968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2E535F5-5058-CD6F-A223-3EB59F9429F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08CE0A73-17BC-31B9-9A68-908138049ABF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226BFA0-7C79-A3B6-BD28-21F3573B4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44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52C49-8566-F61B-8F7D-D309AA8B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DB3538AA-AD74-39DC-C43D-AF33D317E500}"/>
              </a:ext>
            </a:extLst>
          </p:cNvPr>
          <p:cNvSpPr/>
          <p:nvPr/>
        </p:nvSpPr>
        <p:spPr>
          <a:xfrm>
            <a:off x="1976176" y="1037708"/>
            <a:ext cx="8239648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F2340F-18CD-5EB5-9368-6AF88AB7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B1D54C-5B66-F2B9-2340-AE1AB8CC0840}"/>
              </a:ext>
            </a:extLst>
          </p:cNvPr>
          <p:cNvSpPr txBox="1"/>
          <p:nvPr/>
        </p:nvSpPr>
        <p:spPr>
          <a:xfrm>
            <a:off x="3233678" y="1940400"/>
            <a:ext cx="5724644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cs typeface="MS PGothic"/>
                <a:sym typeface="MS PGothic"/>
              </a:rPr>
              <a:t>には、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種類</a:t>
            </a:r>
            <a:r>
              <a:rPr lang="ja-JP" altLang="en-US" sz="5400" b="1" dirty="0">
                <a:cs typeface="MS PGothic"/>
                <a:sym typeface="MS PGothic"/>
              </a:rPr>
              <a:t>が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あるのだろうか？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532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FC93-480D-4AA2-8948-93A6C70D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EEDF5-B620-17E3-3506-C1E990EE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16B3248-6E45-2BAD-4D9D-01359639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A6097FA-5832-FBCB-6A3F-5CD5BEEF68D8}"/>
              </a:ext>
            </a:extLst>
          </p:cNvPr>
          <p:cNvSpPr/>
          <p:nvPr/>
        </p:nvSpPr>
        <p:spPr>
          <a:xfrm>
            <a:off x="1131813" y="1177921"/>
            <a:ext cx="1470541" cy="6654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b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覚醒剤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D50CBC39-C205-BE74-488A-A5D5D630D570}"/>
              </a:ext>
            </a:extLst>
          </p:cNvPr>
          <p:cNvSpPr txBox="1">
            <a:spLocks/>
          </p:cNvSpPr>
          <p:nvPr/>
        </p:nvSpPr>
        <p:spPr>
          <a:xfrm>
            <a:off x="5217622" y="4813852"/>
            <a:ext cx="387186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シャブ、クスリ、</a:t>
            </a:r>
            <a:r>
              <a:rPr lang="en-US" altLang="ja-JP" sz="2000" dirty="0">
                <a:solidFill>
                  <a:schemeClr val="dk1"/>
                </a:solidFill>
                <a:cs typeface="MS PGothic"/>
                <a:sym typeface="MS PGothic"/>
              </a:rPr>
              <a:t>S</a:t>
            </a: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（エス）、</a:t>
            </a:r>
            <a:br>
              <a:rPr lang="en-US" altLang="ja-JP" sz="20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スピード、アイス　</a:t>
            </a:r>
            <a:r>
              <a:rPr lang="ja-JP" altLang="en-US" sz="16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1880B02D-F1D9-B7E9-0FB4-39B2AC55243A}"/>
              </a:ext>
            </a:extLst>
          </p:cNvPr>
          <p:cNvSpPr txBox="1"/>
          <p:nvPr/>
        </p:nvSpPr>
        <p:spPr>
          <a:xfrm>
            <a:off x="1131812" y="2298493"/>
            <a:ext cx="9936000" cy="2431638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sz="28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興奮作用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：</a:t>
            </a:r>
            <a: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8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を刺激して興奮させる</a:t>
            </a:r>
            <a:b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⇒</a:t>
            </a:r>
            <a:r>
              <a:rPr lang="ja-JP" altLang="en-US" sz="28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呼吸が荒くなる、疲労感がなくなる</a:t>
            </a:r>
            <a:endParaRPr sz="2800" dirty="0">
              <a:solidFill>
                <a:srgbClr val="FF0000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幻覚、妄想、錯乱</a:t>
            </a:r>
            <a:endParaRPr lang="en-US" altLang="ja"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-JP" altLang="en-US" sz="2800" b="1" dirty="0">
                <a:solidFill>
                  <a:schemeClr val="dk1"/>
                </a:solidFill>
                <a:cs typeface="MS PGothic"/>
                <a:sym typeface="MS PGothic"/>
              </a:rPr>
              <a:t>急死</a:t>
            </a:r>
            <a:endParaRPr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sz="20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pic>
        <p:nvPicPr>
          <p:cNvPr id="11" name="Google Shape;108;g2f54bed3a7d_0_1">
            <a:extLst>
              <a:ext uri="{FF2B5EF4-FFF2-40B4-BE49-F238E27FC236}">
                <a16:creationId xmlns:a16="http://schemas.microsoft.com/office/drawing/2014/main" id="{0EB3BEBB-0A08-C2C3-7E16-953372315C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3334" y="4816697"/>
            <a:ext cx="2196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3C9793E3-C522-BEC4-1360-75B88066233C}"/>
              </a:ext>
            </a:extLst>
          </p:cNvPr>
          <p:cNvSpPr txBox="1">
            <a:spLocks/>
          </p:cNvSpPr>
          <p:nvPr/>
        </p:nvSpPr>
        <p:spPr>
          <a:xfrm>
            <a:off x="4811667" y="6039553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6ABAFE35-D230-618F-6CC8-8B94F43FC20D}"/>
              </a:ext>
            </a:extLst>
          </p:cNvPr>
          <p:cNvSpPr txBox="1"/>
          <p:nvPr/>
        </p:nvSpPr>
        <p:spPr>
          <a:xfrm>
            <a:off x="7102456" y="1284024"/>
            <a:ext cx="3957820" cy="4658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覚醒剤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取締法で規制されている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B06652AF-8D11-95FA-D22C-30925F8FF436}"/>
              </a:ext>
            </a:extLst>
          </p:cNvPr>
          <p:cNvSpPr txBox="1"/>
          <p:nvPr/>
        </p:nvSpPr>
        <p:spPr>
          <a:xfrm>
            <a:off x="1131812" y="190178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764BD3-E773-1889-E02B-833E7EA2541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B9B2C38A-68B2-A17E-EC8E-43AB6DD8841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D4381A1-BFBC-88DE-9C01-DE14A9765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6C87F7-E5CF-2C27-EB4A-A3B9A175C1C3}"/>
              </a:ext>
            </a:extLst>
          </p:cNvPr>
          <p:cNvSpPr txBox="1"/>
          <p:nvPr/>
        </p:nvSpPr>
        <p:spPr>
          <a:xfrm>
            <a:off x="1255781" y="115074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spc="200" dirty="0">
                <a:solidFill>
                  <a:srgbClr val="0070C0"/>
                </a:solidFill>
              </a:rPr>
              <a:t>かくせいざい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C838327-A2FE-5941-226A-556275E02699}"/>
              </a:ext>
            </a:extLst>
          </p:cNvPr>
          <p:cNvSpPr txBox="1"/>
          <p:nvPr/>
        </p:nvSpPr>
        <p:spPr>
          <a:xfrm>
            <a:off x="7377388" y="1237804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65518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D16B-5442-B9B5-44CD-BF570823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4F9671-7432-54BC-F153-0C400F9F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72A40D4-5F82-509A-32A9-37D51AA6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0066049-2594-060D-35DB-FD2C6C2A02AC}"/>
              </a:ext>
            </a:extLst>
          </p:cNvPr>
          <p:cNvSpPr/>
          <p:nvPr/>
        </p:nvSpPr>
        <p:spPr>
          <a:xfrm>
            <a:off x="1131813" y="1169089"/>
            <a:ext cx="6401514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麻薬（コカイン、ＭＤＭＡ</a:t>
            </a:r>
            <a:r>
              <a:rPr lang="ja-JP" altLang="en-US" sz="2400" b="1" dirty="0">
                <a:solidFill>
                  <a:srgbClr val="0070C0"/>
                </a:solidFill>
                <a:latin typeface="+mn-ea"/>
              </a:rPr>
              <a:t>など</a:t>
            </a: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）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5971FD44-0C7C-F3D3-3D69-6DCD9D34613D}"/>
              </a:ext>
            </a:extLst>
          </p:cNvPr>
          <p:cNvSpPr txBox="1">
            <a:spLocks/>
          </p:cNvSpPr>
          <p:nvPr/>
        </p:nvSpPr>
        <p:spPr>
          <a:xfrm>
            <a:off x="7872254" y="4839090"/>
            <a:ext cx="226389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</a:t>
            </a:r>
            <a:r>
              <a:rPr lang="en-US" altLang="ja-JP" sz="2000" b="1" dirty="0">
                <a:solidFill>
                  <a:srgbClr val="0070C0"/>
                </a:solidFill>
                <a:cs typeface="MS PGothic"/>
                <a:sym typeface="MS PGothic"/>
              </a:rPr>
              <a:t>MDMA</a:t>
            </a: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の俗称］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エクスタシー、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バツ、タマ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AC84A174-1A7E-E1E9-4F7B-7536F1E74D81}"/>
              </a:ext>
            </a:extLst>
          </p:cNvPr>
          <p:cNvSpPr txBox="1"/>
          <p:nvPr/>
        </p:nvSpPr>
        <p:spPr>
          <a:xfrm>
            <a:off x="1131812" y="2355469"/>
            <a:ext cx="9936000" cy="2431638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altLang="ja-JP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興奮作用</a:t>
            </a:r>
            <a:r>
              <a:rPr lang="ja" altLang="ja-JP" sz="2800" dirty="0">
                <a:cs typeface="MS PGothic"/>
                <a:sym typeface="MS PGothic"/>
              </a:rPr>
              <a:t>の</a:t>
            </a:r>
            <a:r>
              <a:rPr lang="ja-JP" altLang="en-US" sz="2800" dirty="0">
                <a:cs typeface="MS PGothic"/>
                <a:sym typeface="MS PGothic"/>
              </a:rPr>
              <a:t>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（コカイン・MDMA）</a:t>
            </a:r>
            <a:r>
              <a:rPr lang="ja" altLang="ja-JP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と</a:t>
            </a:r>
            <a:b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抑制作用</a:t>
            </a:r>
            <a:r>
              <a:rPr lang="ja-JP" altLang="en-US" sz="2800" dirty="0">
                <a:cs typeface="MS PGothic"/>
                <a:sym typeface="MS PGothic"/>
              </a:rPr>
              <a:t>（脳を麻痺させて気分を鎮める</a:t>
            </a:r>
            <a:r>
              <a:rPr lang="ja-JP" altLang="en-US" sz="2000" dirty="0">
                <a:cs typeface="MS PGothic"/>
                <a:sym typeface="MS PGothic"/>
              </a:rPr>
              <a:t>など</a:t>
            </a:r>
            <a:r>
              <a:rPr lang="ja-JP" altLang="en-US" sz="2800" dirty="0">
                <a:cs typeface="MS PGothic"/>
                <a:sym typeface="MS PGothic"/>
              </a:rPr>
              <a:t>）の物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（ヘロイン</a:t>
            </a:r>
            <a:r>
              <a:rPr lang="ja-JP" altLang="en-US" sz="2000" dirty="0">
                <a:solidFill>
                  <a:srgbClr val="FF0000"/>
                </a:solidFill>
                <a:cs typeface="MS PGothic"/>
                <a:sym typeface="MS PGothic"/>
              </a:rPr>
              <a:t>など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）</a:t>
            </a:r>
            <a:r>
              <a:rPr lang="ja" altLang="ja-JP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がある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幻覚、錯乱</a:t>
            </a:r>
            <a:endParaRPr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sz="20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77318D4-B558-9B72-2B53-29636929E8BF}"/>
              </a:ext>
            </a:extLst>
          </p:cNvPr>
          <p:cNvSpPr txBox="1">
            <a:spLocks/>
          </p:cNvSpPr>
          <p:nvPr/>
        </p:nvSpPr>
        <p:spPr>
          <a:xfrm>
            <a:off x="7922612" y="6039553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27056286-99A1-99D0-33C8-64E7B04BD9A8}"/>
              </a:ext>
            </a:extLst>
          </p:cNvPr>
          <p:cNvSpPr txBox="1"/>
          <p:nvPr/>
        </p:nvSpPr>
        <p:spPr>
          <a:xfrm>
            <a:off x="5857963" y="1896449"/>
            <a:ext cx="5202313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3C1BBD81-576B-FE4E-B342-1295EA84738F}"/>
              </a:ext>
            </a:extLst>
          </p:cNvPr>
          <p:cNvSpPr txBox="1"/>
          <p:nvPr/>
        </p:nvSpPr>
        <p:spPr>
          <a:xfrm>
            <a:off x="1131812" y="1958756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E9366E-E211-55AA-F463-332D14BF096D}"/>
              </a:ext>
            </a:extLst>
          </p:cNvPr>
          <p:cNvGrpSpPr/>
          <p:nvPr/>
        </p:nvGrpSpPr>
        <p:grpSpPr>
          <a:xfrm>
            <a:off x="1936636" y="4863923"/>
            <a:ext cx="2808000" cy="1548000"/>
            <a:chOff x="1127125" y="4630456"/>
            <a:chExt cx="2956434" cy="1710641"/>
          </a:xfrm>
        </p:grpSpPr>
        <p:pic>
          <p:nvPicPr>
            <p:cNvPr id="7" name="Google Shape;124;p6">
              <a:extLst>
                <a:ext uri="{FF2B5EF4-FFF2-40B4-BE49-F238E27FC236}">
                  <a16:creationId xmlns:a16="http://schemas.microsoft.com/office/drawing/2014/main" id="{DC5CA69A-5F6C-BCED-F214-60CE082AFE4A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r="1626" b="1627"/>
            <a:stretch/>
          </p:blipFill>
          <p:spPr>
            <a:xfrm>
              <a:off x="1127125" y="4630456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AD57A576-C03E-9D40-4D57-E568E39BEE94}"/>
                </a:ext>
              </a:extLst>
            </p:cNvPr>
            <p:cNvSpPr/>
            <p:nvPr/>
          </p:nvSpPr>
          <p:spPr>
            <a:xfrm rot="16200000" flipV="1">
              <a:off x="1457874" y="4302755"/>
              <a:ext cx="390274" cy="104567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1E8F0C7-0C08-FE55-076C-F5FB980A4B44}"/>
                </a:ext>
              </a:extLst>
            </p:cNvPr>
            <p:cNvSpPr txBox="1"/>
            <p:nvPr/>
          </p:nvSpPr>
          <p:spPr>
            <a:xfrm>
              <a:off x="1162133" y="470248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コカイン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A776434-0296-08D5-6F94-97351CD7DC5A}"/>
              </a:ext>
            </a:extLst>
          </p:cNvPr>
          <p:cNvGrpSpPr/>
          <p:nvPr/>
        </p:nvGrpSpPr>
        <p:grpSpPr>
          <a:xfrm>
            <a:off x="4900786" y="4862017"/>
            <a:ext cx="2808000" cy="1548000"/>
            <a:chOff x="4165292" y="4628545"/>
            <a:chExt cx="2956434" cy="1712565"/>
          </a:xfrm>
        </p:grpSpPr>
        <p:pic>
          <p:nvPicPr>
            <p:cNvPr id="8" name="Google Shape;125;p6">
              <a:extLst>
                <a:ext uri="{FF2B5EF4-FFF2-40B4-BE49-F238E27FC236}">
                  <a16:creationId xmlns:a16="http://schemas.microsoft.com/office/drawing/2014/main" id="{A244D459-AE44-6DBD-DB2D-B0A9D4FF237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65292" y="4630469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フローチャート: 手操作入力 14">
              <a:extLst>
                <a:ext uri="{FF2B5EF4-FFF2-40B4-BE49-F238E27FC236}">
                  <a16:creationId xmlns:a16="http://schemas.microsoft.com/office/drawing/2014/main" id="{2AAC251D-BBF0-2D9E-3C7E-7BE326E5C3CF}"/>
                </a:ext>
              </a:extLst>
            </p:cNvPr>
            <p:cNvSpPr/>
            <p:nvPr/>
          </p:nvSpPr>
          <p:spPr>
            <a:xfrm rot="16200000" flipV="1">
              <a:off x="4431533" y="4362304"/>
              <a:ext cx="390274" cy="92275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8C463C0-16A4-50E9-F2AC-BA5BEC43269E}"/>
                </a:ext>
              </a:extLst>
            </p:cNvPr>
            <p:cNvSpPr txBox="1"/>
            <p:nvPr/>
          </p:nvSpPr>
          <p:spPr>
            <a:xfrm>
              <a:off x="4243354" y="4700571"/>
              <a:ext cx="6379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bg1"/>
                  </a:solidFill>
                </a:rPr>
                <a:t>MDMA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4852450-6941-88C0-4717-BD16DDD4815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B277E6F2-92BC-5FC4-75A0-55DC1E2C98F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0E3AC30-294F-9E09-1D6E-FAE2ED109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33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EBFF8-5326-AE52-4A67-B22768ACB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950BF91-15D7-1E43-CB71-5037F879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A9557FB-0C59-F49B-B9CD-FD8DDF6D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63EBA7-A140-F21A-A9C1-20CB2A462A74}"/>
              </a:ext>
            </a:extLst>
          </p:cNvPr>
          <p:cNvSpPr/>
          <p:nvPr/>
        </p:nvSpPr>
        <p:spPr>
          <a:xfrm>
            <a:off x="1131813" y="1305281"/>
            <a:ext cx="1063744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大麻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572F9E00-AD09-662C-0975-E37A087BED14}"/>
              </a:ext>
            </a:extLst>
          </p:cNvPr>
          <p:cNvSpPr txBox="1">
            <a:spLocks/>
          </p:cNvSpPr>
          <p:nvPr/>
        </p:nvSpPr>
        <p:spPr>
          <a:xfrm>
            <a:off x="8649125" y="4729893"/>
            <a:ext cx="2416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ハッパ、チョコ、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リキッド　</a:t>
            </a:r>
            <a:r>
              <a:rPr lang="ja" altLang="ja-JP" sz="16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20B24856-43A3-E529-307F-4BC604A796C3}"/>
              </a:ext>
            </a:extLst>
          </p:cNvPr>
          <p:cNvSpPr txBox="1"/>
          <p:nvPr/>
        </p:nvSpPr>
        <p:spPr>
          <a:xfrm>
            <a:off x="1131812" y="2511824"/>
            <a:ext cx="9936000" cy="1494854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記憶や学習能力の低下、知覚の変化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などが起こる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u="none" strike="noStrike" cap="none" dirty="0">
                <a:cs typeface="MS PGothic"/>
                <a:sym typeface="MS PGothic"/>
              </a:rPr>
              <a:t>長く続けると、</a:t>
            </a:r>
            <a:r>
              <a:rPr lang="ja-JP" altLang="en-US" sz="2800" b="1" i="0" u="none" strike="noStrike" cap="none" dirty="0">
                <a:cs typeface="MS PGothic"/>
                <a:sym typeface="MS PGothic"/>
              </a:rPr>
              <a:t>依存症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になったり、</a:t>
            </a:r>
            <a:r>
              <a:rPr lang="ja-JP" altLang="en-US" sz="2800" b="1" i="0" u="none" strike="noStrike" cap="none" dirty="0">
                <a:cs typeface="MS PGothic"/>
                <a:sym typeface="MS PGothic"/>
              </a:rPr>
              <a:t>うつ病の発症リスクを増加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させたりする</a:t>
            </a:r>
            <a:endParaRPr lang="ja-JP" altLang="en-US" sz="2800" dirty="0"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8BD9410D-7BBC-EE56-A787-C3EAFDC214A3}"/>
              </a:ext>
            </a:extLst>
          </p:cNvPr>
          <p:cNvSpPr txBox="1">
            <a:spLocks/>
          </p:cNvSpPr>
          <p:nvPr/>
        </p:nvSpPr>
        <p:spPr>
          <a:xfrm>
            <a:off x="5720278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6D8058DA-B9C6-91D4-F94B-A22C9AD14EA5}"/>
              </a:ext>
            </a:extLst>
          </p:cNvPr>
          <p:cNvSpPr txBox="1"/>
          <p:nvPr/>
        </p:nvSpPr>
        <p:spPr>
          <a:xfrm>
            <a:off x="5601483" y="1445391"/>
            <a:ext cx="5458793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麻薬及び向精神薬取締法等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6D5C2145-D7C3-FE8D-8814-1F4AACD318C2}"/>
              </a:ext>
            </a:extLst>
          </p:cNvPr>
          <p:cNvSpPr txBox="1"/>
          <p:nvPr/>
        </p:nvSpPr>
        <p:spPr>
          <a:xfrm>
            <a:off x="1131812" y="2115111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4899338-A1E5-03E3-CC47-7EC08EFD5FD1}"/>
              </a:ext>
            </a:extLst>
          </p:cNvPr>
          <p:cNvGrpSpPr/>
          <p:nvPr/>
        </p:nvGrpSpPr>
        <p:grpSpPr>
          <a:xfrm>
            <a:off x="1127124" y="4503106"/>
            <a:ext cx="7625645" cy="1494854"/>
            <a:chOff x="1127125" y="4556286"/>
            <a:chExt cx="7354360" cy="1441674"/>
          </a:xfrm>
        </p:grpSpPr>
        <p:pic>
          <p:nvPicPr>
            <p:cNvPr id="19" name="Google Shape;140;g2f54bed3a7d_0_17">
              <a:extLst>
                <a:ext uri="{FF2B5EF4-FFF2-40B4-BE49-F238E27FC236}">
                  <a16:creationId xmlns:a16="http://schemas.microsoft.com/office/drawing/2014/main" id="{5ECDEF1A-A7D3-02CF-CEA4-20431B32F70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0532" y="4556286"/>
              <a:ext cx="7350953" cy="1441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5183AB6F-B6C4-1C89-8777-8980F042B126}"/>
                </a:ext>
              </a:extLst>
            </p:cNvPr>
            <p:cNvSpPr/>
            <p:nvPr/>
          </p:nvSpPr>
          <p:spPr>
            <a:xfrm rot="16200000" flipV="1">
              <a:off x="1341609" y="4345700"/>
              <a:ext cx="390274" cy="819241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7E550D7-DE31-916A-FB5F-A0DB07B39806}"/>
                </a:ext>
              </a:extLst>
            </p:cNvPr>
            <p:cNvSpPr txBox="1"/>
            <p:nvPr/>
          </p:nvSpPr>
          <p:spPr>
            <a:xfrm>
              <a:off x="1276457" y="4595957"/>
              <a:ext cx="410369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600" b="1" dirty="0">
                  <a:solidFill>
                    <a:schemeClr val="bg1"/>
                  </a:solidFill>
                </a:rPr>
                <a:t>たいま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大麻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F8B2F11-0241-10F3-56B0-2F48E9EFE65F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46B02B56-992E-21A9-3A2E-CC4EB9768162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CC6E815-CB41-EE37-E7EE-31C891542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70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1513</Words>
  <Application>Microsoft Office PowerPoint</Application>
  <PresentationFormat>ワイド画面</PresentationFormat>
  <Paragraphs>294</Paragraphs>
  <Slides>30</Slides>
  <Notes>15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MS PGothic</vt:lpstr>
      <vt:lpstr>Proxima Nova</vt:lpstr>
      <vt:lpstr>游ゴシック</vt:lpstr>
      <vt:lpstr>Arial</vt:lpstr>
      <vt:lpstr>Wingdings</vt:lpstr>
      <vt:lpstr>Office テーマ</vt:lpstr>
      <vt:lpstr>薬物乱用と健康</vt:lpstr>
      <vt:lpstr>PowerPoint プレゼンテーション</vt:lpstr>
      <vt:lpstr>薬物事犯検挙人員の推移</vt:lpstr>
      <vt:lpstr>PowerPoint プレゼンテーション</vt:lpstr>
      <vt:lpstr>薬物乱用ってどういうこと？</vt:lpstr>
      <vt:lpstr>PowerPoint プレゼンテーション</vt:lpstr>
      <vt:lpstr>違法薬物の種類</vt:lpstr>
      <vt:lpstr>違法薬物の種類</vt:lpstr>
      <vt:lpstr>違法薬物の種類</vt:lpstr>
      <vt:lpstr>違法薬物の種類</vt:lpstr>
      <vt:lpstr>違法薬物の種類</vt:lpstr>
      <vt:lpstr>PowerPoint プレゼンテーション</vt:lpstr>
      <vt:lpstr>脳へ与える影響</vt:lpstr>
      <vt:lpstr>PowerPoint プレゼンテーション</vt:lpstr>
      <vt:lpstr>悪循環に陥ってしまう</vt:lpstr>
      <vt:lpstr>薬物乱用が原因で、全国の精神科を受診した人の調査 薬物依存者が乱用する主な薬物</vt:lpstr>
      <vt:lpstr>薬物乱用が原因で、全国の精神科を受診した人の調査 10代の薬物依存患者が乱用する主な薬物の推移</vt:lpstr>
      <vt:lpstr>PowerPoint プレゼンテーション</vt:lpstr>
      <vt:lpstr>オーバードーズによる主な害</vt:lpstr>
      <vt:lpstr>PowerPoint プレゼンテーション</vt:lpstr>
      <vt:lpstr>PowerPoint プレゼンテーション</vt:lpstr>
      <vt:lpstr>薬物乱用による犯罪や事件・事故</vt:lpstr>
      <vt:lpstr>PowerPoint プレゼンテーション</vt:lpstr>
      <vt:lpstr>きっかけとなる心理的要因</vt:lpstr>
      <vt:lpstr>きっかけとなる人間関係や社会的要因</vt:lpstr>
      <vt:lpstr>PowerPoint プレゼンテーション</vt:lpstr>
      <vt:lpstr>考えてみよう</vt:lpstr>
      <vt:lpstr>薬物乱用の危険性を知ろう！</vt:lpstr>
      <vt:lpstr>PowerPoint プレゼンテーション</vt:lpstr>
      <vt:lpstr>誘いへの対処方法を覚えましょう！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2025-02-14T10:11:46Z</dcterms:created>
  <dcterms:modified xsi:type="dcterms:W3CDTF">2025-03-10T01:14:04Z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2025-02-14T10:11:53Z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96589065-b639-4a14-af01-ff98e716f3df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