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1"/>
  </p:notesMasterIdLst>
  <p:sldIdLst>
    <p:sldId id="256" r:id="rId2"/>
    <p:sldId id="292" r:id="rId3"/>
    <p:sldId id="293" r:id="rId4"/>
    <p:sldId id="294" r:id="rId5"/>
    <p:sldId id="258" r:id="rId6"/>
    <p:sldId id="275" r:id="rId7"/>
    <p:sldId id="276" r:id="rId8"/>
    <p:sldId id="278" r:id="rId9"/>
    <p:sldId id="277" r:id="rId10"/>
    <p:sldId id="279" r:id="rId11"/>
    <p:sldId id="280" r:id="rId12"/>
    <p:sldId id="281" r:id="rId13"/>
    <p:sldId id="282" r:id="rId14"/>
    <p:sldId id="259" r:id="rId15"/>
    <p:sldId id="295" r:id="rId16"/>
    <p:sldId id="301" r:id="rId17"/>
    <p:sldId id="302" r:id="rId18"/>
    <p:sldId id="303" r:id="rId19"/>
    <p:sldId id="304" r:id="rId20"/>
    <p:sldId id="305" r:id="rId21"/>
    <p:sldId id="310" r:id="rId22"/>
    <p:sldId id="313" r:id="rId23"/>
    <p:sldId id="315" r:id="rId24"/>
    <p:sldId id="311" r:id="rId25"/>
    <p:sldId id="320" r:id="rId26"/>
    <p:sldId id="317" r:id="rId27"/>
    <p:sldId id="319" r:id="rId28"/>
    <p:sldId id="326" r:id="rId29"/>
    <p:sldId id="32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499" userDrawn="1">
          <p15:clr>
            <a:srgbClr val="A4A3A4"/>
          </p15:clr>
        </p15:guide>
        <p15:guide id="4" pos="53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94634" autoAdjust="0"/>
  </p:normalViewPr>
  <p:slideViewPr>
    <p:cSldViewPr snapToGrid="0" showGuides="1">
      <p:cViewPr varScale="1">
        <p:scale>
          <a:sx n="75" d="100"/>
          <a:sy n="75" d="100"/>
        </p:scale>
        <p:origin x="840" y="34"/>
      </p:cViewPr>
      <p:guideLst>
        <p:guide orient="horz" pos="2160"/>
        <p:guide pos="2880"/>
        <p:guide pos="499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215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9975813976973"/>
          <c:y val="2.0630489911684258E-2"/>
          <c:w val="0.79043512881735911"/>
          <c:h val="0.880118582108641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覚醒剤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solidFill>
                    <a:srgbClr val="3399FF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游ゴシック" panose="020B0400000000000000" pitchFamily="50" charset="-128"/>
                      <a:ea typeface="游ゴシック" panose="020B0400000000000000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86D-47D4-B090-74A1BAA1A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16.7</c:v>
                </c:pt>
                <c:pt idx="1">
                  <c:v>14.7</c:v>
                </c:pt>
                <c:pt idx="2">
                  <c:v>7.7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6D-47D4-B090-74A1BAA1AA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大麻</c:v>
                </c:pt>
              </c:strCache>
            </c:strRef>
          </c:tx>
          <c:spPr>
            <a:solidFill>
              <a:srgbClr val="66FF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16.7</c:v>
                </c:pt>
                <c:pt idx="1">
                  <c:v>20.6</c:v>
                </c:pt>
                <c:pt idx="2">
                  <c:v>7.7</c:v>
                </c:pt>
                <c:pt idx="3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6D-47D4-B090-74A1BAA1AA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危険ドラッグ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8.58412032368216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6000" tIns="18000" rIns="36000" bIns="1800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游ゴシック" panose="020B0400000000000000" pitchFamily="50" charset="-128"/>
                      <a:ea typeface="游ゴシック" panose="020B0400000000000000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186D-47D4-B090-74A1BAA1AA71}"/>
                </c:ext>
              </c:extLst>
            </c:dLbl>
            <c:dLbl>
              <c:idx val="3"/>
              <c:layout>
                <c:manualLayout>
                  <c:x val="0"/>
                  <c:y val="2.86137344122738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6D-47D4-B090-74A1BAA1A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6000" tIns="19050" rIns="360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16.7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6D-47D4-B090-74A1BAA1AA7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睡眠薬・抗不安薬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16.7</c:v>
                </c:pt>
                <c:pt idx="1">
                  <c:v>5.9</c:v>
                </c:pt>
                <c:pt idx="2">
                  <c:v>12.8</c:v>
                </c:pt>
                <c:pt idx="3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6D-47D4-B090-74A1BAA1AA7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市販薬</c:v>
                </c:pt>
              </c:strCache>
            </c:strRef>
          </c:tx>
          <c:spPr>
            <a:solidFill>
              <a:srgbClr val="FE80F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25</c:v>
                </c:pt>
                <c:pt idx="1">
                  <c:v>41.2</c:v>
                </c:pt>
                <c:pt idx="2">
                  <c:v>56.4</c:v>
                </c:pt>
                <c:pt idx="3">
                  <c:v>65.2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86D-47D4-B090-74A1BAA1AA7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17.600000000000001</c:v>
                </c:pt>
                <c:pt idx="2">
                  <c:v>15.4</c:v>
                </c:pt>
                <c:pt idx="3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6D-47D4-B090-74A1BAA1AA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482646480"/>
        <c:axId val="482646840"/>
      </c:barChart>
      <c:catAx>
        <c:axId val="48264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pPr>
            <a:endParaRPr lang="ja-JP"/>
          </a:p>
        </c:txPr>
        <c:crossAx val="482646840"/>
        <c:crosses val="autoZero"/>
        <c:auto val="1"/>
        <c:lblAlgn val="ctr"/>
        <c:lblOffset val="100"/>
        <c:noMultiLvlLbl val="0"/>
      </c:catAx>
      <c:valAx>
        <c:axId val="482646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8264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1362626021630729"/>
          <c:w val="0.23679231903143197"/>
          <c:h val="0.523739044320195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游ゴシック" panose="020B0400000000000000" pitchFamily="50" charset="-128"/>
          <a:ea typeface="游ゴシック" panose="020B0400000000000000" pitchFamily="50" charset="-128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市販薬(乱用目的）</c:v>
                </c:pt>
                <c:pt idx="1">
                  <c:v>危険ドラッグ</c:v>
                </c:pt>
                <c:pt idx="2">
                  <c:v>コカイン</c:v>
                </c:pt>
                <c:pt idx="3">
                  <c:v>MDMA</c:v>
                </c:pt>
                <c:pt idx="4">
                  <c:v>覚醒剤</c:v>
                </c:pt>
                <c:pt idx="5">
                  <c:v>有機溶剤</c:v>
                </c:pt>
                <c:pt idx="6">
                  <c:v>大麻</c:v>
                </c:pt>
              </c:strCache>
            </c:strRef>
          </c:cat>
          <c:val>
            <c:numRef>
              <c:f>Sheet1!$B$2:$B$8</c:f>
              <c:numCache>
                <c:formatCode>0.00_);[Red]\(0.00\)</c:formatCode>
                <c:ptCount val="7"/>
                <c:pt idx="0">
                  <c:v>1.57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0.1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1F-474F-BF60-18C17DC139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378922200"/>
        <c:axId val="378927960"/>
      </c:barChart>
      <c:catAx>
        <c:axId val="378922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78927960"/>
        <c:crosses val="autoZero"/>
        <c:auto val="1"/>
        <c:lblAlgn val="ctr"/>
        <c:lblOffset val="100"/>
        <c:noMultiLvlLbl val="0"/>
      </c:catAx>
      <c:valAx>
        <c:axId val="378927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);[Red]\(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78922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0B43B-02CA-4987-BACC-65BB4D436B29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4284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20350-147C-4A2B-9890-C4BFA8F282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57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010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951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253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754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243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221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031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02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190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414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75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618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117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377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31ECD-55B3-2694-4797-945D08586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D240129-3B99-110C-EF4C-07462303C2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4B45020-3B45-8600-F294-554DE00B7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2FF276-0D50-969F-B950-09B29F711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46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35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650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552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612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56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993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70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8EAE-7728-468F-A5AB-2F8B52E296EA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67155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C1D-8226-44D2-8EA0-99F6CC7BE0C7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02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0B25-F1D4-41D2-985E-E05EE7555CF8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62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EFD2-4D4C-454A-8890-9554E5EFE186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666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BDCD-82AA-4567-A31B-CCF9FB4A31A3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135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1373-9ED3-4A32-AEE0-3F80FBFEB81A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5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9FC9-6DFE-448E-AF7B-A24D266A27DD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18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 スライド">
    <p:bg>
      <p:bgPr>
        <a:gradFill>
          <a:gsLst>
            <a:gs pos="6000">
              <a:schemeClr val="bg1"/>
            </a:gs>
            <a:gs pos="50000">
              <a:schemeClr val="bg1">
                <a:lumMod val="95000"/>
              </a:schemeClr>
            </a:gs>
            <a:gs pos="87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3E1E3D-8266-7C7B-403F-EA56B809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5172-2DC7-4EC2-A8C8-19F54EB45375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2BD32D-288D-F283-8518-73BF3262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73B5B6-759E-28B2-E6DC-90AFF689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8" name="四角形: 上の 2 つの角を丸める 17">
            <a:extLst>
              <a:ext uri="{FF2B5EF4-FFF2-40B4-BE49-F238E27FC236}">
                <a16:creationId xmlns:a16="http://schemas.microsoft.com/office/drawing/2014/main" id="{B85A31A4-5014-0C8B-0059-C3D4CE24BB3F}"/>
              </a:ext>
            </a:extLst>
          </p:cNvPr>
          <p:cNvSpPr/>
          <p:nvPr userDrawn="1"/>
        </p:nvSpPr>
        <p:spPr>
          <a:xfrm rot="5400000">
            <a:off x="1575361" y="-653733"/>
            <a:ext cx="6213396" cy="85370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上の 2 つの角を丸める 18">
            <a:extLst>
              <a:ext uri="{FF2B5EF4-FFF2-40B4-BE49-F238E27FC236}">
                <a16:creationId xmlns:a16="http://schemas.microsoft.com/office/drawing/2014/main" id="{A5A071F7-BE97-3F4F-C959-ADA5A9C45186}"/>
              </a:ext>
            </a:extLst>
          </p:cNvPr>
          <p:cNvSpPr/>
          <p:nvPr userDrawn="1"/>
        </p:nvSpPr>
        <p:spPr>
          <a:xfrm rot="5400000">
            <a:off x="1517557" y="-727305"/>
            <a:ext cx="6213395" cy="8537027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上の 2 つの角を丸める 20">
            <a:extLst>
              <a:ext uri="{FF2B5EF4-FFF2-40B4-BE49-F238E27FC236}">
                <a16:creationId xmlns:a16="http://schemas.microsoft.com/office/drawing/2014/main" id="{1F5BC244-BD11-E50F-EF8B-EF85AAF536FA}"/>
              </a:ext>
            </a:extLst>
          </p:cNvPr>
          <p:cNvSpPr/>
          <p:nvPr userDrawn="1"/>
        </p:nvSpPr>
        <p:spPr>
          <a:xfrm rot="5400000">
            <a:off x="1466214" y="-790369"/>
            <a:ext cx="6213395" cy="8537027"/>
          </a:xfrm>
          <a:prstGeom prst="round2SameRect">
            <a:avLst>
              <a:gd name="adj1" fmla="val 6977"/>
              <a:gd name="adj2" fmla="val 0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3D72A8CA-2466-0E8B-E04A-7D35F16578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4" y="641401"/>
            <a:ext cx="561908" cy="5686562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4AF05B8-F973-BD36-E4DE-E1BB2EA45ADA}"/>
              </a:ext>
            </a:extLst>
          </p:cNvPr>
          <p:cNvGrpSpPr/>
          <p:nvPr userDrawn="1"/>
        </p:nvGrpSpPr>
        <p:grpSpPr>
          <a:xfrm>
            <a:off x="1160586" y="2677356"/>
            <a:ext cx="6831623" cy="1560278"/>
            <a:chOff x="1458761" y="2677356"/>
            <a:chExt cx="8629744" cy="1560278"/>
          </a:xfrm>
        </p:grpSpPr>
        <p:sp>
          <p:nvSpPr>
            <p:cNvPr id="16" name="フローチャート: データ 15">
              <a:extLst>
                <a:ext uri="{FF2B5EF4-FFF2-40B4-BE49-F238E27FC236}">
                  <a16:creationId xmlns:a16="http://schemas.microsoft.com/office/drawing/2014/main" id="{3BBD6F43-2F78-6665-7502-A3166B28130F}"/>
                </a:ext>
              </a:extLst>
            </p:cNvPr>
            <p:cNvSpPr/>
            <p:nvPr userDrawn="1"/>
          </p:nvSpPr>
          <p:spPr>
            <a:xfrm rot="16200000" flipV="1">
              <a:off x="5006249" y="-325516"/>
              <a:ext cx="1015662" cy="8110637"/>
            </a:xfrm>
            <a:prstGeom prst="flowChartInputOutpu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ローチャート: データ 16">
              <a:extLst>
                <a:ext uri="{FF2B5EF4-FFF2-40B4-BE49-F238E27FC236}">
                  <a16:creationId xmlns:a16="http://schemas.microsoft.com/office/drawing/2014/main" id="{196B9695-2BDE-496F-E82B-AC6E85E74A3D}"/>
                </a:ext>
              </a:extLst>
            </p:cNvPr>
            <p:cNvSpPr/>
            <p:nvPr userDrawn="1"/>
          </p:nvSpPr>
          <p:spPr>
            <a:xfrm rot="16200000" flipV="1">
              <a:off x="5525356" y="-870132"/>
              <a:ext cx="1015662" cy="8110637"/>
            </a:xfrm>
            <a:prstGeom prst="flowChartInputOutpu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D17D1D0C-F134-B0E5-DFD9-5EE833BD4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745" y="3028830"/>
            <a:ext cx="6092982" cy="1011165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2440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E93C-C3AE-42DC-85DD-46E5F31C62BA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19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4CE1-6ABF-4A44-A34D-AB0C732076FF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8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ABC9-00A1-418C-9977-DE899CC52C6B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18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青タイトルのみ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056" y="324147"/>
            <a:ext cx="7899888" cy="98521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4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赤タイトルのみ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2056" y="324147"/>
            <a:ext cx="7899888" cy="98521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なし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92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C8EAE-7728-468F-A5AB-2F8B52E296EA}" type="datetime1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33435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四角形: 上の 2 つの角を丸める 6">
            <a:extLst>
              <a:ext uri="{FF2B5EF4-FFF2-40B4-BE49-F238E27FC236}">
                <a16:creationId xmlns:a16="http://schemas.microsoft.com/office/drawing/2014/main" id="{79E55510-2810-5D9F-4CAD-3A6F71E80C34}"/>
              </a:ext>
            </a:extLst>
          </p:cNvPr>
          <p:cNvSpPr/>
          <p:nvPr userDrawn="1"/>
        </p:nvSpPr>
        <p:spPr>
          <a:xfrm rot="5400000">
            <a:off x="1575361" y="-653733"/>
            <a:ext cx="6213396" cy="85370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上の 2 つの角を丸める 7">
            <a:extLst>
              <a:ext uri="{FF2B5EF4-FFF2-40B4-BE49-F238E27FC236}">
                <a16:creationId xmlns:a16="http://schemas.microsoft.com/office/drawing/2014/main" id="{9F26D9E9-716B-6262-432E-95107AE2C11F}"/>
              </a:ext>
            </a:extLst>
          </p:cNvPr>
          <p:cNvSpPr/>
          <p:nvPr userDrawn="1"/>
        </p:nvSpPr>
        <p:spPr>
          <a:xfrm rot="5400000">
            <a:off x="1517557" y="-727305"/>
            <a:ext cx="6213395" cy="8537027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上の 2 つの角を丸める 9">
            <a:extLst>
              <a:ext uri="{FF2B5EF4-FFF2-40B4-BE49-F238E27FC236}">
                <a16:creationId xmlns:a16="http://schemas.microsoft.com/office/drawing/2014/main" id="{EB11E02C-CA76-8641-C822-70AB9CCEC6D3}"/>
              </a:ext>
            </a:extLst>
          </p:cNvPr>
          <p:cNvSpPr/>
          <p:nvPr userDrawn="1"/>
        </p:nvSpPr>
        <p:spPr>
          <a:xfrm rot="5400000">
            <a:off x="1466214" y="-790369"/>
            <a:ext cx="6213395" cy="8537027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823CC9C-1606-3C1A-1074-A59BF5C6E8A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4" y="641401"/>
            <a:ext cx="561908" cy="568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9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73" r:id="rId8"/>
    <p:sldLayoutId id="2147483674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bunya/iyakuhin/yakubuturanyou/taima01/chishiki03.html#link0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385D56C4-1B1B-FB20-585F-B007DC70F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745" y="2934560"/>
            <a:ext cx="6092982" cy="1011165"/>
          </a:xfrm>
        </p:spPr>
        <p:txBody>
          <a:bodyPr/>
          <a:lstStyle/>
          <a:p>
            <a:r>
              <a:rPr lang="ja-JP" altLang="en-US" dirty="0"/>
              <a:t>薬物乱用と健康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D4CD9D-9B4D-806D-7C6F-F8DAD5A4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798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32CAF-F627-8637-EEF8-286278389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89CA252-FC97-4236-B598-25DAFF4B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083702A-985F-DDAD-7BE1-E5FE990C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0" y="324147"/>
            <a:ext cx="7871494" cy="985215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違法薬物の種類</a:t>
            </a:r>
            <a:endParaRPr lang="ja-JP" altLang="en-US" sz="32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C278FC40-CE04-5D99-082B-F0CD844A0D97}"/>
              </a:ext>
            </a:extLst>
          </p:cNvPr>
          <p:cNvSpPr/>
          <p:nvPr/>
        </p:nvSpPr>
        <p:spPr>
          <a:xfrm>
            <a:off x="801873" y="1273344"/>
            <a:ext cx="955199" cy="57888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大麻</a:t>
            </a:r>
            <a:endParaRPr kumimoji="1" lang="ja-JP" altLang="en-US" sz="2800" dirty="0"/>
          </a:p>
        </p:txBody>
      </p:sp>
      <p:sp>
        <p:nvSpPr>
          <p:cNvPr id="5" name="Google Shape;102;g2f54bed3a7d_0_1">
            <a:extLst>
              <a:ext uri="{FF2B5EF4-FFF2-40B4-BE49-F238E27FC236}">
                <a16:creationId xmlns:a16="http://schemas.microsoft.com/office/drawing/2014/main" id="{621D9DC5-45D4-E705-9DF1-B07B248C5374}"/>
              </a:ext>
            </a:extLst>
          </p:cNvPr>
          <p:cNvSpPr txBox="1">
            <a:spLocks/>
          </p:cNvSpPr>
          <p:nvPr/>
        </p:nvSpPr>
        <p:spPr>
          <a:xfrm>
            <a:off x="6511282" y="4403928"/>
            <a:ext cx="221131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b="1" dirty="0">
                <a:solidFill>
                  <a:srgbClr val="0070C0"/>
                </a:solidFill>
                <a:cs typeface="MS PGothic"/>
                <a:sym typeface="MS PGothic"/>
              </a:rPr>
              <a:t>［俗 称］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ハッパ、チョコ、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リキッド　</a:t>
            </a:r>
            <a:r>
              <a:rPr lang="ja" altLang="ja-JP" sz="1400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lang="ja-JP" altLang="en-US" sz="1800" dirty="0">
              <a:cs typeface="MS PGothic"/>
              <a:sym typeface="MS PGothic"/>
            </a:endParaRPr>
          </a:p>
        </p:txBody>
      </p:sp>
      <p:sp>
        <p:nvSpPr>
          <p:cNvPr id="6" name="Google Shape;103;g2f54bed3a7d_0_1">
            <a:extLst>
              <a:ext uri="{FF2B5EF4-FFF2-40B4-BE49-F238E27FC236}">
                <a16:creationId xmlns:a16="http://schemas.microsoft.com/office/drawing/2014/main" id="{0086CD97-FB1E-F351-4D91-8C24944E02F6}"/>
              </a:ext>
            </a:extLst>
          </p:cNvPr>
          <p:cNvSpPr txBox="1"/>
          <p:nvPr/>
        </p:nvSpPr>
        <p:spPr>
          <a:xfrm>
            <a:off x="801872" y="2516953"/>
            <a:ext cx="7720744" cy="1294115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91425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4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記憶や学習能力の低下、知覚の変化</a:t>
            </a:r>
            <a:r>
              <a:rPr lang="ja-JP" altLang="en-US" sz="2400" i="0" u="none" strike="noStrike" cap="none" dirty="0">
                <a:cs typeface="MS PGothic"/>
                <a:sym typeface="MS PGothic"/>
              </a:rPr>
              <a:t>などが起こる</a:t>
            </a: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400" i="0" u="none" strike="noStrike" cap="none" dirty="0">
                <a:cs typeface="MS PGothic"/>
                <a:sym typeface="MS PGothic"/>
              </a:rPr>
              <a:t>長く続けると、</a:t>
            </a:r>
            <a:r>
              <a:rPr lang="ja-JP" altLang="en-US" sz="2400" b="1" i="0" u="none" strike="noStrike" cap="none" dirty="0">
                <a:cs typeface="MS PGothic"/>
                <a:sym typeface="MS PGothic"/>
              </a:rPr>
              <a:t>依存症</a:t>
            </a:r>
            <a:r>
              <a:rPr lang="ja-JP" altLang="en-US" sz="2400" i="0" u="none" strike="noStrike" cap="none" dirty="0">
                <a:cs typeface="MS PGothic"/>
                <a:sym typeface="MS PGothic"/>
              </a:rPr>
              <a:t>になったり、</a:t>
            </a:r>
            <a:r>
              <a:rPr lang="ja-JP" altLang="en-US" sz="2400" b="1" i="0" u="none" strike="noStrike" cap="none" dirty="0">
                <a:cs typeface="MS PGothic"/>
                <a:sym typeface="MS PGothic"/>
              </a:rPr>
              <a:t>うつ病の発症リスクを増加</a:t>
            </a:r>
            <a:r>
              <a:rPr lang="ja-JP" altLang="en-US" sz="2400" i="0" u="none" strike="noStrike" cap="none" dirty="0">
                <a:cs typeface="MS PGothic"/>
                <a:sym typeface="MS PGothic"/>
              </a:rPr>
              <a:t>させたりする</a:t>
            </a:r>
            <a:endParaRPr lang="ja-JP" altLang="en-US" sz="2400" dirty="0">
              <a:cs typeface="MS PGothic"/>
              <a:sym typeface="MS PGothic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AB0E4853-1BDF-C0B0-E895-493F5D0D688A}"/>
              </a:ext>
            </a:extLst>
          </p:cNvPr>
          <p:cNvSpPr txBox="1">
            <a:spLocks/>
          </p:cNvSpPr>
          <p:nvPr/>
        </p:nvSpPr>
        <p:spPr>
          <a:xfrm>
            <a:off x="3824287" y="5359077"/>
            <a:ext cx="2847253" cy="280654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>
                <a:latin typeface="+mn-ea"/>
              </a:rPr>
              <a:t>写真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900" dirty="0">
              <a:latin typeface="+mn-ea"/>
            </a:endParaRPr>
          </a:p>
        </p:txBody>
      </p:sp>
      <p:sp>
        <p:nvSpPr>
          <p:cNvPr id="8" name="Google Shape;107;g2f54bed3a7d_0_1">
            <a:extLst>
              <a:ext uri="{FF2B5EF4-FFF2-40B4-BE49-F238E27FC236}">
                <a16:creationId xmlns:a16="http://schemas.microsoft.com/office/drawing/2014/main" id="{C97D29B6-7C66-5AB6-D4ED-637C08E8B5F5}"/>
              </a:ext>
            </a:extLst>
          </p:cNvPr>
          <p:cNvSpPr txBox="1"/>
          <p:nvPr/>
        </p:nvSpPr>
        <p:spPr>
          <a:xfrm>
            <a:off x="3613707" y="1396428"/>
            <a:ext cx="4920185" cy="34668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麻薬及び向精神薬取締法等</a:t>
            </a:r>
            <a:r>
              <a:rPr kumimoji="0" lang="ja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9" name="Google Shape;103;g2f54bed3a7d_0_1">
            <a:extLst>
              <a:ext uri="{FF2B5EF4-FFF2-40B4-BE49-F238E27FC236}">
                <a16:creationId xmlns:a16="http://schemas.microsoft.com/office/drawing/2014/main" id="{D6171A7A-08BA-A228-7F7C-B6C1E0D536EC}"/>
              </a:ext>
            </a:extLst>
          </p:cNvPr>
          <p:cNvSpPr txBox="1"/>
          <p:nvPr/>
        </p:nvSpPr>
        <p:spPr>
          <a:xfrm>
            <a:off x="801872" y="2120240"/>
            <a:ext cx="7714820" cy="35949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C83F514-73A2-E4DD-C808-FDA6C3F7AF78}"/>
              </a:ext>
            </a:extLst>
          </p:cNvPr>
          <p:cNvGrpSpPr/>
          <p:nvPr/>
        </p:nvGrpSpPr>
        <p:grpSpPr>
          <a:xfrm>
            <a:off x="797185" y="4230321"/>
            <a:ext cx="5792151" cy="1135434"/>
            <a:chOff x="1127125" y="4556286"/>
            <a:chExt cx="7354360" cy="1441674"/>
          </a:xfrm>
        </p:grpSpPr>
        <p:pic>
          <p:nvPicPr>
            <p:cNvPr id="11" name="Google Shape;140;g2f54bed3a7d_0_17">
              <a:extLst>
                <a:ext uri="{FF2B5EF4-FFF2-40B4-BE49-F238E27FC236}">
                  <a16:creationId xmlns:a16="http://schemas.microsoft.com/office/drawing/2014/main" id="{6090D26F-DC03-0DD4-C171-7EAB66738BA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30532" y="4556286"/>
              <a:ext cx="7350953" cy="1441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フローチャート: 手操作入力 11">
              <a:extLst>
                <a:ext uri="{FF2B5EF4-FFF2-40B4-BE49-F238E27FC236}">
                  <a16:creationId xmlns:a16="http://schemas.microsoft.com/office/drawing/2014/main" id="{23EF11BB-38C1-C1C8-C51A-D48006A8F92B}"/>
                </a:ext>
              </a:extLst>
            </p:cNvPr>
            <p:cNvSpPr/>
            <p:nvPr/>
          </p:nvSpPr>
          <p:spPr>
            <a:xfrm rot="16200000" flipV="1">
              <a:off x="1341609" y="4345700"/>
              <a:ext cx="390274" cy="819241"/>
            </a:xfrm>
            <a:prstGeom prst="flowChartManualInput">
              <a:avLst/>
            </a:pr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CDB3727-5FD6-9724-AF46-6AD224567C0C}"/>
                </a:ext>
              </a:extLst>
            </p:cNvPr>
            <p:cNvSpPr txBox="1"/>
            <p:nvPr/>
          </p:nvSpPr>
          <p:spPr>
            <a:xfrm>
              <a:off x="1253682" y="4595957"/>
              <a:ext cx="455920" cy="3712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500" b="1" dirty="0">
                  <a:solidFill>
                    <a:schemeClr val="bg1"/>
                  </a:solidFill>
                </a:rPr>
                <a:t>た い ま</a:t>
              </a:r>
              <a:endParaRPr kumimoji="1" lang="en-US" altLang="ja-JP" sz="1400" b="1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1"/>
                  </a:solidFill>
                </a:rPr>
                <a:t>大麻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1B835A1-076D-3955-284B-4FA2A2EDB62C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16" name="平行四辺形 15">
              <a:extLst>
                <a:ext uri="{FF2B5EF4-FFF2-40B4-BE49-F238E27FC236}">
                  <a16:creationId xmlns:a16="http://schemas.microsoft.com/office/drawing/2014/main" id="{4B060370-11CD-7843-6F44-527236719D04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図 1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D8314BAC-2E65-084B-E6F2-CF8681C0D2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028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4D54E-AB13-6FC1-CA17-0A4C36E73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50DB0FE-D958-2722-4D70-E7D671F3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AB5B7D6-4C7F-0DC5-66A3-6439158D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0" y="324147"/>
            <a:ext cx="7871494" cy="985215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違法薬物の種類</a:t>
            </a:r>
            <a:endParaRPr lang="ja-JP" altLang="en-US" sz="3200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6C3B187-A09C-AE3F-3AB0-7B95951ED70F}"/>
              </a:ext>
            </a:extLst>
          </p:cNvPr>
          <p:cNvSpPr/>
          <p:nvPr/>
        </p:nvSpPr>
        <p:spPr>
          <a:xfrm>
            <a:off x="801875" y="1273344"/>
            <a:ext cx="6288901" cy="57888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有機溶剤（シンナー、トルエンなど）</a:t>
            </a:r>
            <a:endParaRPr kumimoji="1" lang="ja-JP" altLang="en-US" sz="2800" dirty="0"/>
          </a:p>
        </p:txBody>
      </p:sp>
      <p:sp>
        <p:nvSpPr>
          <p:cNvPr id="16" name="Google Shape;103;g2f54bed3a7d_0_1">
            <a:extLst>
              <a:ext uri="{FF2B5EF4-FFF2-40B4-BE49-F238E27FC236}">
                <a16:creationId xmlns:a16="http://schemas.microsoft.com/office/drawing/2014/main" id="{721E944F-51DE-8CA8-11F5-05D79325E925}"/>
              </a:ext>
            </a:extLst>
          </p:cNvPr>
          <p:cNvSpPr txBox="1"/>
          <p:nvPr/>
        </p:nvSpPr>
        <p:spPr>
          <a:xfrm>
            <a:off x="801874" y="2493611"/>
            <a:ext cx="7730939" cy="1294115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91425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4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幻覚、妄想、意識障害</a:t>
            </a: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400" b="1" i="0" u="none" strike="noStrike" cap="none" dirty="0">
                <a:cs typeface="MS PGothic"/>
                <a:sym typeface="MS PGothic"/>
              </a:rPr>
              <a:t>呼吸困難による死</a:t>
            </a: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400" i="0" u="none" strike="noStrike" cap="none" dirty="0">
                <a:cs typeface="MS PGothic"/>
                <a:sym typeface="MS PGothic"/>
              </a:rPr>
              <a:t>長期にわたる乱用は、</a:t>
            </a:r>
            <a:r>
              <a:rPr lang="ja-JP" altLang="en-US" sz="24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脳の萎縮</a:t>
            </a:r>
            <a:r>
              <a:rPr lang="ja-JP" altLang="en-US" sz="2400" i="0" u="none" strike="noStrike" cap="none" dirty="0">
                <a:cs typeface="MS PGothic"/>
                <a:sym typeface="MS PGothic"/>
              </a:rPr>
              <a:t>を引き起こす</a:t>
            </a:r>
            <a:endParaRPr lang="ja-JP" altLang="en-US" sz="2400" dirty="0">
              <a:cs typeface="MS PGothic"/>
              <a:sym typeface="MS PGothic"/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BA178D4C-2552-F9A0-62BB-3918F4923095}"/>
              </a:ext>
            </a:extLst>
          </p:cNvPr>
          <p:cNvSpPr txBox="1">
            <a:spLocks/>
          </p:cNvSpPr>
          <p:nvPr/>
        </p:nvSpPr>
        <p:spPr>
          <a:xfrm>
            <a:off x="3679605" y="6132996"/>
            <a:ext cx="2847253" cy="280654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>
                <a:latin typeface="+mn-ea"/>
              </a:rPr>
              <a:t>写真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900" dirty="0">
              <a:latin typeface="+mn-ea"/>
            </a:endParaRPr>
          </a:p>
        </p:txBody>
      </p:sp>
      <p:sp>
        <p:nvSpPr>
          <p:cNvPr id="18" name="Google Shape;107;g2f54bed3a7d_0_1">
            <a:extLst>
              <a:ext uri="{FF2B5EF4-FFF2-40B4-BE49-F238E27FC236}">
                <a16:creationId xmlns:a16="http://schemas.microsoft.com/office/drawing/2014/main" id="{8D2E1B49-2514-F888-F7FC-3875452C4818}"/>
              </a:ext>
            </a:extLst>
          </p:cNvPr>
          <p:cNvSpPr txBox="1"/>
          <p:nvPr/>
        </p:nvSpPr>
        <p:spPr>
          <a:xfrm>
            <a:off x="4306206" y="2021037"/>
            <a:ext cx="4227687" cy="34668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毒物及び劇物取締法</a:t>
            </a:r>
            <a:r>
              <a:rPr kumimoji="0" lang="ja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19" name="Google Shape;103;g2f54bed3a7d_0_1">
            <a:extLst>
              <a:ext uri="{FF2B5EF4-FFF2-40B4-BE49-F238E27FC236}">
                <a16:creationId xmlns:a16="http://schemas.microsoft.com/office/drawing/2014/main" id="{FA924963-E68A-1A1A-0F53-7B4F8A375C41}"/>
              </a:ext>
            </a:extLst>
          </p:cNvPr>
          <p:cNvSpPr txBox="1"/>
          <p:nvPr/>
        </p:nvSpPr>
        <p:spPr>
          <a:xfrm>
            <a:off x="801874" y="2097611"/>
            <a:ext cx="7725007" cy="35949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E0E0AAC-B513-DC3A-69EB-B1E987E1E10F}"/>
              </a:ext>
            </a:extLst>
          </p:cNvPr>
          <p:cNvGrpSpPr/>
          <p:nvPr/>
        </p:nvGrpSpPr>
        <p:grpSpPr>
          <a:xfrm>
            <a:off x="2723903" y="4041934"/>
            <a:ext cx="3708685" cy="2091062"/>
            <a:chOff x="1925084" y="4253947"/>
            <a:chExt cx="3708685" cy="2091062"/>
          </a:xfrm>
        </p:grpSpPr>
        <p:pic>
          <p:nvPicPr>
            <p:cNvPr id="21" name="Google Shape;152;g2f54bed3a7d_0_67">
              <a:extLst>
                <a:ext uri="{FF2B5EF4-FFF2-40B4-BE49-F238E27FC236}">
                  <a16:creationId xmlns:a16="http://schemas.microsoft.com/office/drawing/2014/main" id="{2C823B7C-E273-3C6F-7ECB-CFBA71B6449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rcRect l="1545" t="2377" r="2973" b="4785"/>
            <a:stretch/>
          </p:blipFill>
          <p:spPr>
            <a:xfrm>
              <a:off x="1925087" y="4253948"/>
              <a:ext cx="3708682" cy="2091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フローチャート: 手操作入力 8">
              <a:extLst>
                <a:ext uri="{FF2B5EF4-FFF2-40B4-BE49-F238E27FC236}">
                  <a16:creationId xmlns:a16="http://schemas.microsoft.com/office/drawing/2014/main" id="{B22DA7B0-BB65-C582-1F06-4BFA5C82931F}"/>
                </a:ext>
              </a:extLst>
            </p:cNvPr>
            <p:cNvSpPr/>
            <p:nvPr/>
          </p:nvSpPr>
          <p:spPr>
            <a:xfrm rot="16200000" flipV="1">
              <a:off x="3169573" y="3009458"/>
              <a:ext cx="446137" cy="293511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046 h 9046"/>
                <a:gd name="connsiteX1" fmla="*/ 9920 w 10000"/>
                <a:gd name="connsiteY1" fmla="*/ 0 h 9046"/>
                <a:gd name="connsiteX2" fmla="*/ 10000 w 10000"/>
                <a:gd name="connsiteY2" fmla="*/ 9046 h 9046"/>
                <a:gd name="connsiteX3" fmla="*/ 0 w 10000"/>
                <a:gd name="connsiteY3" fmla="*/ 9046 h 9046"/>
                <a:gd name="connsiteX4" fmla="*/ 0 w 10000"/>
                <a:gd name="connsiteY4" fmla="*/ 1046 h 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046">
                  <a:moveTo>
                    <a:pt x="0" y="1046"/>
                  </a:moveTo>
                  <a:lnTo>
                    <a:pt x="9920" y="0"/>
                  </a:lnTo>
                  <a:cubicBezTo>
                    <a:pt x="9947" y="3015"/>
                    <a:pt x="9973" y="6031"/>
                    <a:pt x="10000" y="9046"/>
                  </a:cubicBezTo>
                  <a:lnTo>
                    <a:pt x="0" y="9046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3481C81-9A54-CAB6-D225-E8167D6FE5EF}"/>
                </a:ext>
              </a:extLst>
            </p:cNvPr>
            <p:cNvSpPr txBox="1"/>
            <p:nvPr/>
          </p:nvSpPr>
          <p:spPr>
            <a:xfrm>
              <a:off x="2013349" y="4307739"/>
              <a:ext cx="2269852" cy="2923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500" b="1" dirty="0">
                  <a:solidFill>
                    <a:schemeClr val="bg1"/>
                  </a:solidFill>
                </a:rPr>
                <a:t>  ゆう    き    よう  ざい</a:t>
              </a:r>
              <a:endParaRPr kumimoji="1" lang="en-US" altLang="ja-JP" sz="1400" b="1" dirty="0">
                <a:solidFill>
                  <a:schemeClr val="bg1"/>
                </a:solidFill>
              </a:endParaRPr>
            </a:p>
            <a:p>
              <a:r>
                <a:rPr kumimoji="1" lang="ja-JP" altLang="en-US" sz="1400" b="1" dirty="0">
                  <a:solidFill>
                    <a:schemeClr val="bg1"/>
                  </a:solidFill>
                </a:rPr>
                <a:t>有機溶剤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（シンナー・トルエン）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1234088-0F27-AD52-10F9-E2DB7C6E1013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1AAE746C-E1FD-E06F-EA81-E1112AB4178C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4C09439E-D344-93C0-FF9C-B5F585F0A9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734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4EDFC-72CC-7437-FDB6-F8B4002FD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1CB1C7C-1880-3E8F-C3EE-CC75F23C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85EBF68-6D98-76C9-8FCD-73275DBA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0" y="324147"/>
            <a:ext cx="7871494" cy="985215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違法薬物の種類</a:t>
            </a:r>
            <a:endParaRPr lang="ja-JP" altLang="en-US" sz="32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C64D659-688D-CD15-6D79-0B1A32190CA5}"/>
              </a:ext>
            </a:extLst>
          </p:cNvPr>
          <p:cNvSpPr/>
          <p:nvPr/>
        </p:nvSpPr>
        <p:spPr>
          <a:xfrm>
            <a:off x="801874" y="1273344"/>
            <a:ext cx="4443770" cy="57888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Ins="0" rtlCol="0" anchor="ctr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指定薬物（危険ドラッグ）</a:t>
            </a:r>
            <a:endParaRPr kumimoji="1" lang="ja-JP" altLang="en-US" sz="2800" dirty="0"/>
          </a:p>
        </p:txBody>
      </p:sp>
      <p:sp>
        <p:nvSpPr>
          <p:cNvPr id="5" name="Google Shape;103;g2f54bed3a7d_0_1">
            <a:extLst>
              <a:ext uri="{FF2B5EF4-FFF2-40B4-BE49-F238E27FC236}">
                <a16:creationId xmlns:a16="http://schemas.microsoft.com/office/drawing/2014/main" id="{1DF20C51-3C4F-6308-6BB3-36DB29B08049}"/>
              </a:ext>
            </a:extLst>
          </p:cNvPr>
          <p:cNvSpPr txBox="1"/>
          <p:nvPr/>
        </p:nvSpPr>
        <p:spPr>
          <a:xfrm>
            <a:off x="801873" y="3318904"/>
            <a:ext cx="7720743" cy="842473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144000" bIns="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400" i="0" strike="noStrike" cap="none" dirty="0">
                <a:solidFill>
                  <a:srgbClr val="0070C0"/>
                </a:solidFill>
                <a:cs typeface="MS PGothic"/>
                <a:sym typeface="MS PGothic"/>
              </a:rPr>
              <a:t>どのような影響が身体に出るのかわからない</a:t>
            </a:r>
            <a:r>
              <a:rPr lang="ja-JP" altLang="en-US" sz="2400" i="0" u="none" strike="noStrike" cap="none" dirty="0">
                <a:cs typeface="MS PGothic"/>
                <a:sym typeface="MS PGothic"/>
              </a:rPr>
              <a:t>ため</a:t>
            </a:r>
            <a:br>
              <a:rPr lang="en-US" altLang="ja-JP" sz="2400" i="0" u="none" strike="noStrike" cap="none" dirty="0">
                <a:cs typeface="MS PGothic"/>
                <a:sym typeface="MS PGothic"/>
              </a:rPr>
            </a:br>
            <a:r>
              <a:rPr lang="ja-JP" altLang="en-US" sz="24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大変危険</a:t>
            </a:r>
            <a:r>
              <a:rPr lang="ja-JP" altLang="en-US" sz="2400" i="0" u="none" strike="noStrike" cap="none" dirty="0">
                <a:cs typeface="MS PGothic"/>
                <a:sym typeface="MS PGothic"/>
              </a:rPr>
              <a:t>！</a:t>
            </a:r>
            <a:endParaRPr lang="ja-JP" altLang="en-US" sz="2400" dirty="0">
              <a:cs typeface="MS PGothic"/>
              <a:sym typeface="MS PGothic"/>
            </a:endParaRPr>
          </a:p>
        </p:txBody>
      </p:sp>
      <p:sp>
        <p:nvSpPr>
          <p:cNvPr id="6" name="Google Shape;107;g2f54bed3a7d_0_1">
            <a:extLst>
              <a:ext uri="{FF2B5EF4-FFF2-40B4-BE49-F238E27FC236}">
                <a16:creationId xmlns:a16="http://schemas.microsoft.com/office/drawing/2014/main" id="{215BB39A-0390-6930-9F42-D45C5A689B39}"/>
              </a:ext>
            </a:extLst>
          </p:cNvPr>
          <p:cNvSpPr txBox="1"/>
          <p:nvPr/>
        </p:nvSpPr>
        <p:spPr>
          <a:xfrm>
            <a:off x="4306203" y="1924792"/>
            <a:ext cx="4227687" cy="34668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医薬品医療機器等法</a:t>
            </a:r>
            <a:r>
              <a:rPr kumimoji="0" lang="ja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7" name="Google Shape;103;g2f54bed3a7d_0_1">
            <a:extLst>
              <a:ext uri="{FF2B5EF4-FFF2-40B4-BE49-F238E27FC236}">
                <a16:creationId xmlns:a16="http://schemas.microsoft.com/office/drawing/2014/main" id="{A5CED3EE-C741-9602-27B0-96FAC775887A}"/>
              </a:ext>
            </a:extLst>
          </p:cNvPr>
          <p:cNvSpPr txBox="1"/>
          <p:nvPr/>
        </p:nvSpPr>
        <p:spPr>
          <a:xfrm>
            <a:off x="801873" y="3007034"/>
            <a:ext cx="7732017" cy="35949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sp>
        <p:nvSpPr>
          <p:cNvPr id="8" name="Google Shape;103;g2f54bed3a7d_0_1">
            <a:extLst>
              <a:ext uri="{FF2B5EF4-FFF2-40B4-BE49-F238E27FC236}">
                <a16:creationId xmlns:a16="http://schemas.microsoft.com/office/drawing/2014/main" id="{8A28F54B-0D34-8DA8-BA34-7D6B4B08B69E}"/>
              </a:ext>
            </a:extLst>
          </p:cNvPr>
          <p:cNvSpPr txBox="1"/>
          <p:nvPr/>
        </p:nvSpPr>
        <p:spPr>
          <a:xfrm>
            <a:off x="807125" y="2391652"/>
            <a:ext cx="7714819" cy="63649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dirty="0">
                <a:cs typeface="MS PGothic"/>
                <a:sym typeface="MS PGothic"/>
              </a:rPr>
              <a:t>危険ドラッグは</a:t>
            </a:r>
            <a:r>
              <a:rPr lang="ja-JP" altLang="en-US" dirty="0">
                <a:solidFill>
                  <a:srgbClr val="FF0000"/>
                </a:solidFill>
                <a:cs typeface="MS PGothic"/>
                <a:sym typeface="MS PGothic"/>
              </a:rPr>
              <a:t>法律の規制に引っかからないよう</a:t>
            </a:r>
            <a:r>
              <a:rPr lang="ja-JP" altLang="en-US" dirty="0">
                <a:cs typeface="MS PGothic"/>
                <a:sym typeface="MS PGothic"/>
              </a:rPr>
              <a:t>、麻薬や覚醒剤・大麻</a:t>
            </a:r>
            <a:br>
              <a:rPr lang="en-US" altLang="ja-JP" dirty="0">
                <a:cs typeface="MS PGothic"/>
                <a:sym typeface="MS PGothic"/>
              </a:rPr>
            </a:br>
            <a:r>
              <a:rPr lang="ja-JP" altLang="en-US" dirty="0">
                <a:cs typeface="MS PGothic"/>
                <a:sym typeface="MS PGothic"/>
              </a:rPr>
              <a:t>成分の化学構造の一部を変えた成分を含む薬物の総称。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FE7DF60-7D8B-05D6-E8ED-DA7C6A907D64}"/>
              </a:ext>
            </a:extLst>
          </p:cNvPr>
          <p:cNvSpPr txBox="1">
            <a:spLocks/>
          </p:cNvSpPr>
          <p:nvPr/>
        </p:nvSpPr>
        <p:spPr>
          <a:xfrm>
            <a:off x="3640251" y="6300887"/>
            <a:ext cx="2847253" cy="280654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>
                <a:latin typeface="+mn-ea"/>
              </a:rPr>
              <a:t>写真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900" dirty="0">
              <a:latin typeface="+mn-ea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ECD299C-5E12-8A3D-0DE8-094C24500801}"/>
              </a:ext>
            </a:extLst>
          </p:cNvPr>
          <p:cNvGrpSpPr/>
          <p:nvPr/>
        </p:nvGrpSpPr>
        <p:grpSpPr>
          <a:xfrm>
            <a:off x="2711364" y="4266623"/>
            <a:ext cx="3708682" cy="2087691"/>
            <a:chOff x="2243130" y="4253945"/>
            <a:chExt cx="3708682" cy="2087691"/>
          </a:xfrm>
        </p:grpSpPr>
        <p:pic>
          <p:nvPicPr>
            <p:cNvPr id="11" name="Google Shape;166;g2f54bed3a7d_0_82">
              <a:extLst>
                <a:ext uri="{FF2B5EF4-FFF2-40B4-BE49-F238E27FC236}">
                  <a16:creationId xmlns:a16="http://schemas.microsoft.com/office/drawing/2014/main" id="{00A2F525-2D57-0F55-D868-851B0BDE8470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rcRect l="1457" t="5455" r="4204" b="4632"/>
            <a:stretch/>
          </p:blipFill>
          <p:spPr>
            <a:xfrm>
              <a:off x="2243131" y="4253945"/>
              <a:ext cx="3708681" cy="20876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フローチャート: 手操作入力 8">
              <a:extLst>
                <a:ext uri="{FF2B5EF4-FFF2-40B4-BE49-F238E27FC236}">
                  <a16:creationId xmlns:a16="http://schemas.microsoft.com/office/drawing/2014/main" id="{6BCCDA46-AC37-F44D-21F7-C4D7C6A80609}"/>
                </a:ext>
              </a:extLst>
            </p:cNvPr>
            <p:cNvSpPr/>
            <p:nvPr/>
          </p:nvSpPr>
          <p:spPr>
            <a:xfrm rot="16200000" flipV="1">
              <a:off x="2817928" y="3681263"/>
              <a:ext cx="475683" cy="162527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58"/>
                <a:gd name="connsiteY0" fmla="*/ 1105 h 9105"/>
                <a:gd name="connsiteX1" fmla="*/ 10058 w 10058"/>
                <a:gd name="connsiteY1" fmla="*/ 0 h 9105"/>
                <a:gd name="connsiteX2" fmla="*/ 10000 w 10058"/>
                <a:gd name="connsiteY2" fmla="*/ 9105 h 9105"/>
                <a:gd name="connsiteX3" fmla="*/ 0 w 10058"/>
                <a:gd name="connsiteY3" fmla="*/ 9105 h 9105"/>
                <a:gd name="connsiteX4" fmla="*/ 0 w 10058"/>
                <a:gd name="connsiteY4" fmla="*/ 1105 h 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8" h="9105">
                  <a:moveTo>
                    <a:pt x="0" y="1105"/>
                  </a:moveTo>
                  <a:lnTo>
                    <a:pt x="10058" y="0"/>
                  </a:lnTo>
                  <a:cubicBezTo>
                    <a:pt x="10039" y="3035"/>
                    <a:pt x="10019" y="6070"/>
                    <a:pt x="10000" y="9105"/>
                  </a:cubicBezTo>
                  <a:lnTo>
                    <a:pt x="0" y="9105"/>
                  </a:lnTo>
                  <a:lnTo>
                    <a:pt x="0" y="1105"/>
                  </a:lnTo>
                  <a:close/>
                </a:path>
              </a:pathLst>
            </a:cu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4417A85-C456-0090-1E90-1177BD14C384}"/>
                </a:ext>
              </a:extLst>
            </p:cNvPr>
            <p:cNvSpPr txBox="1"/>
            <p:nvPr/>
          </p:nvSpPr>
          <p:spPr>
            <a:xfrm>
              <a:off x="2392463" y="4322118"/>
              <a:ext cx="1162947" cy="2923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500" b="1" dirty="0">
                  <a:solidFill>
                    <a:schemeClr val="bg1"/>
                  </a:solidFill>
                </a:rPr>
                <a:t>   き    けん</a:t>
              </a:r>
              <a:endParaRPr kumimoji="1" lang="en-US" altLang="ja-JP" sz="1400" b="1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1"/>
                  </a:solidFill>
                </a:rPr>
                <a:t>危険ドラッグ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0BF7E6A-D265-3127-C92C-AA0067B76D2C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15" name="平行四辺形 14">
              <a:extLst>
                <a:ext uri="{FF2B5EF4-FFF2-40B4-BE49-F238E27FC236}">
                  <a16:creationId xmlns:a16="http://schemas.microsoft.com/office/drawing/2014/main" id="{527903F6-3C55-3E03-AC68-99A6263601A8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A5DE361F-A3DC-21FC-95EC-1598A6206A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35FB2D7-0F45-7704-460E-B752AE3452B4}"/>
              </a:ext>
            </a:extLst>
          </p:cNvPr>
          <p:cNvSpPr txBox="1"/>
          <p:nvPr/>
        </p:nvSpPr>
        <p:spPr>
          <a:xfrm>
            <a:off x="6722587" y="2273732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00" dirty="0"/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36369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FDA06-E512-9A8D-B5FF-D7507FA4B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BA33CB-4E67-709F-9A74-95ABF192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20FABC15-3CD1-FDAA-0C0C-EA2C24E58638}"/>
              </a:ext>
            </a:extLst>
          </p:cNvPr>
          <p:cNvSpPr/>
          <p:nvPr/>
        </p:nvSpPr>
        <p:spPr>
          <a:xfrm>
            <a:off x="835536" y="1157537"/>
            <a:ext cx="7480318" cy="4542926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27B342C-B0B2-4A0B-8293-07D40C1BD276}"/>
              </a:ext>
            </a:extLst>
          </p:cNvPr>
          <p:cNvSpPr txBox="1"/>
          <p:nvPr/>
        </p:nvSpPr>
        <p:spPr>
          <a:xfrm>
            <a:off x="1660594" y="2146128"/>
            <a:ext cx="5827236" cy="2259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altLang="ja-JP" sz="44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薬物</a:t>
            </a:r>
            <a:r>
              <a:rPr lang="ja-JP" altLang="en-US" sz="44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乱用</a:t>
            </a:r>
            <a:r>
              <a:rPr lang="ja-JP" altLang="en-US" sz="4400" b="1" dirty="0">
                <a:latin typeface="+mn-ea"/>
                <a:cs typeface="MS PGothic"/>
                <a:sym typeface="MS PGothic"/>
              </a:rPr>
              <a:t>は、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4400" b="1" dirty="0">
                <a:solidFill>
                  <a:srgbClr val="0070C0"/>
                </a:solidFill>
                <a:latin typeface="+mn-ea"/>
                <a:cs typeface="MS PGothic"/>
                <a:sym typeface="MS PGothic"/>
              </a:rPr>
              <a:t>脳へ</a:t>
            </a:r>
            <a:r>
              <a:rPr lang="ja-JP" altLang="en-US" sz="4400" b="1" dirty="0">
                <a:latin typeface="+mn-ea"/>
                <a:cs typeface="MS PGothic"/>
                <a:sym typeface="MS PGothic"/>
              </a:rPr>
              <a:t>どのような</a:t>
            </a:r>
            <a:r>
              <a:rPr lang="ja-JP" altLang="en-US" sz="4400" b="1" dirty="0">
                <a:solidFill>
                  <a:srgbClr val="0070C0"/>
                </a:solidFill>
                <a:latin typeface="+mn-ea"/>
                <a:cs typeface="MS PGothic"/>
                <a:sym typeface="MS PGothic"/>
              </a:rPr>
              <a:t>影響</a:t>
            </a:r>
            <a:r>
              <a:rPr lang="ja-JP" altLang="en-US" sz="4400" b="1" dirty="0">
                <a:latin typeface="+mn-ea"/>
                <a:cs typeface="MS PGothic"/>
                <a:sym typeface="MS PGothic"/>
              </a:rPr>
              <a:t>が</a:t>
            </a:r>
            <a:br>
              <a:rPr lang="en-US" altLang="ja-JP" sz="4400" b="1" dirty="0">
                <a:latin typeface="+mn-ea"/>
                <a:cs typeface="MS PGothic"/>
                <a:sym typeface="MS PGothic"/>
              </a:rPr>
            </a:br>
            <a:r>
              <a:rPr lang="ja-JP" altLang="en-US" sz="4400" b="1" dirty="0">
                <a:latin typeface="+mn-ea"/>
                <a:cs typeface="MS PGothic"/>
                <a:sym typeface="MS PGothic"/>
              </a:rPr>
              <a:t>あるのだろうか？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616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C76549-9760-AB7F-4A50-6AAF0159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E0E15B9-E32B-45ED-98B9-A768E9A1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脳へ与える影響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87D8799-B895-31D8-7FE8-2895A67C4217}"/>
              </a:ext>
            </a:extLst>
          </p:cNvPr>
          <p:cNvSpPr txBox="1">
            <a:spLocks/>
          </p:cNvSpPr>
          <p:nvPr/>
        </p:nvSpPr>
        <p:spPr>
          <a:xfrm>
            <a:off x="3289069" y="6253199"/>
            <a:ext cx="5243744" cy="2308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出典：（公財）麻薬・覚せい剤乱用防止センター</a:t>
            </a:r>
            <a:r>
              <a:rPr lang="en-US" altLang="ja-JP" sz="900" dirty="0"/>
              <a:t>HP</a:t>
            </a:r>
            <a:r>
              <a:rPr lang="ja-JP" altLang="en-US" sz="900" dirty="0"/>
              <a:t>（</a:t>
            </a:r>
            <a:r>
              <a:rPr lang="en-US" altLang="ja-JP" sz="900" dirty="0"/>
              <a:t>https://www.dapc.or.jp/kiso/04_effect.html</a:t>
            </a:r>
            <a:r>
              <a:rPr lang="ja-JP" altLang="en-US" sz="900" dirty="0"/>
              <a:t>）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551A714-9AAC-D772-5841-18DB559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2" y="1708813"/>
            <a:ext cx="8110496" cy="34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D296BE0-6AFF-DC49-132F-A33585949C46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968D5F8E-EC2F-14C6-348A-D539CFB3C2CA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858A1304-37BB-3ABB-E620-37AC5217A3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488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B27EE-93D3-4BE5-070E-94F66A210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31DE762-A726-2385-6EFA-143D9C21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0DCA10F-C101-5155-61B3-93C3332C5FE0}"/>
              </a:ext>
            </a:extLst>
          </p:cNvPr>
          <p:cNvSpPr txBox="1"/>
          <p:nvPr/>
        </p:nvSpPr>
        <p:spPr>
          <a:xfrm>
            <a:off x="1193508" y="2765996"/>
            <a:ext cx="6936515" cy="79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buSzPts val="990"/>
            </a:pPr>
            <a:r>
              <a:rPr lang="ja-JP" altLang="en-US" sz="4050" b="1" dirty="0">
                <a:cs typeface="MS PGothic"/>
                <a:sym typeface="MS PGothic"/>
              </a:rPr>
              <a:t>大麻事犯について考えよう！</a:t>
            </a:r>
            <a:endParaRPr kumimoji="1" lang="ja-JP" altLang="en-US" sz="4050" b="1" dirty="0"/>
          </a:p>
        </p:txBody>
      </p:sp>
    </p:spTree>
    <p:extLst>
      <p:ext uri="{BB962C8B-B14F-4D97-AF65-F5344CB8AC3E}">
        <p14:creationId xmlns:p14="http://schemas.microsoft.com/office/powerpoint/2010/main" val="2756107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18AC203-4F52-3264-DCD4-8D4F8241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AA72455D-2C9B-63A4-859E-D90001A0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53" y="291489"/>
            <a:ext cx="7899888" cy="985215"/>
          </a:xfrm>
        </p:spPr>
        <p:txBody>
          <a:bodyPr>
            <a:normAutofit/>
          </a:bodyPr>
          <a:lstStyle/>
          <a:p>
            <a:r>
              <a:rPr lang="ja-JP" altLang="en-US" sz="3200" spc="-200" dirty="0"/>
              <a:t>①大麻事犯を考えよう！　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53A1923-B21D-A0F6-72A6-86D3339CE495}"/>
              </a:ext>
            </a:extLst>
          </p:cNvPr>
          <p:cNvSpPr/>
          <p:nvPr/>
        </p:nvSpPr>
        <p:spPr>
          <a:xfrm>
            <a:off x="802818" y="1309362"/>
            <a:ext cx="7729995" cy="725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rtlCol="0" anchor="ctr"/>
          <a:lstStyle/>
          <a:p>
            <a:pPr marL="3175" indent="-3175">
              <a:lnSpc>
                <a:spcPct val="90000"/>
              </a:lnSpc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このグラフから考えられることはなんだろう？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</a:b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+mn-cs"/>
              </a:rPr>
              <a:t>また、その原因や理由について考えていこう！</a:t>
            </a:r>
          </a:p>
        </p:txBody>
      </p:sp>
      <p:pic>
        <p:nvPicPr>
          <p:cNvPr id="6" name="Google Shape;327;g3011e683d15_1_19">
            <a:extLst>
              <a:ext uri="{FF2B5EF4-FFF2-40B4-BE49-F238E27FC236}">
                <a16:creationId xmlns:a16="http://schemas.microsoft.com/office/drawing/2014/main" id="{52BCA8DB-8EA5-EA15-0B2A-42EB0971EE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0550" b="6315"/>
          <a:stretch/>
        </p:blipFill>
        <p:spPr>
          <a:xfrm>
            <a:off x="903690" y="2455086"/>
            <a:ext cx="7371503" cy="37507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6BEF52E-4E4E-9B38-C750-FAD7D37FEA68}"/>
              </a:ext>
            </a:extLst>
          </p:cNvPr>
          <p:cNvSpPr txBox="1">
            <a:spLocks/>
          </p:cNvSpPr>
          <p:nvPr/>
        </p:nvSpPr>
        <p:spPr>
          <a:xfrm>
            <a:off x="3128770" y="6253211"/>
            <a:ext cx="5404043" cy="31874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出典：「第六次薬物乱用防止五か年戦略」フォローアップ（令和</a:t>
            </a:r>
            <a:r>
              <a:rPr lang="en-US" altLang="ja-JP" sz="900" dirty="0"/>
              <a:t>6</a:t>
            </a:r>
            <a:r>
              <a:rPr lang="ja-JP" altLang="en-US" sz="900" dirty="0"/>
              <a:t>年</a:t>
            </a:r>
            <a:r>
              <a:rPr lang="en-US" altLang="ja-JP" sz="900" dirty="0"/>
              <a:t>7</a:t>
            </a:r>
            <a:r>
              <a:rPr lang="ja-JP" altLang="en-US" sz="900" dirty="0"/>
              <a:t>月</a:t>
            </a:r>
            <a:r>
              <a:rPr lang="en-US" altLang="ja-JP" sz="900" dirty="0"/>
              <a:t>23</a:t>
            </a:r>
            <a:r>
              <a:rPr lang="ja-JP" altLang="en-US" sz="900" dirty="0"/>
              <a:t>日）薬物乱用対策推進会議</a:t>
            </a:r>
          </a:p>
          <a:p>
            <a:pPr marL="0" indent="0" algn="r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（</a:t>
            </a:r>
            <a:r>
              <a:rPr lang="en-US" altLang="ja-JP" sz="900" dirty="0"/>
              <a:t>https://www.mhlw.go.jp/content/11126000/001279247.pdf</a:t>
            </a:r>
            <a:r>
              <a:rPr lang="ja-JP" altLang="en-US" sz="900" dirty="0"/>
              <a:t>）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1D755253-6FDA-1CBF-6E6D-A97764893582}"/>
              </a:ext>
            </a:extLst>
          </p:cNvPr>
          <p:cNvSpPr txBox="1">
            <a:spLocks/>
          </p:cNvSpPr>
          <p:nvPr/>
        </p:nvSpPr>
        <p:spPr>
          <a:xfrm>
            <a:off x="802818" y="2083257"/>
            <a:ext cx="4583306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2000" b="1" dirty="0">
                <a:latin typeface="+mn-ea"/>
              </a:rPr>
              <a:t>大麻事犯における</a:t>
            </a:r>
            <a:r>
              <a:rPr lang="en-US" altLang="ja-JP" sz="2000" b="1" dirty="0">
                <a:latin typeface="+mn-ea"/>
              </a:rPr>
              <a:t>30</a:t>
            </a:r>
            <a:r>
              <a:rPr lang="ja-JP" altLang="en-US" sz="2000" b="1" dirty="0">
                <a:latin typeface="+mn-ea"/>
              </a:rPr>
              <a:t>歳未満の検挙人員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25F1172-CD76-C21E-CA72-35C299A7B924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9" name="平行四辺形 8">
              <a:extLst>
                <a:ext uri="{FF2B5EF4-FFF2-40B4-BE49-F238E27FC236}">
                  <a16:creationId xmlns:a16="http://schemas.microsoft.com/office/drawing/2014/main" id="{850CF101-91DD-AFA3-8D3C-BFD4F354A31E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C46BB043-3537-50A1-FD60-C9F20B382C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1172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86076-FA73-DCF7-B42E-1B13EDDE8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DDC7F6C-8E67-6018-83DD-9A3B8268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2916FE6F-3F4D-5435-FA69-57EA7077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②乱用のきっかけは？　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7D5CCC5-69DC-D68B-9D2F-E12E1FB61496}"/>
              </a:ext>
            </a:extLst>
          </p:cNvPr>
          <p:cNvSpPr txBox="1">
            <a:spLocks/>
          </p:cNvSpPr>
          <p:nvPr/>
        </p:nvSpPr>
        <p:spPr>
          <a:xfrm>
            <a:off x="1115398" y="6341121"/>
            <a:ext cx="7417415" cy="2308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出典：「令和５年における組織犯罪の情勢」（警察庁）（</a:t>
            </a:r>
            <a:r>
              <a:rPr lang="en-US" altLang="ja-JP" sz="900" dirty="0"/>
              <a:t>https://www.npa.go.jp/publications/statistics/kikakubunseki/r5jousei20240408.pdf</a:t>
            </a:r>
            <a:r>
              <a:rPr lang="ja-JP" altLang="en-US" sz="900" dirty="0"/>
              <a:t>）</a:t>
            </a:r>
          </a:p>
        </p:txBody>
      </p:sp>
      <p:pic>
        <p:nvPicPr>
          <p:cNvPr id="3" name="Google Shape;336;g3011e683d15_1_25">
            <a:extLst>
              <a:ext uri="{FF2B5EF4-FFF2-40B4-BE49-F238E27FC236}">
                <a16:creationId xmlns:a16="http://schemas.microsoft.com/office/drawing/2014/main" id="{D4D4B5D8-6777-8867-70B6-3E41FE8DB7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818" y="2402927"/>
            <a:ext cx="7729995" cy="28353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84584F50-1ABA-138A-D9B3-F24BB740E8AE}"/>
              </a:ext>
            </a:extLst>
          </p:cNvPr>
          <p:cNvSpPr txBox="1">
            <a:spLocks/>
          </p:cNvSpPr>
          <p:nvPr/>
        </p:nvSpPr>
        <p:spPr>
          <a:xfrm>
            <a:off x="802818" y="1994489"/>
            <a:ext cx="6340197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2000" b="1" dirty="0">
                <a:latin typeface="+mn-ea"/>
              </a:rPr>
              <a:t>大麻を初めて使用したきっかけ（初回使用年齢層別）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56EE0A5-9D69-998A-F165-48A9A442A2B9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9" name="平行四辺形 8">
              <a:extLst>
                <a:ext uri="{FF2B5EF4-FFF2-40B4-BE49-F238E27FC236}">
                  <a16:creationId xmlns:a16="http://schemas.microsoft.com/office/drawing/2014/main" id="{75235DAA-FD57-689A-8C91-B37E6FE16091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B3B9E09F-FA57-8FC6-C235-4A31F9B925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0924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BB615-0882-6105-A5FF-2A8787F97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B3BE781-69FB-B995-59A6-E27E61F0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ACB7EB9F-E56E-255E-AAB6-A11A28172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②乱用のきっかけは？　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E04EC7A1-D0BB-1BA6-892A-46A82D43D8C9}"/>
              </a:ext>
            </a:extLst>
          </p:cNvPr>
          <p:cNvSpPr txBox="1">
            <a:spLocks/>
          </p:cNvSpPr>
          <p:nvPr/>
        </p:nvSpPr>
        <p:spPr>
          <a:xfrm>
            <a:off x="1115398" y="6341121"/>
            <a:ext cx="7417415" cy="2308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出典：「令和５年における組織犯罪の情勢」（警察庁）（</a:t>
            </a:r>
            <a:r>
              <a:rPr lang="en-US" altLang="ja-JP" sz="900" dirty="0"/>
              <a:t>https://www.npa.go.jp/publications/statistics/kikakubunseki/r5jousei20240408.pdf</a:t>
            </a:r>
            <a:r>
              <a:rPr lang="ja-JP" altLang="en-US" sz="900" dirty="0"/>
              <a:t>）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0B6B5F20-3A45-BA65-5CEF-1DFAA7BC04CF}"/>
              </a:ext>
            </a:extLst>
          </p:cNvPr>
          <p:cNvSpPr txBox="1">
            <a:spLocks/>
          </p:cNvSpPr>
          <p:nvPr/>
        </p:nvSpPr>
        <p:spPr>
          <a:xfrm>
            <a:off x="802818" y="1659209"/>
            <a:ext cx="4839786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2000" b="1" dirty="0">
                <a:latin typeface="+mn-ea"/>
              </a:rPr>
              <a:t>大麻を初めて使用した動機（</a:t>
            </a:r>
            <a:r>
              <a:rPr lang="en-US" altLang="ja-JP" sz="2000" b="1" dirty="0">
                <a:latin typeface="+mn-ea"/>
              </a:rPr>
              <a:t>20</a:t>
            </a:r>
            <a:r>
              <a:rPr lang="ja-JP" altLang="en-US" sz="2000" b="1" dirty="0">
                <a:latin typeface="+mn-ea"/>
              </a:rPr>
              <a:t>歳未満）</a:t>
            </a:r>
          </a:p>
        </p:txBody>
      </p:sp>
      <p:pic>
        <p:nvPicPr>
          <p:cNvPr id="6" name="Google Shape;346;g3011e683d15_1_33">
            <a:extLst>
              <a:ext uri="{FF2B5EF4-FFF2-40B4-BE49-F238E27FC236}">
                <a16:creationId xmlns:a16="http://schemas.microsoft.com/office/drawing/2014/main" id="{8AD5A150-09E7-AE41-9BC5-0B4845D1B3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3329"/>
          <a:stretch/>
        </p:blipFill>
        <p:spPr>
          <a:xfrm>
            <a:off x="802817" y="2059319"/>
            <a:ext cx="7732255" cy="372300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D19BF64-2C21-E82B-2F6E-B3DD1EE38BA7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9" name="平行四辺形 8">
              <a:extLst>
                <a:ext uri="{FF2B5EF4-FFF2-40B4-BE49-F238E27FC236}">
                  <a16:creationId xmlns:a16="http://schemas.microsoft.com/office/drawing/2014/main" id="{B20C98F1-6D2D-6C1E-8BB1-1933E81C7AC7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8E1FEA8A-9F25-FA29-B525-8CAD1DB890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542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E1AE9-61F3-A7E3-798B-A2E921334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7E25FA4-06B4-2571-6C06-0A3249F08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020A4B3-C659-A152-D030-7C3E5395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③大麻は危険なもの？　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3D13EE87-E8F9-31EE-E786-2676515D257B}"/>
              </a:ext>
            </a:extLst>
          </p:cNvPr>
          <p:cNvSpPr txBox="1">
            <a:spLocks/>
          </p:cNvSpPr>
          <p:nvPr/>
        </p:nvSpPr>
        <p:spPr>
          <a:xfrm>
            <a:off x="1115398" y="6341121"/>
            <a:ext cx="7417415" cy="2308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出典：「令和５年における組織犯罪の情勢」（警察庁）（</a:t>
            </a:r>
            <a:r>
              <a:rPr lang="en-US" altLang="ja-JP" sz="900" dirty="0"/>
              <a:t>https://www.npa.go.jp/publications/statistics/kikakubunseki/r5jousei20240408.pdf</a:t>
            </a:r>
            <a:r>
              <a:rPr lang="ja-JP" altLang="en-US" sz="900" dirty="0"/>
              <a:t>）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328B14D-2CF3-4130-6ABC-2BA95890FEB9}"/>
              </a:ext>
            </a:extLst>
          </p:cNvPr>
          <p:cNvSpPr txBox="1">
            <a:spLocks/>
          </p:cNvSpPr>
          <p:nvPr/>
        </p:nvSpPr>
        <p:spPr>
          <a:xfrm>
            <a:off x="802818" y="1415369"/>
            <a:ext cx="6340197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2000" b="1" dirty="0">
                <a:latin typeface="+mn-ea"/>
              </a:rPr>
              <a:t>大麻及び覚醒剤に対する危険（有害）性の認識の比較</a:t>
            </a:r>
          </a:p>
        </p:txBody>
      </p:sp>
      <p:pic>
        <p:nvPicPr>
          <p:cNvPr id="3" name="Google Shape;357;g3011e683d15_1_40">
            <a:extLst>
              <a:ext uri="{FF2B5EF4-FFF2-40B4-BE49-F238E27FC236}">
                <a16:creationId xmlns:a16="http://schemas.microsoft.com/office/drawing/2014/main" id="{52EDF4BB-3397-5601-3B4D-96306D24E43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t="12761"/>
          <a:stretch/>
        </p:blipFill>
        <p:spPr>
          <a:xfrm>
            <a:off x="802819" y="1835786"/>
            <a:ext cx="6014541" cy="322867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52246BB-54B4-8AA0-7C86-689C868C9523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9" name="平行四辺形 8">
              <a:extLst>
                <a:ext uri="{FF2B5EF4-FFF2-40B4-BE49-F238E27FC236}">
                  <a16:creationId xmlns:a16="http://schemas.microsoft.com/office/drawing/2014/main" id="{D844D4A9-140B-A0C8-3D3D-3048181FBF1A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3330F549-7FF6-6A65-659B-6FFA70791C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DE77D82-BF43-B2EA-3133-6DBF917A7F23}"/>
              </a:ext>
            </a:extLst>
          </p:cNvPr>
          <p:cNvSpPr txBox="1"/>
          <p:nvPr/>
        </p:nvSpPr>
        <p:spPr>
          <a:xfrm>
            <a:off x="1824382" y="1273540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/>
              <a:t>かくせいざい</a:t>
            </a:r>
          </a:p>
        </p:txBody>
      </p:sp>
      <p:sp>
        <p:nvSpPr>
          <p:cNvPr id="13" name="Google Shape;321;p58">
            <a:extLst>
              <a:ext uri="{FF2B5EF4-FFF2-40B4-BE49-F238E27FC236}">
                <a16:creationId xmlns:a16="http://schemas.microsoft.com/office/drawing/2014/main" id="{CD890EC6-822F-2A38-34B5-E020398727C0}"/>
              </a:ext>
            </a:extLst>
          </p:cNvPr>
          <p:cNvSpPr txBox="1">
            <a:spLocks/>
          </p:cNvSpPr>
          <p:nvPr/>
        </p:nvSpPr>
        <p:spPr>
          <a:xfrm>
            <a:off x="869520" y="5326736"/>
            <a:ext cx="5490640" cy="4509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>
              <a:spcAft>
                <a:spcPts val="1200"/>
              </a:spcAft>
              <a:buFont typeface="Proxima Nova"/>
              <a:buNone/>
            </a:pPr>
            <a:r>
              <a:rPr lang="ja-JP" altLang="en-US" sz="2000" b="1" dirty="0">
                <a:solidFill>
                  <a:schemeClr val="dk1"/>
                </a:solidFill>
                <a:latin typeface="+mj-ea"/>
                <a:ea typeface="+mj-ea"/>
                <a:cs typeface="Arial"/>
                <a:sym typeface="Arial"/>
              </a:rPr>
              <a:t>⇒薬物乱用に対する認識の甘さがある。</a:t>
            </a:r>
            <a:endParaRPr lang="ja-JP" altLang="en-US" sz="1200" b="1" dirty="0">
              <a:solidFill>
                <a:schemeClr val="dk1"/>
              </a:solidFill>
              <a:latin typeface="+mj-ea"/>
              <a:ea typeface="+mj-ea"/>
              <a:cs typeface="Arial"/>
              <a:sym typeface="Arial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9B982D-A235-DD2D-E23B-F81450FFC46C}"/>
              </a:ext>
            </a:extLst>
          </p:cNvPr>
          <p:cNvSpPr txBox="1"/>
          <p:nvPr/>
        </p:nvSpPr>
        <p:spPr>
          <a:xfrm>
            <a:off x="732808" y="3518000"/>
            <a:ext cx="7232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800" spc="-100" dirty="0"/>
              <a:t>かくせいざい</a:t>
            </a:r>
          </a:p>
        </p:txBody>
      </p:sp>
      <p:sp>
        <p:nvSpPr>
          <p:cNvPr id="14" name="Google Shape;319;p58">
            <a:extLst>
              <a:ext uri="{FF2B5EF4-FFF2-40B4-BE49-F238E27FC236}">
                <a16:creationId xmlns:a16="http://schemas.microsoft.com/office/drawing/2014/main" id="{F9BE92A4-1E2A-4650-59DA-A68E05C79ECD}"/>
              </a:ext>
            </a:extLst>
          </p:cNvPr>
          <p:cNvSpPr/>
          <p:nvPr/>
        </p:nvSpPr>
        <p:spPr>
          <a:xfrm>
            <a:off x="6367289" y="3555864"/>
            <a:ext cx="2700000" cy="13837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" sz="14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Proxima Nova"/>
                <a:sym typeface="Proxima Nova"/>
              </a:rPr>
              <a:t>大麻の危険（有害）性の認識に</a:t>
            </a:r>
            <a:endParaRPr sz="1400" b="0" i="0" u="none" strike="noStrike" cap="none" dirty="0">
              <a:solidFill>
                <a:srgbClr val="000000"/>
              </a:solidFill>
              <a:latin typeface="+mj-ea"/>
              <a:ea typeface="+mj-e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" sz="14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Proxima Nova"/>
                <a:sym typeface="Proxima Nova"/>
              </a:rPr>
              <a:t>ついて</a:t>
            </a:r>
            <a:r>
              <a:rPr lang="ja" sz="2000" b="1" i="0" u="sng" strike="noStrike" cap="none" dirty="0">
                <a:solidFill>
                  <a:srgbClr val="0000FF"/>
                </a:solidFill>
                <a:latin typeface="+mj-ea"/>
                <a:ea typeface="+mj-ea"/>
                <a:cs typeface="Proxima Nova"/>
                <a:sym typeface="Proxima Nova"/>
              </a:rPr>
              <a:t>約</a:t>
            </a:r>
            <a:r>
              <a:rPr lang="ja-JP" altLang="en-US" sz="2000" b="1" u="sng" dirty="0">
                <a:solidFill>
                  <a:srgbClr val="0000FF"/>
                </a:solidFill>
                <a:latin typeface="+mj-ea"/>
                <a:ea typeface="+mj-ea"/>
                <a:cs typeface="Proxima Nova"/>
                <a:sym typeface="Proxima Nova"/>
              </a:rPr>
              <a:t>７６％</a:t>
            </a:r>
            <a:r>
              <a:rPr lang="ja" sz="14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Proxima Nova"/>
                <a:sym typeface="Proxima Nova"/>
              </a:rPr>
              <a:t>が</a:t>
            </a:r>
            <a:endParaRPr lang="en-US" altLang="ja" sz="1400" b="0" i="0" u="none" strike="noStrike" cap="none" dirty="0">
              <a:solidFill>
                <a:srgbClr val="000000"/>
              </a:solidFill>
              <a:latin typeface="+mj-ea"/>
              <a:ea typeface="+mj-e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" sz="1400" b="0" i="0" u="none" strike="noStrike" cap="none" dirty="0">
                <a:solidFill>
                  <a:srgbClr val="000000"/>
                </a:solidFill>
                <a:latin typeface="+mj-ea"/>
                <a:ea typeface="+mj-ea"/>
                <a:cs typeface="Proxima Nova"/>
                <a:sym typeface="Proxima Nova"/>
              </a:rPr>
              <a:t>「全くない」「あまりない」を回答</a:t>
            </a:r>
            <a:endParaRPr sz="1400" b="0" i="0" u="none" strike="noStrike" cap="none" dirty="0">
              <a:solidFill>
                <a:srgbClr val="000000"/>
              </a:solidFill>
              <a:latin typeface="+mj-ea"/>
              <a:ea typeface="+mj-e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5487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2341E-019C-C497-70BD-011FCF8D4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30C0F13-B31E-C8C1-3FEE-B5D086D9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EED5E7-9B04-4879-D1ED-2FA201A9E177}"/>
              </a:ext>
            </a:extLst>
          </p:cNvPr>
          <p:cNvSpPr txBox="1"/>
          <p:nvPr/>
        </p:nvSpPr>
        <p:spPr>
          <a:xfrm>
            <a:off x="971273" y="1747978"/>
            <a:ext cx="7062281" cy="288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3600" b="1" dirty="0">
                <a:cs typeface="MS PGothic"/>
                <a:sym typeface="MS PGothic"/>
              </a:rPr>
              <a:t>＜本時の目標＞</a:t>
            </a:r>
            <a:endParaRPr lang="en-US" altLang="ja-JP" sz="3600" b="1" dirty="0">
              <a:cs typeface="MS PGothic"/>
              <a:sym typeface="MS PGothic"/>
            </a:endParaRPr>
          </a:p>
          <a:p>
            <a:pPr>
              <a:lnSpc>
                <a:spcPct val="120000"/>
              </a:lnSpc>
            </a:pPr>
            <a:endParaRPr lang="en-US" altLang="ja-JP" sz="3000" b="1" dirty="0">
              <a:cs typeface="MS PGothic"/>
              <a:sym typeface="MS PGothic"/>
            </a:endParaRPr>
          </a:p>
          <a:p>
            <a:pPr>
              <a:lnSpc>
                <a:spcPct val="120000"/>
              </a:lnSpc>
            </a:pPr>
            <a:r>
              <a:rPr lang="ja-JP" altLang="en-US" sz="4400" b="1" dirty="0">
                <a:cs typeface="MS PGothic"/>
                <a:sym typeface="MS PGothic"/>
              </a:rPr>
              <a:t>薬物乱用防止の在るべき姿について考えよう！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16792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A2787BB-7E89-05B5-5FDE-1E155F4C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81E1E5A-A5DC-9836-E082-D456C484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90" y="324147"/>
            <a:ext cx="7786653" cy="985215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大麻乱用者の証言</a:t>
            </a:r>
            <a:endParaRPr lang="ja-JP" altLang="en-US" sz="3200" dirty="0"/>
          </a:p>
        </p:txBody>
      </p:sp>
      <p:sp>
        <p:nvSpPr>
          <p:cNvPr id="8" name="Google Shape;103;g2f54bed3a7d_0_1">
            <a:extLst>
              <a:ext uri="{FF2B5EF4-FFF2-40B4-BE49-F238E27FC236}">
                <a16:creationId xmlns:a16="http://schemas.microsoft.com/office/drawing/2014/main" id="{EC1E0243-383F-BB3B-DDFE-C6EF73A18EF3}"/>
              </a:ext>
            </a:extLst>
          </p:cNvPr>
          <p:cNvSpPr txBox="1"/>
          <p:nvPr/>
        </p:nvSpPr>
        <p:spPr>
          <a:xfrm>
            <a:off x="812711" y="2164898"/>
            <a:ext cx="7720102" cy="1157149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108000" rIns="91425" bIns="108000" anchor="ctr" anchorCtr="0">
            <a:spAutoFit/>
          </a:bodyPr>
          <a:lstStyle/>
          <a:p>
            <a: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tabLst>
                <a:tab pos="2425700" algn="l"/>
              </a:tabLst>
            </a:pPr>
            <a:r>
              <a:rPr lang="ja-JP" altLang="en-US" sz="2500" b="1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これは大麻乱用者の手記です。</a:t>
            </a:r>
          </a:p>
          <a:p>
            <a: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tabLst>
                <a:tab pos="2425700" algn="l"/>
              </a:tabLst>
            </a:pPr>
            <a:r>
              <a:rPr lang="ja-JP" altLang="en-US" sz="2500" b="1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手記を読んで、あなたはどのように感じましたか？</a:t>
            </a:r>
          </a:p>
        </p:txBody>
      </p:sp>
      <p:sp>
        <p:nvSpPr>
          <p:cNvPr id="9" name="Google Shape;103;g2f54bed3a7d_0_1">
            <a:extLst>
              <a:ext uri="{FF2B5EF4-FFF2-40B4-BE49-F238E27FC236}">
                <a16:creationId xmlns:a16="http://schemas.microsoft.com/office/drawing/2014/main" id="{CCE18107-F4B6-FEAE-C55F-F4B10341B594}"/>
              </a:ext>
            </a:extLst>
          </p:cNvPr>
          <p:cNvSpPr txBox="1"/>
          <p:nvPr/>
        </p:nvSpPr>
        <p:spPr>
          <a:xfrm>
            <a:off x="812711" y="1543886"/>
            <a:ext cx="7714178" cy="45183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400" b="1" dirty="0">
                <a:solidFill>
                  <a:srgbClr val="0070C0"/>
                </a:solidFill>
                <a:cs typeface="MS PGothic"/>
                <a:sym typeface="MS PGothic"/>
              </a:rPr>
              <a:t>大麻乱用者による告白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FB587F3D-5712-525E-EAAC-44A54CCC7BEF}"/>
              </a:ext>
            </a:extLst>
          </p:cNvPr>
          <p:cNvSpPr txBox="1">
            <a:spLocks/>
          </p:cNvSpPr>
          <p:nvPr/>
        </p:nvSpPr>
        <p:spPr>
          <a:xfrm>
            <a:off x="2607547" y="6303036"/>
            <a:ext cx="5929828" cy="279244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出典：厚生労働省</a:t>
            </a:r>
            <a:r>
              <a:rPr lang="en-US" altLang="ja-JP" sz="900" dirty="0"/>
              <a:t>HP</a:t>
            </a:r>
            <a:r>
              <a:rPr lang="ja-JP" altLang="en-US" sz="900" dirty="0"/>
              <a:t>（</a:t>
            </a:r>
            <a:r>
              <a:rPr lang="en-US" altLang="ja-JP" sz="900" dirty="0"/>
              <a:t>https://www.mhlw.go.jp/bunya/iyakuhin/yakubuturanyou/taima01/chishiki03.html#link02</a:t>
            </a:r>
            <a:r>
              <a:rPr lang="ja-JP" altLang="en-US" sz="900" dirty="0"/>
              <a:t>）</a:t>
            </a:r>
          </a:p>
        </p:txBody>
      </p:sp>
      <p:sp>
        <p:nvSpPr>
          <p:cNvPr id="11" name="Google Shape;136;p3">
            <a:extLst>
              <a:ext uri="{FF2B5EF4-FFF2-40B4-BE49-F238E27FC236}">
                <a16:creationId xmlns:a16="http://schemas.microsoft.com/office/drawing/2014/main" id="{C57F4F48-E3A9-F468-4134-31771AC2099A}"/>
              </a:ext>
            </a:extLst>
          </p:cNvPr>
          <p:cNvSpPr txBox="1"/>
          <p:nvPr/>
        </p:nvSpPr>
        <p:spPr>
          <a:xfrm>
            <a:off x="1816987" y="4290883"/>
            <a:ext cx="4134435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dirty="0">
                <a:cs typeface="MS PGothic"/>
                <a:sym typeface="MS PGothic"/>
              </a:rPr>
              <a:t>↑</a:t>
            </a:r>
            <a:r>
              <a:rPr lang="ja" sz="1200" dirty="0">
                <a:cs typeface="MS PGothic"/>
                <a:sym typeface="MS PGothic"/>
              </a:rPr>
              <a:t>青字の部分をタップすると大麻乱用者の手記に進みます</a:t>
            </a:r>
            <a:endParaRPr sz="1200" dirty="0">
              <a:cs typeface="MS PGothic"/>
              <a:sym typeface="MS PGothic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8C949BE-56D2-4E46-2E2D-69B0B58DA182}"/>
              </a:ext>
            </a:extLst>
          </p:cNvPr>
          <p:cNvSpPr txBox="1"/>
          <p:nvPr/>
        </p:nvSpPr>
        <p:spPr>
          <a:xfrm>
            <a:off x="887995" y="3796775"/>
            <a:ext cx="3371436" cy="44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15950" marR="101600" lvl="0" indent="-285750" algn="l" rtl="0">
              <a:lnSpc>
                <a:spcPct val="157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Wingdings" panose="05000000000000000000" pitchFamily="2" charset="2"/>
              <a:buChar char="Ø"/>
            </a:pPr>
            <a:r>
              <a:rPr lang="ja-JP" altLang="en-US" sz="1600" u="sng" dirty="0">
                <a:solidFill>
                  <a:srgbClr val="003399"/>
                </a:solidFill>
                <a:latin typeface="+mn-ea"/>
                <a:cs typeface="MS PGothic"/>
                <a:sym typeface="MS P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大切な人を巻き込んだ後悔</a:t>
            </a:r>
            <a:endParaRPr kumimoji="1" lang="ja-JP" altLang="en-US" sz="1600" dirty="0">
              <a:latin typeface="+mn-ea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EA01105-F28D-8151-B7E8-8FFFC2BC07CB}"/>
              </a:ext>
            </a:extLst>
          </p:cNvPr>
          <p:cNvGrpSpPr/>
          <p:nvPr/>
        </p:nvGrpSpPr>
        <p:grpSpPr>
          <a:xfrm>
            <a:off x="1825101" y="418305"/>
            <a:ext cx="5763197" cy="674133"/>
            <a:chOff x="1825101" y="418305"/>
            <a:chExt cx="5763197" cy="674133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97DCB9A0-AB4D-51A2-194A-B6D56E0EC677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8319097E-1A67-5038-8324-414D62F15D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498" y="418305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0302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7D59F-37BB-5AA5-6FCB-3F4EE3BE2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08EC4F-3D5E-3B6F-4552-307B013D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19543F4-C561-1A72-8DBC-9D18D556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調べてみよう</a:t>
            </a:r>
          </a:p>
        </p:txBody>
      </p:sp>
      <p:sp>
        <p:nvSpPr>
          <p:cNvPr id="5" name="スクロール: 横 4">
            <a:extLst>
              <a:ext uri="{FF2B5EF4-FFF2-40B4-BE49-F238E27FC236}">
                <a16:creationId xmlns:a16="http://schemas.microsoft.com/office/drawing/2014/main" id="{C31FDF89-1124-134C-AA6E-AE016E409500}"/>
              </a:ext>
            </a:extLst>
          </p:cNvPr>
          <p:cNvSpPr/>
          <p:nvPr/>
        </p:nvSpPr>
        <p:spPr>
          <a:xfrm>
            <a:off x="1084083" y="1677970"/>
            <a:ext cx="7211506" cy="4098838"/>
          </a:xfrm>
          <a:prstGeom prst="horizontalScroll">
            <a:avLst>
              <a:gd name="adj" fmla="val 9276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altLang="en-US" sz="4400" b="1" dirty="0">
                <a:solidFill>
                  <a:schemeClr val="bg1"/>
                </a:solidFill>
                <a:latin typeface="+mn-ea"/>
              </a:rPr>
              <a:t>どのように薬物乱用を</a:t>
            </a:r>
            <a:br>
              <a:rPr lang="en-US" altLang="ja-JP" sz="4400" b="1" dirty="0">
                <a:solidFill>
                  <a:schemeClr val="bg1"/>
                </a:solidFill>
                <a:latin typeface="+mn-ea"/>
              </a:rPr>
            </a:br>
            <a:r>
              <a:rPr lang="ja-JP" altLang="en-US" sz="4400" b="1" dirty="0">
                <a:solidFill>
                  <a:schemeClr val="bg1"/>
                </a:solidFill>
                <a:latin typeface="+mn-ea"/>
              </a:rPr>
              <a:t>未然に防いでいる？？？</a:t>
            </a:r>
            <a:endParaRPr lang="ja-JP" altLang="en-US" sz="32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EA1381D-A3DE-D121-86DE-479B7E38F93D}"/>
              </a:ext>
            </a:extLst>
          </p:cNvPr>
          <p:cNvGrpSpPr/>
          <p:nvPr/>
        </p:nvGrpSpPr>
        <p:grpSpPr>
          <a:xfrm>
            <a:off x="1825101" y="416802"/>
            <a:ext cx="5756371" cy="674515"/>
            <a:chOff x="1825101" y="416802"/>
            <a:chExt cx="5756371" cy="674515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5BF16035-2CD5-5A52-015A-1676DDCB89B1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4B8200E9-F82E-71D7-DFD8-00EB9AB42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59" y="416802"/>
              <a:ext cx="568013" cy="67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5740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DF2D4-56EC-8CE8-AFF5-456B9A092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87E29A3-2D2F-30C1-EA8B-49B466C6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CA49808-7F06-9204-33BB-059D7D778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>
                <a:latin typeface="+mn-ea"/>
                <a:ea typeface="+mn-ea"/>
                <a:cs typeface="Arial"/>
                <a:sym typeface="Arial"/>
              </a:rPr>
              <a:t>薬物乱用を防ぐ取組①</a:t>
            </a:r>
            <a:endParaRPr kumimoji="1" lang="ja-JP" altLang="en-US" sz="3200" dirty="0"/>
          </a:p>
        </p:txBody>
      </p:sp>
      <p:pic>
        <p:nvPicPr>
          <p:cNvPr id="6" name="Google Shape;429;g3011e683d15_6_8">
            <a:extLst>
              <a:ext uri="{FF2B5EF4-FFF2-40B4-BE49-F238E27FC236}">
                <a16:creationId xmlns:a16="http://schemas.microsoft.com/office/drawing/2014/main" id="{692B10EC-861D-8A7B-0EFA-6C0E2B0872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460" y="1201784"/>
            <a:ext cx="3534859" cy="500070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oogle Shape;430;g3011e683d15_6_8">
            <a:extLst>
              <a:ext uri="{FF2B5EF4-FFF2-40B4-BE49-F238E27FC236}">
                <a16:creationId xmlns:a16="http://schemas.microsoft.com/office/drawing/2014/main" id="{1133E0B3-4B0B-4FC5-82AC-29283E7E68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9807" y="1201784"/>
            <a:ext cx="3508511" cy="500070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73010F0-5925-FA15-2CD9-8EAAA7D5E172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CC74AC9B-D93C-8D28-D873-1A54E29894BA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5E22B165-9A70-5F13-C22F-3A245E19C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4251B904-E355-6027-56F2-2D787CD7DC83}"/>
              </a:ext>
            </a:extLst>
          </p:cNvPr>
          <p:cNvSpPr txBox="1">
            <a:spLocks/>
          </p:cNvSpPr>
          <p:nvPr/>
        </p:nvSpPr>
        <p:spPr>
          <a:xfrm>
            <a:off x="856660" y="6245219"/>
            <a:ext cx="3550972" cy="3693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出典：厚生労働省</a:t>
            </a:r>
            <a:r>
              <a:rPr lang="en-US" altLang="ja-JP" sz="900" dirty="0"/>
              <a:t>HP</a:t>
            </a:r>
            <a:r>
              <a:rPr lang="ja-JP" altLang="en-US" sz="900" dirty="0"/>
              <a:t>（</a:t>
            </a:r>
            <a:r>
              <a:rPr lang="en-US" altLang="ja" sz="900" dirty="0"/>
              <a:t>https://www.mhlw.go.jp/content/11120000/</a:t>
            </a:r>
            <a:br>
              <a:rPr lang="en-US" altLang="ja" sz="900" dirty="0"/>
            </a:br>
            <a:r>
              <a:rPr lang="en-US" altLang="ja" sz="900" dirty="0"/>
              <a:t>Kojinyunyu2024_A3poster.pdf</a:t>
            </a:r>
            <a:r>
              <a:rPr lang="ja" altLang="en-US" sz="900" dirty="0"/>
              <a:t>）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CDECC82A-EECF-512C-9615-8213125F706C}"/>
              </a:ext>
            </a:extLst>
          </p:cNvPr>
          <p:cNvSpPr txBox="1">
            <a:spLocks/>
          </p:cNvSpPr>
          <p:nvPr/>
        </p:nvSpPr>
        <p:spPr>
          <a:xfrm>
            <a:off x="4705707" y="6245219"/>
            <a:ext cx="3844269" cy="3693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出典：厚生労働省</a:t>
            </a:r>
            <a:r>
              <a:rPr lang="en-US" altLang="ja-JP" sz="900" dirty="0"/>
              <a:t>HP</a:t>
            </a:r>
            <a:r>
              <a:rPr lang="ja-JP" altLang="en-US" sz="900" dirty="0"/>
              <a:t>（</a:t>
            </a:r>
            <a:r>
              <a:rPr lang="en-US" altLang="ja" sz="900" dirty="0"/>
              <a:t>https://www.mhlw.go.jp/content/11120000/000771684.pdf</a:t>
            </a:r>
            <a:r>
              <a:rPr lang="ja" altLang="en-US" sz="9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752220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47025-B904-223E-389C-7DD415F66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90FC007-F361-1193-FC1C-DB86C8170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8ECEDBF-05EC-3D48-2BAF-A696E067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>
                <a:latin typeface="+mn-ea"/>
                <a:ea typeface="+mn-ea"/>
                <a:cs typeface="Arial"/>
                <a:sym typeface="Arial"/>
              </a:rPr>
              <a:t>薬物乱用を防ぐ取組②</a:t>
            </a:r>
            <a:endParaRPr kumimoji="1" lang="ja-JP" altLang="en-US" sz="320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9A71F1C2-1381-A13A-D4AD-FB7908378366}"/>
              </a:ext>
            </a:extLst>
          </p:cNvPr>
          <p:cNvSpPr txBox="1">
            <a:spLocks/>
          </p:cNvSpPr>
          <p:nvPr/>
        </p:nvSpPr>
        <p:spPr>
          <a:xfrm>
            <a:off x="4430408" y="6341121"/>
            <a:ext cx="4102405" cy="2308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出典：財務省</a:t>
            </a:r>
            <a:r>
              <a:rPr lang="en-US" altLang="ja-JP" sz="900" dirty="0"/>
              <a:t>HP</a:t>
            </a:r>
            <a:r>
              <a:rPr lang="ja-JP" altLang="en-US" sz="900" dirty="0"/>
              <a:t>（</a:t>
            </a:r>
            <a:r>
              <a:rPr lang="en-US" altLang="ja-JP" sz="900" dirty="0"/>
              <a:t>https://www.customs.go.jp/mizugiwa/maken/maken.htm</a:t>
            </a:r>
            <a:r>
              <a:rPr lang="ja-JP" altLang="en-US" sz="900" dirty="0"/>
              <a:t>）</a:t>
            </a:r>
          </a:p>
        </p:txBody>
      </p:sp>
      <p:pic>
        <p:nvPicPr>
          <p:cNvPr id="6" name="Google Shape;440;g3011e683d15_6_15">
            <a:extLst>
              <a:ext uri="{FF2B5EF4-FFF2-40B4-BE49-F238E27FC236}">
                <a16:creationId xmlns:a16="http://schemas.microsoft.com/office/drawing/2014/main" id="{D927BA51-5A75-BBE2-796A-DED46214AE1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652" y="1485861"/>
            <a:ext cx="6061607" cy="46395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43F234B-1A81-3B8C-6949-786A9759BCBE}"/>
              </a:ext>
            </a:extLst>
          </p:cNvPr>
          <p:cNvGrpSpPr/>
          <p:nvPr/>
        </p:nvGrpSpPr>
        <p:grpSpPr>
          <a:xfrm>
            <a:off x="1825101" y="395883"/>
            <a:ext cx="5771586" cy="695434"/>
            <a:chOff x="1825101" y="395883"/>
            <a:chExt cx="5771586" cy="695434"/>
          </a:xfrm>
        </p:grpSpPr>
        <p:sp>
          <p:nvSpPr>
            <p:cNvPr id="7" name="平行四辺形 6">
              <a:extLst>
                <a:ext uri="{FF2B5EF4-FFF2-40B4-BE49-F238E27FC236}">
                  <a16:creationId xmlns:a16="http://schemas.microsoft.com/office/drawing/2014/main" id="{9B26C8EB-A034-676C-F65C-7DEBB50867D5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D29EB1EC-D5F0-76AA-F17D-AB1B0FF7B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  <p:sp>
        <p:nvSpPr>
          <p:cNvPr id="8" name="Google Shape;439;g3011e683d15_6_15">
            <a:extLst>
              <a:ext uri="{FF2B5EF4-FFF2-40B4-BE49-F238E27FC236}">
                <a16:creationId xmlns:a16="http://schemas.microsoft.com/office/drawing/2014/main" id="{943B0CED-B3C4-5B14-CC2A-BB7D4D9F17A3}"/>
              </a:ext>
            </a:extLst>
          </p:cNvPr>
          <p:cNvSpPr/>
          <p:nvPr/>
        </p:nvSpPr>
        <p:spPr>
          <a:xfrm>
            <a:off x="1615641" y="1208031"/>
            <a:ext cx="2236479" cy="38048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36000" rIns="91425" bIns="36000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" sz="2000" b="1" dirty="0">
                <a:latin typeface="+mn-ea"/>
              </a:rPr>
              <a:t>麻薬探知犬の活動</a:t>
            </a:r>
            <a:endParaRPr sz="2000" b="1" i="0" u="none" strike="noStrike" cap="none" dirty="0">
              <a:solidFill>
                <a:srgbClr val="000000"/>
              </a:solidFill>
              <a:latin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050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9E187A9-EA28-D7BB-1CF1-6771B97D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31AA80C-6555-6624-C4BC-AD2002E4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56" y="324147"/>
            <a:ext cx="7635824" cy="985215"/>
          </a:xfrm>
        </p:spPr>
        <p:txBody>
          <a:bodyPr>
            <a:normAutofit/>
          </a:bodyPr>
          <a:lstStyle/>
          <a:p>
            <a:r>
              <a:rPr lang="ja-JP" altLang="en-US" sz="2600" spc="-200" dirty="0">
                <a:latin typeface="+mj-ea"/>
                <a:cs typeface="Arial"/>
                <a:sym typeface="Arial"/>
              </a:rPr>
              <a:t>どのように薬物乱用を未然に防いでいる？</a:t>
            </a:r>
            <a:endParaRPr lang="ja-JP" altLang="en-US" sz="2600" dirty="0"/>
          </a:p>
        </p:txBody>
      </p:sp>
      <p:sp>
        <p:nvSpPr>
          <p:cNvPr id="5" name="Google Shape;385;g3011e683d15_1_67">
            <a:extLst>
              <a:ext uri="{FF2B5EF4-FFF2-40B4-BE49-F238E27FC236}">
                <a16:creationId xmlns:a16="http://schemas.microsoft.com/office/drawing/2014/main" id="{268A41FB-E10B-909F-CCC9-A49FB29096DB}"/>
              </a:ext>
            </a:extLst>
          </p:cNvPr>
          <p:cNvSpPr txBox="1">
            <a:spLocks/>
          </p:cNvSpPr>
          <p:nvPr/>
        </p:nvSpPr>
        <p:spPr>
          <a:xfrm>
            <a:off x="792163" y="1511268"/>
            <a:ext cx="7726203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ja-JP" altLang="en-US" sz="2400" b="1" dirty="0">
                <a:solidFill>
                  <a:srgbClr val="202729"/>
                </a:solidFill>
              </a:rPr>
              <a:t>現在、様々な未然防止対策が取られています。</a:t>
            </a:r>
            <a:br>
              <a:rPr lang="en-US" altLang="ja-JP" sz="2400" b="1" dirty="0">
                <a:solidFill>
                  <a:srgbClr val="202729"/>
                </a:solidFill>
              </a:rPr>
            </a:br>
            <a:r>
              <a:rPr lang="ja-JP" altLang="en-US" sz="2400" b="1" dirty="0">
                <a:solidFill>
                  <a:srgbClr val="202729"/>
                </a:solidFill>
              </a:rPr>
              <a:t>しかし、大麻検挙人員は増えている現実があります。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ja-JP" altLang="en-US" sz="2400" b="1" dirty="0">
                <a:solidFill>
                  <a:srgbClr val="202729"/>
                </a:solidFill>
              </a:rPr>
              <a:t>そこで、今の啓発活動に加え、どのような対策をすると未然防止につながると思いますか？</a:t>
            </a:r>
            <a:r>
              <a:rPr lang="ja-JP" altLang="en-US" sz="2400" b="1" dirty="0">
                <a:solidFill>
                  <a:srgbClr val="FF0000"/>
                </a:solidFill>
              </a:rPr>
              <a:t>あなたの考えを加えた対策を考えてみましょう。</a:t>
            </a:r>
          </a:p>
        </p:txBody>
      </p:sp>
      <p:sp>
        <p:nvSpPr>
          <p:cNvPr id="6" name="Google Shape;385;g3011e683d15_1_67">
            <a:extLst>
              <a:ext uri="{FF2B5EF4-FFF2-40B4-BE49-F238E27FC236}">
                <a16:creationId xmlns:a16="http://schemas.microsoft.com/office/drawing/2014/main" id="{D6D5F7CC-D1E1-52EE-CEEA-9FF7291A1903}"/>
              </a:ext>
            </a:extLst>
          </p:cNvPr>
          <p:cNvSpPr txBox="1">
            <a:spLocks/>
          </p:cNvSpPr>
          <p:nvPr/>
        </p:nvSpPr>
        <p:spPr>
          <a:xfrm>
            <a:off x="806610" y="4113031"/>
            <a:ext cx="7726203" cy="129393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ja-JP" altLang="en-US" sz="2400" b="1" dirty="0">
                <a:solidFill>
                  <a:schemeClr val="bg1"/>
                </a:solidFill>
                <a:cs typeface="Arial"/>
                <a:sym typeface="Arial"/>
              </a:rPr>
              <a:t>例）</a:t>
            </a:r>
            <a:r>
              <a:rPr lang="ja-JP" altLang="en-US" sz="2000" b="1" dirty="0">
                <a:solidFill>
                  <a:schemeClr val="bg1"/>
                </a:solidFill>
                <a:cs typeface="Arial"/>
                <a:sym typeface="Arial"/>
              </a:rPr>
              <a:t>・新しい啓発活動の提案。</a:t>
            </a:r>
          </a:p>
          <a:p>
            <a:pPr marL="1800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ja-JP" altLang="en-US" sz="2000" b="1" dirty="0">
                <a:solidFill>
                  <a:schemeClr val="bg1"/>
                </a:solidFill>
                <a:cs typeface="Arial"/>
                <a:sym typeface="Arial"/>
              </a:rPr>
              <a:t>　　 ・薬物を使用してしまうのは、心が弱いとき。</a:t>
            </a:r>
            <a:endParaRPr lang="en-US" altLang="ja-JP" sz="2000" b="1" dirty="0">
              <a:solidFill>
                <a:schemeClr val="bg1"/>
              </a:solidFill>
              <a:cs typeface="Arial"/>
              <a:sym typeface="Arial"/>
            </a:endParaRPr>
          </a:p>
          <a:p>
            <a:pPr marL="18000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ja-JP" altLang="en-US" sz="2000" b="1" dirty="0">
                <a:solidFill>
                  <a:schemeClr val="bg1"/>
                </a:solidFill>
                <a:cs typeface="Arial"/>
                <a:sym typeface="Arial"/>
              </a:rPr>
              <a:t>　　　 居場所作りが必要。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B44C96A-22CD-9966-5438-C9FA048A6C58}"/>
              </a:ext>
            </a:extLst>
          </p:cNvPr>
          <p:cNvGrpSpPr/>
          <p:nvPr/>
        </p:nvGrpSpPr>
        <p:grpSpPr>
          <a:xfrm>
            <a:off x="1344308" y="395883"/>
            <a:ext cx="6459771" cy="695434"/>
            <a:chOff x="1136916" y="395883"/>
            <a:chExt cx="6459771" cy="695434"/>
          </a:xfrm>
        </p:grpSpPr>
        <p:sp>
          <p:nvSpPr>
            <p:cNvPr id="10" name="平行四辺形 9">
              <a:extLst>
                <a:ext uri="{FF2B5EF4-FFF2-40B4-BE49-F238E27FC236}">
                  <a16:creationId xmlns:a16="http://schemas.microsoft.com/office/drawing/2014/main" id="{DCF25E45-AD91-0445-DB91-839AC029949A}"/>
                </a:ext>
              </a:extLst>
            </p:cNvPr>
            <p:cNvSpPr/>
            <p:nvPr userDrawn="1"/>
          </p:nvSpPr>
          <p:spPr>
            <a:xfrm flipH="1">
              <a:off x="1136916" y="975632"/>
              <a:ext cx="6013743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3EB1E787-BAA4-AA26-125D-3018268BFB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7" y="395883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0882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B40B5E4-FEE4-E505-5CA3-C4E1ED70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7FB825-3279-B695-26DB-C20147CC8A0A}"/>
              </a:ext>
            </a:extLst>
          </p:cNvPr>
          <p:cNvSpPr txBox="1"/>
          <p:nvPr/>
        </p:nvSpPr>
        <p:spPr>
          <a:xfrm>
            <a:off x="1094125" y="1809825"/>
            <a:ext cx="69557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kumimoji="1" lang="ja-JP" altLang="en-US" sz="4400" b="1" dirty="0"/>
              <a:t>医薬品を</a:t>
            </a:r>
            <a:endParaRPr kumimoji="1" lang="en-US" altLang="ja-JP" sz="4400" b="1" dirty="0"/>
          </a:p>
          <a:p>
            <a:pPr algn="ctr">
              <a:buClr>
                <a:srgbClr val="0070C0"/>
              </a:buClr>
            </a:pPr>
            <a:r>
              <a:rPr kumimoji="1" lang="ja-JP" altLang="en-US" sz="4400" b="1" dirty="0">
                <a:solidFill>
                  <a:srgbClr val="0070C0"/>
                </a:solidFill>
              </a:rPr>
              <a:t>医療の目的から外れて使用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3E90504-3A17-BB18-9302-21AF29EB3D35}"/>
              </a:ext>
            </a:extLst>
          </p:cNvPr>
          <p:cNvSpPr txBox="1"/>
          <p:nvPr/>
        </p:nvSpPr>
        <p:spPr>
          <a:xfrm>
            <a:off x="3996937" y="3382020"/>
            <a:ext cx="1107996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kumimoji="1" lang="ja-JP" altLang="en-US" sz="6000" b="1" dirty="0"/>
              <a:t>＝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0A0F56F-E0FC-282F-4366-81EB1FB30C4F}"/>
              </a:ext>
            </a:extLst>
          </p:cNvPr>
          <p:cNvSpPr txBox="1"/>
          <p:nvPr/>
        </p:nvSpPr>
        <p:spPr>
          <a:xfrm>
            <a:off x="3315733" y="4414245"/>
            <a:ext cx="2512536" cy="8512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kumimoji="1" lang="ja-JP" altLang="en-US" sz="4400" b="1" dirty="0"/>
              <a:t>薬物乱用</a:t>
            </a:r>
          </a:p>
        </p:txBody>
      </p:sp>
    </p:spTree>
    <p:extLst>
      <p:ext uri="{BB962C8B-B14F-4D97-AF65-F5344CB8AC3E}">
        <p14:creationId xmlns:p14="http://schemas.microsoft.com/office/powerpoint/2010/main" val="180291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54105-1AD3-62EA-2963-48C597965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A3AEB02-2F0A-5B73-86E5-A844DDF6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21F155F3-69D5-FF84-CFEC-B75AFD72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1600" dirty="0"/>
              <a:t>薬物乱用が原因で、全国の精神科を受診した人の調査</a:t>
            </a:r>
            <a:br>
              <a:rPr lang="ja-JP" altLang="en-US" dirty="0"/>
            </a:br>
            <a:r>
              <a:rPr lang="en-US" altLang="ja-JP" sz="2400" dirty="0"/>
              <a:t>10</a:t>
            </a:r>
            <a:r>
              <a:rPr lang="ja-JP" altLang="en-US" sz="2400" dirty="0"/>
              <a:t>代の薬物依存患者が乱用する主な薬物の推移</a:t>
            </a:r>
            <a:endParaRPr lang="ja-JP" altLang="en-US" dirty="0"/>
          </a:p>
        </p:txBody>
      </p:sp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D3B99007-B0FF-B08F-70F1-02D6872D050A}"/>
              </a:ext>
            </a:extLst>
          </p:cNvPr>
          <p:cNvGraphicFramePr/>
          <p:nvPr/>
        </p:nvGraphicFramePr>
        <p:xfrm>
          <a:off x="792165" y="1522169"/>
          <a:ext cx="7022656" cy="471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9322EC-F102-2F08-CCA7-CB8101262760}"/>
              </a:ext>
            </a:extLst>
          </p:cNvPr>
          <p:cNvSpPr txBox="1"/>
          <p:nvPr/>
        </p:nvSpPr>
        <p:spPr>
          <a:xfrm>
            <a:off x="6872140" y="3575296"/>
            <a:ext cx="1649804" cy="1121790"/>
          </a:xfrm>
          <a:prstGeom prst="star10">
            <a:avLst>
              <a:gd name="adj" fmla="val 36903"/>
              <a:gd name="hf" fmla="val 105146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kumimoji="1" lang="zh-TW" altLang="en-US" sz="2000" b="1" dirty="0">
                <a:solidFill>
                  <a:srgbClr val="FF0000"/>
                </a:solidFill>
              </a:rPr>
              <a:t>「市販薬」</a:t>
            </a:r>
            <a:br>
              <a:rPr kumimoji="1" lang="en-US" altLang="zh-TW" sz="2000" b="1" dirty="0">
                <a:solidFill>
                  <a:srgbClr val="FF0000"/>
                </a:solidFill>
              </a:rPr>
            </a:br>
            <a:r>
              <a:rPr kumimoji="1" lang="zh-TW" altLang="en-US" sz="2000" b="1" dirty="0">
                <a:solidFill>
                  <a:srgbClr val="FF0000"/>
                </a:solidFill>
              </a:rPr>
              <a:t>年々拡大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9713825-CFBD-E748-CD7E-6AC8A20A3171}"/>
              </a:ext>
            </a:extLst>
          </p:cNvPr>
          <p:cNvSpPr txBox="1">
            <a:spLocks/>
          </p:cNvSpPr>
          <p:nvPr/>
        </p:nvSpPr>
        <p:spPr>
          <a:xfrm>
            <a:off x="1859191" y="6202621"/>
            <a:ext cx="6673622" cy="3693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出典：全国の精神科医療施設における薬物関連精神疾患の実態調査</a:t>
            </a:r>
            <a:r>
              <a:rPr lang="en-US" altLang="ja-JP" sz="900" dirty="0"/>
              <a:t>2022</a:t>
            </a:r>
            <a:r>
              <a:rPr lang="ja-JP" altLang="en-US" sz="900" dirty="0"/>
              <a:t>（国立精神・神経医療研究センター精神保健研究所）</a:t>
            </a:r>
            <a:br>
              <a:rPr lang="en-US" altLang="ja-JP" sz="900" dirty="0"/>
            </a:br>
            <a:r>
              <a:rPr lang="ja-JP" altLang="en-US" sz="900" dirty="0"/>
              <a:t>（</a:t>
            </a:r>
            <a:r>
              <a:rPr lang="en-US" altLang="ja-JP" sz="900" dirty="0"/>
              <a:t>https://www.ncnp.go.jp/nimh/yakubutsu/report/pdf/J_NMHS_2022.pdf</a:t>
            </a:r>
            <a:r>
              <a:rPr lang="ja-JP" altLang="en-US" sz="900" dirty="0"/>
              <a:t>）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3C6B526-486F-DE27-C800-B3C6960AFE8F}"/>
              </a:ext>
            </a:extLst>
          </p:cNvPr>
          <p:cNvGrpSpPr/>
          <p:nvPr/>
        </p:nvGrpSpPr>
        <p:grpSpPr>
          <a:xfrm>
            <a:off x="1342711" y="678601"/>
            <a:ext cx="6902968" cy="678225"/>
            <a:chOff x="681429" y="413092"/>
            <a:chExt cx="6902968" cy="678225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0F9DE3D9-DAE5-0752-3C5E-791C07B6C8E3}"/>
                </a:ext>
              </a:extLst>
            </p:cNvPr>
            <p:cNvSpPr/>
            <p:nvPr userDrawn="1"/>
          </p:nvSpPr>
          <p:spPr>
            <a:xfrm flipH="1">
              <a:off x="681429" y="975632"/>
              <a:ext cx="6469230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3AA8F53B-0D95-815C-EE6A-8A20B30E51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597" y="413092"/>
              <a:ext cx="568800" cy="674133"/>
            </a:xfrm>
            <a:prstGeom prst="rect">
              <a:avLst/>
            </a:prstGeom>
          </p:spPr>
        </p:pic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2F723A-3535-6A8C-AF39-600187362904}"/>
              </a:ext>
            </a:extLst>
          </p:cNvPr>
          <p:cNvSpPr/>
          <p:nvPr/>
        </p:nvSpPr>
        <p:spPr>
          <a:xfrm>
            <a:off x="2201702" y="1445660"/>
            <a:ext cx="278923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(%)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2355211-3B26-B6E3-D692-DF89F5B56F9E}"/>
              </a:ext>
            </a:extLst>
          </p:cNvPr>
          <p:cNvSpPr/>
          <p:nvPr/>
        </p:nvSpPr>
        <p:spPr>
          <a:xfrm>
            <a:off x="920649" y="4155608"/>
            <a:ext cx="723275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800" spc="-100" dirty="0">
                <a:solidFill>
                  <a:schemeClr val="tx1"/>
                </a:solidFill>
              </a:rPr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2960031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4FE11E7-A5EE-17CA-C95D-99C7FE77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99BDED2-9533-B59B-A08A-D8CBE1B3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/>
              <a:t>この１年間に、使用したことがありますか？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1499784-DC57-79A3-B3AC-B5AA03C73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29" t="24750" r="37976" b="11092"/>
          <a:stretch/>
        </p:blipFill>
        <p:spPr>
          <a:xfrm>
            <a:off x="755650" y="1448414"/>
            <a:ext cx="944894" cy="13316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803B1D8F-50F1-6124-31D8-020B6F40B03F}"/>
              </a:ext>
            </a:extLst>
          </p:cNvPr>
          <p:cNvGraphicFramePr/>
          <p:nvPr/>
        </p:nvGraphicFramePr>
        <p:xfrm>
          <a:off x="785794" y="1666483"/>
          <a:ext cx="7747019" cy="42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コネクタ: カギ線 6">
            <a:extLst>
              <a:ext uri="{FF2B5EF4-FFF2-40B4-BE49-F238E27FC236}">
                <a16:creationId xmlns:a16="http://schemas.microsoft.com/office/drawing/2014/main" id="{080F0AB4-9079-E8D9-F4FD-E3CBA23D3EDD}"/>
              </a:ext>
            </a:extLst>
          </p:cNvPr>
          <p:cNvCxnSpPr>
            <a:cxnSpLocks/>
          </p:cNvCxnSpPr>
          <p:nvPr/>
        </p:nvCxnSpPr>
        <p:spPr>
          <a:xfrm>
            <a:off x="4225125" y="2011077"/>
            <a:ext cx="3296354" cy="3096632"/>
          </a:xfrm>
          <a:prstGeom prst="bentConnector3">
            <a:avLst>
              <a:gd name="adj1" fmla="val 100062"/>
            </a:avLst>
          </a:prstGeom>
          <a:ln w="57150">
            <a:solidFill>
              <a:srgbClr val="FFC000"/>
            </a:solidFill>
            <a:prstDash val="soli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>
            <a:extLst>
              <a:ext uri="{FF2B5EF4-FFF2-40B4-BE49-F238E27FC236}">
                <a16:creationId xmlns:a16="http://schemas.microsoft.com/office/drawing/2014/main" id="{3426C25E-FA88-9AD8-4022-D54CA5C112A1}"/>
              </a:ext>
            </a:extLst>
          </p:cNvPr>
          <p:cNvSpPr/>
          <p:nvPr/>
        </p:nvSpPr>
        <p:spPr>
          <a:xfrm>
            <a:off x="6524390" y="2476707"/>
            <a:ext cx="1980000" cy="1980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違法薬物で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最多の大麻の</a:t>
            </a:r>
            <a:br>
              <a:rPr kumimoji="1" lang="en-US" altLang="ja-JP" sz="1600" b="1" dirty="0"/>
            </a:br>
            <a:r>
              <a:rPr kumimoji="1" lang="ja-JP" altLang="en-US" b="1" dirty="0"/>
              <a:t>約</a:t>
            </a:r>
            <a:r>
              <a:rPr kumimoji="1" lang="en-US" altLang="ja-JP" sz="4000" b="1" dirty="0"/>
              <a:t>10</a:t>
            </a:r>
            <a:r>
              <a:rPr kumimoji="1" lang="ja-JP" altLang="en-US" b="1" dirty="0"/>
              <a:t>倍</a:t>
            </a:r>
            <a:endParaRPr kumimoji="1" lang="ja-JP" altLang="en-US" sz="1050" b="1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3ACE7DE-3AE2-A95C-2825-467604880F79}"/>
              </a:ext>
            </a:extLst>
          </p:cNvPr>
          <p:cNvSpPr/>
          <p:nvPr/>
        </p:nvSpPr>
        <p:spPr>
          <a:xfrm>
            <a:off x="755649" y="5070976"/>
            <a:ext cx="2091245" cy="443810"/>
          </a:xfrm>
          <a:prstGeom prst="roundRect">
            <a:avLst/>
          </a:prstGeom>
          <a:noFill/>
          <a:ln w="57150">
            <a:solidFill>
              <a:srgbClr val="E331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0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28FEBC0-A9B3-E43F-9B0E-FD34AE76A6C8}"/>
              </a:ext>
            </a:extLst>
          </p:cNvPr>
          <p:cNvSpPr/>
          <p:nvPr/>
        </p:nvSpPr>
        <p:spPr>
          <a:xfrm>
            <a:off x="2225598" y="1845426"/>
            <a:ext cx="621297" cy="443810"/>
          </a:xfrm>
          <a:prstGeom prst="roundRect">
            <a:avLst/>
          </a:prstGeom>
          <a:noFill/>
          <a:ln w="57150">
            <a:solidFill>
              <a:srgbClr val="E331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00"/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0182400F-6F4A-9E18-A870-5C421BC3077F}"/>
              </a:ext>
            </a:extLst>
          </p:cNvPr>
          <p:cNvSpPr txBox="1">
            <a:spLocks/>
          </p:cNvSpPr>
          <p:nvPr/>
        </p:nvSpPr>
        <p:spPr>
          <a:xfrm>
            <a:off x="2667104" y="6202621"/>
            <a:ext cx="5865709" cy="3693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出典：薬物使用と生活に関する全国高校生調査（</a:t>
            </a:r>
            <a:r>
              <a:rPr lang="en-US" altLang="ja-JP" sz="900" dirty="0"/>
              <a:t>2021</a:t>
            </a:r>
            <a:r>
              <a:rPr lang="ja-JP" altLang="en-US" sz="900" dirty="0"/>
              <a:t>）（国立精神・神経医療研究センター精神保健研究所）</a:t>
            </a:r>
            <a:br>
              <a:rPr lang="en-US" altLang="ja-JP" sz="900" dirty="0"/>
            </a:br>
            <a:r>
              <a:rPr lang="ja-JP" altLang="en-US" sz="900" dirty="0"/>
              <a:t>（</a:t>
            </a:r>
            <a:r>
              <a:rPr lang="en-US" altLang="ja-JP" sz="900" dirty="0"/>
              <a:t>https://www.ncnp.go.jp/nimh/yakubutsu/report/pdf/highschool2021_ver2.pdf</a:t>
            </a:r>
            <a:r>
              <a:rPr lang="ja-JP" altLang="en-US" sz="900" dirty="0"/>
              <a:t>）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9B3742C-0679-5FE2-0F09-B9CAE775CD47}"/>
              </a:ext>
            </a:extLst>
          </p:cNvPr>
          <p:cNvGrpSpPr/>
          <p:nvPr/>
        </p:nvGrpSpPr>
        <p:grpSpPr>
          <a:xfrm>
            <a:off x="1342711" y="678601"/>
            <a:ext cx="6902968" cy="678225"/>
            <a:chOff x="681429" y="413092"/>
            <a:chExt cx="6902968" cy="678225"/>
          </a:xfrm>
        </p:grpSpPr>
        <p:sp>
          <p:nvSpPr>
            <p:cNvPr id="11" name="平行四辺形 10">
              <a:extLst>
                <a:ext uri="{FF2B5EF4-FFF2-40B4-BE49-F238E27FC236}">
                  <a16:creationId xmlns:a16="http://schemas.microsoft.com/office/drawing/2014/main" id="{35305167-3501-4225-1136-A10A5509FEE0}"/>
                </a:ext>
              </a:extLst>
            </p:cNvPr>
            <p:cNvSpPr/>
            <p:nvPr userDrawn="1"/>
          </p:nvSpPr>
          <p:spPr>
            <a:xfrm flipH="1">
              <a:off x="681429" y="975632"/>
              <a:ext cx="6469230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0797AE98-9459-941B-6E21-ECB87C23B8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597" y="413092"/>
              <a:ext cx="568800" cy="674133"/>
            </a:xfrm>
            <a:prstGeom prst="rect">
              <a:avLst/>
            </a:prstGeom>
          </p:spPr>
        </p:pic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A19FBF1-F409-BB69-E6D2-BB4E707AC0EC}"/>
              </a:ext>
            </a:extLst>
          </p:cNvPr>
          <p:cNvSpPr txBox="1"/>
          <p:nvPr/>
        </p:nvSpPr>
        <p:spPr>
          <a:xfrm>
            <a:off x="8331163" y="5620077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(%)</a:t>
            </a:r>
            <a:endParaRPr kumimoji="1" lang="ja-JP" altLang="en-US" sz="14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06E64E6-6891-4008-97B1-E2DCCA2A9B94}"/>
              </a:ext>
            </a:extLst>
          </p:cNvPr>
          <p:cNvSpPr/>
          <p:nvPr/>
        </p:nvSpPr>
        <p:spPr>
          <a:xfrm>
            <a:off x="1988925" y="2845289"/>
            <a:ext cx="87716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</a:rPr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683733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79AE3-1E31-5733-9C44-A406D2E8E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8A7EB43-0663-7420-0058-EF53A35A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5F68D15-BBE8-0A5E-501C-561A7F79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56" y="324147"/>
            <a:ext cx="7759947" cy="985215"/>
          </a:xfrm>
        </p:spPr>
        <p:txBody>
          <a:bodyPr>
            <a:normAutofit/>
          </a:bodyPr>
          <a:lstStyle/>
          <a:p>
            <a:r>
              <a:rPr lang="ja-JP" altLang="en-US" sz="3100" dirty="0"/>
              <a:t>オーバードーズによる主な害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1E78BA2-BB21-B8D9-D8DD-6FD6CC4B878D}"/>
              </a:ext>
            </a:extLst>
          </p:cNvPr>
          <p:cNvSpPr txBox="1"/>
          <p:nvPr/>
        </p:nvSpPr>
        <p:spPr>
          <a:xfrm>
            <a:off x="7529625" y="3024000"/>
            <a:ext cx="738108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kumimoji="1" lang="ja-JP" altLang="en-US" sz="2000" b="1" dirty="0"/>
              <a:t>錯乱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641940-BE8A-C861-B6D0-20F3E7698287}"/>
              </a:ext>
            </a:extLst>
          </p:cNvPr>
          <p:cNvSpPr txBox="1"/>
          <p:nvPr/>
        </p:nvSpPr>
        <p:spPr>
          <a:xfrm>
            <a:off x="5401702" y="5472000"/>
            <a:ext cx="738108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kumimoji="1" lang="ja-JP" altLang="en-US" sz="2000" b="1" dirty="0"/>
              <a:t>昏睡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3DFA113-A418-53D2-5A1C-891E58D0D0D0}"/>
              </a:ext>
            </a:extLst>
          </p:cNvPr>
          <p:cNvSpPr txBox="1"/>
          <p:nvPr/>
        </p:nvSpPr>
        <p:spPr>
          <a:xfrm>
            <a:off x="760709" y="5472000"/>
            <a:ext cx="1756887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kumimoji="1" lang="ja-JP" altLang="en-US" sz="2000" b="1" dirty="0"/>
              <a:t>けいれん発作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6FBD70-0823-528D-C30B-C0B53D87CD9E}"/>
              </a:ext>
            </a:extLst>
          </p:cNvPr>
          <p:cNvSpPr txBox="1"/>
          <p:nvPr/>
        </p:nvSpPr>
        <p:spPr>
          <a:xfrm>
            <a:off x="4205869" y="3024000"/>
            <a:ext cx="738108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kumimoji="1" lang="ja-JP" altLang="en-US" sz="2000" b="1" dirty="0"/>
              <a:t>酩酊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3A2BEC-0C8C-AC83-AC91-8DA4F8C89FF6}"/>
              </a:ext>
            </a:extLst>
          </p:cNvPr>
          <p:cNvSpPr txBox="1"/>
          <p:nvPr/>
        </p:nvSpPr>
        <p:spPr>
          <a:xfrm>
            <a:off x="993750" y="3024000"/>
            <a:ext cx="738109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kumimoji="1" lang="ja-JP" altLang="en-US" sz="2000" b="1" dirty="0"/>
              <a:t>嘔吐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180BEE-0B85-AA09-CDDA-265E3DC3FC61}"/>
              </a:ext>
            </a:extLst>
          </p:cNvPr>
          <p:cNvSpPr txBox="1"/>
          <p:nvPr/>
        </p:nvSpPr>
        <p:spPr>
          <a:xfrm>
            <a:off x="2187527" y="3024000"/>
            <a:ext cx="1377672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kumimoji="1" lang="ja-JP" altLang="en-US" sz="2000" b="1" dirty="0"/>
              <a:t>頻脈･多汗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F45791C-C1C3-444A-BFBD-02C0E9C435A9}"/>
              </a:ext>
            </a:extLst>
          </p:cNvPr>
          <p:cNvSpPr txBox="1"/>
          <p:nvPr/>
        </p:nvSpPr>
        <p:spPr>
          <a:xfrm>
            <a:off x="5896659" y="3024000"/>
            <a:ext cx="738109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kumimoji="1" lang="ja-JP" altLang="en-US" sz="2000" b="1" dirty="0"/>
              <a:t>幻覚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F04240E-92C9-76F7-0724-FDEBD2A5BBD2}"/>
              </a:ext>
            </a:extLst>
          </p:cNvPr>
          <p:cNvSpPr txBox="1"/>
          <p:nvPr/>
        </p:nvSpPr>
        <p:spPr>
          <a:xfrm>
            <a:off x="3166842" y="5472000"/>
            <a:ext cx="1280835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kumimoji="1" lang="ja-JP" altLang="en-US" sz="2000" b="1" dirty="0"/>
              <a:t>多臓器に</a:t>
            </a:r>
            <a:br>
              <a:rPr kumimoji="1" lang="en-US" altLang="ja-JP" sz="2000" b="1" dirty="0"/>
            </a:br>
            <a:r>
              <a:rPr kumimoji="1" lang="ja-JP" altLang="en-US" sz="2000" b="1" dirty="0"/>
              <a:t>ダメージ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D28C55A-99FB-22CE-7171-6DBC786A2DA4}"/>
              </a:ext>
            </a:extLst>
          </p:cNvPr>
          <p:cNvSpPr txBox="1"/>
          <p:nvPr/>
        </p:nvSpPr>
        <p:spPr>
          <a:xfrm>
            <a:off x="6859397" y="5472000"/>
            <a:ext cx="1790224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algn="ctr"/>
            <a:r>
              <a:rPr kumimoji="1" lang="ja-JP" altLang="en-US" sz="2000" b="1" dirty="0"/>
              <a:t>死に至る</a:t>
            </a:r>
            <a:br>
              <a:rPr kumimoji="1" lang="en-US" altLang="ja-JP" sz="2000" b="1" dirty="0"/>
            </a:br>
            <a:r>
              <a:rPr kumimoji="1" lang="ja-JP" altLang="en-US" sz="2000" b="1" dirty="0"/>
              <a:t>可能性がある</a:t>
            </a:r>
          </a:p>
        </p:txBody>
      </p:sp>
      <p:pic>
        <p:nvPicPr>
          <p:cNvPr id="23" name="図 22" descr="食品, 部屋 が含まれている画像&#10;&#10;自動的に生成された説明">
            <a:extLst>
              <a:ext uri="{FF2B5EF4-FFF2-40B4-BE49-F238E27FC236}">
                <a16:creationId xmlns:a16="http://schemas.microsoft.com/office/drawing/2014/main" id="{98D41D59-9D92-A8FA-3FC1-5333B50C7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986" y="1565930"/>
            <a:ext cx="1656668" cy="1260000"/>
          </a:xfrm>
          <a:prstGeom prst="rect">
            <a:avLst/>
          </a:prstGeom>
        </p:spPr>
      </p:pic>
      <p:pic>
        <p:nvPicPr>
          <p:cNvPr id="26" name="図 25" descr="ロゴ&#10;&#10;自動的に生成された説明">
            <a:extLst>
              <a:ext uri="{FF2B5EF4-FFF2-40B4-BE49-F238E27FC236}">
                <a16:creationId xmlns:a16="http://schemas.microsoft.com/office/drawing/2014/main" id="{0AFB27E9-355D-E63B-CB3B-11498D13E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2" y="1568467"/>
            <a:ext cx="1135686" cy="12600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EE26A07-6A4B-65AF-D94F-323145CDB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14" y="1563860"/>
            <a:ext cx="1008423" cy="126000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B4237C5E-6E85-1DDF-CC23-4D276C42B6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45" y="1476941"/>
            <a:ext cx="1266178" cy="1340397"/>
          </a:xfrm>
          <a:prstGeom prst="rect">
            <a:avLst/>
          </a:prstGeom>
        </p:spPr>
      </p:pic>
      <p:pic>
        <p:nvPicPr>
          <p:cNvPr id="32" name="図 31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9806CA74-0B31-4B5C-4917-838E47EF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108" y="4045117"/>
            <a:ext cx="1693666" cy="1260000"/>
          </a:xfrm>
          <a:prstGeom prst="rect">
            <a:avLst/>
          </a:prstGeom>
        </p:spPr>
      </p:pic>
      <p:pic>
        <p:nvPicPr>
          <p:cNvPr id="34" name="図 33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E6DC6E8E-360A-81E9-09D2-5745BC2D8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90" y="4590852"/>
            <a:ext cx="1581182" cy="604411"/>
          </a:xfrm>
          <a:prstGeom prst="rect">
            <a:avLst/>
          </a:prstGeom>
        </p:spPr>
      </p:pic>
      <p:pic>
        <p:nvPicPr>
          <p:cNvPr id="36" name="図 35" descr="フロント, 記号, シャツ が含まれている画像&#10;&#10;自動的に生成された説明">
            <a:extLst>
              <a:ext uri="{FF2B5EF4-FFF2-40B4-BE49-F238E27FC236}">
                <a16:creationId xmlns:a16="http://schemas.microsoft.com/office/drawing/2014/main" id="{EC865C99-7E6D-A2C0-076D-EB0C307A92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542" y="1563510"/>
            <a:ext cx="1264214" cy="1260000"/>
          </a:xfrm>
          <a:prstGeom prst="rect">
            <a:avLst/>
          </a:prstGeom>
        </p:spPr>
      </p:pic>
      <p:pic>
        <p:nvPicPr>
          <p:cNvPr id="38" name="図 37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4549679D-0E91-BEED-9178-0B0B45D1C7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912" y="4079049"/>
            <a:ext cx="1457919" cy="1302010"/>
          </a:xfrm>
          <a:prstGeom prst="rect">
            <a:avLst/>
          </a:prstGeom>
        </p:spPr>
      </p:pic>
      <p:pic>
        <p:nvPicPr>
          <p:cNvPr id="40" name="図 39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3F684893-00CF-C4E0-A90F-7ACD09E05D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993" y="4342600"/>
            <a:ext cx="1302010" cy="985215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0294682-C3CA-0FFC-EE10-E349D0E0EB75}"/>
              </a:ext>
            </a:extLst>
          </p:cNvPr>
          <p:cNvGrpSpPr/>
          <p:nvPr/>
        </p:nvGrpSpPr>
        <p:grpSpPr>
          <a:xfrm>
            <a:off x="1825101" y="413092"/>
            <a:ext cx="5759296" cy="678225"/>
            <a:chOff x="1825101" y="413092"/>
            <a:chExt cx="5759296" cy="678225"/>
          </a:xfrm>
        </p:grpSpPr>
        <p:sp>
          <p:nvSpPr>
            <p:cNvPr id="11" name="平行四辺形 10">
              <a:extLst>
                <a:ext uri="{FF2B5EF4-FFF2-40B4-BE49-F238E27FC236}">
                  <a16:creationId xmlns:a16="http://schemas.microsoft.com/office/drawing/2014/main" id="{28A1828E-98B6-03CC-202E-FE2152A7932B}"/>
                </a:ext>
              </a:extLst>
            </p:cNvPr>
            <p:cNvSpPr/>
            <p:nvPr userDrawn="1"/>
          </p:nvSpPr>
          <p:spPr>
            <a:xfrm flipH="1">
              <a:off x="1825101" y="975632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6FF59A7C-3341-5CF0-0008-BF11F70E57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597" y="413092"/>
              <a:ext cx="568800" cy="67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4627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5CED9-6346-75D7-E0FB-19946BCF2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AAD456A-4C21-2404-2B35-22089051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B83D91-5841-3B68-DBF5-3A610A9EA362}"/>
              </a:ext>
            </a:extLst>
          </p:cNvPr>
          <p:cNvSpPr txBox="1"/>
          <p:nvPr/>
        </p:nvSpPr>
        <p:spPr>
          <a:xfrm>
            <a:off x="875489" y="1131750"/>
            <a:ext cx="7427069" cy="4682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SzPts val="990"/>
            </a:pPr>
            <a:r>
              <a:rPr lang="ja-JP" altLang="en-US" sz="4050" b="1" dirty="0">
                <a:cs typeface="MS PGothic"/>
                <a:sym typeface="MS PGothic"/>
              </a:rPr>
              <a:t>まとめ</a:t>
            </a:r>
          </a:p>
          <a:p>
            <a:pPr>
              <a:lnSpc>
                <a:spcPct val="120000"/>
              </a:lnSpc>
              <a:buSzPts val="990"/>
            </a:pPr>
            <a:r>
              <a:rPr lang="ja-JP" altLang="en-US" sz="3000" b="1" dirty="0">
                <a:cs typeface="MS PGothic"/>
                <a:sym typeface="MS PGothic"/>
              </a:rPr>
              <a:t>・薬物乱用は心身に多くの悪影響を及ぼし、</a:t>
            </a:r>
            <a:endParaRPr lang="en-US" altLang="ja-JP" sz="3000" b="1" dirty="0">
              <a:cs typeface="MS PGothic"/>
              <a:sym typeface="MS PGothic"/>
            </a:endParaRPr>
          </a:p>
          <a:p>
            <a:pPr>
              <a:lnSpc>
                <a:spcPct val="120000"/>
              </a:lnSpc>
              <a:buSzPts val="990"/>
            </a:pPr>
            <a:r>
              <a:rPr lang="ja-JP" altLang="en-US" sz="3000" b="1" dirty="0">
                <a:cs typeface="MS PGothic"/>
                <a:sym typeface="MS PGothic"/>
              </a:rPr>
              <a:t>　死に至ることもある。</a:t>
            </a:r>
          </a:p>
          <a:p>
            <a:pPr>
              <a:lnSpc>
                <a:spcPct val="120000"/>
              </a:lnSpc>
              <a:buSzPts val="990"/>
            </a:pPr>
            <a:r>
              <a:rPr lang="ja-JP" altLang="en-US" sz="3000" b="1" dirty="0">
                <a:cs typeface="MS PGothic"/>
                <a:sym typeface="MS PGothic"/>
              </a:rPr>
              <a:t>・大麻の乱用、医薬品のオーバードーズは</a:t>
            </a:r>
            <a:endParaRPr lang="en-US" altLang="ja-JP" sz="3000" b="1" dirty="0">
              <a:cs typeface="MS PGothic"/>
              <a:sym typeface="MS PGothic"/>
            </a:endParaRPr>
          </a:p>
          <a:p>
            <a:pPr>
              <a:lnSpc>
                <a:spcPct val="120000"/>
              </a:lnSpc>
              <a:buSzPts val="990"/>
            </a:pPr>
            <a:r>
              <a:rPr lang="ja-JP" altLang="en-US" sz="3000" b="1" dirty="0">
                <a:cs typeface="MS PGothic"/>
                <a:sym typeface="MS PGothic"/>
              </a:rPr>
              <a:t>　若い世代で増えている。</a:t>
            </a:r>
            <a:br>
              <a:rPr lang="ja-JP" altLang="en-US" sz="3000" b="1" dirty="0">
                <a:cs typeface="MS PGothic"/>
                <a:sym typeface="MS PGothic"/>
              </a:rPr>
            </a:br>
            <a:r>
              <a:rPr lang="ja-JP" altLang="en-US" sz="3000" b="1" dirty="0">
                <a:cs typeface="MS PGothic"/>
                <a:sym typeface="MS PGothic"/>
              </a:rPr>
              <a:t>・薬物乱用によって自分の望む生き方がで</a:t>
            </a:r>
            <a:endParaRPr lang="en-US" altLang="ja-JP" sz="3000" b="1" dirty="0">
              <a:cs typeface="MS PGothic"/>
              <a:sym typeface="MS PGothic"/>
            </a:endParaRPr>
          </a:p>
          <a:p>
            <a:pPr>
              <a:lnSpc>
                <a:spcPct val="120000"/>
              </a:lnSpc>
              <a:buSzPts val="990"/>
            </a:pPr>
            <a:r>
              <a:rPr lang="ja-JP" altLang="en-US" sz="3000" b="1" dirty="0">
                <a:cs typeface="MS PGothic"/>
                <a:sym typeface="MS PGothic"/>
              </a:rPr>
              <a:t>　きなくなるので、絶対に違法薬物を使用</a:t>
            </a:r>
            <a:endParaRPr lang="en-US" altLang="ja-JP" sz="3000" b="1" dirty="0">
              <a:cs typeface="MS PGothic"/>
              <a:sym typeface="MS PGothic"/>
            </a:endParaRPr>
          </a:p>
          <a:p>
            <a:pPr>
              <a:lnSpc>
                <a:spcPct val="120000"/>
              </a:lnSpc>
              <a:buSzPts val="990"/>
            </a:pPr>
            <a:r>
              <a:rPr lang="ja-JP" altLang="en-US" sz="3000" b="1" dirty="0">
                <a:cs typeface="MS PGothic"/>
                <a:sym typeface="MS PGothic"/>
              </a:rPr>
              <a:t>　しないで生活を送ろう！！</a:t>
            </a:r>
            <a:endParaRPr kumimoji="1" lang="ja-JP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77469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766A3-9F8B-087D-4563-EAC6B119A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304F1B0-D5D5-9D55-D33E-3815D898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F3B482-B5F4-C1AC-5B50-80F84AF754D8}"/>
              </a:ext>
            </a:extLst>
          </p:cNvPr>
          <p:cNvSpPr txBox="1"/>
          <p:nvPr/>
        </p:nvSpPr>
        <p:spPr>
          <a:xfrm>
            <a:off x="971273" y="1747978"/>
            <a:ext cx="7062281" cy="370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3200" b="1" dirty="0">
                <a:cs typeface="MS PGothic"/>
                <a:sym typeface="MS PGothic"/>
              </a:rPr>
              <a:t>薬物乱用防止について話し合おう！</a:t>
            </a:r>
            <a:endParaRPr lang="en-US" altLang="ja-JP" sz="3200" b="1" dirty="0">
              <a:cs typeface="MS PGothic"/>
              <a:sym typeface="MS PGothic"/>
            </a:endParaRPr>
          </a:p>
          <a:p>
            <a:pPr>
              <a:lnSpc>
                <a:spcPct val="120000"/>
              </a:lnSpc>
            </a:pPr>
            <a:endParaRPr lang="en-US" altLang="ja-JP" b="1" dirty="0">
              <a:cs typeface="MS PGothic"/>
              <a:sym typeface="MS PGothic"/>
            </a:endParaRPr>
          </a:p>
          <a:p>
            <a:pPr>
              <a:lnSpc>
                <a:spcPct val="120000"/>
              </a:lnSpc>
            </a:pPr>
            <a:r>
              <a:rPr lang="ja-JP" altLang="en-US" sz="2100" b="1" dirty="0">
                <a:cs typeface="MS PGothic"/>
                <a:sym typeface="MS PGothic"/>
              </a:rPr>
              <a:t>小学校や中学校の授業、薬物乱用防止教室など、</a:t>
            </a:r>
            <a:endParaRPr lang="en-US" altLang="ja-JP" sz="2100" b="1" dirty="0">
              <a:cs typeface="MS PGothic"/>
              <a:sym typeface="MS PGothic"/>
            </a:endParaRPr>
          </a:p>
          <a:p>
            <a:pPr>
              <a:lnSpc>
                <a:spcPct val="120000"/>
              </a:lnSpc>
            </a:pPr>
            <a:r>
              <a:rPr lang="ja-JP" altLang="en-US" sz="2100" b="1" dirty="0">
                <a:cs typeface="MS PGothic"/>
                <a:sym typeface="MS PGothic"/>
              </a:rPr>
              <a:t>「薬物乱用防止教育」については、今までに何度も学習を積んできています。</a:t>
            </a:r>
            <a:endParaRPr lang="en-US" altLang="ja-JP" sz="2100" b="1" dirty="0">
              <a:cs typeface="MS PGothic"/>
              <a:sym typeface="MS PGothic"/>
            </a:endParaRPr>
          </a:p>
          <a:p>
            <a:pPr>
              <a:lnSpc>
                <a:spcPct val="120000"/>
              </a:lnSpc>
            </a:pPr>
            <a:endParaRPr lang="en-US" altLang="ja-JP" sz="2100" b="1" dirty="0">
              <a:cs typeface="MS PGothic"/>
              <a:sym typeface="MS PGothic"/>
            </a:endParaRPr>
          </a:p>
          <a:p>
            <a:pPr>
              <a:lnSpc>
                <a:spcPct val="120000"/>
              </a:lnSpc>
            </a:pPr>
            <a:r>
              <a:rPr lang="ja-JP" altLang="en-US" sz="2100" b="1" dirty="0">
                <a:cs typeface="MS PGothic"/>
                <a:sym typeface="MS PGothic"/>
              </a:rPr>
              <a:t>では、今までの学習でどんなことを学んできましたか？</a:t>
            </a:r>
            <a:endParaRPr lang="en-US" altLang="ja-JP" sz="2100" b="1" dirty="0">
              <a:cs typeface="MS PGothic"/>
              <a:sym typeface="MS PGothic"/>
            </a:endParaRPr>
          </a:p>
          <a:p>
            <a:pPr>
              <a:lnSpc>
                <a:spcPct val="120000"/>
              </a:lnSpc>
            </a:pPr>
            <a:r>
              <a:rPr lang="ja-JP" altLang="en-US" sz="2100" b="1" dirty="0">
                <a:cs typeface="MS PGothic"/>
                <a:sym typeface="MS PGothic"/>
              </a:rPr>
              <a:t>各校の取組、覚えているもの、キーワード、知っている薬物乱用の原因などを挙げていこう！</a:t>
            </a:r>
            <a:endParaRPr kumimoji="1" lang="ja-JP" alt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68641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A318B-B62A-6916-1746-CA1ED6AB5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838154B-9B00-7B54-1559-9684E8A6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E008EF-3B57-2BBD-B347-666E339CC1B7}"/>
              </a:ext>
            </a:extLst>
          </p:cNvPr>
          <p:cNvSpPr txBox="1"/>
          <p:nvPr/>
        </p:nvSpPr>
        <p:spPr>
          <a:xfrm>
            <a:off x="971273" y="2973665"/>
            <a:ext cx="7062281" cy="92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4800" b="1" dirty="0">
                <a:cs typeface="MS PGothic"/>
                <a:sym typeface="MS PGothic"/>
              </a:rPr>
              <a:t>薬物乱用の害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025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AFEC3-7605-76CF-FA98-875B8EAAC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49C753-2565-AE99-2CC9-3A95B85F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35585A2F-3482-985D-73F1-11D4A5A6D892}"/>
              </a:ext>
            </a:extLst>
          </p:cNvPr>
          <p:cNvSpPr/>
          <p:nvPr/>
        </p:nvSpPr>
        <p:spPr>
          <a:xfrm>
            <a:off x="835536" y="1157537"/>
            <a:ext cx="7480318" cy="4542926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C92F0F-1860-BE88-F042-83099E3E4195}"/>
              </a:ext>
            </a:extLst>
          </p:cNvPr>
          <p:cNvSpPr txBox="1"/>
          <p:nvPr/>
        </p:nvSpPr>
        <p:spPr>
          <a:xfrm>
            <a:off x="2327444" y="1967018"/>
            <a:ext cx="4493538" cy="2694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ja" altLang="ja-JP" sz="4800" b="1" dirty="0">
                <a:solidFill>
                  <a:srgbClr val="FF0000"/>
                </a:solidFill>
                <a:cs typeface="MS PGothic"/>
                <a:sym typeface="MS PGothic"/>
              </a:rPr>
              <a:t>薬物乱用</a:t>
            </a:r>
            <a:r>
              <a:rPr lang="ja" altLang="ja-JP" sz="4800" b="1" dirty="0">
                <a:cs typeface="MS PGothic"/>
                <a:sym typeface="MS PGothic"/>
              </a:rPr>
              <a:t>とは、</a:t>
            </a:r>
            <a:endParaRPr lang="en-US" altLang="ja" sz="4800" b="1" dirty="0">
              <a:cs typeface="MS PGothic"/>
              <a:sym typeface="MS PGothic"/>
            </a:endParaRPr>
          </a:p>
          <a:p>
            <a:pPr algn="r">
              <a:lnSpc>
                <a:spcPct val="120000"/>
              </a:lnSpc>
            </a:pPr>
            <a:r>
              <a:rPr lang="ja" altLang="ja-JP" sz="4800" b="1" dirty="0">
                <a:cs typeface="MS PGothic"/>
                <a:sym typeface="MS PGothic"/>
              </a:rPr>
              <a:t>どのような</a:t>
            </a:r>
            <a:r>
              <a:rPr lang="ja" altLang="ja-JP" sz="4800" b="1" dirty="0">
                <a:solidFill>
                  <a:srgbClr val="0070C0"/>
                </a:solidFill>
                <a:cs typeface="MS PGothic"/>
                <a:sym typeface="MS PGothic"/>
              </a:rPr>
              <a:t>こと</a:t>
            </a:r>
            <a:endParaRPr lang="en-US" altLang="ja" sz="4800" b="1" dirty="0">
              <a:solidFill>
                <a:srgbClr val="0070C0"/>
              </a:solidFill>
              <a:cs typeface="MS PGothic"/>
              <a:sym typeface="MS PGothic"/>
            </a:endParaRPr>
          </a:p>
          <a:p>
            <a:pPr algn="r">
              <a:lnSpc>
                <a:spcPct val="120000"/>
              </a:lnSpc>
            </a:pPr>
            <a:r>
              <a:rPr lang="ja" altLang="ja-JP" sz="4800" b="1" dirty="0">
                <a:cs typeface="MS PGothic"/>
                <a:sym typeface="MS PGothic"/>
              </a:rPr>
              <a:t>なのだろうか</a:t>
            </a:r>
            <a:r>
              <a:rPr lang="ja-JP" altLang="en-US" sz="4800" b="1" dirty="0">
                <a:cs typeface="MS PGothic"/>
                <a:sym typeface="MS PGothic"/>
              </a:rPr>
              <a:t>？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005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A2787BB-7E89-05B5-5FDE-1E155F4C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81E1E5A-A5DC-9836-E082-D456C484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90" y="324147"/>
            <a:ext cx="7786653" cy="985215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薬物乱用ってどういうこと？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6ABAEF39-928A-9481-A788-E1D36350B65F}"/>
              </a:ext>
            </a:extLst>
          </p:cNvPr>
          <p:cNvSpPr/>
          <p:nvPr/>
        </p:nvSpPr>
        <p:spPr>
          <a:xfrm>
            <a:off x="2375647" y="1515007"/>
            <a:ext cx="6146296" cy="1717923"/>
          </a:xfrm>
          <a:prstGeom prst="wedgeRoundRectCallout">
            <a:avLst>
              <a:gd name="adj1" fmla="val -55153"/>
              <a:gd name="adj2" fmla="val 17649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2400" dirty="0">
                <a:solidFill>
                  <a:schemeClr val="tx1"/>
                </a:solidFill>
                <a:cs typeface="MS PGothic"/>
                <a:sym typeface="MS PGothic"/>
              </a:rPr>
              <a:t>薬物乱用とは、</a:t>
            </a:r>
            <a:br>
              <a:rPr lang="en-US" altLang="ja-JP" sz="2400" dirty="0">
                <a:solidFill>
                  <a:schemeClr val="tx1"/>
                </a:solidFill>
                <a:cs typeface="MS PGothic"/>
                <a:sym typeface="MS PGothic"/>
              </a:rPr>
            </a:br>
            <a:r>
              <a:rPr lang="ja" altLang="ja-JP" sz="2400" b="1" u="sng" dirty="0">
                <a:solidFill>
                  <a:srgbClr val="FF0000"/>
                </a:solidFill>
                <a:cs typeface="MS PGothic"/>
                <a:sym typeface="MS PGothic"/>
              </a:rPr>
              <a:t>違法薬物</a:t>
            </a:r>
            <a:r>
              <a:rPr lang="ja" altLang="ja-JP" sz="2400" b="1" dirty="0">
                <a:solidFill>
                  <a:srgbClr val="FF0000"/>
                </a:solidFill>
                <a:cs typeface="MS PGothic"/>
                <a:sym typeface="MS PGothic"/>
              </a:rPr>
              <a:t>を不正に</a:t>
            </a:r>
            <a:r>
              <a:rPr lang="ja" altLang="ja-JP" sz="2400" b="1" dirty="0">
                <a:solidFill>
                  <a:srgbClr val="FF3300"/>
                </a:solidFill>
                <a:cs typeface="MS PGothic"/>
                <a:sym typeface="MS PGothic"/>
              </a:rPr>
              <a:t>使用</a:t>
            </a:r>
            <a:r>
              <a:rPr lang="ja" altLang="ja-JP" sz="2400" dirty="0">
                <a:solidFill>
                  <a:schemeClr val="dk1"/>
                </a:solidFill>
                <a:cs typeface="MS PGothic"/>
                <a:sym typeface="MS PGothic"/>
              </a:rPr>
              <a:t>したり、</a:t>
            </a:r>
            <a:br>
              <a:rPr lang="en-US" altLang="ja" sz="2400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" altLang="ja-JP" sz="2400" b="1" dirty="0">
                <a:solidFill>
                  <a:srgbClr val="FF0000"/>
                </a:solidFill>
                <a:cs typeface="MS PGothic"/>
                <a:sym typeface="MS PGothic"/>
              </a:rPr>
              <a:t>医薬品を</a:t>
            </a:r>
            <a:r>
              <a:rPr lang="ja" altLang="ja-JP" sz="2400" b="1" u="sng" dirty="0">
                <a:solidFill>
                  <a:srgbClr val="FF0000"/>
                </a:solidFill>
                <a:cs typeface="MS PGothic"/>
                <a:sym typeface="MS PGothic"/>
              </a:rPr>
              <a:t>医療の目的</a:t>
            </a:r>
            <a:r>
              <a:rPr lang="ja" altLang="ja-JP" sz="2400" b="1" dirty="0">
                <a:solidFill>
                  <a:srgbClr val="FF0000"/>
                </a:solidFill>
                <a:cs typeface="MS PGothic"/>
                <a:sym typeface="MS PGothic"/>
              </a:rPr>
              <a:t>から外れて使用</a:t>
            </a:r>
            <a:r>
              <a:rPr lang="ja" altLang="ja-JP" sz="2400" dirty="0">
                <a:solidFill>
                  <a:schemeClr val="dk1"/>
                </a:solidFill>
                <a:cs typeface="MS PGothic"/>
                <a:sym typeface="MS PGothic"/>
              </a:rPr>
              <a:t>したり</a:t>
            </a:r>
            <a:br>
              <a:rPr lang="en-US" altLang="ja" sz="2400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" altLang="ja-JP" sz="2400" dirty="0">
                <a:solidFill>
                  <a:schemeClr val="dk1"/>
                </a:solidFill>
                <a:cs typeface="MS PGothic"/>
                <a:sym typeface="MS PGothic"/>
              </a:rPr>
              <a:t>することです。</a:t>
            </a:r>
            <a:endParaRPr kumimoji="1" lang="ja-JP" altLang="en-US" sz="2400" dirty="0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A841EDAC-D019-DDE6-C3A7-43221916EADF}"/>
              </a:ext>
            </a:extLst>
          </p:cNvPr>
          <p:cNvSpPr/>
          <p:nvPr/>
        </p:nvSpPr>
        <p:spPr>
          <a:xfrm>
            <a:off x="2913530" y="3675529"/>
            <a:ext cx="5608414" cy="839530"/>
          </a:xfrm>
          <a:prstGeom prst="wedgeRoundRectCallout">
            <a:avLst>
              <a:gd name="adj1" fmla="val -59705"/>
              <a:gd name="adj2" fmla="val -54597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ja-JP" altLang="en-US" sz="18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スポーツで勝ちたいために、フェアプレイに反して</a:t>
            </a:r>
            <a:r>
              <a:rPr lang="ja-JP" altLang="en-US" sz="18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「ドーピング」</a:t>
            </a:r>
            <a:r>
              <a:rPr lang="ja-JP" altLang="en-US" sz="18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することも薬物乱用です。</a:t>
            </a:r>
            <a:endParaRPr lang="ja-JP" altLang="en-US" sz="400" i="0" u="none" strike="noStrike" cap="none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544F19B-EE61-9C0A-9F26-CB92CE472F2D}"/>
              </a:ext>
            </a:extLst>
          </p:cNvPr>
          <p:cNvSpPr/>
          <p:nvPr/>
        </p:nvSpPr>
        <p:spPr>
          <a:xfrm>
            <a:off x="792164" y="4957658"/>
            <a:ext cx="7729780" cy="10091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ja-JP" altLang="en-US" sz="2800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１回</a:t>
            </a:r>
            <a:r>
              <a:rPr lang="ja-JP" altLang="en-US" sz="2800" b="1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の使用でも</a:t>
            </a:r>
            <a:r>
              <a:rPr lang="ja-JP" altLang="en-US" sz="2800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乱用</a:t>
            </a:r>
            <a:r>
              <a:rPr lang="ja-JP" altLang="en-US" sz="2800" b="1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と言います。</a:t>
            </a:r>
            <a:endParaRPr lang="ja-JP" altLang="en-US" sz="2800" b="1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2581EE5-4F50-64C5-D600-D648D360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56" y="1463650"/>
            <a:ext cx="1159466" cy="3051409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2540B65-0977-A6A2-B35A-728FC177EA53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8297593A-643B-FD79-0F24-604DB59633B6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7C57B0CF-49EF-D2E7-A634-64C013D541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39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0C7F0-B1A3-15A3-0E2B-20925B661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9FCF8C-50FB-24A9-ED5C-E43F0A21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EB0184E5-5299-8567-65B8-B782AC4E076F}"/>
              </a:ext>
            </a:extLst>
          </p:cNvPr>
          <p:cNvSpPr/>
          <p:nvPr/>
        </p:nvSpPr>
        <p:spPr>
          <a:xfrm>
            <a:off x="835536" y="1157537"/>
            <a:ext cx="7480318" cy="4542926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66C155-85C7-0828-61BC-A75791EB356D}"/>
              </a:ext>
            </a:extLst>
          </p:cNvPr>
          <p:cNvSpPr txBox="1"/>
          <p:nvPr/>
        </p:nvSpPr>
        <p:spPr>
          <a:xfrm>
            <a:off x="2019667" y="1967018"/>
            <a:ext cx="5109091" cy="2694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990"/>
              <a:buFontTx/>
              <a:buNone/>
              <a:tabLst/>
              <a:defRPr/>
            </a:pPr>
            <a:r>
              <a:rPr kumimoji="0" lang="ja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游ゴシック"/>
                <a:cs typeface="MS PGothic"/>
                <a:sym typeface="MS PGothic"/>
              </a:rPr>
              <a:t>薬物</a:t>
            </a: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MS PGothic"/>
                <a:sym typeface="MS PGothic"/>
              </a:rPr>
              <a:t>には、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990"/>
              <a:buFontTx/>
              <a:buNone/>
              <a:tabLst/>
              <a:defRPr/>
            </a:pP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MS PGothic"/>
                <a:sym typeface="MS PGothic"/>
              </a:rPr>
              <a:t>どのような</a:t>
            </a: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游ゴシック"/>
                <a:cs typeface="MS PGothic"/>
                <a:sym typeface="MS PGothic"/>
              </a:rPr>
              <a:t>種類</a:t>
            </a: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MS PGothic"/>
                <a:sym typeface="MS PGothic"/>
              </a:rPr>
              <a:t>が</a:t>
            </a:r>
            <a:br>
              <a:rPr kumimoji="0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MS PGothic"/>
                <a:sym typeface="MS PGothic"/>
              </a:rPr>
            </a:b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MS PGothic"/>
                <a:sym typeface="MS PGothic"/>
              </a:rPr>
              <a:t>あるのだろうか？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08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916AA-CA48-A1DA-1142-DA2856FE8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CFD7AAB-6CDC-AD05-9AFB-EB48544F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AAABDF5-27D9-D355-1F3F-DE086653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0" y="324147"/>
            <a:ext cx="7871494" cy="985215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違法薬物の種類</a:t>
            </a:r>
            <a:endParaRPr lang="ja-JP" altLang="en-US" sz="3200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401CD589-A1DD-A889-E91C-367ADA8E9FC6}"/>
              </a:ext>
            </a:extLst>
          </p:cNvPr>
          <p:cNvSpPr/>
          <p:nvPr/>
        </p:nvSpPr>
        <p:spPr>
          <a:xfrm>
            <a:off x="792164" y="1252190"/>
            <a:ext cx="1310700" cy="59738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8000" bIns="0" rtlCol="0" anchor="b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覚醒剤</a:t>
            </a:r>
            <a:endParaRPr kumimoji="1" lang="ja-JP" altLang="en-US" sz="2800" dirty="0"/>
          </a:p>
        </p:txBody>
      </p:sp>
      <p:sp>
        <p:nvSpPr>
          <p:cNvPr id="11" name="Google Shape;102;g2f54bed3a7d_0_1">
            <a:extLst>
              <a:ext uri="{FF2B5EF4-FFF2-40B4-BE49-F238E27FC236}">
                <a16:creationId xmlns:a16="http://schemas.microsoft.com/office/drawing/2014/main" id="{657D4574-1AC9-4AB8-4B53-40B5388148B7}"/>
              </a:ext>
            </a:extLst>
          </p:cNvPr>
          <p:cNvSpPr txBox="1">
            <a:spLocks/>
          </p:cNvSpPr>
          <p:nvPr/>
        </p:nvSpPr>
        <p:spPr>
          <a:xfrm>
            <a:off x="4877973" y="4745210"/>
            <a:ext cx="352080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b="1" dirty="0">
                <a:solidFill>
                  <a:srgbClr val="0070C0"/>
                </a:solidFill>
                <a:cs typeface="MS PGothic"/>
                <a:sym typeface="MS PGothic"/>
              </a:rPr>
              <a:t>［俗 称］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dirty="0">
                <a:solidFill>
                  <a:schemeClr val="dk1"/>
                </a:solidFill>
                <a:cs typeface="MS PGothic"/>
                <a:sym typeface="MS PGothic"/>
              </a:rPr>
              <a:t>シャブ、クスリ、</a:t>
            </a:r>
            <a:r>
              <a:rPr lang="en-US" altLang="ja-JP" sz="1800" dirty="0">
                <a:solidFill>
                  <a:schemeClr val="dk1"/>
                </a:solidFill>
                <a:cs typeface="MS PGothic"/>
                <a:sym typeface="MS PGothic"/>
              </a:rPr>
              <a:t>S</a:t>
            </a:r>
            <a:r>
              <a:rPr lang="ja-JP" altLang="en-US" sz="1800" dirty="0">
                <a:solidFill>
                  <a:schemeClr val="dk1"/>
                </a:solidFill>
                <a:cs typeface="MS PGothic"/>
                <a:sym typeface="MS PGothic"/>
              </a:rPr>
              <a:t>（エス）、</a:t>
            </a:r>
            <a:br>
              <a:rPr lang="en-US" altLang="ja-JP" sz="1800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-JP" altLang="en-US" sz="1800" dirty="0">
                <a:solidFill>
                  <a:schemeClr val="dk1"/>
                </a:solidFill>
                <a:cs typeface="MS PGothic"/>
                <a:sym typeface="MS PGothic"/>
              </a:rPr>
              <a:t>スピード、アイス　</a:t>
            </a:r>
            <a:r>
              <a:rPr lang="ja-JP" altLang="en-US" sz="1400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lang="ja-JP" altLang="en-US" sz="1800" dirty="0">
              <a:cs typeface="MS PGothic"/>
              <a:sym typeface="MS PGothic"/>
            </a:endParaRPr>
          </a:p>
        </p:txBody>
      </p:sp>
      <p:pic>
        <p:nvPicPr>
          <p:cNvPr id="13" name="Google Shape;108;g2f54bed3a7d_0_1">
            <a:extLst>
              <a:ext uri="{FF2B5EF4-FFF2-40B4-BE49-F238E27FC236}">
                <a16:creationId xmlns:a16="http://schemas.microsoft.com/office/drawing/2014/main" id="{29D8465F-07BB-00F2-3F3A-12E073D76A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106" y="4542817"/>
            <a:ext cx="2531893" cy="193770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E2E4F52-02FC-52B1-0B9E-A2657DCC8273}"/>
              </a:ext>
            </a:extLst>
          </p:cNvPr>
          <p:cNvSpPr txBox="1">
            <a:spLocks/>
          </p:cNvSpPr>
          <p:nvPr/>
        </p:nvSpPr>
        <p:spPr>
          <a:xfrm>
            <a:off x="4805819" y="6253199"/>
            <a:ext cx="2847254" cy="280654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>
                <a:latin typeface="+mn-ea"/>
              </a:rPr>
              <a:t>写真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900" dirty="0">
              <a:latin typeface="+mn-ea"/>
            </a:endParaRPr>
          </a:p>
        </p:txBody>
      </p:sp>
      <p:sp>
        <p:nvSpPr>
          <p:cNvPr id="15" name="Google Shape;107;g2f54bed3a7d_0_1">
            <a:extLst>
              <a:ext uri="{FF2B5EF4-FFF2-40B4-BE49-F238E27FC236}">
                <a16:creationId xmlns:a16="http://schemas.microsoft.com/office/drawing/2014/main" id="{52628CA4-FA49-0921-907E-F8A3DC5BC45E}"/>
              </a:ext>
            </a:extLst>
          </p:cNvPr>
          <p:cNvSpPr txBox="1"/>
          <p:nvPr/>
        </p:nvSpPr>
        <p:spPr>
          <a:xfrm>
            <a:off x="4964229" y="1341268"/>
            <a:ext cx="3569379" cy="43181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覚醒剤取締法で規制されている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16" name="Google Shape;103;g2f54bed3a7d_0_1">
            <a:extLst>
              <a:ext uri="{FF2B5EF4-FFF2-40B4-BE49-F238E27FC236}">
                <a16:creationId xmlns:a16="http://schemas.microsoft.com/office/drawing/2014/main" id="{A2A2F1A5-A14A-CAAD-FD70-BD39FAD73E86}"/>
              </a:ext>
            </a:extLst>
          </p:cNvPr>
          <p:cNvSpPr txBox="1"/>
          <p:nvPr/>
        </p:nvSpPr>
        <p:spPr>
          <a:xfrm>
            <a:off x="792163" y="1890117"/>
            <a:ext cx="7729781" cy="35949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sp>
        <p:nvSpPr>
          <p:cNvPr id="12" name="Google Shape;103;g2f54bed3a7d_0_1">
            <a:extLst>
              <a:ext uri="{FF2B5EF4-FFF2-40B4-BE49-F238E27FC236}">
                <a16:creationId xmlns:a16="http://schemas.microsoft.com/office/drawing/2014/main" id="{D7C7785A-8916-A367-2967-6E54D5BDFDFF}"/>
              </a:ext>
            </a:extLst>
          </p:cNvPr>
          <p:cNvSpPr txBox="1"/>
          <p:nvPr/>
        </p:nvSpPr>
        <p:spPr>
          <a:xfrm>
            <a:off x="792163" y="2286830"/>
            <a:ext cx="7741445" cy="2097072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91425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1971675" algn="l"/>
              </a:tabLst>
            </a:pPr>
            <a:r>
              <a:rPr lang="ja" sz="2400" b="1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興奮作用</a:t>
            </a:r>
            <a:r>
              <a:rPr lang="ja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：</a:t>
            </a:r>
            <a:r>
              <a:rPr lang="en-US" altLang="ja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	</a:t>
            </a:r>
            <a:r>
              <a:rPr lang="ja" sz="2400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脳</a:t>
            </a:r>
            <a:r>
              <a:rPr lang="ja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を刺激して興奮させる</a:t>
            </a:r>
            <a:br>
              <a:rPr lang="en-US" altLang="ja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en-US" altLang="ja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	</a:t>
            </a:r>
            <a:r>
              <a:rPr lang="ja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⇒</a:t>
            </a:r>
            <a:r>
              <a:rPr lang="ja-JP" altLang="en-US" sz="2400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呼吸が荒くなる、疲労感がなくなる</a:t>
            </a:r>
            <a:endParaRPr sz="2400" dirty="0">
              <a:solidFill>
                <a:srgbClr val="FF0000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400" b="1" dirty="0">
                <a:solidFill>
                  <a:schemeClr val="dk1"/>
                </a:solidFill>
                <a:cs typeface="MS PGothic"/>
                <a:sym typeface="MS PGothic"/>
              </a:rPr>
              <a:t>幻覚、妄想、錯乱</a:t>
            </a:r>
            <a:endParaRPr lang="en-US" altLang="ja" sz="2400" b="1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-JP" altLang="en-US" sz="2400" b="1" dirty="0">
                <a:solidFill>
                  <a:schemeClr val="dk1"/>
                </a:solidFill>
                <a:cs typeface="MS PGothic"/>
                <a:sym typeface="MS PGothic"/>
              </a:rPr>
              <a:t>急死</a:t>
            </a:r>
            <a:endParaRPr sz="2400" b="1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400" b="1" dirty="0">
                <a:solidFill>
                  <a:schemeClr val="dk1"/>
                </a:solidFill>
                <a:cs typeface="MS PGothic"/>
                <a:sym typeface="MS PGothic"/>
              </a:rPr>
              <a:t>強い依存性　</a:t>
            </a:r>
            <a:r>
              <a:rPr lang="ja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sz="2400" dirty="0">
              <a:solidFill>
                <a:schemeClr val="dk1"/>
              </a:solidFill>
              <a:cs typeface="MS PGothic"/>
              <a:sym typeface="MS PGothic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7F2DEB8-A9C2-C903-2203-F8AF685A3531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6CC0BFDB-AA2E-6698-6AD1-16BE87358DCB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3AEA4F79-1675-370A-8475-1444E8194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B659C8-D308-2023-6511-3E9BB57594D0}"/>
              </a:ext>
            </a:extLst>
          </p:cNvPr>
          <p:cNvSpPr txBox="1"/>
          <p:nvPr/>
        </p:nvSpPr>
        <p:spPr>
          <a:xfrm>
            <a:off x="917924" y="12183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0070C0"/>
                </a:solidFill>
              </a:rPr>
              <a:t>かくせいざい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2186880-D972-E5DB-FAB9-76D927A71C23}"/>
              </a:ext>
            </a:extLst>
          </p:cNvPr>
          <p:cNvSpPr txBox="1"/>
          <p:nvPr/>
        </p:nvSpPr>
        <p:spPr>
          <a:xfrm>
            <a:off x="5175829" y="1307970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00" dirty="0"/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267496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49624-66F6-B213-66F5-48C78492B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30F3CA-DB7A-761A-BE66-F8340CE3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3EDC124-F11A-5734-7A8E-05E5BD31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0" y="324147"/>
            <a:ext cx="7871494" cy="985215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違法薬物の種類</a:t>
            </a:r>
            <a:endParaRPr lang="ja-JP" altLang="en-US" sz="32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03707772-6D04-6406-E823-D8D23441CBC9}"/>
              </a:ext>
            </a:extLst>
          </p:cNvPr>
          <p:cNvSpPr/>
          <p:nvPr/>
        </p:nvSpPr>
        <p:spPr>
          <a:xfrm>
            <a:off x="801873" y="1273345"/>
            <a:ext cx="5624632" cy="57888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麻薬（コカイン、ＭＤＭＡなど）</a:t>
            </a:r>
            <a:endParaRPr kumimoji="1" lang="ja-JP" altLang="en-US" sz="2800" dirty="0"/>
          </a:p>
        </p:txBody>
      </p:sp>
      <p:sp>
        <p:nvSpPr>
          <p:cNvPr id="18" name="Google Shape;102;g2f54bed3a7d_0_1">
            <a:extLst>
              <a:ext uri="{FF2B5EF4-FFF2-40B4-BE49-F238E27FC236}">
                <a16:creationId xmlns:a16="http://schemas.microsoft.com/office/drawing/2014/main" id="{159D2227-D272-142F-63C8-F56E4C8D1213}"/>
              </a:ext>
            </a:extLst>
          </p:cNvPr>
          <p:cNvSpPr txBox="1">
            <a:spLocks/>
          </p:cNvSpPr>
          <p:nvPr/>
        </p:nvSpPr>
        <p:spPr>
          <a:xfrm>
            <a:off x="6627910" y="4762907"/>
            <a:ext cx="205550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b="1" dirty="0">
                <a:solidFill>
                  <a:srgbClr val="0070C0"/>
                </a:solidFill>
                <a:cs typeface="MS PGothic"/>
                <a:sym typeface="MS PGothic"/>
              </a:rPr>
              <a:t>［</a:t>
            </a:r>
            <a:r>
              <a:rPr lang="en-US" altLang="ja-JP" sz="1800" b="1" dirty="0">
                <a:solidFill>
                  <a:srgbClr val="0070C0"/>
                </a:solidFill>
                <a:cs typeface="MS PGothic"/>
                <a:sym typeface="MS PGothic"/>
              </a:rPr>
              <a:t>MDMA</a:t>
            </a:r>
            <a:r>
              <a:rPr lang="ja-JP" altLang="en-US" sz="1800" b="1" dirty="0">
                <a:solidFill>
                  <a:srgbClr val="0070C0"/>
                </a:solidFill>
                <a:cs typeface="MS PGothic"/>
                <a:sym typeface="MS PGothic"/>
              </a:rPr>
              <a:t>の俗称］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dirty="0">
                <a:solidFill>
                  <a:schemeClr val="dk1"/>
                </a:solidFill>
                <a:cs typeface="MS PGothic"/>
                <a:sym typeface="MS PGothic"/>
              </a:rPr>
              <a:t>エクスタシー、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dirty="0">
                <a:solidFill>
                  <a:schemeClr val="dk1"/>
                </a:solidFill>
                <a:cs typeface="MS PGothic"/>
                <a:sym typeface="MS PGothic"/>
              </a:rPr>
              <a:t>バツ、タマ</a:t>
            </a:r>
            <a:endParaRPr lang="ja-JP" altLang="en-US" sz="1800" dirty="0">
              <a:cs typeface="MS PGothic"/>
              <a:sym typeface="MS PGothic"/>
            </a:endParaRPr>
          </a:p>
        </p:txBody>
      </p:sp>
      <p:sp>
        <p:nvSpPr>
          <p:cNvPr id="19" name="Google Shape;103;g2f54bed3a7d_0_1">
            <a:extLst>
              <a:ext uri="{FF2B5EF4-FFF2-40B4-BE49-F238E27FC236}">
                <a16:creationId xmlns:a16="http://schemas.microsoft.com/office/drawing/2014/main" id="{3993E6A4-1525-FD0A-208A-132DDF54A39D}"/>
              </a:ext>
            </a:extLst>
          </p:cNvPr>
          <p:cNvSpPr txBox="1"/>
          <p:nvPr/>
        </p:nvSpPr>
        <p:spPr>
          <a:xfrm>
            <a:off x="801872" y="2493769"/>
            <a:ext cx="7732017" cy="2097072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08000" tIns="36000" rIns="36000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" altLang="ja-JP" sz="24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興奮作用</a:t>
            </a:r>
            <a:r>
              <a:rPr lang="ja" altLang="ja-JP" sz="2400" dirty="0">
                <a:cs typeface="MS PGothic"/>
                <a:sym typeface="MS PGothic"/>
              </a:rPr>
              <a:t>の</a:t>
            </a:r>
            <a:r>
              <a:rPr lang="ja-JP" altLang="en-US" sz="2400" dirty="0">
                <a:cs typeface="MS PGothic"/>
                <a:sym typeface="MS PGothic"/>
              </a:rPr>
              <a:t>物</a:t>
            </a:r>
            <a:r>
              <a:rPr lang="ja" altLang="ja-JP" sz="2400" dirty="0">
                <a:solidFill>
                  <a:srgbClr val="FF0000"/>
                </a:solidFill>
                <a:cs typeface="MS PGothic"/>
                <a:sym typeface="MS PGothic"/>
              </a:rPr>
              <a:t>（コカイン・MDMA）</a:t>
            </a:r>
            <a:r>
              <a:rPr lang="ja" altLang="ja-JP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と</a:t>
            </a:r>
            <a:endParaRPr lang="en-US" altLang="ja" sz="2400" i="0" u="none" strike="noStrike" cap="none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720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tabLst>
                <a:tab pos="2425700" algn="l"/>
              </a:tabLst>
            </a:pPr>
            <a:r>
              <a:rPr lang="ja-JP" altLang="en-US" sz="2400" b="1" dirty="0">
                <a:solidFill>
                  <a:schemeClr val="dk1"/>
                </a:solidFill>
                <a:cs typeface="MS PGothic"/>
                <a:sym typeface="MS PGothic"/>
              </a:rPr>
              <a:t>　</a:t>
            </a:r>
            <a:r>
              <a:rPr lang="ja" altLang="ja-JP" sz="24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抑制作用</a:t>
            </a:r>
            <a:r>
              <a:rPr lang="ja-JP" altLang="en-US" sz="2400" dirty="0">
                <a:cs typeface="MS PGothic"/>
                <a:sym typeface="MS PGothic"/>
              </a:rPr>
              <a:t>（脳を麻痺させて気分を鎮める</a:t>
            </a:r>
            <a:r>
              <a:rPr lang="ja-JP" altLang="en-US" dirty="0">
                <a:cs typeface="MS PGothic"/>
                <a:sym typeface="MS PGothic"/>
              </a:rPr>
              <a:t>など</a:t>
            </a:r>
            <a:r>
              <a:rPr lang="ja-JP" altLang="en-US" sz="2400" dirty="0">
                <a:cs typeface="MS PGothic"/>
                <a:sym typeface="MS PGothic"/>
              </a:rPr>
              <a:t>）の物</a:t>
            </a:r>
            <a:endParaRPr lang="en-US" altLang="ja-JP" sz="2400" dirty="0">
              <a:cs typeface="MS PGothic"/>
              <a:sym typeface="MS PGothic"/>
            </a:endParaRPr>
          </a:p>
          <a:p>
            <a:pPr marL="720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tabLst>
                <a:tab pos="2425700" algn="l"/>
              </a:tabLst>
            </a:pPr>
            <a:r>
              <a:rPr lang="ja-JP" altLang="en-US" sz="2400" dirty="0">
                <a:solidFill>
                  <a:srgbClr val="FF0000"/>
                </a:solidFill>
                <a:cs typeface="MS PGothic"/>
                <a:sym typeface="MS PGothic"/>
              </a:rPr>
              <a:t>　</a:t>
            </a:r>
            <a:r>
              <a:rPr lang="ja" altLang="ja-JP" sz="2400" dirty="0">
                <a:solidFill>
                  <a:srgbClr val="FF0000"/>
                </a:solidFill>
                <a:cs typeface="MS PGothic"/>
                <a:sym typeface="MS PGothic"/>
              </a:rPr>
              <a:t>（ヘロイン</a:t>
            </a:r>
            <a:r>
              <a:rPr lang="ja-JP" altLang="en-US" dirty="0">
                <a:solidFill>
                  <a:srgbClr val="FF0000"/>
                </a:solidFill>
                <a:cs typeface="MS PGothic"/>
                <a:sym typeface="MS PGothic"/>
              </a:rPr>
              <a:t>など</a:t>
            </a:r>
            <a:r>
              <a:rPr lang="ja" altLang="ja-JP" sz="2400" dirty="0">
                <a:solidFill>
                  <a:srgbClr val="FF0000"/>
                </a:solidFill>
                <a:cs typeface="MS PGothic"/>
                <a:sym typeface="MS PGothic"/>
              </a:rPr>
              <a:t>）</a:t>
            </a:r>
            <a:r>
              <a:rPr lang="ja" altLang="ja-JP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がある</a:t>
            </a:r>
            <a:endParaRPr sz="2400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400" b="1" dirty="0">
                <a:solidFill>
                  <a:schemeClr val="dk1"/>
                </a:solidFill>
                <a:cs typeface="MS PGothic"/>
                <a:sym typeface="MS PGothic"/>
              </a:rPr>
              <a:t>幻覚、錯乱</a:t>
            </a:r>
            <a:endParaRPr sz="2400" b="1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400" b="1" dirty="0">
                <a:solidFill>
                  <a:schemeClr val="dk1"/>
                </a:solidFill>
                <a:cs typeface="MS PGothic"/>
                <a:sym typeface="MS PGothic"/>
              </a:rPr>
              <a:t>強い依存性　</a:t>
            </a:r>
            <a:r>
              <a:rPr lang="ja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sz="2400" dirty="0">
              <a:solidFill>
                <a:schemeClr val="dk1"/>
              </a:solidFill>
              <a:cs typeface="MS PGothic"/>
              <a:sym typeface="MS PGothic"/>
            </a:endParaRPr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BE30A00A-7407-AF56-E710-FA283D4D9E3B}"/>
              </a:ext>
            </a:extLst>
          </p:cNvPr>
          <p:cNvSpPr txBox="1">
            <a:spLocks/>
          </p:cNvSpPr>
          <p:nvPr/>
        </p:nvSpPr>
        <p:spPr>
          <a:xfrm>
            <a:off x="3991739" y="6313554"/>
            <a:ext cx="2847254" cy="280654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>
                <a:latin typeface="+mn-ea"/>
              </a:rPr>
              <a:t>写真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900" dirty="0">
              <a:latin typeface="+mn-ea"/>
            </a:endParaRPr>
          </a:p>
        </p:txBody>
      </p:sp>
      <p:sp>
        <p:nvSpPr>
          <p:cNvPr id="21" name="Google Shape;107;g2f54bed3a7d_0_1">
            <a:extLst>
              <a:ext uri="{FF2B5EF4-FFF2-40B4-BE49-F238E27FC236}">
                <a16:creationId xmlns:a16="http://schemas.microsoft.com/office/drawing/2014/main" id="{F9C9D4CD-A2C1-F859-A6B2-4413EC830A2F}"/>
              </a:ext>
            </a:extLst>
          </p:cNvPr>
          <p:cNvSpPr txBox="1"/>
          <p:nvPr/>
        </p:nvSpPr>
        <p:spPr>
          <a:xfrm>
            <a:off x="3844537" y="2022591"/>
            <a:ext cx="4689352" cy="34668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麻薬及び向精神薬取締法</a:t>
            </a:r>
            <a:r>
              <a:rPr kumimoji="0" lang="ja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22" name="Google Shape;103;g2f54bed3a7d_0_1">
            <a:extLst>
              <a:ext uri="{FF2B5EF4-FFF2-40B4-BE49-F238E27FC236}">
                <a16:creationId xmlns:a16="http://schemas.microsoft.com/office/drawing/2014/main" id="{D5BA496C-5B23-1DC8-1167-00F05E9CDEFA}"/>
              </a:ext>
            </a:extLst>
          </p:cNvPr>
          <p:cNvSpPr txBox="1"/>
          <p:nvPr/>
        </p:nvSpPr>
        <p:spPr>
          <a:xfrm>
            <a:off x="801872" y="2097056"/>
            <a:ext cx="7732017" cy="35949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AF7907E-6E4B-5369-5307-79D5A0288B5F}"/>
              </a:ext>
            </a:extLst>
          </p:cNvPr>
          <p:cNvGrpSpPr/>
          <p:nvPr/>
        </p:nvGrpSpPr>
        <p:grpSpPr>
          <a:xfrm>
            <a:off x="951706" y="4681487"/>
            <a:ext cx="2820637" cy="1632067"/>
            <a:chOff x="1127125" y="4630456"/>
            <a:chExt cx="2956434" cy="1710641"/>
          </a:xfrm>
        </p:grpSpPr>
        <p:pic>
          <p:nvPicPr>
            <p:cNvPr id="24" name="Google Shape;124;p6">
              <a:extLst>
                <a:ext uri="{FF2B5EF4-FFF2-40B4-BE49-F238E27FC236}">
                  <a16:creationId xmlns:a16="http://schemas.microsoft.com/office/drawing/2014/main" id="{9F8F7B39-5892-D2CB-0D75-8A9DB14300A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rcRect r="1626" b="1627"/>
            <a:stretch/>
          </p:blipFill>
          <p:spPr>
            <a:xfrm>
              <a:off x="1127125" y="4630456"/>
              <a:ext cx="2956434" cy="1710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フローチャート: 手操作入力 24">
              <a:extLst>
                <a:ext uri="{FF2B5EF4-FFF2-40B4-BE49-F238E27FC236}">
                  <a16:creationId xmlns:a16="http://schemas.microsoft.com/office/drawing/2014/main" id="{B21F48E3-CD65-8113-0DF3-FCDC28BB8DD1}"/>
                </a:ext>
              </a:extLst>
            </p:cNvPr>
            <p:cNvSpPr/>
            <p:nvPr/>
          </p:nvSpPr>
          <p:spPr>
            <a:xfrm rot="16200000" flipV="1">
              <a:off x="1457874" y="4302755"/>
              <a:ext cx="390274" cy="1045676"/>
            </a:xfrm>
            <a:prstGeom prst="flowChartManualInput">
              <a:avLst/>
            </a:pr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32C9431F-4ED1-E621-1892-53347FC33ED8}"/>
                </a:ext>
              </a:extLst>
            </p:cNvPr>
            <p:cNvSpPr txBox="1"/>
            <p:nvPr/>
          </p:nvSpPr>
          <p:spPr>
            <a:xfrm>
              <a:off x="1213429" y="4702482"/>
              <a:ext cx="7181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400" b="1" dirty="0">
                  <a:solidFill>
                    <a:schemeClr val="bg1"/>
                  </a:solidFill>
                </a:rPr>
                <a:t>コカイン</a:t>
              </a: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D858497-EE75-F2EB-F2F0-C5E0ECEB0570}"/>
              </a:ext>
            </a:extLst>
          </p:cNvPr>
          <p:cNvGrpSpPr/>
          <p:nvPr/>
        </p:nvGrpSpPr>
        <p:grpSpPr>
          <a:xfrm>
            <a:off x="3879191" y="4679665"/>
            <a:ext cx="2820637" cy="1633902"/>
            <a:chOff x="4165292" y="4628545"/>
            <a:chExt cx="2956434" cy="1712565"/>
          </a:xfrm>
        </p:grpSpPr>
        <p:pic>
          <p:nvPicPr>
            <p:cNvPr id="28" name="Google Shape;125;p6">
              <a:extLst>
                <a:ext uri="{FF2B5EF4-FFF2-40B4-BE49-F238E27FC236}">
                  <a16:creationId xmlns:a16="http://schemas.microsoft.com/office/drawing/2014/main" id="{A587F863-D463-B329-9A5F-75E6BC366D85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65292" y="4630469"/>
              <a:ext cx="2956434" cy="1710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フローチャート: 手操作入力 28">
              <a:extLst>
                <a:ext uri="{FF2B5EF4-FFF2-40B4-BE49-F238E27FC236}">
                  <a16:creationId xmlns:a16="http://schemas.microsoft.com/office/drawing/2014/main" id="{924BD175-6BA6-41E7-24A2-70F1E8F496C1}"/>
                </a:ext>
              </a:extLst>
            </p:cNvPr>
            <p:cNvSpPr/>
            <p:nvPr/>
          </p:nvSpPr>
          <p:spPr>
            <a:xfrm rot="16200000" flipV="1">
              <a:off x="4431533" y="4362304"/>
              <a:ext cx="390274" cy="922756"/>
            </a:xfrm>
            <a:prstGeom prst="flowChartManualInput">
              <a:avLst/>
            </a:pr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A31D7E47-CFCA-475A-4D96-B11700E7A7A1}"/>
                </a:ext>
              </a:extLst>
            </p:cNvPr>
            <p:cNvSpPr txBox="1"/>
            <p:nvPr/>
          </p:nvSpPr>
          <p:spPr>
            <a:xfrm>
              <a:off x="4283429" y="4700571"/>
              <a:ext cx="5578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en-US" altLang="ja-JP" sz="1400" b="1" dirty="0">
                  <a:solidFill>
                    <a:schemeClr val="bg1"/>
                  </a:solidFill>
                </a:rPr>
                <a:t>MDMA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E6559D6-60D5-7CA0-61C6-069E509D7367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5FB51F37-76EC-B5D5-AF56-84BF1C15460D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D22300AD-4F39-C897-8836-CC960517E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2644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7">
      <a:majorFont>
        <a:latin typeface="Arial"/>
        <a:ea typeface="游ゴシック"/>
        <a:cs typeface=""/>
      </a:majorFont>
      <a:minorFont>
        <a:latin typeface="Arial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1574</Words>
  <Application>Microsoft Office PowerPoint</Application>
  <PresentationFormat>画面に合わせる (4:3)</PresentationFormat>
  <Paragraphs>213</Paragraphs>
  <Slides>29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5" baseType="lpstr">
      <vt:lpstr>MS PGothic</vt:lpstr>
      <vt:lpstr>Proxima Nova</vt:lpstr>
      <vt:lpstr>游ゴシック</vt:lpstr>
      <vt:lpstr>Arial</vt:lpstr>
      <vt:lpstr>Wingdings</vt:lpstr>
      <vt:lpstr>Office テーマ</vt:lpstr>
      <vt:lpstr>薬物乱用と健康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薬物乱用ってどういうこと？</vt:lpstr>
      <vt:lpstr>PowerPoint プレゼンテーション</vt:lpstr>
      <vt:lpstr>違法薬物の種類</vt:lpstr>
      <vt:lpstr>違法薬物の種類</vt:lpstr>
      <vt:lpstr>違法薬物の種類</vt:lpstr>
      <vt:lpstr>違法薬物の種類</vt:lpstr>
      <vt:lpstr>違法薬物の種類</vt:lpstr>
      <vt:lpstr>PowerPoint プレゼンテーション</vt:lpstr>
      <vt:lpstr>脳へ与える影響</vt:lpstr>
      <vt:lpstr>PowerPoint プレゼンテーション</vt:lpstr>
      <vt:lpstr>①大麻事犯を考えよう！　</vt:lpstr>
      <vt:lpstr>②乱用のきっかけは？　</vt:lpstr>
      <vt:lpstr>②乱用のきっかけは？　</vt:lpstr>
      <vt:lpstr>③大麻は危険なもの？　</vt:lpstr>
      <vt:lpstr>大麻乱用者の証言</vt:lpstr>
      <vt:lpstr>調べてみよう</vt:lpstr>
      <vt:lpstr>薬物乱用を防ぐ取組①</vt:lpstr>
      <vt:lpstr>薬物乱用を防ぐ取組②</vt:lpstr>
      <vt:lpstr>どのように薬物乱用を未然に防いでいる？</vt:lpstr>
      <vt:lpstr>PowerPoint プレゼンテーション</vt:lpstr>
      <vt:lpstr>薬物乱用が原因で、全国の精神科を受診した人の調査 10代の薬物依存患者が乱用する主な薬物の推移</vt:lpstr>
      <vt:lpstr>この１年間に、使用したことがありますか？</vt:lpstr>
      <vt:lpstr>オーバードーズによる主な害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2025-02-14T10:13:32Z</dcterms:created>
  <dcterms:modified xsi:type="dcterms:W3CDTF">2025-03-10T02:24:38Z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99a617-f30e-4fb8-b81c-fb6d0b94ac5b_Enabled">
    <vt:lpwstr>true</vt:lpwstr>
  </property>
  <property fmtid="{D5CDD505-2E9C-101B-9397-08002B2CF9AE}" pid="3" name="MSIP_Label_d899a617-f30e-4fb8-b81c-fb6d0b94ac5b_SetDate">
    <vt:lpwstr>2025-02-14T10:13:39Z</vt:lpwstr>
  </property>
  <property fmtid="{D5CDD505-2E9C-101B-9397-08002B2CF9AE}" pid="4" name="MSIP_Label_d899a617-f30e-4fb8-b81c-fb6d0b94ac5b_Method">
    <vt:lpwstr>Standard</vt:lpwstr>
  </property>
  <property fmtid="{D5CDD505-2E9C-101B-9397-08002B2CF9AE}" pid="5" name="MSIP_Label_d899a617-f30e-4fb8-b81c-fb6d0b94ac5b_Name">
    <vt:lpwstr>機密性2情報</vt:lpwstr>
  </property>
  <property fmtid="{D5CDD505-2E9C-101B-9397-08002B2CF9AE}" pid="6" name="MSIP_Label_d899a617-f30e-4fb8-b81c-fb6d0b94ac5b_SiteId">
    <vt:lpwstr>545810b0-36cb-4290-8926-48dbc0f9e92f</vt:lpwstr>
  </property>
  <property fmtid="{D5CDD505-2E9C-101B-9397-08002B2CF9AE}" pid="7" name="MSIP_Label_d899a617-f30e-4fb8-b81c-fb6d0b94ac5b_ActionId">
    <vt:lpwstr>d0039ef8-71f9-439f-8b05-081fef0324ea</vt:lpwstr>
  </property>
  <property fmtid="{D5CDD505-2E9C-101B-9397-08002B2CF9AE}" pid="8" name="MSIP_Label_d899a617-f30e-4fb8-b81c-fb6d0b94ac5b_ContentBits">
    <vt:lpwstr>0</vt:lpwstr>
  </property>
  <property fmtid="{D5CDD505-2E9C-101B-9397-08002B2CF9AE}" pid="9" name="MSIP_Label_d899a617-f30e-4fb8-b81c-fb6d0b94ac5b_Tag">
    <vt:lpwstr>10, 3, 0, 1</vt:lpwstr>
  </property>
</Properties>
</file>