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1"/>
  </p:notesMasterIdLst>
  <p:sldIdLst>
    <p:sldId id="256" r:id="rId2"/>
    <p:sldId id="289" r:id="rId3"/>
    <p:sldId id="290" r:id="rId4"/>
    <p:sldId id="291" r:id="rId5"/>
    <p:sldId id="259" r:id="rId6"/>
    <p:sldId id="258" r:id="rId7"/>
    <p:sldId id="274" r:id="rId8"/>
    <p:sldId id="325" r:id="rId9"/>
    <p:sldId id="324" r:id="rId10"/>
    <p:sldId id="278" r:id="rId11"/>
    <p:sldId id="279" r:id="rId12"/>
    <p:sldId id="280" r:id="rId13"/>
    <p:sldId id="281" r:id="rId14"/>
    <p:sldId id="282" r:id="rId15"/>
    <p:sldId id="292" r:id="rId16"/>
    <p:sldId id="302" r:id="rId17"/>
    <p:sldId id="303" r:id="rId18"/>
    <p:sldId id="304" r:id="rId19"/>
    <p:sldId id="306" r:id="rId20"/>
    <p:sldId id="307" r:id="rId21"/>
    <p:sldId id="311" r:id="rId22"/>
    <p:sldId id="314" r:id="rId23"/>
    <p:sldId id="316" r:id="rId24"/>
    <p:sldId id="312" r:id="rId25"/>
    <p:sldId id="320" r:id="rId26"/>
    <p:sldId id="321" r:id="rId27"/>
    <p:sldId id="319" r:id="rId28"/>
    <p:sldId id="322" r:id="rId29"/>
    <p:sldId id="323" r:id="rId30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3605" userDrawn="1">
          <p15:clr>
            <a:srgbClr val="A4A3A4"/>
          </p15:clr>
        </p15:guide>
        <p15:guide id="8" pos="6970" userDrawn="1">
          <p15:clr>
            <a:srgbClr val="A4A3A4"/>
          </p15:clr>
        </p15:guide>
        <p15:guide id="9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7C80"/>
    <a:srgbClr val="A72025"/>
    <a:srgbClr val="FCEDE4"/>
    <a:srgbClr val="FEF8F4"/>
    <a:srgbClr val="99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84755" autoAdjust="0"/>
  </p:normalViewPr>
  <p:slideViewPr>
    <p:cSldViewPr snapToGrid="0" showGuides="1">
      <p:cViewPr varScale="1">
        <p:scale>
          <a:sx n="83" d="100"/>
          <a:sy n="83" d="100"/>
        </p:scale>
        <p:origin x="802" y="77"/>
      </p:cViewPr>
      <p:guideLst>
        <p:guide pos="3840"/>
        <p:guide orient="horz" pos="3605"/>
        <p:guide pos="697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9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4956075252577"/>
          <c:y val="2.0630489911684258E-2"/>
          <c:w val="0.79350439247474236"/>
          <c:h val="0.88011858210864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覚醒剤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solidFill>
                    <a:srgbClr val="3399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427-420A-A31C-427CF1613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14.7</c:v>
                </c:pt>
                <c:pt idx="2">
                  <c:v>7.7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27-420A-A31C-427CF1613D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大麻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16.7</c:v>
                </c:pt>
                <c:pt idx="1">
                  <c:v>20.6</c:v>
                </c:pt>
                <c:pt idx="2">
                  <c:v>7.7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27-420A-A31C-427CF1613D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危険ドラッグ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412032368216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6000" tIns="18000" rIns="36000" bIns="1800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427-420A-A31C-427CF1613DF1}"/>
                </c:ext>
              </c:extLst>
            </c:dLbl>
            <c:dLbl>
              <c:idx val="3"/>
              <c:layout>
                <c:manualLayout>
                  <c:x val="0"/>
                  <c:y val="2.86137344122738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27-420A-A31C-427CF1613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27-420A-A31C-427CF1613D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睡眠薬・抗不安薬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16.7</c:v>
                </c:pt>
                <c:pt idx="1">
                  <c:v>5.9</c:v>
                </c:pt>
                <c:pt idx="2">
                  <c:v>12.8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27-420A-A31C-427CF1613DF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市販薬</c:v>
                </c:pt>
              </c:strCache>
            </c:strRef>
          </c:tx>
          <c:spPr>
            <a:solidFill>
              <a:srgbClr val="FE80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25</c:v>
                </c:pt>
                <c:pt idx="1">
                  <c:v>41.2</c:v>
                </c:pt>
                <c:pt idx="2">
                  <c:v>56.4</c:v>
                </c:pt>
                <c:pt idx="3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27-420A-A31C-427CF1613DF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17.600000000000001</c:v>
                </c:pt>
                <c:pt idx="2">
                  <c:v>15.4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27-420A-A31C-427CF1613D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2646480"/>
        <c:axId val="482646840"/>
      </c:barChart>
      <c:catAx>
        <c:axId val="48264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pPr>
            <a:endParaRPr lang="ja-JP"/>
          </a:p>
        </c:txPr>
        <c:crossAx val="482646840"/>
        <c:crosses val="autoZero"/>
        <c:auto val="1"/>
        <c:lblAlgn val="ctr"/>
        <c:lblOffset val="100"/>
        <c:noMultiLvlLbl val="0"/>
      </c:catAx>
      <c:valAx>
        <c:axId val="48264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264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0202706590490308E-2"/>
          <c:w val="0.23523368839116698"/>
          <c:h val="0.70593370074253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ゴシック" panose="020B0400000000000000" pitchFamily="50" charset="-128"/>
          <a:ea typeface="游ゴシック" panose="020B0400000000000000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市販薬(乱用目的）</c:v>
                </c:pt>
                <c:pt idx="1">
                  <c:v>危険ドラッグ</c:v>
                </c:pt>
                <c:pt idx="2">
                  <c:v>コカイン</c:v>
                </c:pt>
                <c:pt idx="3">
                  <c:v>MDMA</c:v>
                </c:pt>
                <c:pt idx="4">
                  <c:v>覚醒剤</c:v>
                </c:pt>
                <c:pt idx="5">
                  <c:v>有機溶剤</c:v>
                </c:pt>
                <c:pt idx="6">
                  <c:v>大麻</c:v>
                </c:pt>
              </c:strCache>
            </c:strRef>
          </c:cat>
          <c:val>
            <c:numRef>
              <c:f>Sheet1!$B$2:$B$8</c:f>
              <c:numCache>
                <c:formatCode>0.00_);[Red]\(0.00\)</c:formatCode>
                <c:ptCount val="7"/>
                <c:pt idx="0">
                  <c:v>1.57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C-4C2B-8ABD-7F66FD7845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78922200"/>
        <c:axId val="378927960"/>
      </c:barChart>
      <c:catAx>
        <c:axId val="37892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8927960"/>
        <c:crosses val="autoZero"/>
        <c:auto val="1"/>
        <c:lblAlgn val="ctr"/>
        <c:lblOffset val="100"/>
        <c:noMultiLvlLbl val="0"/>
      </c:catAx>
      <c:valAx>
        <c:axId val="37892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892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4657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194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EA34-114B-9F6C-C5D1-2F2AE5DF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030059-2901-A1C7-BBCF-809AEF8CA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C8F0C6-22FE-4D8B-E2A6-C4A9E687E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5A6470-D3EE-F0B0-268B-0A0CE27D1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038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25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9621E-F3C4-D43A-6B68-330F07658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520821-A92F-2BE7-98EA-F0885D236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707C72-4D6F-BBCD-2A2E-E127A24A4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EB8F25-DAEB-21F9-0795-FC769D2BC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894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671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1ECD-55B3-2694-4797-945D08586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240129-3B99-110C-EF4C-07462303C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B45020-3B45-8600-F294-554DE00B7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2FF276-0D50-969F-B950-09B29F711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75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CC7B4-AA6F-CAD0-5E48-18AD0BB5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D20E67-C61B-2945-4702-E7B54289E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367A0A-8098-83A3-4605-86FBC7293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D20013-2347-ED03-819A-1239ACD3C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77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B0123-747D-A256-9227-803B5666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85513D-D060-C708-C4FB-2A4A2F27C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B774BE-E384-43ED-393A-6690E5391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2906D0-82A3-E31D-76A8-FDD416702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12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87E15-9789-B04D-1B5E-76B7053E9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F048CD-D611-9352-AD23-2A7572F1F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49EC4D-C6C6-7105-E591-9F9D4206E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127E7E-2849-526F-DD62-BB8E20213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2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71FB5-8147-2E05-F121-D407BCE6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EECC80-0892-4525-940C-C1C4CFD1F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028646-6D50-E573-1B60-68F25A5B0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F64A3F-B759-39B5-EA4A-30E481BCD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40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C96AA-18CC-A8CA-5839-7414F924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92D7E5-DA13-AC2C-A96F-CF9ED5626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615583-CE27-2610-8EF5-0068106B2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17B920-7024-1386-70EA-C553EF542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47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C7D5-1999-4397-F3CE-6170CB08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FB93E6-9542-546A-AA4F-EE76CBDF0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F77545-D953-F68F-FADC-9081563F2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E42725-6542-0175-FB46-F5D5DD4D2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B89D-B545-1428-3463-5E470A80B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3888A8-AD62-92A9-2927-1DA542651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81421DF-7FC1-46FA-0B37-B3FBF8FDD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EA4C3F-E712-401B-A858-0D1EF09FC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3616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0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56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60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9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15E42EC3-3562-7B86-9B0E-C6C89A0A6EB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D6602240-AF2A-FA65-5F5D-E586C102251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上の 2 つの角を丸める 10">
            <a:extLst>
              <a:ext uri="{FF2B5EF4-FFF2-40B4-BE49-F238E27FC236}">
                <a16:creationId xmlns:a16="http://schemas.microsoft.com/office/drawing/2014/main" id="{A960F028-DEB3-E39D-7C45-3D0AAE4205C8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3C39AE-EBB5-7ABE-93D1-43B7D04A1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ABDB6CE-5710-13C2-D771-6955AD8C4146}"/>
              </a:ext>
            </a:extLst>
          </p:cNvPr>
          <p:cNvGrpSpPr/>
          <p:nvPr userDrawn="1"/>
        </p:nvGrpSpPr>
        <p:grpSpPr>
          <a:xfrm>
            <a:off x="1784074" y="2677356"/>
            <a:ext cx="8629744" cy="1560278"/>
            <a:chOff x="1458761" y="2677356"/>
            <a:chExt cx="8629744" cy="1560278"/>
          </a:xfrm>
        </p:grpSpPr>
        <p:sp>
          <p:nvSpPr>
            <p:cNvPr id="14" name="フローチャート: データ 13">
              <a:extLst>
                <a:ext uri="{FF2B5EF4-FFF2-40B4-BE49-F238E27FC236}">
                  <a16:creationId xmlns:a16="http://schemas.microsoft.com/office/drawing/2014/main" id="{5AF95FF7-1AB2-89CE-8A29-4E393AD13A42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データ 14">
              <a:extLst>
                <a:ext uri="{FF2B5EF4-FFF2-40B4-BE49-F238E27FC236}">
                  <a16:creationId xmlns:a16="http://schemas.microsoft.com/office/drawing/2014/main" id="{0D188FCC-DD67-95FF-02AF-1FB4C58E9E26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16" y="2984153"/>
            <a:ext cx="8418368" cy="1011165"/>
          </a:xfrm>
        </p:spPr>
        <p:txBody>
          <a:bodyPr anchor="t">
            <a:noAutofit/>
          </a:bodyPr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932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9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6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07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8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6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8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98D023F9-7EF4-ACE3-05DB-2328B2F268C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8D7E59CA-1E26-9019-7EAA-F79B5661677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D63D03A1-D38E-683A-A3D9-83C3B068556A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53961F-3614-AAD4-6789-1295254B03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6" r:id="rId8"/>
    <p:sldLayoutId id="2147483687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hlw.go.jp/bunya/iyakuhin/yakubuturanyou/taima01/chishiki03.html#link0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16" y="2958356"/>
            <a:ext cx="8418368" cy="1011165"/>
          </a:xfrm>
        </p:spPr>
        <p:txBody>
          <a:bodyPr anchor="ctr"/>
          <a:lstStyle/>
          <a:p>
            <a:r>
              <a:rPr lang="ja-JP" altLang="en-US" dirty="0"/>
              <a:t>薬物乱用と健康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EBFF8-5326-AE52-4A67-B22768ACB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950BF91-15D7-1E43-CB71-5037F879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A9557FB-0C59-F49B-B9CD-FD8DDF6D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63EBA7-A140-F21A-A9C1-20CB2A462A74}"/>
              </a:ext>
            </a:extLst>
          </p:cNvPr>
          <p:cNvSpPr/>
          <p:nvPr/>
        </p:nvSpPr>
        <p:spPr>
          <a:xfrm>
            <a:off x="1131813" y="1305281"/>
            <a:ext cx="1063744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大麻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572F9E00-AD09-662C-0975-E37A087BED14}"/>
              </a:ext>
            </a:extLst>
          </p:cNvPr>
          <p:cNvSpPr txBox="1">
            <a:spLocks/>
          </p:cNvSpPr>
          <p:nvPr/>
        </p:nvSpPr>
        <p:spPr>
          <a:xfrm>
            <a:off x="8649125" y="4729893"/>
            <a:ext cx="2416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ハッパ、チョコ、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リキッド　</a:t>
            </a:r>
            <a:r>
              <a:rPr lang="ja" altLang="ja-JP" sz="16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20B24856-43A3-E529-307F-4BC604A796C3}"/>
              </a:ext>
            </a:extLst>
          </p:cNvPr>
          <p:cNvSpPr txBox="1"/>
          <p:nvPr/>
        </p:nvSpPr>
        <p:spPr>
          <a:xfrm>
            <a:off x="1131812" y="2511824"/>
            <a:ext cx="9936000" cy="1494854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記憶や学習能力の低下、知覚の変化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などが起こる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u="none" strike="noStrike" cap="none" dirty="0">
                <a:cs typeface="MS PGothic"/>
                <a:sym typeface="MS PGothic"/>
              </a:rPr>
              <a:t>長く続けると、</a:t>
            </a:r>
            <a:r>
              <a:rPr lang="ja-JP" altLang="en-US" sz="2800" b="1" i="0" u="none" strike="noStrike" cap="none" dirty="0">
                <a:cs typeface="MS PGothic"/>
                <a:sym typeface="MS PGothic"/>
              </a:rPr>
              <a:t>依存症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になったり、</a:t>
            </a:r>
            <a:r>
              <a:rPr lang="ja-JP" altLang="en-US" sz="2800" b="1" i="0" u="none" strike="noStrike" cap="none" dirty="0">
                <a:cs typeface="MS PGothic"/>
                <a:sym typeface="MS PGothic"/>
              </a:rPr>
              <a:t>うつ病の発症リスクを増加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させたりする</a:t>
            </a:r>
            <a:endParaRPr lang="ja-JP" altLang="en-US" sz="2800" dirty="0"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8BD9410D-7BBC-EE56-A787-C3EAFDC214A3}"/>
              </a:ext>
            </a:extLst>
          </p:cNvPr>
          <p:cNvSpPr txBox="1">
            <a:spLocks/>
          </p:cNvSpPr>
          <p:nvPr/>
        </p:nvSpPr>
        <p:spPr>
          <a:xfrm>
            <a:off x="5720278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6D8058DA-B9C6-91D4-F94B-A22C9AD14EA5}"/>
              </a:ext>
            </a:extLst>
          </p:cNvPr>
          <p:cNvSpPr txBox="1"/>
          <p:nvPr/>
        </p:nvSpPr>
        <p:spPr>
          <a:xfrm>
            <a:off x="5601483" y="1445391"/>
            <a:ext cx="5458793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麻薬及び向精神薬取締法等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6D5C2145-D7C3-FE8D-8814-1F4AACD318C2}"/>
              </a:ext>
            </a:extLst>
          </p:cNvPr>
          <p:cNvSpPr txBox="1"/>
          <p:nvPr/>
        </p:nvSpPr>
        <p:spPr>
          <a:xfrm>
            <a:off x="1131812" y="2115111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4899338-A1E5-03E3-CC47-7EC08EFD5FD1}"/>
              </a:ext>
            </a:extLst>
          </p:cNvPr>
          <p:cNvGrpSpPr/>
          <p:nvPr/>
        </p:nvGrpSpPr>
        <p:grpSpPr>
          <a:xfrm>
            <a:off x="1127124" y="4503106"/>
            <a:ext cx="7625645" cy="1494854"/>
            <a:chOff x="1127125" y="4556286"/>
            <a:chExt cx="7354360" cy="1441674"/>
          </a:xfrm>
        </p:grpSpPr>
        <p:pic>
          <p:nvPicPr>
            <p:cNvPr id="19" name="Google Shape;140;g2f54bed3a7d_0_17">
              <a:extLst>
                <a:ext uri="{FF2B5EF4-FFF2-40B4-BE49-F238E27FC236}">
                  <a16:creationId xmlns:a16="http://schemas.microsoft.com/office/drawing/2014/main" id="{5ECDEF1A-A7D3-02CF-CEA4-20431B32F70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0532" y="4556286"/>
              <a:ext cx="7350953" cy="1441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5183AB6F-B6C4-1C89-8777-8980F042B126}"/>
                </a:ext>
              </a:extLst>
            </p:cNvPr>
            <p:cNvSpPr/>
            <p:nvPr/>
          </p:nvSpPr>
          <p:spPr>
            <a:xfrm rot="16200000" flipV="1">
              <a:off x="1341609" y="4345700"/>
              <a:ext cx="390274" cy="819241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7E550D7-DE31-916A-FB5F-A0DB07B39806}"/>
                </a:ext>
              </a:extLst>
            </p:cNvPr>
            <p:cNvSpPr txBox="1"/>
            <p:nvPr/>
          </p:nvSpPr>
          <p:spPr>
            <a:xfrm>
              <a:off x="1276457" y="4595957"/>
              <a:ext cx="410369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600" b="1" dirty="0">
                  <a:solidFill>
                    <a:schemeClr val="bg1"/>
                  </a:solidFill>
                </a:rPr>
                <a:t>たいま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大麻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F8B2F11-0241-10F3-56B0-2F48E9EFE65F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46B02B56-992E-21A9-3A2E-CC4EB9768162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CC6E815-CB41-EE37-E7EE-31C891542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70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594D-173B-0768-6B6E-45840C20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395E79-2528-A020-58AA-300A666C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3CB5D-B5BE-018F-2BFB-0744CDFF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7701C44-A53C-468C-6E37-0A7AFF0C19F5}"/>
              </a:ext>
            </a:extLst>
          </p:cNvPr>
          <p:cNvSpPr/>
          <p:nvPr/>
        </p:nvSpPr>
        <p:spPr>
          <a:xfrm>
            <a:off x="1131813" y="1305281"/>
            <a:ext cx="7160935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有機溶剤（シンナー、トルエンなど）</a:t>
            </a:r>
            <a:endParaRPr kumimoji="1" lang="ja-JP" altLang="en-US" sz="3200" dirty="0"/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EC50F18D-445D-6FD4-79F6-516EB3AAA322}"/>
              </a:ext>
            </a:extLst>
          </p:cNvPr>
          <p:cNvSpPr txBox="1"/>
          <p:nvPr/>
        </p:nvSpPr>
        <p:spPr>
          <a:xfrm>
            <a:off x="1131812" y="2559600"/>
            <a:ext cx="9936000" cy="1494854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幻覚、妄想、意識障害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cs typeface="MS PGothic"/>
                <a:sym typeface="MS PGothic"/>
              </a:rPr>
              <a:t>呼吸困難による死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u="none" strike="noStrike" cap="none" dirty="0">
                <a:cs typeface="MS PGothic"/>
                <a:sym typeface="MS PGothic"/>
              </a:rPr>
              <a:t>長期にわたる乱用は、</a:t>
            </a: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脳の萎縮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を引き起こす</a:t>
            </a:r>
            <a:endParaRPr lang="ja-JP" altLang="en-US" sz="2800" dirty="0"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37F85447-2E4D-6631-B40D-462CBE8C40F8}"/>
              </a:ext>
            </a:extLst>
          </p:cNvPr>
          <p:cNvSpPr txBox="1">
            <a:spLocks/>
          </p:cNvSpPr>
          <p:nvPr/>
        </p:nvSpPr>
        <p:spPr>
          <a:xfrm>
            <a:off x="5975377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5C85CED8-6A47-3B2D-C5F4-4443BFD3B901}"/>
              </a:ext>
            </a:extLst>
          </p:cNvPr>
          <p:cNvSpPr txBox="1"/>
          <p:nvPr/>
        </p:nvSpPr>
        <p:spPr>
          <a:xfrm>
            <a:off x="6370924" y="2070000"/>
            <a:ext cx="4689352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毒物及び劇物取締法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8E61AABE-F421-4402-F802-AC38A978BD79}"/>
              </a:ext>
            </a:extLst>
          </p:cNvPr>
          <p:cNvSpPr txBox="1"/>
          <p:nvPr/>
        </p:nvSpPr>
        <p:spPr>
          <a:xfrm>
            <a:off x="1131812" y="216360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E4B5526-27D0-BA54-182D-1BA88F8CD409}"/>
              </a:ext>
            </a:extLst>
          </p:cNvPr>
          <p:cNvGrpSpPr/>
          <p:nvPr/>
        </p:nvGrpSpPr>
        <p:grpSpPr>
          <a:xfrm>
            <a:off x="2243132" y="4253947"/>
            <a:ext cx="3708685" cy="2091062"/>
            <a:chOff x="1925084" y="4253947"/>
            <a:chExt cx="3708685" cy="2091062"/>
          </a:xfrm>
        </p:grpSpPr>
        <p:pic>
          <p:nvPicPr>
            <p:cNvPr id="7" name="Google Shape;152;g2f54bed3a7d_0_67">
              <a:extLst>
                <a:ext uri="{FF2B5EF4-FFF2-40B4-BE49-F238E27FC236}">
                  <a16:creationId xmlns:a16="http://schemas.microsoft.com/office/drawing/2014/main" id="{64BE5907-78B3-49E3-0FB4-8E3CE1EC07F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1545" t="2377" r="2973" b="4785"/>
            <a:stretch/>
          </p:blipFill>
          <p:spPr>
            <a:xfrm>
              <a:off x="1925087" y="4253948"/>
              <a:ext cx="3708682" cy="2091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B1955EC7-4B55-1CDE-46E2-DDF3C8F865CD}"/>
                </a:ext>
              </a:extLst>
            </p:cNvPr>
            <p:cNvSpPr/>
            <p:nvPr/>
          </p:nvSpPr>
          <p:spPr>
            <a:xfrm rot="16200000" flipV="1">
              <a:off x="3169573" y="3009458"/>
              <a:ext cx="446137" cy="29351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46 h 9046"/>
                <a:gd name="connsiteX1" fmla="*/ 9920 w 10000"/>
                <a:gd name="connsiteY1" fmla="*/ 0 h 9046"/>
                <a:gd name="connsiteX2" fmla="*/ 10000 w 10000"/>
                <a:gd name="connsiteY2" fmla="*/ 9046 h 9046"/>
                <a:gd name="connsiteX3" fmla="*/ 0 w 10000"/>
                <a:gd name="connsiteY3" fmla="*/ 9046 h 9046"/>
                <a:gd name="connsiteX4" fmla="*/ 0 w 10000"/>
                <a:gd name="connsiteY4" fmla="*/ 1046 h 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046">
                  <a:moveTo>
                    <a:pt x="0" y="1046"/>
                  </a:moveTo>
                  <a:lnTo>
                    <a:pt x="9920" y="0"/>
                  </a:lnTo>
                  <a:cubicBezTo>
                    <a:pt x="9947" y="3015"/>
                    <a:pt x="9973" y="6031"/>
                    <a:pt x="10000" y="9046"/>
                  </a:cubicBezTo>
                  <a:lnTo>
                    <a:pt x="0" y="9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DA3C884-EAFC-2BBD-B46E-DBBD5FD67192}"/>
                </a:ext>
              </a:extLst>
            </p:cNvPr>
            <p:cNvSpPr txBox="1"/>
            <p:nvPr/>
          </p:nvSpPr>
          <p:spPr>
            <a:xfrm>
              <a:off x="2013349" y="4307739"/>
              <a:ext cx="2513509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</a:rPr>
                <a:t>  ゆう    き    よう  ざい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600" b="1" dirty="0">
                  <a:solidFill>
                    <a:schemeClr val="bg1"/>
                  </a:solidFill>
                </a:rPr>
                <a:t>有機溶剤</a:t>
              </a:r>
              <a:r>
                <a:rPr kumimoji="1" lang="ja-JP" altLang="en-US" sz="1200" b="1" dirty="0">
                  <a:solidFill>
                    <a:schemeClr val="bg1"/>
                  </a:solidFill>
                </a:rPr>
                <a:t>（シンナー・トルエン）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2746C57-EB9F-530F-A0BB-109D12D9412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B768E8AB-BA67-9355-F219-59D3DE2759DF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3E61EBF-4D08-0D58-7ED7-012A057FB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8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CEB7A-8F4F-8FAA-3061-0604E6D9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8F5FC5-0EAF-F159-5E86-695B5BF9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A553D6-43F4-BE32-B0FB-C08ED0DD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BE3930C-8110-4ADC-3302-C0811179E977}"/>
              </a:ext>
            </a:extLst>
          </p:cNvPr>
          <p:cNvSpPr/>
          <p:nvPr/>
        </p:nvSpPr>
        <p:spPr>
          <a:xfrm>
            <a:off x="1131813" y="1305281"/>
            <a:ext cx="5065276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指定薬物（危険ドラッグ）</a:t>
            </a:r>
            <a:endParaRPr kumimoji="1" lang="ja-JP" altLang="en-US" sz="3200" dirty="0"/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C241D7F8-5A5B-3AD8-5CFB-6BE53AF304D2}"/>
              </a:ext>
            </a:extLst>
          </p:cNvPr>
          <p:cNvSpPr txBox="1"/>
          <p:nvPr/>
        </p:nvSpPr>
        <p:spPr>
          <a:xfrm>
            <a:off x="1131812" y="3295243"/>
            <a:ext cx="9936000" cy="745001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08000" tIns="144000" rIns="36000" bIns="108000" anchor="t" anchorCtr="0">
            <a:spAutoFit/>
          </a:bodyPr>
          <a:lstStyle/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strike="noStrike" cap="none" spc="-100" dirty="0">
                <a:solidFill>
                  <a:srgbClr val="0070C0"/>
                </a:solidFill>
                <a:cs typeface="MS PGothic"/>
                <a:sym typeface="MS PGothic"/>
              </a:rPr>
              <a:t>どのような影響が身体に出るのかわからない</a:t>
            </a:r>
            <a:r>
              <a:rPr lang="ja-JP" altLang="en-US" sz="2800" i="0" u="none" strike="noStrike" cap="none" spc="-100" dirty="0">
                <a:cs typeface="MS PGothic"/>
                <a:sym typeface="MS PGothic"/>
              </a:rPr>
              <a:t>ため</a:t>
            </a:r>
            <a:r>
              <a:rPr lang="ja-JP" altLang="en-US" sz="2800" b="1" i="0" u="none" strike="noStrike" cap="none" spc="-100" dirty="0">
                <a:solidFill>
                  <a:srgbClr val="FF0000"/>
                </a:solidFill>
                <a:cs typeface="MS PGothic"/>
                <a:sym typeface="MS PGothic"/>
              </a:rPr>
              <a:t>大変危険</a:t>
            </a:r>
            <a:r>
              <a:rPr lang="ja-JP" altLang="en-US" sz="2800" i="0" u="none" strike="noStrike" cap="none" spc="-100" dirty="0">
                <a:cs typeface="MS PGothic"/>
                <a:sym typeface="MS PGothic"/>
              </a:rPr>
              <a:t>！</a:t>
            </a:r>
            <a:endParaRPr lang="ja-JP" altLang="en-US" sz="2800" spc="-100" dirty="0">
              <a:cs typeface="MS PGothic"/>
              <a:sym typeface="MS PGothic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A448BF42-DF84-4CC2-711F-A04F4322F3C2}"/>
              </a:ext>
            </a:extLst>
          </p:cNvPr>
          <p:cNvSpPr txBox="1"/>
          <p:nvPr/>
        </p:nvSpPr>
        <p:spPr>
          <a:xfrm>
            <a:off x="6370924" y="1445391"/>
            <a:ext cx="4689352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医薬品医療機器等法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60CBB0CB-8D34-F2B7-3933-84A5D7336E63}"/>
              </a:ext>
            </a:extLst>
          </p:cNvPr>
          <p:cNvSpPr txBox="1"/>
          <p:nvPr/>
        </p:nvSpPr>
        <p:spPr>
          <a:xfrm>
            <a:off x="1131812" y="289853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11" name="Google Shape;103;g2f54bed3a7d_0_1">
            <a:extLst>
              <a:ext uri="{FF2B5EF4-FFF2-40B4-BE49-F238E27FC236}">
                <a16:creationId xmlns:a16="http://schemas.microsoft.com/office/drawing/2014/main" id="{1064A4CC-B201-818A-91ED-88D2DE9BBE16}"/>
              </a:ext>
            </a:extLst>
          </p:cNvPr>
          <p:cNvSpPr txBox="1"/>
          <p:nvPr/>
        </p:nvSpPr>
        <p:spPr>
          <a:xfrm>
            <a:off x="1137064" y="2066795"/>
            <a:ext cx="9928376" cy="6980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cs typeface="MS PGothic"/>
                <a:sym typeface="MS PGothic"/>
              </a:rPr>
              <a:t>危険ドラッグは</a:t>
            </a:r>
            <a:r>
              <a:rPr lang="ja-JP" altLang="en-US" sz="2000" dirty="0">
                <a:solidFill>
                  <a:srgbClr val="FF0000"/>
                </a:solidFill>
                <a:cs typeface="MS PGothic"/>
                <a:sym typeface="MS PGothic"/>
              </a:rPr>
              <a:t>法律の規制に引っかからないよう</a:t>
            </a:r>
            <a:r>
              <a:rPr lang="ja-JP" altLang="en-US" sz="2000" dirty="0">
                <a:cs typeface="MS PGothic"/>
                <a:sym typeface="MS PGothic"/>
              </a:rPr>
              <a:t>、麻薬や覚醒剤・大麻成分の</a:t>
            </a:r>
            <a:br>
              <a:rPr lang="en-US" altLang="ja-JP" sz="2000" dirty="0">
                <a:cs typeface="MS PGothic"/>
                <a:sym typeface="MS PGothic"/>
              </a:rPr>
            </a:br>
            <a:r>
              <a:rPr lang="ja-JP" altLang="en-US" sz="2000" dirty="0">
                <a:cs typeface="MS PGothic"/>
                <a:sym typeface="MS PGothic"/>
              </a:rPr>
              <a:t>化学構造の一部を変えた成分を含む薬物の総称。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36F7BBD-1C55-61FF-406E-AEC55C0EBC70}"/>
              </a:ext>
            </a:extLst>
          </p:cNvPr>
          <p:cNvSpPr txBox="1">
            <a:spLocks/>
          </p:cNvSpPr>
          <p:nvPr/>
        </p:nvSpPr>
        <p:spPr>
          <a:xfrm>
            <a:off x="5975377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89B348-7016-F54E-E6C8-2E393BEB8A64}"/>
              </a:ext>
            </a:extLst>
          </p:cNvPr>
          <p:cNvGrpSpPr/>
          <p:nvPr/>
        </p:nvGrpSpPr>
        <p:grpSpPr>
          <a:xfrm>
            <a:off x="2243130" y="4253945"/>
            <a:ext cx="3708682" cy="2087691"/>
            <a:chOff x="2243130" y="4253945"/>
            <a:chExt cx="3708682" cy="2087691"/>
          </a:xfrm>
        </p:grpSpPr>
        <p:pic>
          <p:nvPicPr>
            <p:cNvPr id="16" name="Google Shape;166;g2f54bed3a7d_0_82">
              <a:extLst>
                <a:ext uri="{FF2B5EF4-FFF2-40B4-BE49-F238E27FC236}">
                  <a16:creationId xmlns:a16="http://schemas.microsoft.com/office/drawing/2014/main" id="{45B8557D-01F1-178A-ECD0-3BE6B3646DF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1457" t="5455" r="4204" b="4632"/>
            <a:stretch/>
          </p:blipFill>
          <p:spPr>
            <a:xfrm>
              <a:off x="2243131" y="4253945"/>
              <a:ext cx="3708681" cy="2087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4F70405C-2A60-E1A4-BC59-C1820CDEC336}"/>
                </a:ext>
              </a:extLst>
            </p:cNvPr>
            <p:cNvSpPr/>
            <p:nvPr/>
          </p:nvSpPr>
          <p:spPr>
            <a:xfrm rot="16200000" flipV="1">
              <a:off x="2817928" y="3681263"/>
              <a:ext cx="475683" cy="16252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58"/>
                <a:gd name="connsiteY0" fmla="*/ 1105 h 9105"/>
                <a:gd name="connsiteX1" fmla="*/ 10058 w 10058"/>
                <a:gd name="connsiteY1" fmla="*/ 0 h 9105"/>
                <a:gd name="connsiteX2" fmla="*/ 10000 w 10058"/>
                <a:gd name="connsiteY2" fmla="*/ 9105 h 9105"/>
                <a:gd name="connsiteX3" fmla="*/ 0 w 10058"/>
                <a:gd name="connsiteY3" fmla="*/ 9105 h 9105"/>
                <a:gd name="connsiteX4" fmla="*/ 0 w 10058"/>
                <a:gd name="connsiteY4" fmla="*/ 1105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" h="9105">
                  <a:moveTo>
                    <a:pt x="0" y="1105"/>
                  </a:moveTo>
                  <a:lnTo>
                    <a:pt x="10058" y="0"/>
                  </a:lnTo>
                  <a:cubicBezTo>
                    <a:pt x="10039" y="3035"/>
                    <a:pt x="10019" y="6070"/>
                    <a:pt x="10000" y="9105"/>
                  </a:cubicBezTo>
                  <a:lnTo>
                    <a:pt x="0" y="9105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2730298-3E9D-AE7B-78BE-FFAB6AD064D1}"/>
                </a:ext>
              </a:extLst>
            </p:cNvPr>
            <p:cNvSpPr txBox="1"/>
            <p:nvPr/>
          </p:nvSpPr>
          <p:spPr>
            <a:xfrm>
              <a:off x="2392463" y="4322118"/>
              <a:ext cx="123110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</a:rPr>
                <a:t>   き    けん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危険ドラッグ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616A8B4-8DA3-21A9-35F2-EDA12C34B80F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27C566EB-314F-8E46-C684-311602C4DAC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D28F523-F1AB-C5B5-E4B3-01135BBEB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7BF3AD-FFFE-6EF1-F924-96CD296FC75E}"/>
              </a:ext>
            </a:extLst>
          </p:cNvPr>
          <p:cNvSpPr txBox="1"/>
          <p:nvPr/>
        </p:nvSpPr>
        <p:spPr>
          <a:xfrm>
            <a:off x="7741630" y="193845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60039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AF36-0748-2E19-DDBF-3E01A48B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4F230516-AC70-72E2-4129-6C7940137A3F}"/>
              </a:ext>
            </a:extLst>
          </p:cNvPr>
          <p:cNvSpPr/>
          <p:nvPr/>
        </p:nvSpPr>
        <p:spPr>
          <a:xfrm>
            <a:off x="1701955" y="1037708"/>
            <a:ext cx="8813645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404CDB-2BD7-9752-A3F1-D6671D77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A93FAC-D1C4-86FA-1C3A-373884262041}"/>
              </a:ext>
            </a:extLst>
          </p:cNvPr>
          <p:cNvSpPr txBox="1"/>
          <p:nvPr/>
        </p:nvSpPr>
        <p:spPr>
          <a:xfrm>
            <a:off x="2537975" y="1940400"/>
            <a:ext cx="7116051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solidFill>
                  <a:srgbClr val="FF0000"/>
                </a:solidFill>
                <a:cs typeface="MS PGothic"/>
                <a:sym typeface="MS PGothic"/>
              </a:rPr>
              <a:t>乱用</a:t>
            </a:r>
            <a:r>
              <a:rPr lang="ja-JP" altLang="en-US" sz="5400" b="1" dirty="0"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脳へ</a:t>
            </a: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影響</a:t>
            </a:r>
            <a:r>
              <a:rPr lang="ja-JP" altLang="en-US" sz="5400" b="1" dirty="0">
                <a:cs typeface="MS PGothic"/>
                <a:sym typeface="MS PGothic"/>
              </a:rPr>
              <a:t>が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あるのだろうか？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122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C8266-B278-F84B-AD91-5E2AACB13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7FDE6A-12BB-29E7-43E2-440CE65F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8932E9B-6E63-21AA-89DE-269C6137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脳へ与える影響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73D29A1-B86C-1D3B-CF6F-7B1C6A9C218F}"/>
              </a:ext>
            </a:extLst>
          </p:cNvPr>
          <p:cNvSpPr txBox="1">
            <a:spLocks/>
          </p:cNvSpPr>
          <p:nvPr/>
        </p:nvSpPr>
        <p:spPr>
          <a:xfrm>
            <a:off x="5143062" y="6125454"/>
            <a:ext cx="5921813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</a:t>
            </a:r>
            <a:r>
              <a:rPr lang="ja-JP" altLang="en-US" sz="1000" dirty="0">
                <a:sym typeface="Wingdings" panose="05000000000000000000" pitchFamily="2" charset="2"/>
              </a:rPr>
              <a:t>：（</a:t>
            </a:r>
            <a:r>
              <a:rPr lang="ja-JP" altLang="en-US" sz="1000" dirty="0"/>
              <a:t>公財）麻薬・覚せい剤乱用防止センター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-JP" sz="1000" dirty="0"/>
              <a:t>https://www.dapc.or.jp/kiso/04_effect.html</a:t>
            </a:r>
            <a:r>
              <a:rPr lang="ja-JP" altLang="en-US" sz="1000" dirty="0"/>
              <a:t>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A5CCB-C7E0-E0A7-0448-35289D73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4" y="1477175"/>
            <a:ext cx="9937751" cy="42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77C040-E3A6-3FC9-D041-701FD775785B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8F63BC71-31BF-EF59-E3BF-D6B0264A90E7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B62C209-EE2A-990F-F89F-49ABD8BEC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71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27EE-93D3-4BE5-070E-94F66A210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1DE762-A726-2385-6EFA-143D9C21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DCA10F-C101-5155-61B3-93C3332C5FE0}"/>
              </a:ext>
            </a:extLst>
          </p:cNvPr>
          <p:cNvSpPr txBox="1"/>
          <p:nvPr/>
        </p:nvSpPr>
        <p:spPr>
          <a:xfrm>
            <a:off x="1622122" y="2544995"/>
            <a:ext cx="9187130" cy="102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大麻事犯について考えよう！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610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6A9AE-C578-A02E-99A1-6A2A2A589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A1DF133-B28A-EFA7-523F-E3AC05D5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04" y="495634"/>
            <a:ext cx="4801314" cy="535531"/>
          </a:xfrm>
        </p:spPr>
        <p:txBody>
          <a:bodyPr wrap="none">
            <a:spAutoFit/>
          </a:bodyPr>
          <a:lstStyle/>
          <a:p>
            <a:r>
              <a:rPr lang="ja-JP" altLang="en-US" sz="3200" spc="-200" dirty="0"/>
              <a:t>①大麻事犯を考えよう！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EBEB2A-8A23-8FA3-F25B-E0729EB3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F8B4D24-1B2F-9B2B-ACBE-9A3BD44AE866}"/>
              </a:ext>
            </a:extLst>
          </p:cNvPr>
          <p:cNvSpPr/>
          <p:nvPr/>
        </p:nvSpPr>
        <p:spPr>
          <a:xfrm>
            <a:off x="1393368" y="1160996"/>
            <a:ext cx="9418655" cy="87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pic>
        <p:nvPicPr>
          <p:cNvPr id="5" name="Google Shape;327;g3011e683d15_1_19">
            <a:extLst>
              <a:ext uri="{FF2B5EF4-FFF2-40B4-BE49-F238E27FC236}">
                <a16:creationId xmlns:a16="http://schemas.microsoft.com/office/drawing/2014/main" id="{6D85B34D-4958-96F3-E742-421468DFBB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029" b="6314"/>
          <a:stretch/>
        </p:blipFill>
        <p:spPr>
          <a:xfrm>
            <a:off x="1472635" y="2518368"/>
            <a:ext cx="7573308" cy="38312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6116C990-AD78-7A05-5B4C-D18311A94382}"/>
              </a:ext>
            </a:extLst>
          </p:cNvPr>
          <p:cNvSpPr txBox="1">
            <a:spLocks/>
          </p:cNvSpPr>
          <p:nvPr/>
        </p:nvSpPr>
        <p:spPr>
          <a:xfrm>
            <a:off x="9045942" y="5433707"/>
            <a:ext cx="2294719" cy="10156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</a:t>
            </a:r>
            <a:br>
              <a:rPr lang="en-US" altLang="ja-JP" sz="1000" dirty="0"/>
            </a:br>
            <a:r>
              <a:rPr lang="ja-JP" altLang="en-US" sz="1000" dirty="0"/>
              <a:t>「第六次薬物乱用防止五か年戦略」フォローアップ（令和</a:t>
            </a:r>
            <a:r>
              <a:rPr lang="en-US" altLang="ja-JP" sz="1000" dirty="0"/>
              <a:t>6</a:t>
            </a:r>
            <a:r>
              <a:rPr lang="ja-JP" altLang="en-US" sz="1000" dirty="0"/>
              <a:t>年</a:t>
            </a:r>
            <a:r>
              <a:rPr lang="en-US" altLang="ja-JP" sz="1000" dirty="0"/>
              <a:t>7</a:t>
            </a:r>
            <a:r>
              <a:rPr lang="ja-JP" altLang="en-US" sz="1000" dirty="0"/>
              <a:t>月</a:t>
            </a:r>
            <a:r>
              <a:rPr lang="en-US" altLang="ja-JP" sz="1000" dirty="0"/>
              <a:t>23</a:t>
            </a:r>
            <a:r>
              <a:rPr lang="ja-JP" altLang="en-US" sz="1000" dirty="0"/>
              <a:t>日）薬物乱用対策推進会議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（</a:t>
            </a:r>
            <a:r>
              <a:rPr lang="en-US" altLang="ja-JP" sz="1000" dirty="0"/>
              <a:t>https://www.mhlw.go.jp/content/</a:t>
            </a:r>
            <a:br>
              <a:rPr lang="en-US" altLang="ja-JP" sz="1000" dirty="0"/>
            </a:br>
            <a:r>
              <a:rPr lang="en-US" altLang="ja-JP" sz="1000" dirty="0"/>
              <a:t>11126000/001279247.pdf</a:t>
            </a:r>
            <a:r>
              <a:rPr lang="ja-JP" altLang="en-US" sz="1000" dirty="0"/>
              <a:t>）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3E8507E-EED9-26F6-279F-F678DA29CF9F}"/>
              </a:ext>
            </a:extLst>
          </p:cNvPr>
          <p:cNvSpPr txBox="1">
            <a:spLocks/>
          </p:cNvSpPr>
          <p:nvPr/>
        </p:nvSpPr>
        <p:spPr>
          <a:xfrm>
            <a:off x="1393368" y="2118259"/>
            <a:ext cx="458330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大麻事犯における</a:t>
            </a:r>
            <a:r>
              <a:rPr lang="en-US" altLang="ja-JP" sz="2000" b="1" dirty="0">
                <a:latin typeface="+mn-ea"/>
              </a:rPr>
              <a:t>30</a:t>
            </a:r>
            <a:r>
              <a:rPr lang="ja-JP" altLang="en-US" sz="2000" b="1" dirty="0">
                <a:latin typeface="+mn-ea"/>
              </a:rPr>
              <a:t>歳未満の検挙人員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AB58A7E-C88A-5B94-1BFD-BCF6018DC526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A2F318CC-FE7E-70A2-32C6-075153F05779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696CD84-7864-CF73-FE46-ECEC01C82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07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CD8B2-B66C-B4ED-FDCA-391C77A9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4C3156B-E8FA-AFA5-882D-04422AB5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C11912-1A63-615A-56BA-7C7BE258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FC65CD2-E00C-92DC-C431-6AB3209C8870}"/>
              </a:ext>
            </a:extLst>
          </p:cNvPr>
          <p:cNvSpPr txBox="1">
            <a:spLocks/>
          </p:cNvSpPr>
          <p:nvPr/>
        </p:nvSpPr>
        <p:spPr>
          <a:xfrm>
            <a:off x="2463303" y="6203149"/>
            <a:ext cx="8594020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出典：「令和５年における組織犯罪の情勢」（警察庁）（</a:t>
            </a:r>
            <a:r>
              <a:rPr lang="en-US" altLang="ja-JP" sz="1000" dirty="0">
                <a:latin typeface="+mn-ea"/>
              </a:rPr>
              <a:t>https://www.npa.go.jp/publications/statistics/kikakubunseki/r5jousei20240408.pdf</a:t>
            </a:r>
            <a:r>
              <a:rPr lang="ja-JP" altLang="en-US" sz="1000" dirty="0">
                <a:latin typeface="+mn-ea"/>
              </a:rPr>
              <a:t>）</a:t>
            </a:r>
          </a:p>
        </p:txBody>
      </p:sp>
      <p:pic>
        <p:nvPicPr>
          <p:cNvPr id="8" name="Google Shape;336;g3011e683d15_1_25">
            <a:extLst>
              <a:ext uri="{FF2B5EF4-FFF2-40B4-BE49-F238E27FC236}">
                <a16:creationId xmlns:a16="http://schemas.microsoft.com/office/drawing/2014/main" id="{18EA860D-436F-B5FA-EEDB-03BD0A2DF9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368" y="2202034"/>
            <a:ext cx="9418655" cy="345477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D9661C3-E7CD-7C78-0940-8BBC01156713}"/>
              </a:ext>
            </a:extLst>
          </p:cNvPr>
          <p:cNvSpPr txBox="1">
            <a:spLocks/>
          </p:cNvSpPr>
          <p:nvPr/>
        </p:nvSpPr>
        <p:spPr>
          <a:xfrm>
            <a:off x="1393368" y="1793596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大麻を初めて使用したきっかけ（初回使用年齢層別）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FD42B75-B499-2167-C4BC-381F483CEE8C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3834A322-C8D6-8D1C-FF02-830533DA106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5551760-D725-A7E5-CA84-F968CA1F0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306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97012-B08E-6813-A514-D158CB8B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920BD81-300D-9936-AEE6-D173CCD1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3AA172-0A36-6319-4767-0C301804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63D6E05-80E9-3780-E599-7AE8DA7F22BD}"/>
              </a:ext>
            </a:extLst>
          </p:cNvPr>
          <p:cNvSpPr txBox="1">
            <a:spLocks/>
          </p:cNvSpPr>
          <p:nvPr/>
        </p:nvSpPr>
        <p:spPr>
          <a:xfrm>
            <a:off x="2463303" y="6203149"/>
            <a:ext cx="8594020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出典：「令和５年における組織犯罪の情勢」（警察庁）（</a:t>
            </a:r>
            <a:r>
              <a:rPr lang="en-US" altLang="ja-JP" sz="1000" dirty="0">
                <a:latin typeface="+mn-ea"/>
              </a:rPr>
              <a:t>https://www.npa.go.jp/publications/statistics/kikakubunseki/r5jousei20240408.pdf</a:t>
            </a:r>
            <a:r>
              <a:rPr lang="ja-JP" altLang="en-US" sz="1000" dirty="0">
                <a:latin typeface="+mn-ea"/>
              </a:rPr>
              <a:t>）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6556884-3080-72AF-A8B1-95689E4E7A7B}"/>
              </a:ext>
            </a:extLst>
          </p:cNvPr>
          <p:cNvSpPr txBox="1">
            <a:spLocks/>
          </p:cNvSpPr>
          <p:nvPr/>
        </p:nvSpPr>
        <p:spPr>
          <a:xfrm>
            <a:off x="2385042" y="1725506"/>
            <a:ext cx="483978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大麻を初めて使用した動機（</a:t>
            </a:r>
            <a:r>
              <a:rPr lang="en-US" altLang="ja-JP" sz="2000" b="1" dirty="0">
                <a:latin typeface="+mn-ea"/>
              </a:rPr>
              <a:t>20</a:t>
            </a:r>
            <a:r>
              <a:rPr lang="ja-JP" altLang="en-US" sz="2000" b="1" dirty="0">
                <a:latin typeface="+mn-ea"/>
              </a:rPr>
              <a:t>歳未満）</a:t>
            </a:r>
          </a:p>
        </p:txBody>
      </p:sp>
      <p:pic>
        <p:nvPicPr>
          <p:cNvPr id="2" name="Google Shape;346;g3011e683d15_1_33">
            <a:extLst>
              <a:ext uri="{FF2B5EF4-FFF2-40B4-BE49-F238E27FC236}">
                <a16:creationId xmlns:a16="http://schemas.microsoft.com/office/drawing/2014/main" id="{F04922F9-1C9C-BC68-8836-FD8ABDA01D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329"/>
          <a:stretch/>
        </p:blipFill>
        <p:spPr>
          <a:xfrm>
            <a:off x="2364006" y="2134004"/>
            <a:ext cx="7455400" cy="35896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412836D-5F60-787E-76E8-8A0972740269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FF31AB75-30A2-90A8-AF2B-1F9551CB5A9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49E7B40-AD23-775A-EB85-F8D115121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86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A31BE-9A1A-7B00-F3F0-36054F94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A4B81E-C4A7-78D5-DD14-2E0980D2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60CD1F7-45CD-36DC-C64D-6BCF52C1CA58}"/>
              </a:ext>
            </a:extLst>
          </p:cNvPr>
          <p:cNvSpPr txBox="1">
            <a:spLocks/>
          </p:cNvSpPr>
          <p:nvPr/>
        </p:nvSpPr>
        <p:spPr>
          <a:xfrm>
            <a:off x="2463303" y="6203149"/>
            <a:ext cx="8594020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出典：「令和５年における組織犯罪の情勢」（警察庁）（</a:t>
            </a:r>
            <a:r>
              <a:rPr lang="en-US" altLang="ja-JP" sz="1000" dirty="0">
                <a:latin typeface="+mn-ea"/>
              </a:rPr>
              <a:t>https://www.npa.go.jp/publications/statistics/kikakubunseki/r5jousei20240408.pdf</a:t>
            </a:r>
            <a:r>
              <a:rPr lang="ja-JP" altLang="en-US" sz="1000" dirty="0">
                <a:latin typeface="+mn-ea"/>
              </a:rPr>
              <a:t>）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0158693-D4AA-4A90-9616-E9EDFE081689}"/>
              </a:ext>
            </a:extLst>
          </p:cNvPr>
          <p:cNvSpPr txBox="1">
            <a:spLocks/>
          </p:cNvSpPr>
          <p:nvPr/>
        </p:nvSpPr>
        <p:spPr>
          <a:xfrm>
            <a:off x="1217718" y="1371700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大麻及び覚醒剤に対する危険（有害）性の認識の比較</a:t>
            </a:r>
          </a:p>
        </p:txBody>
      </p:sp>
      <p:pic>
        <p:nvPicPr>
          <p:cNvPr id="8" name="Google Shape;357;g3011e683d15_1_40">
            <a:extLst>
              <a:ext uri="{FF2B5EF4-FFF2-40B4-BE49-F238E27FC236}">
                <a16:creationId xmlns:a16="http://schemas.microsoft.com/office/drawing/2014/main" id="{D6E328C3-AA0A-FFA3-2CAC-36B07068CA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12761"/>
          <a:stretch/>
        </p:blipFill>
        <p:spPr>
          <a:xfrm>
            <a:off x="1217718" y="1823636"/>
            <a:ext cx="7464352" cy="35356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321;p58">
            <a:extLst>
              <a:ext uri="{FF2B5EF4-FFF2-40B4-BE49-F238E27FC236}">
                <a16:creationId xmlns:a16="http://schemas.microsoft.com/office/drawing/2014/main" id="{35A41617-33C6-9E3A-350C-5784037AF9D4}"/>
              </a:ext>
            </a:extLst>
          </p:cNvPr>
          <p:cNvSpPr txBox="1">
            <a:spLocks/>
          </p:cNvSpPr>
          <p:nvPr/>
        </p:nvSpPr>
        <p:spPr>
          <a:xfrm>
            <a:off x="1368772" y="5555760"/>
            <a:ext cx="6867300" cy="4509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spcAft>
                <a:spcPts val="1200"/>
              </a:spcAft>
              <a:buFont typeface="Proxima Nova"/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j-ea"/>
                <a:ea typeface="+mj-ea"/>
                <a:cs typeface="Arial"/>
                <a:sym typeface="Arial"/>
              </a:rPr>
              <a:t>⇒薬物乱用に対する認識の甘さがある。</a:t>
            </a:r>
            <a:endParaRPr lang="ja-JP" altLang="en-US" sz="1200" b="1" dirty="0">
              <a:solidFill>
                <a:schemeClr val="dk1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sp>
        <p:nvSpPr>
          <p:cNvPr id="9" name="Google Shape;319;p58">
            <a:extLst>
              <a:ext uri="{FF2B5EF4-FFF2-40B4-BE49-F238E27FC236}">
                <a16:creationId xmlns:a16="http://schemas.microsoft.com/office/drawing/2014/main" id="{E9893BEC-9E26-07CD-34AB-D2A09B6CC222}"/>
              </a:ext>
            </a:extLst>
          </p:cNvPr>
          <p:cNvSpPr/>
          <p:nvPr/>
        </p:nvSpPr>
        <p:spPr>
          <a:xfrm>
            <a:off x="8312091" y="3731814"/>
            <a:ext cx="3419466" cy="151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" sz="17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大麻の危険（有害）性の認識に</a:t>
            </a:r>
            <a:endParaRPr sz="1700" b="0" i="0" u="none" strike="noStrike" cap="none" dirty="0">
              <a:solidFill>
                <a:srgbClr val="000000"/>
              </a:solidFill>
              <a:latin typeface="+mj-ea"/>
              <a:ea typeface="+mj-e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" sz="17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ついて</a:t>
            </a:r>
            <a:r>
              <a:rPr lang="ja" sz="2300" b="1" i="0" u="sng" strike="noStrike" cap="none" dirty="0">
                <a:solidFill>
                  <a:srgbClr val="0000FF"/>
                </a:solidFill>
                <a:latin typeface="+mj-ea"/>
                <a:ea typeface="+mj-ea"/>
                <a:cs typeface="Proxima Nova"/>
                <a:sym typeface="Proxima Nova"/>
              </a:rPr>
              <a:t>約</a:t>
            </a:r>
            <a:r>
              <a:rPr lang="ja-JP" altLang="en-US" sz="2300" b="1" u="sng" dirty="0">
                <a:solidFill>
                  <a:srgbClr val="0000FF"/>
                </a:solidFill>
                <a:latin typeface="+mj-ea"/>
                <a:ea typeface="+mj-ea"/>
                <a:cs typeface="Proxima Nova"/>
                <a:sym typeface="Proxima Nova"/>
              </a:rPr>
              <a:t>７６％</a:t>
            </a:r>
            <a:r>
              <a:rPr lang="ja" sz="17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が</a:t>
            </a:r>
            <a:endParaRPr lang="en-US" altLang="ja" sz="1700" b="0" i="0" u="none" strike="noStrike" cap="none" dirty="0">
              <a:solidFill>
                <a:srgbClr val="000000"/>
              </a:solidFill>
              <a:latin typeface="+mj-ea"/>
              <a:ea typeface="+mj-e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" sz="17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「全くない」「あまりない」を回答</a:t>
            </a:r>
            <a:endParaRPr sz="1700" b="0" i="0" u="none" strike="noStrike" cap="none" dirty="0">
              <a:solidFill>
                <a:srgbClr val="000000"/>
              </a:solidFill>
              <a:latin typeface="+mj-ea"/>
              <a:ea typeface="+mj-ea"/>
              <a:cs typeface="Proxima Nova"/>
              <a:sym typeface="Proxima Nova"/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C7F50F99-4B62-EA03-1056-5DD1BE98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③大麻は危険なもの？</a:t>
            </a:r>
          </a:p>
        </p:txBody>
      </p: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87C9C7A2-CD3A-810D-09CC-DAAC2C3C32C9}"/>
              </a:ext>
            </a:extLst>
          </p:cNvPr>
          <p:cNvSpPr/>
          <p:nvPr/>
        </p:nvSpPr>
        <p:spPr>
          <a:xfrm flipH="1">
            <a:off x="3435784" y="966044"/>
            <a:ext cx="5325558" cy="115685"/>
          </a:xfrm>
          <a:prstGeom prst="parallelogram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暗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0637F81-C899-9E4E-1557-ED50D02EF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42" y="407214"/>
            <a:ext cx="567498" cy="67259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FC0AE6-FA0A-798E-5D56-C16E3AAAF241}"/>
              </a:ext>
            </a:extLst>
          </p:cNvPr>
          <p:cNvSpPr txBox="1"/>
          <p:nvPr/>
        </p:nvSpPr>
        <p:spPr>
          <a:xfrm>
            <a:off x="1126767" y="365324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900" b="1" dirty="0"/>
              <a:t>かくせいざい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A697A-2EC3-91F8-D295-8787016CB619}"/>
              </a:ext>
            </a:extLst>
          </p:cNvPr>
          <p:cNvSpPr txBox="1"/>
          <p:nvPr/>
        </p:nvSpPr>
        <p:spPr>
          <a:xfrm>
            <a:off x="2281731" y="1248842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06886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341E-019C-C497-70BD-011FCF8D4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30C0F13-B31E-C8C1-3FEE-B5D086D9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EED5E7-9B04-4879-D1ED-2FA201A9E177}"/>
              </a:ext>
            </a:extLst>
          </p:cNvPr>
          <p:cNvSpPr txBox="1"/>
          <p:nvPr/>
        </p:nvSpPr>
        <p:spPr>
          <a:xfrm>
            <a:off x="1295030" y="1187637"/>
            <a:ext cx="9416375" cy="314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>
                <a:cs typeface="MS PGothic"/>
                <a:sym typeface="MS PGothic"/>
              </a:rPr>
              <a:t>＜本時の目標＞</a:t>
            </a:r>
            <a:endParaRPr lang="en-US" altLang="ja-JP" sz="4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endParaRPr lang="en-US" altLang="ja-JP" sz="4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4400" b="1" dirty="0">
                <a:cs typeface="MS PGothic"/>
                <a:sym typeface="MS PGothic"/>
              </a:rPr>
              <a:t>薬物乱用防止の在るべき姿について考えよう！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1679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2E75F9F-A178-38CC-9C77-9322FC07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FC05997-5609-483A-C6C0-099F44DC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大麻乱用者の証言</a:t>
            </a:r>
          </a:p>
        </p:txBody>
      </p:sp>
      <p:sp>
        <p:nvSpPr>
          <p:cNvPr id="4" name="Google Shape;103;g2f54bed3a7d_0_1">
            <a:extLst>
              <a:ext uri="{FF2B5EF4-FFF2-40B4-BE49-F238E27FC236}">
                <a16:creationId xmlns:a16="http://schemas.microsoft.com/office/drawing/2014/main" id="{E18E2666-FC6B-9953-D4C9-5E159CB38515}"/>
              </a:ext>
            </a:extLst>
          </p:cNvPr>
          <p:cNvSpPr txBox="1"/>
          <p:nvPr/>
        </p:nvSpPr>
        <p:spPr>
          <a:xfrm>
            <a:off x="1131812" y="2076863"/>
            <a:ext cx="9936000" cy="1375249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108000" rIns="91425" bIns="72000" anchor="ctr" anchorCtr="0">
            <a:spAutoFit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これは大麻乱用者の手記です。</a:t>
            </a: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手記を読んで、あなたはどのように感じましたか？</a:t>
            </a: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3B262F99-846C-9DF5-C261-287CD1AF7C55}"/>
              </a:ext>
            </a:extLst>
          </p:cNvPr>
          <p:cNvSpPr txBox="1"/>
          <p:nvPr/>
        </p:nvSpPr>
        <p:spPr>
          <a:xfrm>
            <a:off x="1131812" y="1402759"/>
            <a:ext cx="9928376" cy="51338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800" b="1" dirty="0">
                <a:solidFill>
                  <a:srgbClr val="0070C0"/>
                </a:solidFill>
                <a:cs typeface="MS PGothic"/>
                <a:sym typeface="MS PGothic"/>
              </a:rPr>
              <a:t>大麻乱用者による告白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85EF1D7-6EF8-52BF-D096-03591051E28B}"/>
              </a:ext>
            </a:extLst>
          </p:cNvPr>
          <p:cNvSpPr txBox="1">
            <a:spLocks/>
          </p:cNvSpPr>
          <p:nvPr/>
        </p:nvSpPr>
        <p:spPr>
          <a:xfrm>
            <a:off x="4521040" y="6039553"/>
            <a:ext cx="6543779" cy="300019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出典：厚生労働省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-JP" sz="1000" dirty="0"/>
              <a:t>https://www.mhlw.go.jp/bunya/iyakuhin/yakubuturanyou/taima01/chishiki03.html#link02</a:t>
            </a:r>
            <a:r>
              <a:rPr lang="ja-JP" altLang="en-US" sz="1000" dirty="0"/>
              <a:t>）</a:t>
            </a:r>
          </a:p>
        </p:txBody>
      </p:sp>
      <p:sp>
        <p:nvSpPr>
          <p:cNvPr id="8" name="Google Shape;136;p3">
            <a:extLst>
              <a:ext uri="{FF2B5EF4-FFF2-40B4-BE49-F238E27FC236}">
                <a16:creationId xmlns:a16="http://schemas.microsoft.com/office/drawing/2014/main" id="{FCEAFCAA-E2A4-848D-677D-9DC391753004}"/>
              </a:ext>
            </a:extLst>
          </p:cNvPr>
          <p:cNvSpPr txBox="1"/>
          <p:nvPr/>
        </p:nvSpPr>
        <p:spPr>
          <a:xfrm>
            <a:off x="2084116" y="4422333"/>
            <a:ext cx="478846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>
                <a:cs typeface="MS PGothic"/>
                <a:sym typeface="MS PGothic"/>
              </a:rPr>
              <a:t>↑</a:t>
            </a:r>
            <a:r>
              <a:rPr lang="ja" sz="1400" dirty="0">
                <a:cs typeface="MS PGothic"/>
                <a:sym typeface="MS PGothic"/>
              </a:rPr>
              <a:t>青字の部分をタップすると大麻乱用者の手記に進みます</a:t>
            </a:r>
            <a:endParaRPr sz="1400" dirty="0">
              <a:cs typeface="MS PGothic"/>
              <a:sym typeface="MS PGothic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5B4472-6438-7E16-73E9-5CC9E8CED103}"/>
              </a:ext>
            </a:extLst>
          </p:cNvPr>
          <p:cNvSpPr txBox="1"/>
          <p:nvPr/>
        </p:nvSpPr>
        <p:spPr>
          <a:xfrm>
            <a:off x="1035586" y="3794900"/>
            <a:ext cx="3986989" cy="52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15950" marR="101600" lvl="0" indent="-285750" algn="l" rtl="0">
              <a:lnSpc>
                <a:spcPct val="157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Ø"/>
            </a:pPr>
            <a:r>
              <a:rPr lang="ja-JP" altLang="en-US" sz="2000" u="sng" dirty="0">
                <a:solidFill>
                  <a:srgbClr val="003399"/>
                </a:solidFill>
                <a:latin typeface="+mn-ea"/>
                <a:cs typeface="MS PGothic"/>
                <a:sym typeface="MS P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大切な人を巻き込んだ後悔</a:t>
            </a:r>
            <a:endParaRPr kumimoji="1" lang="ja-JP" altLang="en-US" sz="2000" dirty="0">
              <a:latin typeface="+mn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73031FE-1561-76BD-B708-33F70FADD550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EA9036F3-DBA5-6A31-64CA-E5E30DE29714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3850662-2CCA-21E6-67EF-39E01422E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26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AD5A4-0081-BB9F-B393-E40D3D75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FA8C92-0DC3-C5C4-A7DB-88AC5FFE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76CC477-34C0-D25A-3DA3-C796541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調べてみよう</a:t>
            </a: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88CFA234-1710-1CBB-EF26-459795A52D8A}"/>
              </a:ext>
            </a:extLst>
          </p:cNvPr>
          <p:cNvSpPr/>
          <p:nvPr/>
        </p:nvSpPr>
        <p:spPr>
          <a:xfrm>
            <a:off x="1993232" y="1462520"/>
            <a:ext cx="8226318" cy="4512252"/>
          </a:xfrm>
          <a:prstGeom prst="horizontalScroll">
            <a:avLst>
              <a:gd name="adj" fmla="val 9276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4800" b="1" dirty="0">
                <a:solidFill>
                  <a:schemeClr val="bg1"/>
                </a:solidFill>
                <a:latin typeface="+mn-ea"/>
              </a:rPr>
              <a:t>どのように薬物乱用を</a:t>
            </a:r>
            <a:br>
              <a:rPr lang="en-US" altLang="ja-JP" sz="4800" b="1" dirty="0">
                <a:solidFill>
                  <a:schemeClr val="bg1"/>
                </a:solidFill>
                <a:latin typeface="+mn-ea"/>
              </a:rPr>
            </a:br>
            <a:r>
              <a:rPr lang="ja-JP" altLang="en-US" sz="4800" b="1" dirty="0">
                <a:solidFill>
                  <a:schemeClr val="bg1"/>
                </a:solidFill>
                <a:latin typeface="+mn-ea"/>
              </a:rPr>
              <a:t>未然に防いでいる？？？</a:t>
            </a:r>
            <a:endParaRPr lang="ja-JP" altLang="en-US" sz="3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F55C714-CECB-B5B8-296F-D2600E88D39C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324DEDA2-B95A-FAC0-6C68-08361125848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66A027C9-AA73-38EB-EB24-6876478B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25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ECE60-19C7-6CA8-2770-60E978965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93A3739-9D9A-A419-E426-8F2EB994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rmAutofit/>
          </a:bodyPr>
          <a:lstStyle/>
          <a:p>
            <a:r>
              <a:rPr lang="ja-JP" altLang="en-US" dirty="0">
                <a:latin typeface="+mn-ea"/>
                <a:ea typeface="+mn-ea"/>
                <a:cs typeface="Arial"/>
                <a:sym typeface="Arial"/>
              </a:rPr>
              <a:t>薬物乱用を防ぐ取組①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879F6-C16B-ABA1-6394-111B197B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2" name="Google Shape;429;g3011e683d15_6_8">
            <a:extLst>
              <a:ext uri="{FF2B5EF4-FFF2-40B4-BE49-F238E27FC236}">
                <a16:creationId xmlns:a16="http://schemas.microsoft.com/office/drawing/2014/main" id="{3A12D790-1419-9016-C752-9D5DA6CECE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4521" y="1196720"/>
            <a:ext cx="3451706" cy="48830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oogle Shape;430;g3011e683d15_6_8">
            <a:extLst>
              <a:ext uri="{FF2B5EF4-FFF2-40B4-BE49-F238E27FC236}">
                <a16:creationId xmlns:a16="http://schemas.microsoft.com/office/drawing/2014/main" id="{759CE47B-2CC6-9E90-22CD-2ED109D6B5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652" y="1196720"/>
            <a:ext cx="3425978" cy="48830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8E02D6B-EF31-C61B-AAAF-2DD8F5A1E3B9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7F842C11-F19C-FB04-8200-C3B50936D1A6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1D6E5EE-3DBB-402A-DC29-86B66A168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BC30D575-F052-FEBA-5269-8D18E89D61D8}"/>
              </a:ext>
            </a:extLst>
          </p:cNvPr>
          <p:cNvSpPr txBox="1">
            <a:spLocks/>
          </p:cNvSpPr>
          <p:nvPr/>
        </p:nvSpPr>
        <p:spPr>
          <a:xfrm>
            <a:off x="1564871" y="6097900"/>
            <a:ext cx="4784253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出典：厚生労働省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" sz="1000" dirty="0"/>
              <a:t>https://www.mhlw.go.jp/content/11120000/Kojinyunyu2024_A3poster.pdf</a:t>
            </a:r>
            <a:r>
              <a:rPr lang="ja" altLang="en-US" sz="1000" dirty="0"/>
              <a:t>）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88B6DCE-4856-FAED-B978-69E934DF2A8B}"/>
              </a:ext>
            </a:extLst>
          </p:cNvPr>
          <p:cNvSpPr txBox="1">
            <a:spLocks/>
          </p:cNvSpPr>
          <p:nvPr/>
        </p:nvSpPr>
        <p:spPr>
          <a:xfrm>
            <a:off x="6543476" y="6097900"/>
            <a:ext cx="3930188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出典：厚生労働省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" sz="1000" dirty="0"/>
              <a:t>https://www.mhlw.go.jp/content/11120000/000771684.pdf</a:t>
            </a:r>
            <a:r>
              <a:rPr lang="ja" altLang="en-US" sz="1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10344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FC2C6-F348-8074-C4D9-B7A0040FD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D9DC682-724C-33F1-ED97-A31176A9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rmAutofit/>
          </a:bodyPr>
          <a:lstStyle/>
          <a:p>
            <a:r>
              <a:rPr lang="ja-JP" altLang="en-US" dirty="0">
                <a:latin typeface="+mn-ea"/>
                <a:ea typeface="+mn-ea"/>
                <a:cs typeface="Arial"/>
                <a:sym typeface="Arial"/>
              </a:rPr>
              <a:t>薬物乱用を防ぐ取組②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5F1F94-172F-D608-9507-3886FDFC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8" name="Google Shape;439;g3011e683d15_6_15">
            <a:extLst>
              <a:ext uri="{FF2B5EF4-FFF2-40B4-BE49-F238E27FC236}">
                <a16:creationId xmlns:a16="http://schemas.microsoft.com/office/drawing/2014/main" id="{CF131471-5CD7-2007-E335-E660E8EA7A4B}"/>
              </a:ext>
            </a:extLst>
          </p:cNvPr>
          <p:cNvSpPr/>
          <p:nvPr/>
        </p:nvSpPr>
        <p:spPr>
          <a:xfrm>
            <a:off x="3299314" y="1173354"/>
            <a:ext cx="2236479" cy="3804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36000" rIns="91425" bIns="360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2000" b="1" dirty="0">
                <a:latin typeface="+mn-ea"/>
              </a:rPr>
              <a:t>麻薬探知犬の活動</a:t>
            </a:r>
            <a:endParaRPr sz="2000" b="1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7" name="Google Shape;440;g3011e683d15_6_15">
            <a:extLst>
              <a:ext uri="{FF2B5EF4-FFF2-40B4-BE49-F238E27FC236}">
                <a16:creationId xmlns:a16="http://schemas.microsoft.com/office/drawing/2014/main" id="{34535FFF-4D28-72D3-3957-BE60724DCD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193" y="1647383"/>
            <a:ext cx="6061607" cy="463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A16DFE7B-97CE-94F3-7E55-D2F1C10530A3}"/>
              </a:ext>
            </a:extLst>
          </p:cNvPr>
          <p:cNvSpPr txBox="1">
            <a:spLocks/>
          </p:cNvSpPr>
          <p:nvPr/>
        </p:nvSpPr>
        <p:spPr>
          <a:xfrm>
            <a:off x="6252803" y="6203149"/>
            <a:ext cx="4804520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出典：財務省</a:t>
            </a:r>
            <a:r>
              <a:rPr lang="en-US" altLang="ja-JP" sz="1000" dirty="0">
                <a:latin typeface="+mn-ea"/>
              </a:rPr>
              <a:t>HP</a:t>
            </a:r>
            <a:r>
              <a:rPr lang="ja-JP" altLang="en-US" sz="1000" dirty="0">
                <a:latin typeface="+mn-ea"/>
              </a:rPr>
              <a:t>（</a:t>
            </a:r>
            <a:r>
              <a:rPr lang="en-US" altLang="ja" sz="1000" dirty="0">
                <a:latin typeface="+mn-ea"/>
              </a:rPr>
              <a:t>https://www.customs.go.jp/mizugiwa/maken/maken.htm</a:t>
            </a:r>
            <a:r>
              <a:rPr lang="ja" altLang="en-US" sz="1000" dirty="0">
                <a:latin typeface="+mn-ea"/>
              </a:rPr>
              <a:t>）</a:t>
            </a:r>
            <a:endParaRPr lang="ja-JP" altLang="en-US" sz="1000" dirty="0">
              <a:latin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C00A58-05AA-46EC-A9CE-6E2CF5756F0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BFB3F310-FA86-D3FB-EE50-00827B53E69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D9E50D0-A9B0-69E1-0818-D513E582B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97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C70C9-6510-3E7A-876C-A1A47B13B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20C7CA3-C417-07B4-87CF-08F6B4A5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33" y="304341"/>
            <a:ext cx="6594612" cy="775464"/>
          </a:xfrm>
        </p:spPr>
        <p:txBody>
          <a:bodyPr tIns="0" bIns="108000">
            <a:noAutofit/>
          </a:bodyPr>
          <a:lstStyle/>
          <a:p>
            <a:r>
              <a:rPr lang="ja-JP" altLang="en-US" sz="2400" spc="-200" dirty="0">
                <a:latin typeface="+mj-ea"/>
                <a:cs typeface="Arial"/>
                <a:sym typeface="Arial"/>
              </a:rPr>
              <a:t>どのように薬物乱用を未然に防いでいる？</a:t>
            </a:r>
            <a:endParaRPr lang="ja-JP" altLang="en-US" sz="2400" spc="-200" dirty="0">
              <a:latin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420045-BDF6-9E2D-D003-DE5AA44A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2" name="Google Shape;385;g3011e683d15_1_67">
            <a:extLst>
              <a:ext uri="{FF2B5EF4-FFF2-40B4-BE49-F238E27FC236}">
                <a16:creationId xmlns:a16="http://schemas.microsoft.com/office/drawing/2014/main" id="{F77DE6D2-5E0B-4053-526A-5959237CF41E}"/>
              </a:ext>
            </a:extLst>
          </p:cNvPr>
          <p:cNvSpPr txBox="1">
            <a:spLocks/>
          </p:cNvSpPr>
          <p:nvPr/>
        </p:nvSpPr>
        <p:spPr>
          <a:xfrm>
            <a:off x="1386672" y="1511268"/>
            <a:ext cx="9418655" cy="295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b="1" dirty="0">
                <a:solidFill>
                  <a:srgbClr val="202729"/>
                </a:solidFill>
              </a:rPr>
              <a:t>現在、様々な未然防止対策が取られています。</a:t>
            </a:r>
            <a:br>
              <a:rPr lang="en-US" altLang="ja-JP" b="1" dirty="0">
                <a:solidFill>
                  <a:srgbClr val="202729"/>
                </a:solidFill>
              </a:rPr>
            </a:br>
            <a:r>
              <a:rPr lang="ja-JP" altLang="en-US" b="1" dirty="0">
                <a:solidFill>
                  <a:srgbClr val="202729"/>
                </a:solidFill>
              </a:rPr>
              <a:t>しかし、大麻事犯検挙人員は増えている現実があります。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b="1" dirty="0">
                <a:solidFill>
                  <a:srgbClr val="202729"/>
                </a:solidFill>
              </a:rPr>
              <a:t>そこで、今の啓発活動に加え、どのような対策をすると</a:t>
            </a:r>
            <a:br>
              <a:rPr lang="en-US" altLang="ja-JP" b="1" dirty="0">
                <a:solidFill>
                  <a:srgbClr val="202729"/>
                </a:solidFill>
              </a:rPr>
            </a:br>
            <a:r>
              <a:rPr lang="ja-JP" altLang="en-US" b="1" dirty="0">
                <a:solidFill>
                  <a:srgbClr val="202729"/>
                </a:solidFill>
              </a:rPr>
              <a:t>未然防止につながると思いますか？</a:t>
            </a:r>
            <a:r>
              <a:rPr lang="ja-JP" altLang="en-US" b="1" dirty="0">
                <a:solidFill>
                  <a:srgbClr val="FF0000"/>
                </a:solidFill>
              </a:rPr>
              <a:t>あなたの考えを加えた対策を考えてみましょう。</a:t>
            </a:r>
            <a:endParaRPr lang="ja-JP" altLang="en-US" b="1" dirty="0">
              <a:solidFill>
                <a:srgbClr val="202729"/>
              </a:solidFill>
            </a:endParaRPr>
          </a:p>
        </p:txBody>
      </p:sp>
      <p:sp>
        <p:nvSpPr>
          <p:cNvPr id="5" name="Google Shape;385;g3011e683d15_1_67">
            <a:extLst>
              <a:ext uri="{FF2B5EF4-FFF2-40B4-BE49-F238E27FC236}">
                <a16:creationId xmlns:a16="http://schemas.microsoft.com/office/drawing/2014/main" id="{6728A2F4-611E-2FA0-C20B-750EBBD937CF}"/>
              </a:ext>
            </a:extLst>
          </p:cNvPr>
          <p:cNvSpPr txBox="1">
            <a:spLocks/>
          </p:cNvSpPr>
          <p:nvPr/>
        </p:nvSpPr>
        <p:spPr>
          <a:xfrm>
            <a:off x="963038" y="4561905"/>
            <a:ext cx="10301592" cy="10896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b="1" dirty="0">
                <a:solidFill>
                  <a:schemeClr val="bg1"/>
                </a:solidFill>
                <a:cs typeface="Arial"/>
                <a:sym typeface="Arial"/>
              </a:rPr>
              <a:t>例）</a:t>
            </a:r>
            <a:r>
              <a:rPr lang="ja-JP" altLang="en-US" sz="2400" b="1" dirty="0">
                <a:solidFill>
                  <a:schemeClr val="bg1"/>
                </a:solidFill>
                <a:cs typeface="Arial"/>
                <a:sym typeface="Arial"/>
              </a:rPr>
              <a:t>・新しい啓発活動の提案。</a:t>
            </a:r>
          </a:p>
          <a:p>
            <a:pPr marL="1800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sz="2400" b="1" dirty="0">
                <a:solidFill>
                  <a:schemeClr val="bg1"/>
                </a:solidFill>
                <a:cs typeface="Arial"/>
                <a:sym typeface="Arial"/>
              </a:rPr>
              <a:t>　　 ・薬物を使用してしまうのは、心が弱いとき。居場所作りが必要。</a:t>
            </a:r>
            <a:r>
              <a:rPr lang="ja-JP" altLang="en-US" sz="2400" b="1" dirty="0">
                <a:solidFill>
                  <a:srgbClr val="FF0000"/>
                </a:solidFill>
                <a:cs typeface="Arial"/>
                <a:sym typeface="Arial"/>
              </a:rPr>
              <a:t>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8E615C2-8353-697A-EB07-0CA9A38D4CD1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FEC57D7E-6368-9266-5DD5-61DBF8367889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BD8359C-FD57-2DF0-62F8-1732F106B5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58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CD2274B-8428-1A03-5129-A7C7CE04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386BEF-529B-97B5-266B-1F15AB86F2E8}"/>
              </a:ext>
            </a:extLst>
          </p:cNvPr>
          <p:cNvSpPr txBox="1"/>
          <p:nvPr/>
        </p:nvSpPr>
        <p:spPr>
          <a:xfrm>
            <a:off x="2310348" y="1536447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4800" b="1" dirty="0"/>
              <a:t>医薬品を</a:t>
            </a:r>
            <a:endParaRPr kumimoji="1" lang="en-US" altLang="ja-JP" sz="4800" b="1" dirty="0"/>
          </a:p>
          <a:p>
            <a:pPr algn="ctr">
              <a:buClr>
                <a:srgbClr val="0070C0"/>
              </a:buClr>
            </a:pPr>
            <a:r>
              <a:rPr kumimoji="1" lang="ja-JP" altLang="en-US" sz="4800" b="1" dirty="0">
                <a:solidFill>
                  <a:srgbClr val="0070C0"/>
                </a:solidFill>
              </a:rPr>
              <a:t>医療の目的から外れて使用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84A984-162D-EE14-58E8-0CB0CCAD4246}"/>
              </a:ext>
            </a:extLst>
          </p:cNvPr>
          <p:cNvSpPr txBox="1"/>
          <p:nvPr/>
        </p:nvSpPr>
        <p:spPr>
          <a:xfrm>
            <a:off x="5475738" y="3101788"/>
            <a:ext cx="1200329" cy="9387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6600" b="1" dirty="0"/>
              <a:t>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52FFC6-71D3-0DF5-C0D5-9AF4037A1EDA}"/>
              </a:ext>
            </a:extLst>
          </p:cNvPr>
          <p:cNvSpPr txBox="1"/>
          <p:nvPr/>
        </p:nvSpPr>
        <p:spPr>
          <a:xfrm>
            <a:off x="4734163" y="4140867"/>
            <a:ext cx="272367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4800" b="1" dirty="0"/>
              <a:t>薬物乱用</a:t>
            </a:r>
          </a:p>
        </p:txBody>
      </p:sp>
    </p:spTree>
    <p:extLst>
      <p:ext uri="{BB962C8B-B14F-4D97-AF65-F5344CB8AC3E}">
        <p14:creationId xmlns:p14="http://schemas.microsoft.com/office/powerpoint/2010/main" val="221491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2E75F9F-A178-38CC-9C77-9322FC07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FC05997-5609-483A-C6C0-099F44DC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684" y="382165"/>
            <a:ext cx="7923550" cy="775464"/>
          </a:xfrm>
        </p:spPr>
        <p:txBody>
          <a:bodyPr tIns="0" bIns="72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1800" b="1" dirty="0">
                <a:latin typeface="+mn-ea"/>
                <a:ea typeface="+mn-ea"/>
                <a:cs typeface="MS PGothic"/>
                <a:sym typeface="MS PGothic"/>
              </a:rPr>
              <a:t>薬物乱用が原因で、全国の精神科を受診した人の調査</a:t>
            </a:r>
            <a:br>
              <a:rPr lang="en-US" altLang="ja-JP" sz="1600" b="1" dirty="0">
                <a:latin typeface="+mn-ea"/>
                <a:ea typeface="+mn-ea"/>
                <a:cs typeface="MS PGothic"/>
                <a:sym typeface="MS PGothic"/>
              </a:rPr>
            </a:br>
            <a:r>
              <a:rPr lang="en-US" altLang="ja-JP" sz="2800" b="1" dirty="0">
                <a:latin typeface="+mn-ea"/>
                <a:ea typeface="+mn-ea"/>
                <a:cs typeface="MS PGothic"/>
                <a:sym typeface="MS PGothic"/>
              </a:rPr>
              <a:t>10</a:t>
            </a:r>
            <a:r>
              <a:rPr lang="ja-JP" altLang="en-US" sz="2800" b="1" dirty="0">
                <a:latin typeface="+mn-ea"/>
                <a:ea typeface="+mn-ea"/>
                <a:cs typeface="MS PGothic"/>
                <a:sym typeface="MS PGothic"/>
              </a:rPr>
              <a:t>代の薬物依存患者が乱用する主な薬物の推移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37E6BDA-F65C-6FAE-7C69-CC98DBD4AC54}"/>
              </a:ext>
            </a:extLst>
          </p:cNvPr>
          <p:cNvGraphicFramePr/>
          <p:nvPr/>
        </p:nvGraphicFramePr>
        <p:xfrm>
          <a:off x="1127125" y="1527174"/>
          <a:ext cx="8991565" cy="453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B695F3-2EC0-EDF4-BB08-D61E7DEC284D}"/>
              </a:ext>
            </a:extLst>
          </p:cNvPr>
          <p:cNvSpPr txBox="1"/>
          <p:nvPr/>
        </p:nvSpPr>
        <p:spPr>
          <a:xfrm>
            <a:off x="9111822" y="3397739"/>
            <a:ext cx="2013735" cy="1409420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2400" b="1" dirty="0">
                <a:solidFill>
                  <a:srgbClr val="FF0000"/>
                </a:solidFill>
              </a:rPr>
              <a:t>「市販薬」</a:t>
            </a:r>
            <a:br>
              <a:rPr kumimoji="1" lang="en-US" altLang="zh-TW" sz="2400" b="1" dirty="0">
                <a:solidFill>
                  <a:srgbClr val="FF0000"/>
                </a:solidFill>
              </a:rPr>
            </a:br>
            <a:r>
              <a:rPr kumimoji="1" lang="zh-TW" altLang="en-US" sz="2400" b="1" dirty="0">
                <a:solidFill>
                  <a:srgbClr val="FF0000"/>
                </a:solidFill>
              </a:rPr>
              <a:t>年々拡大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6077E53-5615-3448-CB50-B5EFB645F909}"/>
              </a:ext>
            </a:extLst>
          </p:cNvPr>
          <p:cNvSpPr txBox="1">
            <a:spLocks/>
          </p:cNvSpPr>
          <p:nvPr/>
        </p:nvSpPr>
        <p:spPr>
          <a:xfrm>
            <a:off x="3665556" y="6049260"/>
            <a:ext cx="739176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出典：全国の精神科医療施設における薬物関連精神疾患の実態調査</a:t>
            </a:r>
            <a:r>
              <a:rPr lang="en-US" altLang="ja-JP" sz="1000" dirty="0"/>
              <a:t>2022</a:t>
            </a:r>
            <a:r>
              <a:rPr lang="ja-JP" altLang="en-US" sz="1000" dirty="0"/>
              <a:t>（国立精神・神経医療研究センター精神保健研究所）</a:t>
            </a:r>
            <a:br>
              <a:rPr lang="en-US" altLang="ja-JP" sz="1000" dirty="0"/>
            </a:br>
            <a:r>
              <a:rPr lang="ja-JP" altLang="en-US" sz="1000" dirty="0"/>
              <a:t>（</a:t>
            </a:r>
            <a:r>
              <a:rPr lang="en-US" altLang="ja-JP" sz="1000" dirty="0"/>
              <a:t>https://www.ncnp.go.jp/nimh/yakubutsu/report/pdf/J_NMHS_2022.pdf</a:t>
            </a:r>
            <a:r>
              <a:rPr lang="ja-JP" altLang="en-US" sz="1000" dirty="0"/>
              <a:t>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61ED227-32F7-C1E3-2641-6B6583BF5718}"/>
              </a:ext>
            </a:extLst>
          </p:cNvPr>
          <p:cNvGrpSpPr/>
          <p:nvPr/>
        </p:nvGrpSpPr>
        <p:grpSpPr>
          <a:xfrm>
            <a:off x="2203132" y="644607"/>
            <a:ext cx="8219431" cy="674515"/>
            <a:chOff x="2203132" y="644607"/>
            <a:chExt cx="8219431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C377D336-7ACA-92D1-2E28-2DBD507A9EF6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EA540F37-09EC-D38C-1D9C-B12787B79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71B94A4-B6FD-A8A3-1720-C9101BC96D51}"/>
              </a:ext>
            </a:extLst>
          </p:cNvPr>
          <p:cNvSpPr/>
          <p:nvPr/>
        </p:nvSpPr>
        <p:spPr>
          <a:xfrm>
            <a:off x="3078396" y="1482926"/>
            <a:ext cx="27892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(%)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2D67583-6CF8-5EDA-F076-D9FEBB5602F7}"/>
              </a:ext>
            </a:extLst>
          </p:cNvPr>
          <p:cNvSpPr/>
          <p:nvPr/>
        </p:nvSpPr>
        <p:spPr>
          <a:xfrm>
            <a:off x="1317977" y="4493334"/>
            <a:ext cx="87716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669366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E5242-979A-9A16-385C-BD6C1E7A2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5714F0F-519A-83A8-170C-86EAD42E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A407F5F-469E-4B3A-7598-F7D46E35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443" y="304341"/>
            <a:ext cx="8142051" cy="775464"/>
          </a:xfrm>
        </p:spPr>
        <p:txBody>
          <a:bodyPr tIns="0" bIns="108000">
            <a:noAutofit/>
          </a:bodyPr>
          <a:lstStyle/>
          <a:p>
            <a:r>
              <a:rPr lang="ja-JP" altLang="en-US" sz="3200" b="1" spc="-100" dirty="0">
                <a:latin typeface="+mn-ea"/>
                <a:ea typeface="+mn-ea"/>
                <a:cs typeface="MS PGothic"/>
                <a:sym typeface="MS PGothic"/>
              </a:rPr>
              <a:t>この１年間に、使用したことがありますか？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DC8D8A-7089-BE06-3980-3611D3A72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29" t="24750" r="37976" b="11092"/>
          <a:stretch/>
        </p:blipFill>
        <p:spPr>
          <a:xfrm>
            <a:off x="1127125" y="1373362"/>
            <a:ext cx="1247083" cy="17575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545D266-1327-B510-6F14-F1500B9A4D30}"/>
              </a:ext>
            </a:extLst>
          </p:cNvPr>
          <p:cNvGraphicFramePr/>
          <p:nvPr/>
        </p:nvGraphicFramePr>
        <p:xfrm>
          <a:off x="1446964" y="1628776"/>
          <a:ext cx="9658064" cy="42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コネクタ: カギ線 4">
            <a:extLst>
              <a:ext uri="{FF2B5EF4-FFF2-40B4-BE49-F238E27FC236}">
                <a16:creationId xmlns:a16="http://schemas.microsoft.com/office/drawing/2014/main" id="{8750EE81-84AB-41BC-6E05-3D0B4A7DD814}"/>
              </a:ext>
            </a:extLst>
          </p:cNvPr>
          <p:cNvCxnSpPr>
            <a:cxnSpLocks/>
          </p:cNvCxnSpPr>
          <p:nvPr/>
        </p:nvCxnSpPr>
        <p:spPr>
          <a:xfrm>
            <a:off x="5385916" y="1973370"/>
            <a:ext cx="4473275" cy="3091753"/>
          </a:xfrm>
          <a:prstGeom prst="bentConnector3">
            <a:avLst>
              <a:gd name="adj1" fmla="val 99688"/>
            </a:avLst>
          </a:prstGeom>
          <a:ln w="57150">
            <a:solidFill>
              <a:srgbClr val="FFC00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EE3C316D-D886-E223-4723-4E7E97940D7F}"/>
              </a:ext>
            </a:extLst>
          </p:cNvPr>
          <p:cNvSpPr/>
          <p:nvPr/>
        </p:nvSpPr>
        <p:spPr>
          <a:xfrm>
            <a:off x="8863535" y="2439000"/>
            <a:ext cx="1980000" cy="19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違法薬物で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最多の大麻の</a:t>
            </a:r>
            <a:br>
              <a:rPr kumimoji="1" lang="en-US" altLang="ja-JP" sz="1600" b="1" dirty="0"/>
            </a:br>
            <a:r>
              <a:rPr kumimoji="1" lang="ja-JP" altLang="en-US" b="1" dirty="0"/>
              <a:t>約</a:t>
            </a:r>
            <a:r>
              <a:rPr kumimoji="1" lang="en-US" altLang="ja-JP" sz="4000" b="1" dirty="0"/>
              <a:t>10</a:t>
            </a:r>
            <a:r>
              <a:rPr kumimoji="1" lang="ja-JP" altLang="en-US" b="1" dirty="0"/>
              <a:t>倍</a:t>
            </a:r>
            <a:endParaRPr kumimoji="1" lang="ja-JP" altLang="en-US" sz="1050" b="1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C58E3BE-5A94-E51F-DB87-C95FC236DBB3}"/>
              </a:ext>
            </a:extLst>
          </p:cNvPr>
          <p:cNvSpPr/>
          <p:nvPr/>
        </p:nvSpPr>
        <p:spPr>
          <a:xfrm>
            <a:off x="1416820" y="5004988"/>
            <a:ext cx="2304000" cy="443810"/>
          </a:xfrm>
          <a:prstGeom prst="roundRect">
            <a:avLst/>
          </a:prstGeom>
          <a:noFill/>
          <a:ln w="57150">
            <a:solidFill>
              <a:srgbClr val="E33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88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4F363CB-EDA0-6103-7BFF-5F1D22107754}"/>
              </a:ext>
            </a:extLst>
          </p:cNvPr>
          <p:cNvSpPr/>
          <p:nvPr/>
        </p:nvSpPr>
        <p:spPr>
          <a:xfrm>
            <a:off x="3009319" y="1807719"/>
            <a:ext cx="756000" cy="443810"/>
          </a:xfrm>
          <a:prstGeom prst="roundRect">
            <a:avLst/>
          </a:prstGeom>
          <a:noFill/>
          <a:ln w="57150">
            <a:solidFill>
              <a:srgbClr val="E33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88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03952C2E-E333-059C-D95C-CDA4B32B6F93}"/>
              </a:ext>
            </a:extLst>
          </p:cNvPr>
          <p:cNvSpPr txBox="1">
            <a:spLocks/>
          </p:cNvSpPr>
          <p:nvPr/>
        </p:nvSpPr>
        <p:spPr>
          <a:xfrm>
            <a:off x="4563238" y="6049260"/>
            <a:ext cx="6494085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出典：薬物使用と生活に関する全国高校生調査（</a:t>
            </a:r>
            <a:r>
              <a:rPr lang="en-US" altLang="ja-JP" sz="1000" dirty="0"/>
              <a:t>2021</a:t>
            </a:r>
            <a:r>
              <a:rPr lang="ja-JP" altLang="en-US" sz="1000" dirty="0"/>
              <a:t>）（国立精神・神経医療研究センター精神保健研究所）</a:t>
            </a:r>
            <a:br>
              <a:rPr lang="en-US" altLang="ja-JP" sz="1000" dirty="0"/>
            </a:br>
            <a:r>
              <a:rPr lang="ja-JP" altLang="en-US" sz="1000" dirty="0"/>
              <a:t>（</a:t>
            </a:r>
            <a:r>
              <a:rPr lang="en-US" altLang="ja-JP" sz="1000" dirty="0"/>
              <a:t>https://www.ncnp.go.jp/nimh/yakubutsu/report/pdf/highschool2021_ver2.pdf</a:t>
            </a:r>
            <a:r>
              <a:rPr lang="ja-JP" altLang="en-US" sz="1000" dirty="0"/>
              <a:t>）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B9F3E4E-0AD3-415F-40D2-9BD6D1125B45}"/>
              </a:ext>
            </a:extLst>
          </p:cNvPr>
          <p:cNvGrpSpPr/>
          <p:nvPr/>
        </p:nvGrpSpPr>
        <p:grpSpPr>
          <a:xfrm>
            <a:off x="2203132" y="644607"/>
            <a:ext cx="8219431" cy="674515"/>
            <a:chOff x="2203132" y="644607"/>
            <a:chExt cx="8219431" cy="67451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35555DEC-C9E2-9D0C-2091-7B7D7CEA86AA}"/>
                </a:ext>
              </a:extLst>
            </p:cNvPr>
            <p:cNvSpPr/>
            <p:nvPr userDrawn="1"/>
          </p:nvSpPr>
          <p:spPr>
            <a:xfrm flipH="1">
              <a:off x="2203132" y="1203437"/>
              <a:ext cx="7789129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E161B2B-CF7C-508A-DFA5-A9F6ED254F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065" y="644607"/>
              <a:ext cx="567498" cy="672590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79F90B-29D7-B42B-B579-F9BB091689EE}"/>
              </a:ext>
            </a:extLst>
          </p:cNvPr>
          <p:cNvSpPr txBox="1"/>
          <p:nvPr/>
        </p:nvSpPr>
        <p:spPr>
          <a:xfrm>
            <a:off x="10919600" y="555298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(%)</a:t>
            </a:r>
            <a:endParaRPr kumimoji="1" lang="ja-JP" altLang="en-US" sz="16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1126EA-0058-FDBB-6F74-E4342428A6D2}"/>
              </a:ext>
            </a:extLst>
          </p:cNvPr>
          <p:cNvSpPr/>
          <p:nvPr/>
        </p:nvSpPr>
        <p:spPr>
          <a:xfrm>
            <a:off x="2823337" y="2775269"/>
            <a:ext cx="87716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602616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19F02-D41D-8E5C-163E-B88C452E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E3DEA5-5AB8-A3F8-26B9-29E6E82F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9B05817-5BF5-89B8-60A7-47F8714B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108000">
            <a:noAutofit/>
          </a:bodyPr>
          <a:lstStyle/>
          <a:p>
            <a:r>
              <a:rPr lang="ja-JP" altLang="en-US" sz="3100" b="1" dirty="0">
                <a:latin typeface="+mn-ea"/>
                <a:ea typeface="+mn-ea"/>
                <a:cs typeface="MS PGothic"/>
                <a:sym typeface="MS PGothic"/>
              </a:rPr>
              <a:t>オーバードーズによる主な害</a:t>
            </a:r>
            <a:endParaRPr kumimoji="1" lang="ja-JP" altLang="en-US" sz="3100" dirty="0"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8A2D8F-6288-91FE-CFBF-82EDCC3FD7B7}"/>
              </a:ext>
            </a:extLst>
          </p:cNvPr>
          <p:cNvSpPr txBox="1"/>
          <p:nvPr/>
        </p:nvSpPr>
        <p:spPr>
          <a:xfrm>
            <a:off x="9864533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錯乱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05A34D-E796-3837-9286-9290E9D456C1}"/>
              </a:ext>
            </a:extLst>
          </p:cNvPr>
          <p:cNvSpPr txBox="1"/>
          <p:nvPr/>
        </p:nvSpPr>
        <p:spPr>
          <a:xfrm>
            <a:off x="7014040" y="5400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昏睡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39FEAE-7E8C-C0A4-672B-CF67E4E440DB}"/>
              </a:ext>
            </a:extLst>
          </p:cNvPr>
          <p:cNvSpPr txBox="1"/>
          <p:nvPr/>
        </p:nvSpPr>
        <p:spPr>
          <a:xfrm>
            <a:off x="1270097" y="5400000"/>
            <a:ext cx="1835319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けいれん発作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4126FF-6FA2-5E12-A2F9-048A86DC2E41}"/>
              </a:ext>
            </a:extLst>
          </p:cNvPr>
          <p:cNvSpPr txBox="1"/>
          <p:nvPr/>
        </p:nvSpPr>
        <p:spPr>
          <a:xfrm>
            <a:off x="5719148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酩酊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2AF30-6427-3D55-B6F0-D7EF11219F0B}"/>
              </a:ext>
            </a:extLst>
          </p:cNvPr>
          <p:cNvSpPr txBox="1"/>
          <p:nvPr/>
        </p:nvSpPr>
        <p:spPr>
          <a:xfrm>
            <a:off x="1572097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嘔吐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6EF943-7218-58E9-A944-FA1771E9F3B0}"/>
              </a:ext>
            </a:extLst>
          </p:cNvPr>
          <p:cNvSpPr txBox="1"/>
          <p:nvPr/>
        </p:nvSpPr>
        <p:spPr>
          <a:xfrm>
            <a:off x="3175257" y="3132000"/>
            <a:ext cx="1437055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頻脈･多汗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4D015E-65B5-BE1A-9B26-CC08E3C1ABE6}"/>
              </a:ext>
            </a:extLst>
          </p:cNvPr>
          <p:cNvSpPr txBox="1"/>
          <p:nvPr/>
        </p:nvSpPr>
        <p:spPr>
          <a:xfrm>
            <a:off x="7681437" y="3132000"/>
            <a:ext cx="765244" cy="459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幻覚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EFCD0D-51E1-8ADA-8361-0694CF514B9F}"/>
              </a:ext>
            </a:extLst>
          </p:cNvPr>
          <p:cNvSpPr txBox="1"/>
          <p:nvPr/>
        </p:nvSpPr>
        <p:spPr>
          <a:xfrm>
            <a:off x="4248683" y="5400000"/>
            <a:ext cx="1335107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多臓器に</a:t>
            </a:r>
            <a:br>
              <a:rPr kumimoji="1" lang="en-US" altLang="ja-JP" sz="2100" b="1" dirty="0"/>
            </a:br>
            <a:r>
              <a:rPr kumimoji="1" lang="ja-JP" altLang="en-US" sz="2100" b="1" dirty="0"/>
              <a:t>ダメージ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E00882-D4C0-1FF0-F20F-0551E315A54E}"/>
              </a:ext>
            </a:extLst>
          </p:cNvPr>
          <p:cNvSpPr txBox="1"/>
          <p:nvPr/>
        </p:nvSpPr>
        <p:spPr>
          <a:xfrm>
            <a:off x="9136514" y="5400000"/>
            <a:ext cx="1870144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100" b="1" dirty="0"/>
              <a:t>死に至る</a:t>
            </a:r>
            <a:br>
              <a:rPr kumimoji="1" lang="en-US" altLang="ja-JP" sz="2100" b="1" dirty="0"/>
            </a:br>
            <a:r>
              <a:rPr kumimoji="1" lang="ja-JP" altLang="en-US" sz="2100" b="1" dirty="0"/>
              <a:t>可能性がある</a:t>
            </a:r>
          </a:p>
        </p:txBody>
      </p:sp>
      <p:pic>
        <p:nvPicPr>
          <p:cNvPr id="6" name="図 5" descr="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B2932625-C9D1-6BD7-FCB0-94C9E672F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12" y="1643864"/>
            <a:ext cx="1770560" cy="1346622"/>
          </a:xfrm>
          <a:prstGeom prst="rect">
            <a:avLst/>
          </a:prstGeom>
        </p:spPr>
      </p:pic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56D83AEC-580F-7F1E-C27C-22B6A01D7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17" y="1587407"/>
            <a:ext cx="1261885" cy="14000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24C1390-BBCA-1E38-87E5-E6868606C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33" y="1582801"/>
            <a:ext cx="1120480" cy="140001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DEE5E2C-2140-E039-030A-A0B4B561D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75" y="1554875"/>
            <a:ext cx="1353225" cy="1432546"/>
          </a:xfrm>
          <a:prstGeom prst="rect">
            <a:avLst/>
          </a:prstGeom>
        </p:spPr>
      </p:pic>
      <p:pic>
        <p:nvPicPr>
          <p:cNvPr id="17" name="図 1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F842EB9-1B3F-04C4-3F05-C7E909EAB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9" y="3916573"/>
            <a:ext cx="1810102" cy="1346622"/>
          </a:xfrm>
          <a:prstGeom prst="rect">
            <a:avLst/>
          </a:prstGeom>
        </p:spPr>
      </p:pic>
      <p:pic>
        <p:nvPicPr>
          <p:cNvPr id="18" name="図 1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5A25632C-E2DD-C7A2-D9EC-B521D93B6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71" y="4422980"/>
            <a:ext cx="1689885" cy="645963"/>
          </a:xfrm>
          <a:prstGeom prst="rect">
            <a:avLst/>
          </a:prstGeom>
        </p:spPr>
      </p:pic>
      <p:pic>
        <p:nvPicPr>
          <p:cNvPr id="29" name="図 28" descr="フロント, 記号, シャツ が含まれている画像&#10;&#10;自動的に生成された説明">
            <a:extLst>
              <a:ext uri="{FF2B5EF4-FFF2-40B4-BE49-F238E27FC236}">
                <a16:creationId xmlns:a16="http://schemas.microsoft.com/office/drawing/2014/main" id="{592E8185-15DC-8940-A3EB-31C69DF1B3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92" y="1641444"/>
            <a:ext cx="1351126" cy="1346622"/>
          </a:xfrm>
          <a:prstGeom prst="rect">
            <a:avLst/>
          </a:prstGeom>
        </p:spPr>
      </p:pic>
      <p:pic>
        <p:nvPicPr>
          <p:cNvPr id="30" name="図 2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A15B7EA-41B2-9EA1-50C4-7EA358A790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98" y="3911176"/>
            <a:ext cx="1558148" cy="1391521"/>
          </a:xfrm>
          <a:prstGeom prst="rect">
            <a:avLst/>
          </a:prstGeom>
        </p:spPr>
      </p:pic>
      <p:pic>
        <p:nvPicPr>
          <p:cNvPr id="31" name="図 3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7A80B4F-1727-4255-5257-1D8CEF5CEE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73" y="4205683"/>
            <a:ext cx="1391520" cy="1052946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067311A-C806-78CC-2369-A68E85E1020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4" name="平行四辺形 13">
              <a:extLst>
                <a:ext uri="{FF2B5EF4-FFF2-40B4-BE49-F238E27FC236}">
                  <a16:creationId xmlns:a16="http://schemas.microsoft.com/office/drawing/2014/main" id="{FAA2A0FF-7BEE-5AEF-58A3-E631A17A21DB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144D026-3949-8F8E-14BB-E0EE698EA1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46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CED9-6346-75D7-E0FB-19946BCF2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AD456A-4C21-2404-2B35-22089051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B83D91-5841-3B68-DBF5-3A610A9EA362}"/>
              </a:ext>
            </a:extLst>
          </p:cNvPr>
          <p:cNvSpPr txBox="1"/>
          <p:nvPr/>
        </p:nvSpPr>
        <p:spPr>
          <a:xfrm>
            <a:off x="1167319" y="366000"/>
            <a:ext cx="9902758" cy="621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まとめ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000" b="1" dirty="0">
                <a:cs typeface="MS PGothic"/>
                <a:sym typeface="MS PGothic"/>
              </a:rPr>
              <a:t>・薬物乱用は心身に多くの悪影響を及ぼし、</a:t>
            </a:r>
            <a:endParaRPr lang="en-US" altLang="ja-JP" sz="4000" b="1" dirty="0">
              <a:cs typeface="MS PGothic"/>
              <a:sym typeface="MS PGothic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000" b="1" dirty="0">
                <a:cs typeface="MS PGothic"/>
                <a:sym typeface="MS PGothic"/>
              </a:rPr>
              <a:t>　死に至ることもある。</a:t>
            </a: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000" b="1" dirty="0">
                <a:cs typeface="MS PGothic"/>
                <a:sym typeface="MS PGothic"/>
              </a:rPr>
              <a:t>・大麻の乱用、医薬品のオーバードーズは</a:t>
            </a:r>
            <a:endParaRPr lang="en-US" altLang="ja-JP" sz="4000" b="1" dirty="0">
              <a:cs typeface="MS PGothic"/>
              <a:sym typeface="MS PGothic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000" b="1" dirty="0">
                <a:cs typeface="MS PGothic"/>
                <a:sym typeface="MS PGothic"/>
              </a:rPr>
              <a:t>　若い世代で増えている。</a:t>
            </a:r>
            <a:br>
              <a:rPr lang="ja-JP" altLang="en-US" sz="4000" b="1" dirty="0">
                <a:cs typeface="MS PGothic"/>
                <a:sym typeface="MS PGothic"/>
              </a:rPr>
            </a:br>
            <a:r>
              <a:rPr lang="ja-JP" altLang="en-US" sz="4000" b="1" dirty="0">
                <a:cs typeface="MS PGothic"/>
                <a:sym typeface="MS PGothic"/>
              </a:rPr>
              <a:t>・薬物乱用によって自分の望む生き方がで</a:t>
            </a:r>
            <a:endParaRPr lang="en-US" altLang="ja-JP" sz="4000" b="1" dirty="0">
              <a:cs typeface="MS PGothic"/>
              <a:sym typeface="MS PGothic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000" b="1" dirty="0">
                <a:cs typeface="MS PGothic"/>
                <a:sym typeface="MS PGothic"/>
              </a:rPr>
              <a:t>　きなくなるので、絶対に違法薬物を使用</a:t>
            </a:r>
            <a:endParaRPr lang="en-US" altLang="ja-JP" sz="4000" b="1" dirty="0">
              <a:cs typeface="MS PGothic"/>
              <a:sym typeface="MS PGothic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000" b="1" dirty="0">
                <a:cs typeface="MS PGothic"/>
                <a:sym typeface="MS PGothic"/>
              </a:rPr>
              <a:t>　しないで生活を送ろう！！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7469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66A3-9F8B-087D-4563-EAC6B119A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04F1B0-D5D5-9D55-D33E-3815D898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3B482-B5F4-C1AC-5B50-80F84AF754D8}"/>
              </a:ext>
            </a:extLst>
          </p:cNvPr>
          <p:cNvSpPr txBox="1"/>
          <p:nvPr/>
        </p:nvSpPr>
        <p:spPr>
          <a:xfrm>
            <a:off x="1295030" y="1187637"/>
            <a:ext cx="9416375" cy="486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>
                <a:cs typeface="MS PGothic"/>
                <a:sym typeface="MS PGothic"/>
              </a:rPr>
              <a:t>薬物乱用防止について話し合おう！</a:t>
            </a:r>
            <a:endParaRPr lang="en-US" altLang="ja-JP" sz="4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cs typeface="MS PGothic"/>
                <a:sym typeface="MS PGothic"/>
              </a:rPr>
              <a:t>小学校や中学校の授業、薬物乱用防止教室など、</a:t>
            </a:r>
            <a:endParaRPr lang="en-US" altLang="ja-JP" sz="28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cs typeface="MS PGothic"/>
                <a:sym typeface="MS PGothic"/>
              </a:rPr>
              <a:t>「薬物乱用防止教育」については、今までに何度も学習を積んできています。</a:t>
            </a:r>
            <a:endParaRPr lang="en-US" altLang="ja-JP" sz="28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cs typeface="MS PGothic"/>
                <a:sym typeface="MS PGothic"/>
              </a:rPr>
              <a:t>では、今までの学習でどんなことを学んできましたか？</a:t>
            </a:r>
            <a:endParaRPr lang="en-US" altLang="ja-JP" sz="28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cs typeface="MS PGothic"/>
                <a:sym typeface="MS PGothic"/>
              </a:rPr>
              <a:t>各校の取組、覚えているもの、キーワード、知っている薬物乱用の原因などを挙げていこう！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641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A318B-B62A-6916-1746-CA1ED6AB5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838154B-9B00-7B54-1559-9684E8A6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E008EF-3B57-2BBD-B347-666E339CC1B7}"/>
              </a:ext>
            </a:extLst>
          </p:cNvPr>
          <p:cNvSpPr txBox="1"/>
          <p:nvPr/>
        </p:nvSpPr>
        <p:spPr>
          <a:xfrm>
            <a:off x="1295030" y="2821887"/>
            <a:ext cx="9416375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6000" b="1" dirty="0">
                <a:cs typeface="MS PGothic"/>
                <a:sym typeface="MS PGothic"/>
              </a:rPr>
              <a:t>薬物乱用の害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025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7346D6EB-F8E8-FEB9-5716-21566B7D30C7}"/>
              </a:ext>
            </a:extLst>
          </p:cNvPr>
          <p:cNvSpPr/>
          <p:nvPr/>
        </p:nvSpPr>
        <p:spPr>
          <a:xfrm>
            <a:off x="1976176" y="1037708"/>
            <a:ext cx="8239648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A8FE86-3BE5-BA5C-D8AC-6C30731A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5B7840-2FCE-80AA-A69A-384AB8E34C93}"/>
              </a:ext>
            </a:extLst>
          </p:cNvPr>
          <p:cNvSpPr txBox="1"/>
          <p:nvPr/>
        </p:nvSpPr>
        <p:spPr>
          <a:xfrm>
            <a:off x="3579926" y="1938738"/>
            <a:ext cx="5032147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5400" b="1" dirty="0">
                <a:cs typeface="MS PGothic"/>
                <a:sym typeface="MS PGothic"/>
              </a:rPr>
              <a:t>とは、</a:t>
            </a:r>
            <a:endParaRPr lang="en-US" altLang="ja" sz="5400" b="1" dirty="0"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5400" b="1" dirty="0">
                <a:cs typeface="MS PGothic"/>
                <a:sym typeface="MS PGothic"/>
              </a:rPr>
              <a:t>どのような</a:t>
            </a:r>
            <a:r>
              <a:rPr lang="ja" altLang="ja-JP" sz="5400" b="1" dirty="0">
                <a:solidFill>
                  <a:srgbClr val="0070C0"/>
                </a:solidFill>
                <a:cs typeface="MS PGothic"/>
                <a:sym typeface="MS PGothic"/>
              </a:rPr>
              <a:t>こと</a:t>
            </a:r>
            <a:endParaRPr lang="en-US" altLang="ja" sz="5400" b="1" dirty="0">
              <a:solidFill>
                <a:srgbClr val="0070C0"/>
              </a:solidFill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5400" b="1" dirty="0">
                <a:cs typeface="MS PGothic"/>
                <a:sym typeface="MS PGothic"/>
              </a:rPr>
              <a:t>なのだろうか</a:t>
            </a:r>
            <a:r>
              <a:rPr lang="ja-JP" altLang="en-US" sz="5400" b="1" dirty="0">
                <a:cs typeface="MS PGothic"/>
                <a:sym typeface="MS PGothic"/>
              </a:rPr>
              <a:t>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556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AD6B7F-09B9-C941-C87D-CD33BC78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7D4487E-9BEB-E4E0-8373-CFBF8D39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薬物乱用ってどういうこと？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F501336-64ED-8F9A-7616-7325778A94BC}"/>
              </a:ext>
            </a:extLst>
          </p:cNvPr>
          <p:cNvSpPr/>
          <p:nvPr/>
        </p:nvSpPr>
        <p:spPr>
          <a:xfrm>
            <a:off x="3551612" y="1465006"/>
            <a:ext cx="7496599" cy="1542559"/>
          </a:xfrm>
          <a:prstGeom prst="wedgeRoundRectCallout">
            <a:avLst>
              <a:gd name="adj1" fmla="val -60550"/>
              <a:gd name="adj2" fmla="val 2985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cs typeface="MS PGothic"/>
                <a:sym typeface="MS PGothic"/>
              </a:rPr>
              <a:t>薬物乱用とは、</a:t>
            </a:r>
            <a:r>
              <a:rPr lang="ja" altLang="ja-JP" sz="2800" b="1" u="sng" dirty="0">
                <a:solidFill>
                  <a:srgbClr val="FF0000"/>
                </a:solidFill>
                <a:cs typeface="MS PGothic"/>
                <a:sym typeface="MS PGothic"/>
              </a:rPr>
              <a:t>違法薬物</a:t>
            </a: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を不正に</a:t>
            </a:r>
            <a:r>
              <a:rPr lang="ja" altLang="ja-JP" sz="2800" b="1" dirty="0">
                <a:solidFill>
                  <a:srgbClr val="FF3300"/>
                </a:solidFill>
                <a:cs typeface="MS PGothic"/>
                <a:sym typeface="MS PGothic"/>
              </a:rPr>
              <a:t>使用</a:t>
            </a: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したり、</a:t>
            </a:r>
            <a:br>
              <a:rPr lang="en-US" altLang="ja" sz="2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医薬品を</a:t>
            </a:r>
            <a:r>
              <a:rPr lang="ja" altLang="ja-JP" sz="2800" b="1" u="sng" dirty="0">
                <a:solidFill>
                  <a:srgbClr val="FF0000"/>
                </a:solidFill>
                <a:cs typeface="MS PGothic"/>
                <a:sym typeface="MS PGothic"/>
              </a:rPr>
              <a:t>医療の目的</a:t>
            </a: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から外れて使用</a:t>
            </a: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したり</a:t>
            </a:r>
            <a:br>
              <a:rPr lang="en-US" altLang="ja" sz="2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することです。</a:t>
            </a:r>
            <a:endParaRPr kumimoji="1" lang="ja-JP" altLang="en-US" sz="2800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296AE106-A578-A858-67AB-F7A29B7C99F7}"/>
              </a:ext>
            </a:extLst>
          </p:cNvPr>
          <p:cNvSpPr/>
          <p:nvPr/>
        </p:nvSpPr>
        <p:spPr>
          <a:xfrm>
            <a:off x="4274636" y="3235814"/>
            <a:ext cx="6160834" cy="1229244"/>
          </a:xfrm>
          <a:prstGeom prst="wedgeRoundRectCallout">
            <a:avLst>
              <a:gd name="adj1" fmla="val -61144"/>
              <a:gd name="adj2" fmla="val -3110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スポーツで勝ちたいために、フェアプレイに反して</a:t>
            </a:r>
            <a:r>
              <a:rPr lang="ja-JP" altLang="en-US" sz="2000" b="1" dirty="0">
                <a:solidFill>
                  <a:srgbClr val="FF0000"/>
                </a:solidFill>
                <a:cs typeface="MS PGothic"/>
                <a:sym typeface="MS PGothic"/>
              </a:rPr>
              <a:t>「ドーピング」</a:t>
            </a: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することも薬物乱用です。</a:t>
            </a:r>
            <a:endParaRPr lang="ja-JP" altLang="en-US" sz="5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6ABC545-68FA-233A-81C4-E5BBC1F43A49}"/>
              </a:ext>
            </a:extLst>
          </p:cNvPr>
          <p:cNvSpPr/>
          <p:nvPr/>
        </p:nvSpPr>
        <p:spPr>
          <a:xfrm>
            <a:off x="1426001" y="4999383"/>
            <a:ext cx="9418655" cy="1009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ja-JP" altLang="en-US" sz="3200" b="1" i="0" u="none" strike="noStrike" cap="none" dirty="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１回</a:t>
            </a: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の使用でも</a:t>
            </a:r>
            <a:r>
              <a:rPr lang="ja-JP" altLang="en-US" sz="3200" b="1" i="0" u="none" strike="noStrike" cap="none" dirty="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乱用</a:t>
            </a: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と言います。</a:t>
            </a:r>
            <a:endParaRPr lang="ja-JP" altLang="en-US" sz="3200" b="1" i="0" u="none" strike="noStrike" cap="none" dirty="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0E2507-DDD9-205E-A809-60C2A3E3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5" y="1613985"/>
            <a:ext cx="1203756" cy="3167968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2E535F5-5058-CD6F-A223-3EB59F9429F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08CE0A73-17BC-31B9-9A68-908138049ABF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226BFA0-7C79-A3B6-BD28-21F3573B4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44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52C49-8566-F61B-8F7D-D309AA8B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DB3538AA-AD74-39DC-C43D-AF33D317E500}"/>
              </a:ext>
            </a:extLst>
          </p:cNvPr>
          <p:cNvSpPr/>
          <p:nvPr/>
        </p:nvSpPr>
        <p:spPr>
          <a:xfrm>
            <a:off x="1976176" y="1037708"/>
            <a:ext cx="8239648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F2340F-18CD-5EB5-9368-6AF88AB7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B1D54C-5B66-F2B9-2340-AE1AB8CC0840}"/>
              </a:ext>
            </a:extLst>
          </p:cNvPr>
          <p:cNvSpPr txBox="1"/>
          <p:nvPr/>
        </p:nvSpPr>
        <p:spPr>
          <a:xfrm>
            <a:off x="3233678" y="1940400"/>
            <a:ext cx="5724644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cs typeface="MS PGothic"/>
                <a:sym typeface="MS PGothic"/>
              </a:rPr>
              <a:t>には、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種類</a:t>
            </a:r>
            <a:r>
              <a:rPr lang="ja-JP" altLang="en-US" sz="5400" b="1" dirty="0">
                <a:cs typeface="MS PGothic"/>
                <a:sym typeface="MS PGothic"/>
              </a:rPr>
              <a:t>が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あるのだろうか？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5322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FC93-480D-4AA2-8948-93A6C70D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EEDF5-B620-17E3-3506-C1E990EE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16B3248-6E45-2BAD-4D9D-01359639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A6097FA-5832-FBCB-6A3F-5CD5BEEF68D8}"/>
              </a:ext>
            </a:extLst>
          </p:cNvPr>
          <p:cNvSpPr/>
          <p:nvPr/>
        </p:nvSpPr>
        <p:spPr>
          <a:xfrm>
            <a:off x="1131813" y="1177921"/>
            <a:ext cx="1470541" cy="6654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b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覚醒剤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D50CBC39-C205-BE74-488A-A5D5D630D570}"/>
              </a:ext>
            </a:extLst>
          </p:cNvPr>
          <p:cNvSpPr txBox="1">
            <a:spLocks/>
          </p:cNvSpPr>
          <p:nvPr/>
        </p:nvSpPr>
        <p:spPr>
          <a:xfrm>
            <a:off x="5217622" y="4813852"/>
            <a:ext cx="387186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シャブ、クスリ、</a:t>
            </a:r>
            <a:r>
              <a:rPr lang="en-US" altLang="ja-JP" sz="2000" dirty="0">
                <a:solidFill>
                  <a:schemeClr val="dk1"/>
                </a:solidFill>
                <a:cs typeface="MS PGothic"/>
                <a:sym typeface="MS PGothic"/>
              </a:rPr>
              <a:t>S</a:t>
            </a: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（エス）、</a:t>
            </a:r>
            <a:br>
              <a:rPr lang="en-US" altLang="ja-JP" sz="20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スピード、アイス　</a:t>
            </a:r>
            <a:r>
              <a:rPr lang="ja-JP" altLang="en-US" sz="16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1880B02D-F1D9-B7E9-0FB4-39B2AC55243A}"/>
              </a:ext>
            </a:extLst>
          </p:cNvPr>
          <p:cNvSpPr txBox="1"/>
          <p:nvPr/>
        </p:nvSpPr>
        <p:spPr>
          <a:xfrm>
            <a:off x="1131812" y="2298493"/>
            <a:ext cx="9936000" cy="2431638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sz="28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興奮作用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：</a:t>
            </a:r>
            <a: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8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を刺激して興奮させる</a:t>
            </a:r>
            <a:b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⇒</a:t>
            </a:r>
            <a:r>
              <a:rPr lang="ja-JP" altLang="en-US" sz="28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呼吸が荒くなる、疲労感がなくなる</a:t>
            </a:r>
            <a:endParaRPr sz="2800" dirty="0">
              <a:solidFill>
                <a:srgbClr val="FF0000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幻覚、妄想、錯乱</a:t>
            </a:r>
            <a:endParaRPr lang="en-US" altLang="ja"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-JP" altLang="en-US" sz="2800" b="1" dirty="0">
                <a:solidFill>
                  <a:schemeClr val="dk1"/>
                </a:solidFill>
                <a:cs typeface="MS PGothic"/>
                <a:sym typeface="MS PGothic"/>
              </a:rPr>
              <a:t>急死</a:t>
            </a:r>
            <a:endParaRPr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sz="20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pic>
        <p:nvPicPr>
          <p:cNvPr id="11" name="Google Shape;108;g2f54bed3a7d_0_1">
            <a:extLst>
              <a:ext uri="{FF2B5EF4-FFF2-40B4-BE49-F238E27FC236}">
                <a16:creationId xmlns:a16="http://schemas.microsoft.com/office/drawing/2014/main" id="{0EB3BEBB-0A08-C2C3-7E16-953372315C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3334" y="4816697"/>
            <a:ext cx="2196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3C9793E3-C522-BEC4-1360-75B88066233C}"/>
              </a:ext>
            </a:extLst>
          </p:cNvPr>
          <p:cNvSpPr txBox="1">
            <a:spLocks/>
          </p:cNvSpPr>
          <p:nvPr/>
        </p:nvSpPr>
        <p:spPr>
          <a:xfrm>
            <a:off x="4811667" y="6039553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6ABAFE35-D230-618F-6CC8-8B94F43FC20D}"/>
              </a:ext>
            </a:extLst>
          </p:cNvPr>
          <p:cNvSpPr txBox="1"/>
          <p:nvPr/>
        </p:nvSpPr>
        <p:spPr>
          <a:xfrm>
            <a:off x="7102456" y="1284024"/>
            <a:ext cx="3957820" cy="4658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覚醒剤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取締法で規制されている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B06652AF-8D11-95FA-D22C-30925F8FF436}"/>
              </a:ext>
            </a:extLst>
          </p:cNvPr>
          <p:cNvSpPr txBox="1"/>
          <p:nvPr/>
        </p:nvSpPr>
        <p:spPr>
          <a:xfrm>
            <a:off x="1131812" y="190178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764BD3-E773-1889-E02B-833E7EA2541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B9B2C38A-68B2-A17E-EC8E-43AB6DD8841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D4381A1-BFBC-88DE-9C01-DE14A9765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6C87F7-E5CF-2C27-EB4A-A3B9A175C1C3}"/>
              </a:ext>
            </a:extLst>
          </p:cNvPr>
          <p:cNvSpPr txBox="1"/>
          <p:nvPr/>
        </p:nvSpPr>
        <p:spPr>
          <a:xfrm>
            <a:off x="1255781" y="115074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spc="200" dirty="0">
                <a:solidFill>
                  <a:srgbClr val="0070C0"/>
                </a:solidFill>
              </a:rPr>
              <a:t>かくせいざい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C838327-A2FE-5941-226A-556275E02699}"/>
              </a:ext>
            </a:extLst>
          </p:cNvPr>
          <p:cNvSpPr txBox="1"/>
          <p:nvPr/>
        </p:nvSpPr>
        <p:spPr>
          <a:xfrm>
            <a:off x="7377388" y="1257260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50661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D16B-5442-B9B5-44CD-BF570823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4F9671-7432-54BC-F153-0C400F9F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72A40D4-5F82-509A-32A9-37D51AA6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0066049-2594-060D-35DB-FD2C6C2A02AC}"/>
              </a:ext>
            </a:extLst>
          </p:cNvPr>
          <p:cNvSpPr/>
          <p:nvPr/>
        </p:nvSpPr>
        <p:spPr>
          <a:xfrm>
            <a:off x="1131813" y="1169089"/>
            <a:ext cx="6401514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麻薬（コカイン、ＭＤＭＡ</a:t>
            </a:r>
            <a:r>
              <a:rPr lang="ja-JP" altLang="en-US" sz="2400" b="1" dirty="0">
                <a:solidFill>
                  <a:srgbClr val="0070C0"/>
                </a:solidFill>
                <a:latin typeface="+mn-ea"/>
              </a:rPr>
              <a:t>など</a:t>
            </a: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）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5971FD44-0C7C-F3D3-3D69-6DCD9D34613D}"/>
              </a:ext>
            </a:extLst>
          </p:cNvPr>
          <p:cNvSpPr txBox="1">
            <a:spLocks/>
          </p:cNvSpPr>
          <p:nvPr/>
        </p:nvSpPr>
        <p:spPr>
          <a:xfrm>
            <a:off x="7872254" y="4839090"/>
            <a:ext cx="226389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</a:t>
            </a:r>
            <a:r>
              <a:rPr lang="en-US" altLang="ja-JP" sz="2000" b="1" dirty="0">
                <a:solidFill>
                  <a:srgbClr val="0070C0"/>
                </a:solidFill>
                <a:cs typeface="MS PGothic"/>
                <a:sym typeface="MS PGothic"/>
              </a:rPr>
              <a:t>MDMA</a:t>
            </a: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の俗称］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エクスタシー、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バツ、タマ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AC84A174-1A7E-E1E9-4F7B-7536F1E74D81}"/>
              </a:ext>
            </a:extLst>
          </p:cNvPr>
          <p:cNvSpPr txBox="1"/>
          <p:nvPr/>
        </p:nvSpPr>
        <p:spPr>
          <a:xfrm>
            <a:off x="1131812" y="2355469"/>
            <a:ext cx="9936000" cy="2431638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altLang="ja-JP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興奮作用</a:t>
            </a:r>
            <a:r>
              <a:rPr lang="ja" altLang="ja-JP" sz="2800" dirty="0">
                <a:cs typeface="MS PGothic"/>
                <a:sym typeface="MS PGothic"/>
              </a:rPr>
              <a:t>の</a:t>
            </a:r>
            <a:r>
              <a:rPr lang="ja-JP" altLang="en-US" sz="2800" dirty="0">
                <a:cs typeface="MS PGothic"/>
                <a:sym typeface="MS PGothic"/>
              </a:rPr>
              <a:t>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（コカイン・MDMA）</a:t>
            </a:r>
            <a:r>
              <a:rPr lang="ja" altLang="ja-JP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と</a:t>
            </a:r>
            <a:b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抑制作用</a:t>
            </a:r>
            <a:r>
              <a:rPr lang="ja-JP" altLang="en-US" sz="2800" dirty="0">
                <a:cs typeface="MS PGothic"/>
                <a:sym typeface="MS PGothic"/>
              </a:rPr>
              <a:t>（脳を麻痺させて気分を鎮める</a:t>
            </a:r>
            <a:r>
              <a:rPr lang="ja-JP" altLang="en-US" sz="2000" dirty="0">
                <a:cs typeface="MS PGothic"/>
                <a:sym typeface="MS PGothic"/>
              </a:rPr>
              <a:t>など</a:t>
            </a:r>
            <a:r>
              <a:rPr lang="ja-JP" altLang="en-US" sz="2800" dirty="0">
                <a:cs typeface="MS PGothic"/>
                <a:sym typeface="MS PGothic"/>
              </a:rPr>
              <a:t>）の物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（ヘロイン</a:t>
            </a:r>
            <a:r>
              <a:rPr lang="ja-JP" altLang="en-US" sz="2000" dirty="0">
                <a:solidFill>
                  <a:srgbClr val="FF0000"/>
                </a:solidFill>
                <a:cs typeface="MS PGothic"/>
                <a:sym typeface="MS PGothic"/>
              </a:rPr>
              <a:t>など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）</a:t>
            </a:r>
            <a:r>
              <a:rPr lang="ja" altLang="ja-JP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がある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幻覚、錯乱</a:t>
            </a:r>
            <a:endParaRPr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sz="20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77318D4-B558-9B72-2B53-29636929E8BF}"/>
              </a:ext>
            </a:extLst>
          </p:cNvPr>
          <p:cNvSpPr txBox="1">
            <a:spLocks/>
          </p:cNvSpPr>
          <p:nvPr/>
        </p:nvSpPr>
        <p:spPr>
          <a:xfrm>
            <a:off x="7922612" y="6039553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27056286-99A1-99D0-33C8-64E7B04BD9A8}"/>
              </a:ext>
            </a:extLst>
          </p:cNvPr>
          <p:cNvSpPr txBox="1"/>
          <p:nvPr/>
        </p:nvSpPr>
        <p:spPr>
          <a:xfrm>
            <a:off x="5857963" y="1896449"/>
            <a:ext cx="5202313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3C1BBD81-576B-FE4E-B342-1295EA84738F}"/>
              </a:ext>
            </a:extLst>
          </p:cNvPr>
          <p:cNvSpPr txBox="1"/>
          <p:nvPr/>
        </p:nvSpPr>
        <p:spPr>
          <a:xfrm>
            <a:off x="1131812" y="1958756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E9366E-E211-55AA-F463-332D14BF096D}"/>
              </a:ext>
            </a:extLst>
          </p:cNvPr>
          <p:cNvGrpSpPr/>
          <p:nvPr/>
        </p:nvGrpSpPr>
        <p:grpSpPr>
          <a:xfrm>
            <a:off x="1936636" y="4863923"/>
            <a:ext cx="2808000" cy="1548000"/>
            <a:chOff x="1127125" y="4630456"/>
            <a:chExt cx="2956434" cy="1710641"/>
          </a:xfrm>
        </p:grpSpPr>
        <p:pic>
          <p:nvPicPr>
            <p:cNvPr id="7" name="Google Shape;124;p6">
              <a:extLst>
                <a:ext uri="{FF2B5EF4-FFF2-40B4-BE49-F238E27FC236}">
                  <a16:creationId xmlns:a16="http://schemas.microsoft.com/office/drawing/2014/main" id="{DC5CA69A-5F6C-BCED-F214-60CE082AFE4A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r="1626" b="1627"/>
            <a:stretch/>
          </p:blipFill>
          <p:spPr>
            <a:xfrm>
              <a:off x="1127125" y="4630456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AD57A576-C03E-9D40-4D57-E568E39BEE94}"/>
                </a:ext>
              </a:extLst>
            </p:cNvPr>
            <p:cNvSpPr/>
            <p:nvPr/>
          </p:nvSpPr>
          <p:spPr>
            <a:xfrm rot="16200000" flipV="1">
              <a:off x="1457874" y="4302755"/>
              <a:ext cx="390274" cy="104567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1E8F0C7-0C08-FE55-076C-F5FB980A4B44}"/>
                </a:ext>
              </a:extLst>
            </p:cNvPr>
            <p:cNvSpPr txBox="1"/>
            <p:nvPr/>
          </p:nvSpPr>
          <p:spPr>
            <a:xfrm>
              <a:off x="1162133" y="470248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コカイン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A776434-0296-08D5-6F94-97351CD7DC5A}"/>
              </a:ext>
            </a:extLst>
          </p:cNvPr>
          <p:cNvGrpSpPr/>
          <p:nvPr/>
        </p:nvGrpSpPr>
        <p:grpSpPr>
          <a:xfrm>
            <a:off x="4900786" y="4862017"/>
            <a:ext cx="2808000" cy="1548000"/>
            <a:chOff x="4165292" y="4628545"/>
            <a:chExt cx="2956434" cy="1712565"/>
          </a:xfrm>
        </p:grpSpPr>
        <p:pic>
          <p:nvPicPr>
            <p:cNvPr id="8" name="Google Shape;125;p6">
              <a:extLst>
                <a:ext uri="{FF2B5EF4-FFF2-40B4-BE49-F238E27FC236}">
                  <a16:creationId xmlns:a16="http://schemas.microsoft.com/office/drawing/2014/main" id="{A244D459-AE44-6DBD-DB2D-B0A9D4FF237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65292" y="4630469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フローチャート: 手操作入力 14">
              <a:extLst>
                <a:ext uri="{FF2B5EF4-FFF2-40B4-BE49-F238E27FC236}">
                  <a16:creationId xmlns:a16="http://schemas.microsoft.com/office/drawing/2014/main" id="{2AAC251D-BBF0-2D9E-3C7E-7BE326E5C3CF}"/>
                </a:ext>
              </a:extLst>
            </p:cNvPr>
            <p:cNvSpPr/>
            <p:nvPr/>
          </p:nvSpPr>
          <p:spPr>
            <a:xfrm rot="16200000" flipV="1">
              <a:off x="4431533" y="4362304"/>
              <a:ext cx="390274" cy="92275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8C463C0-16A4-50E9-F2AC-BA5BEC43269E}"/>
                </a:ext>
              </a:extLst>
            </p:cNvPr>
            <p:cNvSpPr txBox="1"/>
            <p:nvPr/>
          </p:nvSpPr>
          <p:spPr>
            <a:xfrm>
              <a:off x="4243354" y="4700571"/>
              <a:ext cx="6379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bg1"/>
                  </a:solidFill>
                </a:rPr>
                <a:t>MDMA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4852450-6941-88C0-4717-BD16DDD4815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B277E6F2-92BC-5FC4-75A0-55DC1E2C98F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0E3AC30-294F-9E09-1D6E-FAE2ED109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70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1565</Words>
  <Application>Microsoft Office PowerPoint</Application>
  <PresentationFormat>ワイド画面</PresentationFormat>
  <Paragraphs>202</Paragraphs>
  <Slides>29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MS PGothic</vt:lpstr>
      <vt:lpstr>Proxima Nova</vt:lpstr>
      <vt:lpstr>游ゴシック</vt:lpstr>
      <vt:lpstr>Arial</vt:lpstr>
      <vt:lpstr>Wingdings</vt:lpstr>
      <vt:lpstr>Office テーマ</vt:lpstr>
      <vt:lpstr>薬物乱用と健康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薬物乱用ってどういうこと？</vt:lpstr>
      <vt:lpstr>PowerPoint プレゼンテーション</vt:lpstr>
      <vt:lpstr>違法薬物の種類</vt:lpstr>
      <vt:lpstr>違法薬物の種類</vt:lpstr>
      <vt:lpstr>違法薬物の種類</vt:lpstr>
      <vt:lpstr>違法薬物の種類</vt:lpstr>
      <vt:lpstr>違法薬物の種類</vt:lpstr>
      <vt:lpstr>PowerPoint プレゼンテーション</vt:lpstr>
      <vt:lpstr>脳へ与える影響</vt:lpstr>
      <vt:lpstr>PowerPoint プレゼンテーション</vt:lpstr>
      <vt:lpstr>①大麻事犯を考えよう！　</vt:lpstr>
      <vt:lpstr>②乱用のきっかけは？　</vt:lpstr>
      <vt:lpstr>②乱用のきっかけは？　</vt:lpstr>
      <vt:lpstr>③大麻は危険なもの？</vt:lpstr>
      <vt:lpstr>大麻乱用者の証言</vt:lpstr>
      <vt:lpstr>調べてみよう</vt:lpstr>
      <vt:lpstr>薬物乱用を防ぐ取組①</vt:lpstr>
      <vt:lpstr>薬物乱用を防ぐ取組②</vt:lpstr>
      <vt:lpstr>どのように薬物乱用を未然に防いでいる？</vt:lpstr>
      <vt:lpstr>PowerPoint プレゼンテーション</vt:lpstr>
      <vt:lpstr>薬物乱用が原因で、全国の精神科を受診した人の調査 10代の薬物依存患者が乱用する主な薬物の推移</vt:lpstr>
      <vt:lpstr>この１年間に、使用したことがありますか？</vt:lpstr>
      <vt:lpstr>オーバードーズによる主な害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2025-02-14T10:11:14Z</dcterms:created>
  <dcterms:modified xsi:type="dcterms:W3CDTF">2025-02-18T10:18:50Z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2025-02-14T10:11:20Z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41a70f00-ecd5-41a9-9893-12147103d64a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