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17"/>
  </p:notesMasterIdLst>
  <p:sldIdLst>
    <p:sldId id="256" r:id="rId7"/>
    <p:sldId id="276" r:id="rId8"/>
    <p:sldId id="275" r:id="rId9"/>
    <p:sldId id="259" r:id="rId10"/>
    <p:sldId id="263" r:id="rId11"/>
    <p:sldId id="265" r:id="rId12"/>
    <p:sldId id="279" r:id="rId13"/>
    <p:sldId id="280" r:id="rId14"/>
    <p:sldId id="283" r:id="rId15"/>
    <p:sldId id="282"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97" autoAdjust="0"/>
    <p:restoredTop sz="94720" autoAdjust="0"/>
  </p:normalViewPr>
  <p:slideViewPr>
    <p:cSldViewPr>
      <p:cViewPr>
        <p:scale>
          <a:sx n="100" d="100"/>
          <a:sy n="100" d="100"/>
        </p:scale>
        <p:origin x="-114" y="-29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929230-91E3-4504-9CCA-5F3B4D5F6F92}" type="datetimeFigureOut">
              <a:rPr kumimoji="1" lang="ja-JP" altLang="en-US" smtClean="0"/>
              <a:pPr/>
              <a:t>2014/3/7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E7F4CA-59D6-43DE-9183-63BFAB8B1971}" type="slidenum">
              <a:rPr kumimoji="1" lang="ja-JP" altLang="en-US" smtClean="0"/>
              <a:pPr/>
              <a:t>‹#›</a:t>
            </a:fld>
            <a:endParaRPr kumimoji="1" lang="ja-JP" altLang="en-US"/>
          </a:p>
        </p:txBody>
      </p:sp>
    </p:spTree>
    <p:extLst>
      <p:ext uri="{BB962C8B-B14F-4D97-AF65-F5344CB8AC3E}">
        <p14:creationId xmlns:p14="http://schemas.microsoft.com/office/powerpoint/2010/main" val="26972417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1014246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118755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591297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95582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0297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28789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35189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3288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84943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26562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1865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32848126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816311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017080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03550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004477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68088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733042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202662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226113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835850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69983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39365213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193417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818896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602096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8396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595687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613676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15146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621277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681077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4406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25192987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870767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2712235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983667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382042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4546962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9679470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770619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01433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329209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014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24346256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136072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6379030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2063127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62799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2436864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201273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924291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5786588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724454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887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20294661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024538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671200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577903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2247652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338338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03864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465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3048522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721731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7BCC732-E104-43EC-B2E6-8F3343E504D0}" type="datetimeFigureOut">
              <a:rPr kumimoji="1" lang="ja-JP" altLang="en-US" smtClean="0"/>
              <a:pPr/>
              <a:t>2014/3/7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1992175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kumimoji="1" lang="ja-JP" altLang="en-US" smtClean="0"/>
              <a:pPr/>
              <a:t>2014/3/7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kumimoji="1" lang="ja-JP" altLang="en-US" smtClean="0"/>
              <a:pPr/>
              <a:t>‹#›</a:t>
            </a:fld>
            <a:endParaRPr kumimoji="1" lang="ja-JP" altLang="en-US"/>
          </a:p>
        </p:txBody>
      </p:sp>
    </p:spTree>
    <p:extLst>
      <p:ext uri="{BB962C8B-B14F-4D97-AF65-F5344CB8AC3E}">
        <p14:creationId xmlns:p14="http://schemas.microsoft.com/office/powerpoint/2010/main" val="1753176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43070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308539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004661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2066109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CC732-E104-43EC-B2E6-8F3343E504D0}" type="datetimeFigureOut">
              <a:rPr lang="ja-JP" altLang="en-US" smtClean="0">
                <a:solidFill>
                  <a:prstClr val="black">
                    <a:tint val="75000"/>
                  </a:prstClr>
                </a:solidFill>
              </a:rPr>
              <a:pPr/>
              <a:t>2014/3/7</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FBEEDF-1514-4C1A-801F-0E45A7279C46}"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551117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88640"/>
            <a:ext cx="7772400" cy="792088"/>
          </a:xfrm>
          <a:solidFill>
            <a:schemeClr val="bg1"/>
          </a:solidFill>
        </p:spPr>
        <p:txBody>
          <a:bodyPr>
            <a:normAutofit fontScale="90000"/>
          </a:bodyPr>
          <a:lstStyle/>
          <a:p>
            <a:pPr lvl="0">
              <a:spcBef>
                <a:spcPct val="20000"/>
              </a:spcBef>
            </a:pPr>
            <a:r>
              <a:rPr kumimoji="1" lang="en-US" altLang="ja-JP" dirty="0" smtClean="0">
                <a:latin typeface="HG丸ｺﾞｼｯｸM-PRO" panose="020F0600000000000000" pitchFamily="50" charset="-128"/>
                <a:ea typeface="HG丸ｺﾞｼｯｸM-PRO" panose="020F0600000000000000" pitchFamily="50" charset="-128"/>
              </a:rPr>
              <a:t/>
            </a:r>
            <a:br>
              <a:rPr kumimoji="1" lang="en-US" altLang="ja-JP" dirty="0" smtClean="0">
                <a:latin typeface="HG丸ｺﾞｼｯｸM-PRO" panose="020F0600000000000000" pitchFamily="50" charset="-128"/>
                <a:ea typeface="HG丸ｺﾞｼｯｸM-PRO" panose="020F0600000000000000" pitchFamily="50" charset="-128"/>
              </a:rPr>
            </a:br>
            <a:r>
              <a:rPr kumimoji="1" lang="ja-JP" altLang="en-US" dirty="0" smtClean="0">
                <a:latin typeface="HG丸ｺﾞｼｯｸM-PRO" panose="020F0600000000000000" pitchFamily="50" charset="-128"/>
                <a:ea typeface="HG丸ｺﾞｼｯｸM-PRO" panose="020F0600000000000000" pitchFamily="50" charset="-128"/>
              </a:rPr>
              <a:t>水の役割　</a:t>
            </a:r>
            <a:r>
              <a:rPr lang="en-US" altLang="ja-JP" sz="3200" dirty="0">
                <a:solidFill>
                  <a:prstClr val="black"/>
                </a:solidFill>
                <a:latin typeface="HG丸ｺﾞｼｯｸM-PRO" panose="020F0600000000000000" pitchFamily="50" charset="-128"/>
                <a:ea typeface="HG丸ｺﾞｼｯｸM-PRO" panose="020F0600000000000000" pitchFamily="50" charset="-128"/>
              </a:rPr>
              <a:t/>
            </a:r>
            <a:br>
              <a:rPr lang="en-US" altLang="ja-JP" sz="3200" dirty="0">
                <a:solidFill>
                  <a:prstClr val="black"/>
                </a:solidFill>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51520" y="1268760"/>
            <a:ext cx="8712968" cy="5328592"/>
          </a:xfrm>
        </p:spPr>
        <p:txBody>
          <a:bodyPr/>
          <a:lstStyle/>
          <a:p>
            <a:pPr algn="l"/>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話し合ってみよう！</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r>
              <a:rPr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君たちは，生活の中で水をどのような時に利用</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r>
              <a:rPr lang="ja-JP" altLang="en-US" sz="2800" dirty="0">
                <a:solidFill>
                  <a:schemeClr val="tx1"/>
                </a:solidFill>
                <a:latin typeface="HG丸ｺﾞｼｯｸM-PRO" panose="020F0600000000000000" pitchFamily="50" charset="-128"/>
                <a:ea typeface="HG丸ｺﾞｼｯｸM-PRO" panose="020F0600000000000000" pitchFamily="50" charset="-128"/>
              </a:rPr>
              <a:t>　</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しますか？</a:t>
            </a:r>
            <a:endParaRPr lang="en-US" altLang="ja-JP" sz="2800" dirty="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角丸四角形 4"/>
          <p:cNvSpPr/>
          <p:nvPr/>
        </p:nvSpPr>
        <p:spPr>
          <a:xfrm>
            <a:off x="755576" y="3068960"/>
            <a:ext cx="3240360"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飲料水</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角丸四角形 5"/>
          <p:cNvSpPr/>
          <p:nvPr/>
        </p:nvSpPr>
        <p:spPr>
          <a:xfrm>
            <a:off x="4427984" y="3068960"/>
            <a:ext cx="3240360"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洗　濯</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4499144" y="3948232"/>
            <a:ext cx="3240360"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水洗便所</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8" name="角丸四角形 7"/>
          <p:cNvSpPr/>
          <p:nvPr/>
        </p:nvSpPr>
        <p:spPr>
          <a:xfrm>
            <a:off x="755576" y="3933056"/>
            <a:ext cx="3240360"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炊　事</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9" name="角丸四角形 8"/>
          <p:cNvSpPr/>
          <p:nvPr/>
        </p:nvSpPr>
        <p:spPr>
          <a:xfrm>
            <a:off x="4499144" y="4848686"/>
            <a:ext cx="3240360" cy="110059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産業用水</a:t>
            </a:r>
            <a:endParaRPr kumimoji="1"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（農業・工業</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など</a:t>
            </a: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755576" y="4848686"/>
            <a:ext cx="3240360" cy="110059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公共用水</a:t>
            </a:r>
            <a:endParaRPr kumimoji="1" lang="en-US" altLang="ja-JP" sz="24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（公園・病院</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など</a:t>
            </a: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64146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barn(inVertical)">
                                      <p:cBhvr>
                                        <p:cTn id="11" dur="500"/>
                                        <p:tgtEl>
                                          <p:spTgt spid="6">
                                            <p:txEl>
                                              <p:pRg st="0" end="0"/>
                                            </p:txEl>
                                          </p:spTgt>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barn(inVertical)">
                                      <p:cBhvr>
                                        <p:cTn id="15" dur="500"/>
                                        <p:tgtEl>
                                          <p:spTgt spid="8">
                                            <p:txEl>
                                              <p:pRg st="0" end="0"/>
                                            </p:txEl>
                                          </p:spTgt>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barn(inVertical)">
                                      <p:cBhvr>
                                        <p:cTn id="19" dur="500"/>
                                        <p:tgtEl>
                                          <p:spTgt spid="7">
                                            <p:txEl>
                                              <p:pRg st="0" end="0"/>
                                            </p:txEl>
                                          </p:spTgt>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barn(inVertical)">
                                      <p:cBhvr>
                                        <p:cTn id="23" dur="500"/>
                                        <p:tgtEl>
                                          <p:spTgt spid="10">
                                            <p:txEl>
                                              <p:pRg st="0" end="0"/>
                                            </p:txEl>
                                          </p:spTgt>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0">
                                            <p:txEl>
                                              <p:pRg st="1" end="1"/>
                                            </p:txEl>
                                          </p:spTgt>
                                        </p:tgtEl>
                                        <p:attrNameLst>
                                          <p:attrName>style.visibility</p:attrName>
                                        </p:attrNameLst>
                                      </p:cBhvr>
                                      <p:to>
                                        <p:strVal val="visible"/>
                                      </p:to>
                                    </p:set>
                                    <p:animEffect transition="in" filter="barn(inVertical)">
                                      <p:cBhvr>
                                        <p:cTn id="27" dur="500"/>
                                        <p:tgtEl>
                                          <p:spTgt spid="10">
                                            <p:txEl>
                                              <p:pRg st="1" end="1"/>
                                            </p:txEl>
                                          </p:spTgt>
                                        </p:tgtEl>
                                      </p:cBhvr>
                                    </p:animEffect>
                                  </p:childTnLst>
                                </p:cTn>
                              </p:par>
                            </p:childTnLst>
                          </p:cTn>
                        </p:par>
                        <p:par>
                          <p:cTn id="28" fill="hold">
                            <p:stCondLst>
                              <p:cond delay="3000"/>
                            </p:stCondLst>
                            <p:childTnLst>
                              <p:par>
                                <p:cTn id="29" presetID="16" presetClass="entr" presetSubtype="21" fill="hold" nodeType="after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barn(inVertical)">
                                      <p:cBhvr>
                                        <p:cTn id="31" dur="500"/>
                                        <p:tgtEl>
                                          <p:spTgt spid="9">
                                            <p:txEl>
                                              <p:pRg st="0" end="0"/>
                                            </p:txEl>
                                          </p:spTgt>
                                        </p:tgtEl>
                                      </p:cBhvr>
                                    </p:animEffect>
                                  </p:childTnLst>
                                </p:cTn>
                              </p:par>
                            </p:childTnLst>
                          </p:cTn>
                        </p:par>
                        <p:par>
                          <p:cTn id="32" fill="hold">
                            <p:stCondLst>
                              <p:cond delay="3500"/>
                            </p:stCondLst>
                            <p:childTnLst>
                              <p:par>
                                <p:cTn id="33" presetID="16" presetClass="entr" presetSubtype="21" fill="hold" nodeType="after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Effect transition="in" filter="barn(inVertical)">
                                      <p:cBhvr>
                                        <p:cTn id="3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88640"/>
            <a:ext cx="7772400" cy="792088"/>
          </a:xfrm>
          <a:solidFill>
            <a:schemeClr val="bg1"/>
          </a:solidFill>
        </p:spPr>
        <p:txBody>
          <a:bodyPr>
            <a:normAutofit/>
          </a:bodyPr>
          <a:lstStyle/>
          <a:p>
            <a:pPr lvl="0">
              <a:spcBef>
                <a:spcPct val="20000"/>
              </a:spcBef>
            </a:pPr>
            <a:r>
              <a:rPr kumimoji="1" lang="ja-JP" altLang="en-US" b="1" dirty="0" smtClean="0">
                <a:latin typeface="HG丸ｺﾞｼｯｸM-PRO" panose="020F0600000000000000" pitchFamily="50" charset="-128"/>
                <a:ea typeface="HG丸ｺﾞｼｯｸM-PRO" panose="020F0600000000000000" pitchFamily="50" charset="-128"/>
              </a:rPr>
              <a:t>安全な飲料水とは？</a:t>
            </a:r>
            <a:endParaRPr kumimoji="1" lang="ja-JP" altLang="en-US" b="1"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323528" y="1196752"/>
            <a:ext cx="8712968" cy="5328592"/>
          </a:xfrm>
        </p:spPr>
        <p:txBody>
          <a:bodyPr/>
          <a:lstStyle/>
          <a:p>
            <a:pPr algn="l"/>
            <a:endParaRPr lang="en-US" altLang="ja-JP" dirty="0" smtClean="0">
              <a:solidFill>
                <a:schemeClr val="tx1"/>
              </a:solidFill>
              <a:latin typeface="HG丸ｺﾞｼｯｸM-PRO" pitchFamily="50" charset="-128"/>
              <a:ea typeface="HG丸ｺﾞｼｯｸM-PRO"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611560" y="1628800"/>
            <a:ext cx="8209780" cy="2304256"/>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sz="4000" b="1" dirty="0" smtClean="0">
                <a:solidFill>
                  <a:schemeClr val="tx1"/>
                </a:solidFill>
                <a:latin typeface="HG丸ｺﾞｼｯｸM-PRO" panose="020F0600000000000000" pitchFamily="50" charset="-128"/>
                <a:ea typeface="HG丸ｺﾞｼｯｸM-PRO" panose="020F0600000000000000" pitchFamily="50" charset="-128"/>
              </a:rPr>
              <a:t>日本の水道水は</a:t>
            </a:r>
            <a:r>
              <a:rPr lang="en-US" altLang="ja-JP" sz="4000" b="1" dirty="0" smtClean="0">
                <a:solidFill>
                  <a:schemeClr val="tx1"/>
                </a:solidFill>
                <a:latin typeface="HG丸ｺﾞｼｯｸM-PRO" pitchFamily="50" charset="-128"/>
                <a:ea typeface="HG丸ｺﾞｼｯｸM-PRO" pitchFamily="50" charset="-128"/>
              </a:rPr>
              <a:t>50</a:t>
            </a:r>
            <a:r>
              <a:rPr lang="ja-JP" altLang="en-US" sz="4000" b="1" dirty="0" smtClean="0">
                <a:solidFill>
                  <a:schemeClr val="tx1"/>
                </a:solidFill>
                <a:latin typeface="HG丸ｺﾞｼｯｸM-PRO" pitchFamily="50" charset="-128"/>
                <a:ea typeface="HG丸ｺﾞｼｯｸM-PRO" pitchFamily="50" charset="-128"/>
              </a:rPr>
              <a:t>項目の</a:t>
            </a:r>
            <a:endParaRPr lang="en-US" altLang="ja-JP" sz="4000" b="1" dirty="0" smtClean="0">
              <a:solidFill>
                <a:schemeClr val="tx1"/>
              </a:solidFill>
              <a:latin typeface="HG丸ｺﾞｼｯｸM-PRO" pitchFamily="50" charset="-128"/>
              <a:ea typeface="HG丸ｺﾞｼｯｸM-PRO" pitchFamily="50" charset="-128"/>
            </a:endParaRPr>
          </a:p>
          <a:p>
            <a:pPr algn="ctr">
              <a:lnSpc>
                <a:spcPct val="150000"/>
              </a:lnSpc>
            </a:pPr>
            <a:r>
              <a:rPr lang="ja-JP" altLang="en-US" sz="4000" b="1" dirty="0" smtClean="0">
                <a:solidFill>
                  <a:schemeClr val="tx1"/>
                </a:solidFill>
                <a:latin typeface="HG丸ｺﾞｼｯｸM-PRO" pitchFamily="50" charset="-128"/>
                <a:ea typeface="HG丸ｺﾞｼｯｸM-PRO" pitchFamily="50" charset="-128"/>
              </a:rPr>
              <a:t>検査が行われて供給されている</a:t>
            </a:r>
            <a:r>
              <a:rPr lang="ja-JP" altLang="en-US" sz="3600" b="1" dirty="0" smtClean="0">
                <a:solidFill>
                  <a:schemeClr val="tx1"/>
                </a:solidFill>
                <a:latin typeface="HG丸ｺﾞｼｯｸM-PRO" pitchFamily="50" charset="-128"/>
                <a:ea typeface="HG丸ｺﾞｼｯｸM-PRO" pitchFamily="50" charset="-128"/>
              </a:rPr>
              <a:t>。</a:t>
            </a:r>
            <a:endParaRPr kumimoji="1" lang="ja-JP" altLang="en-US" sz="3600" b="1" dirty="0">
              <a:solidFill>
                <a:schemeClr val="tx1"/>
              </a:solidFill>
              <a:latin typeface="HG丸ｺﾞｼｯｸM-PRO" panose="020F0600000000000000" pitchFamily="50" charset="-128"/>
              <a:ea typeface="HG丸ｺﾞｼｯｸM-PRO" panose="020F0600000000000000" pitchFamily="50" charset="-128"/>
            </a:endParaRPr>
          </a:p>
        </p:txBody>
      </p:sp>
      <p:pic>
        <p:nvPicPr>
          <p:cNvPr id="5" name="図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78268" y="4149080"/>
            <a:ext cx="3276364" cy="2304256"/>
          </a:xfrm>
          <a:prstGeom prst="rect">
            <a:avLst/>
          </a:prstGeom>
        </p:spPr>
      </p:pic>
    </p:spTree>
    <p:extLst>
      <p:ext uri="{BB962C8B-B14F-4D97-AF65-F5344CB8AC3E}">
        <p14:creationId xmlns:p14="http://schemas.microsoft.com/office/powerpoint/2010/main" val="3641469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88640"/>
            <a:ext cx="7772400" cy="648072"/>
          </a:xfrm>
          <a:solidFill>
            <a:schemeClr val="bg1"/>
          </a:solidFill>
        </p:spPr>
        <p:txBody>
          <a:bodyPr>
            <a:normAutofit fontScale="90000"/>
          </a:bodyPr>
          <a:lstStyle/>
          <a:p>
            <a:pPr lvl="0">
              <a:spcBef>
                <a:spcPct val="20000"/>
              </a:spcBef>
            </a:pPr>
            <a:r>
              <a:rPr kumimoji="1" lang="en-US" altLang="ja-JP" dirty="0" smtClean="0">
                <a:latin typeface="HG丸ｺﾞｼｯｸM-PRO" panose="020F0600000000000000" pitchFamily="50" charset="-128"/>
                <a:ea typeface="HG丸ｺﾞｼｯｸM-PRO" panose="020F0600000000000000" pitchFamily="50" charset="-128"/>
              </a:rPr>
              <a:t/>
            </a:r>
            <a:br>
              <a:rPr kumimoji="1" lang="en-US" altLang="ja-JP" dirty="0" smtClean="0">
                <a:latin typeface="HG丸ｺﾞｼｯｸM-PRO" panose="020F0600000000000000" pitchFamily="50" charset="-128"/>
                <a:ea typeface="HG丸ｺﾞｼｯｸM-PRO" panose="020F0600000000000000" pitchFamily="50" charset="-128"/>
              </a:rPr>
            </a:br>
            <a:r>
              <a:rPr kumimoji="1" lang="ja-JP" altLang="en-US" dirty="0" smtClean="0">
                <a:latin typeface="HG丸ｺﾞｼｯｸM-PRO" panose="020F0600000000000000" pitchFamily="50" charset="-128"/>
                <a:ea typeface="HG丸ｺﾞｼｯｸM-PRO" panose="020F0600000000000000" pitchFamily="50" charset="-128"/>
              </a:rPr>
              <a:t>考えてみよう！　</a:t>
            </a:r>
            <a:r>
              <a:rPr lang="en-US" altLang="ja-JP" sz="3200" dirty="0">
                <a:solidFill>
                  <a:prstClr val="black"/>
                </a:solidFill>
                <a:latin typeface="HG丸ｺﾞｼｯｸM-PRO" panose="020F0600000000000000" pitchFamily="50" charset="-128"/>
                <a:ea typeface="HG丸ｺﾞｼｯｸM-PRO" panose="020F0600000000000000" pitchFamily="50" charset="-128"/>
              </a:rPr>
              <a:t/>
            </a:r>
            <a:br>
              <a:rPr lang="en-US" altLang="ja-JP" sz="3200" dirty="0">
                <a:solidFill>
                  <a:prstClr val="black"/>
                </a:solidFill>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51520" y="980728"/>
            <a:ext cx="8712968" cy="5877272"/>
          </a:xfrm>
        </p:spPr>
        <p:txBody>
          <a:bodyPr/>
          <a:lstStyle/>
          <a:p>
            <a:pPr algn="l">
              <a:lnSpc>
                <a:spcPct val="150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sz="2800" b="1" dirty="0" smtClean="0">
                <a:solidFill>
                  <a:schemeClr val="tx1"/>
                </a:solidFill>
                <a:latin typeface="HG丸ｺﾞｼｯｸM-PRO" panose="020F0600000000000000" pitchFamily="50" charset="-128"/>
                <a:ea typeface="HG丸ｺﾞｼｯｸM-PRO" panose="020F0600000000000000" pitchFamily="50" charset="-128"/>
              </a:rPr>
              <a:t>日本の水道水は，衛生的</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に</a:t>
            </a:r>
            <a:r>
              <a:rPr lang="ja-JP" altLang="en-US" sz="2800" b="1" dirty="0" smtClean="0">
                <a:solidFill>
                  <a:schemeClr val="tx1"/>
                </a:solidFill>
                <a:latin typeface="HG丸ｺﾞｼｯｸM-PRO" panose="020F0600000000000000" pitchFamily="50" charset="-128"/>
                <a:ea typeface="HG丸ｺﾞｼｯｸM-PRO" panose="020F0600000000000000" pitchFamily="50" charset="-128"/>
              </a:rPr>
              <a:t>管理され私たちに供給されています。もし，管理されていない水を飲んだりすると，どのような健康被害が起こると考えられますか？</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角丸四角形 4"/>
          <p:cNvSpPr/>
          <p:nvPr/>
        </p:nvSpPr>
        <p:spPr>
          <a:xfrm>
            <a:off x="643340" y="3798245"/>
            <a:ext cx="7794658" cy="759698"/>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感染症を</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引き起こすことがある</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　</a:t>
            </a:r>
            <a:endParaRPr lang="ja-JP" altLang="en-US" sz="2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677294" y="4869160"/>
            <a:ext cx="7782782" cy="730806"/>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消化器系の病気にかかりやすい</a:t>
            </a:r>
            <a:endParaRPr lang="ja-JP" altLang="en-US" sz="2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698466" y="5805264"/>
            <a:ext cx="7794658" cy="642669"/>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様々な病気を引き起こし，健康を損ないやすい</a:t>
            </a:r>
            <a:endParaRPr lang="ja-JP" altLang="en-US" sz="2400" dirty="0">
              <a:solidFill>
                <a:prstClr val="black"/>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7245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barn(inVertical)">
                                      <p:cBhvr>
                                        <p:cTn id="11" dur="500"/>
                                        <p:tgtEl>
                                          <p:spTgt spid="7">
                                            <p:txEl>
                                              <p:pRg st="0" end="0"/>
                                            </p:txEl>
                                          </p:spTgt>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barn(inVertical)">
                                      <p:cBhvr>
                                        <p:cTn id="1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9512" y="188640"/>
            <a:ext cx="8856984" cy="864096"/>
          </a:xfrm>
          <a:solidFill>
            <a:schemeClr val="bg1"/>
          </a:solidFill>
        </p:spPr>
        <p:txBody>
          <a:bodyPr anchor="ctr">
            <a:normAutofit fontScale="90000"/>
          </a:bodyPr>
          <a:lstStyle/>
          <a:p>
            <a:pPr lvl="0">
              <a:spcBef>
                <a:spcPct val="20000"/>
              </a:spcBef>
            </a:pPr>
            <a:r>
              <a:rPr lang="en-US" altLang="ja-JP" dirty="0">
                <a:latin typeface="HG丸ｺﾞｼｯｸM-PRO" panose="020F0600000000000000" pitchFamily="50" charset="-128"/>
                <a:ea typeface="HG丸ｺﾞｼｯｸM-PRO" panose="020F0600000000000000" pitchFamily="50" charset="-128"/>
              </a:rPr>
              <a:t/>
            </a:r>
            <a:br>
              <a:rPr lang="en-US" altLang="ja-JP" dirty="0">
                <a:latin typeface="HG丸ｺﾞｼｯｸM-PRO" panose="020F0600000000000000" pitchFamily="50" charset="-128"/>
                <a:ea typeface="HG丸ｺﾞｼｯｸM-PRO" panose="020F0600000000000000" pitchFamily="50" charset="-128"/>
              </a:rPr>
            </a:br>
            <a:r>
              <a:rPr kumimoji="1" lang="ja-JP" altLang="en-US" sz="3100" dirty="0" smtClean="0">
                <a:latin typeface="HG丸ｺﾞｼｯｸM-PRO" panose="020F0600000000000000" pitchFamily="50" charset="-128"/>
                <a:ea typeface="HG丸ｺﾞｼｯｸM-PRO" panose="020F0600000000000000" pitchFamily="50" charset="-128"/>
              </a:rPr>
              <a:t>コレラが水によって流行した経緯について考えよう！</a:t>
            </a:r>
            <a:r>
              <a:rPr kumimoji="1" lang="ja-JP" altLang="en-US" dirty="0" smtClean="0">
                <a:latin typeface="HG丸ｺﾞｼｯｸM-PRO" panose="020F0600000000000000" pitchFamily="50" charset="-128"/>
                <a:ea typeface="HG丸ｺﾞｼｯｸM-PRO" panose="020F0600000000000000" pitchFamily="50" charset="-128"/>
              </a:rPr>
              <a:t>　</a:t>
            </a:r>
            <a:r>
              <a:rPr lang="en-US" altLang="ja-JP" sz="3200" dirty="0">
                <a:solidFill>
                  <a:prstClr val="black"/>
                </a:solidFill>
                <a:latin typeface="HG丸ｺﾞｼｯｸM-PRO" panose="020F0600000000000000" pitchFamily="50" charset="-128"/>
                <a:ea typeface="HG丸ｺﾞｼｯｸM-PRO" panose="020F0600000000000000" pitchFamily="50" charset="-128"/>
              </a:rPr>
              <a:t/>
            </a:r>
            <a:br>
              <a:rPr lang="en-US" altLang="ja-JP" sz="3200" dirty="0">
                <a:solidFill>
                  <a:prstClr val="black"/>
                </a:solidFill>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51520" y="1124744"/>
            <a:ext cx="8640960" cy="5472608"/>
          </a:xfrm>
        </p:spPr>
        <p:txBody>
          <a:bodyPr>
            <a:noAutofit/>
          </a:bodyPr>
          <a:lstStyle/>
          <a:p>
            <a:pPr marL="441325" indent="-441325" algn="l">
              <a:lnSpc>
                <a:spcPct val="114000"/>
              </a:lnSpc>
              <a:spcBef>
                <a:spcPts val="0"/>
              </a:spcBef>
            </a:pPr>
            <a:r>
              <a:rPr lang="ja-JP" altLang="en-US" sz="2400" b="1" dirty="0" smtClean="0">
                <a:solidFill>
                  <a:srgbClr val="002060"/>
                </a:solidFill>
                <a:latin typeface="+mn-ea"/>
              </a:rPr>
              <a:t>（１）　</a:t>
            </a:r>
            <a:r>
              <a:rPr lang="en-US" altLang="ja-JP" sz="2400" b="1" kern="100" dirty="0" smtClean="0">
                <a:solidFill>
                  <a:srgbClr val="002060"/>
                </a:solidFill>
                <a:latin typeface="+mn-ea"/>
                <a:cs typeface="Times New Roman"/>
              </a:rPr>
              <a:t>1892</a:t>
            </a:r>
            <a:r>
              <a:rPr lang="ja-JP" altLang="ja-JP" sz="2400" b="1" kern="100" dirty="0">
                <a:solidFill>
                  <a:srgbClr val="002060"/>
                </a:solidFill>
                <a:latin typeface="+mn-ea"/>
                <a:cs typeface="Times New Roman"/>
              </a:rPr>
              <a:t>年のハンブルグ市（人口</a:t>
            </a:r>
            <a:r>
              <a:rPr lang="en-US" altLang="ja-JP" sz="2400" b="1" kern="100" dirty="0">
                <a:solidFill>
                  <a:srgbClr val="002060"/>
                </a:solidFill>
                <a:latin typeface="+mn-ea"/>
                <a:cs typeface="Times New Roman"/>
              </a:rPr>
              <a:t>67</a:t>
            </a:r>
            <a:r>
              <a:rPr lang="ja-JP" altLang="ja-JP" sz="2400" b="1" kern="100" dirty="0">
                <a:solidFill>
                  <a:srgbClr val="002060"/>
                </a:solidFill>
                <a:latin typeface="+mn-ea"/>
                <a:cs typeface="Times New Roman"/>
              </a:rPr>
              <a:t>万人）のコレラ流行時の際の</a:t>
            </a:r>
            <a:r>
              <a:rPr lang="ja-JP" altLang="ja-JP" sz="2400" b="1" kern="100" dirty="0" smtClean="0">
                <a:solidFill>
                  <a:srgbClr val="002060"/>
                </a:solidFill>
                <a:latin typeface="+mn-ea"/>
                <a:cs typeface="Times New Roman"/>
              </a:rPr>
              <a:t>患者</a:t>
            </a:r>
            <a:r>
              <a:rPr lang="ja-JP" altLang="ja-JP" sz="2400" b="1" kern="100" dirty="0">
                <a:solidFill>
                  <a:srgbClr val="002060"/>
                </a:solidFill>
                <a:latin typeface="+mn-ea"/>
                <a:cs typeface="Times New Roman"/>
              </a:rPr>
              <a:t>の分布を</a:t>
            </a:r>
            <a:r>
              <a:rPr lang="ja-JP" altLang="ja-JP" sz="2400" b="1" kern="100" dirty="0" smtClean="0">
                <a:solidFill>
                  <a:srgbClr val="002060"/>
                </a:solidFill>
                <a:latin typeface="+mn-ea"/>
                <a:cs typeface="Times New Roman"/>
              </a:rPr>
              <a:t>示した</a:t>
            </a:r>
            <a:r>
              <a:rPr lang="ja-JP" altLang="ja-JP" sz="2400" b="1" kern="100" dirty="0">
                <a:solidFill>
                  <a:srgbClr val="002060"/>
                </a:solidFill>
                <a:latin typeface="+mn-ea"/>
                <a:cs typeface="Times New Roman"/>
              </a:rPr>
              <a:t>ものである</a:t>
            </a:r>
            <a:r>
              <a:rPr lang="ja-JP" altLang="ja-JP" sz="2400" b="1" kern="100" dirty="0" smtClean="0">
                <a:solidFill>
                  <a:srgbClr val="002060"/>
                </a:solidFill>
                <a:latin typeface="+mn-ea"/>
                <a:cs typeface="Times New Roman"/>
              </a:rPr>
              <a:t>。ハンブルグ</a:t>
            </a:r>
            <a:r>
              <a:rPr lang="ja-JP" altLang="ja-JP" sz="2400" b="1" kern="100" dirty="0">
                <a:solidFill>
                  <a:srgbClr val="002060"/>
                </a:solidFill>
                <a:latin typeface="+mn-ea"/>
                <a:cs typeface="Times New Roman"/>
              </a:rPr>
              <a:t>では</a:t>
            </a:r>
            <a:r>
              <a:rPr lang="en-US" altLang="ja-JP" sz="2400" b="1" kern="100" dirty="0">
                <a:solidFill>
                  <a:srgbClr val="002060"/>
                </a:solidFill>
                <a:latin typeface="+mn-ea"/>
                <a:cs typeface="Times New Roman"/>
              </a:rPr>
              <a:t>17000</a:t>
            </a:r>
            <a:r>
              <a:rPr lang="ja-JP" altLang="ja-JP" sz="2400" b="1" kern="100" dirty="0">
                <a:solidFill>
                  <a:srgbClr val="002060"/>
                </a:solidFill>
                <a:latin typeface="+mn-ea"/>
                <a:cs typeface="Times New Roman"/>
              </a:rPr>
              <a:t>人の</a:t>
            </a:r>
            <a:r>
              <a:rPr lang="ja-JP" altLang="ja-JP" sz="2400" b="1" kern="100" dirty="0" smtClean="0">
                <a:solidFill>
                  <a:srgbClr val="002060"/>
                </a:solidFill>
                <a:latin typeface="+mn-ea"/>
                <a:cs typeface="Times New Roman"/>
              </a:rPr>
              <a:t>患者</a:t>
            </a:r>
            <a:r>
              <a:rPr lang="ja-JP" altLang="en-US" sz="2400" b="1" kern="100" dirty="0" smtClean="0">
                <a:solidFill>
                  <a:srgbClr val="002060"/>
                </a:solidFill>
                <a:latin typeface="+mn-ea"/>
                <a:cs typeface="Times New Roman"/>
              </a:rPr>
              <a:t>，</a:t>
            </a:r>
            <a:r>
              <a:rPr lang="en-US" altLang="ja-JP" sz="2400" b="1" kern="100" dirty="0" smtClean="0">
                <a:solidFill>
                  <a:srgbClr val="002060"/>
                </a:solidFill>
                <a:latin typeface="+mn-ea"/>
                <a:cs typeface="Times New Roman"/>
              </a:rPr>
              <a:t>8600</a:t>
            </a:r>
            <a:r>
              <a:rPr lang="ja-JP" altLang="ja-JP" sz="2400" b="1" kern="100" dirty="0">
                <a:solidFill>
                  <a:srgbClr val="002060"/>
                </a:solidFill>
                <a:latin typeface="+mn-ea"/>
                <a:cs typeface="Times New Roman"/>
              </a:rPr>
              <a:t>人が</a:t>
            </a:r>
            <a:r>
              <a:rPr lang="ja-JP" altLang="ja-JP" sz="2400" b="1" kern="100" dirty="0" smtClean="0">
                <a:solidFill>
                  <a:srgbClr val="002060"/>
                </a:solidFill>
                <a:latin typeface="+mn-ea"/>
                <a:cs typeface="Times New Roman"/>
              </a:rPr>
              <a:t>死亡。</a:t>
            </a:r>
            <a:endParaRPr lang="en-US" altLang="ja-JP" sz="2400" b="1" kern="100" dirty="0" smtClean="0">
              <a:solidFill>
                <a:srgbClr val="002060"/>
              </a:solidFill>
              <a:latin typeface="+mn-ea"/>
              <a:cs typeface="Times New Roman"/>
            </a:endParaRPr>
          </a:p>
          <a:p>
            <a:pPr marL="441325" indent="-441325" algn="l">
              <a:lnSpc>
                <a:spcPct val="114000"/>
              </a:lnSpc>
              <a:spcBef>
                <a:spcPts val="0"/>
              </a:spcBef>
            </a:pPr>
            <a:r>
              <a:rPr lang="ja-JP" altLang="en-US" sz="2400" b="1" kern="100" dirty="0">
                <a:solidFill>
                  <a:srgbClr val="002060"/>
                </a:solidFill>
                <a:latin typeface="+mn-ea"/>
                <a:cs typeface="Times New Roman"/>
              </a:rPr>
              <a:t>　</a:t>
            </a:r>
            <a:r>
              <a:rPr lang="ja-JP" altLang="en-US" sz="2400" b="1" kern="100" dirty="0" smtClean="0">
                <a:solidFill>
                  <a:srgbClr val="002060"/>
                </a:solidFill>
                <a:latin typeface="+mn-ea"/>
                <a:cs typeface="Times New Roman"/>
              </a:rPr>
              <a:t>　　</a:t>
            </a:r>
            <a:r>
              <a:rPr lang="ja-JP" altLang="ja-JP" sz="2400" b="1" kern="100" dirty="0" smtClean="0">
                <a:solidFill>
                  <a:srgbClr val="002060"/>
                </a:solidFill>
                <a:latin typeface="+mn-ea"/>
                <a:cs typeface="Times New Roman"/>
              </a:rPr>
              <a:t>一方</a:t>
            </a:r>
            <a:r>
              <a:rPr lang="ja-JP" altLang="en-US" sz="2400" b="1" kern="100" dirty="0" smtClean="0">
                <a:solidFill>
                  <a:srgbClr val="002060"/>
                </a:solidFill>
                <a:latin typeface="+mn-ea"/>
                <a:cs typeface="Times New Roman"/>
              </a:rPr>
              <a:t>，</a:t>
            </a:r>
            <a:r>
              <a:rPr lang="ja-JP" altLang="ja-JP" sz="2400" b="1" kern="100" dirty="0" smtClean="0">
                <a:solidFill>
                  <a:srgbClr val="002060"/>
                </a:solidFill>
                <a:latin typeface="+mn-ea"/>
                <a:cs typeface="Times New Roman"/>
              </a:rPr>
              <a:t>アルトナ市人口</a:t>
            </a:r>
            <a:r>
              <a:rPr lang="en-US" altLang="ja-JP" sz="2400" b="1" kern="100" dirty="0" smtClean="0">
                <a:solidFill>
                  <a:srgbClr val="002060"/>
                </a:solidFill>
                <a:latin typeface="+mn-ea"/>
                <a:cs typeface="Times New Roman"/>
              </a:rPr>
              <a:t>15</a:t>
            </a:r>
            <a:r>
              <a:rPr lang="ja-JP" altLang="ja-JP" sz="2400" b="1" kern="100" dirty="0" smtClean="0">
                <a:solidFill>
                  <a:srgbClr val="002060"/>
                </a:solidFill>
                <a:latin typeface="+mn-ea"/>
                <a:cs typeface="Times New Roman"/>
              </a:rPr>
              <a:t>万人は</a:t>
            </a:r>
            <a:r>
              <a:rPr lang="ja-JP" altLang="en-US" sz="2400" b="1" kern="100" dirty="0" smtClean="0">
                <a:solidFill>
                  <a:srgbClr val="002060"/>
                </a:solidFill>
                <a:latin typeface="+mn-ea"/>
                <a:cs typeface="Times New Roman"/>
              </a:rPr>
              <a:t>，</a:t>
            </a:r>
            <a:r>
              <a:rPr lang="en-US" altLang="ja-JP" sz="2400" b="1" kern="100" dirty="0" smtClean="0">
                <a:solidFill>
                  <a:srgbClr val="002060"/>
                </a:solidFill>
                <a:latin typeface="+mn-ea"/>
                <a:cs typeface="Times New Roman"/>
              </a:rPr>
              <a:t>500</a:t>
            </a:r>
            <a:r>
              <a:rPr lang="ja-JP" altLang="ja-JP" sz="2400" b="1" kern="100" dirty="0" smtClean="0">
                <a:solidFill>
                  <a:srgbClr val="002060"/>
                </a:solidFill>
                <a:latin typeface="+mn-ea"/>
                <a:cs typeface="Times New Roman"/>
              </a:rPr>
              <a:t>人の患者（うち</a:t>
            </a:r>
            <a:r>
              <a:rPr lang="en-US" altLang="ja-JP" sz="2400" b="1" kern="100" dirty="0" smtClean="0">
                <a:solidFill>
                  <a:srgbClr val="002060"/>
                </a:solidFill>
                <a:latin typeface="+mn-ea"/>
                <a:cs typeface="Times New Roman"/>
              </a:rPr>
              <a:t>300</a:t>
            </a:r>
            <a:r>
              <a:rPr lang="ja-JP" altLang="ja-JP" sz="2400" b="1" kern="100" dirty="0" smtClean="0">
                <a:solidFill>
                  <a:srgbClr val="002060"/>
                </a:solidFill>
                <a:latin typeface="+mn-ea"/>
                <a:cs typeface="Times New Roman"/>
              </a:rPr>
              <a:t>人が</a:t>
            </a:r>
            <a:r>
              <a:rPr lang="en-US" altLang="ja-JP" sz="2400" b="1" kern="100" dirty="0" smtClean="0">
                <a:solidFill>
                  <a:srgbClr val="002060"/>
                </a:solidFill>
                <a:latin typeface="+mn-ea"/>
                <a:cs typeface="Times New Roman"/>
              </a:rPr>
              <a:t> </a:t>
            </a:r>
            <a:r>
              <a:rPr lang="ja-JP" altLang="ja-JP" sz="2400" b="1" kern="100" dirty="0" smtClean="0">
                <a:solidFill>
                  <a:srgbClr val="002060"/>
                </a:solidFill>
                <a:latin typeface="+mn-ea"/>
                <a:cs typeface="Times New Roman"/>
              </a:rPr>
              <a:t>死</a:t>
            </a:r>
            <a:r>
              <a:rPr lang="ja-JP" altLang="en-US" sz="2400" b="1" kern="100" dirty="0" smtClean="0">
                <a:solidFill>
                  <a:srgbClr val="002060"/>
                </a:solidFill>
                <a:latin typeface="+mn-ea"/>
                <a:cs typeface="Times New Roman"/>
              </a:rPr>
              <a:t>　</a:t>
            </a:r>
            <a:r>
              <a:rPr lang="ja-JP" altLang="ja-JP" sz="2400" b="1" kern="100" dirty="0" smtClean="0">
                <a:solidFill>
                  <a:srgbClr val="002060"/>
                </a:solidFill>
                <a:latin typeface="+mn-ea"/>
                <a:cs typeface="Times New Roman"/>
              </a:rPr>
              <a:t>亡）したに過ぎなかった。</a:t>
            </a:r>
            <a:endParaRPr lang="en-US" altLang="ja-JP" sz="2400" b="1" kern="100" dirty="0" smtClean="0">
              <a:solidFill>
                <a:srgbClr val="002060"/>
              </a:solidFill>
              <a:latin typeface="+mn-ea"/>
              <a:cs typeface="Times New Roman"/>
            </a:endParaRPr>
          </a:p>
          <a:p>
            <a:pPr marL="441325" indent="-441325" algn="l">
              <a:lnSpc>
                <a:spcPct val="114000"/>
              </a:lnSpc>
              <a:spcBef>
                <a:spcPts val="1200"/>
              </a:spcBef>
            </a:pPr>
            <a:r>
              <a:rPr lang="ja-JP" altLang="en-US" sz="2400" b="1" dirty="0" smtClean="0">
                <a:solidFill>
                  <a:srgbClr val="002060"/>
                </a:solidFill>
                <a:latin typeface="+mn-ea"/>
                <a:cs typeface="Times New Roman"/>
              </a:rPr>
              <a:t>（２）　</a:t>
            </a:r>
            <a:r>
              <a:rPr lang="ja-JP" altLang="ja-JP" sz="2400" b="1" dirty="0" smtClean="0">
                <a:solidFill>
                  <a:srgbClr val="002060"/>
                </a:solidFill>
                <a:latin typeface="+mn-ea"/>
                <a:cs typeface="Times New Roman"/>
              </a:rPr>
              <a:t>エルベ</a:t>
            </a:r>
            <a:r>
              <a:rPr lang="ja-JP" altLang="ja-JP" sz="2400" b="1" dirty="0">
                <a:solidFill>
                  <a:srgbClr val="002060"/>
                </a:solidFill>
                <a:latin typeface="+mn-ea"/>
                <a:cs typeface="Times New Roman"/>
              </a:rPr>
              <a:t>川を挟んでハンブルグ市とアルトナ市では同じエルベ川の水を水源と</a:t>
            </a:r>
            <a:r>
              <a:rPr lang="ja-JP" altLang="ja-JP" sz="2400" b="1" dirty="0" smtClean="0">
                <a:solidFill>
                  <a:srgbClr val="002060"/>
                </a:solidFill>
                <a:latin typeface="+mn-ea"/>
                <a:cs typeface="Times New Roman"/>
              </a:rPr>
              <a:t>し</a:t>
            </a:r>
            <a:r>
              <a:rPr lang="en-US" altLang="ja-JP" sz="2400" b="1" dirty="0" smtClean="0">
                <a:solidFill>
                  <a:srgbClr val="002060"/>
                </a:solidFill>
                <a:latin typeface="+mn-ea"/>
                <a:cs typeface="Times New Roman"/>
              </a:rPr>
              <a:t> </a:t>
            </a:r>
            <a:r>
              <a:rPr lang="ja-JP" altLang="ja-JP" sz="2400" b="1" dirty="0" smtClean="0">
                <a:solidFill>
                  <a:srgbClr val="002060"/>
                </a:solidFill>
                <a:latin typeface="+mn-ea"/>
                <a:cs typeface="Times New Roman"/>
              </a:rPr>
              <a:t>て</a:t>
            </a:r>
            <a:r>
              <a:rPr lang="ja-JP" altLang="ja-JP" sz="2400" b="1" dirty="0">
                <a:solidFill>
                  <a:srgbClr val="002060"/>
                </a:solidFill>
                <a:latin typeface="+mn-ea"/>
                <a:cs typeface="Times New Roman"/>
              </a:rPr>
              <a:t>いた。</a:t>
            </a:r>
            <a:r>
              <a:rPr lang="ja-JP" altLang="ja-JP" sz="2400" b="1" dirty="0" smtClean="0">
                <a:solidFill>
                  <a:srgbClr val="002060"/>
                </a:solidFill>
                <a:latin typeface="+mn-ea"/>
                <a:cs typeface="Times New Roman"/>
              </a:rPr>
              <a:t>ただし</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ハンブルグ</a:t>
            </a:r>
            <a:r>
              <a:rPr lang="ja-JP" altLang="ja-JP" sz="2400" b="1" dirty="0">
                <a:solidFill>
                  <a:srgbClr val="002060"/>
                </a:solidFill>
                <a:latin typeface="+mn-ea"/>
                <a:cs typeface="Times New Roman"/>
              </a:rPr>
              <a:t>市では河川水をそのまま（原水のまま</a:t>
            </a:r>
            <a:r>
              <a:rPr lang="ja-JP" altLang="ja-JP" sz="2400" b="1" dirty="0" smtClean="0">
                <a:solidFill>
                  <a:srgbClr val="002060"/>
                </a:solidFill>
                <a:latin typeface="+mn-ea"/>
                <a:cs typeface="Times New Roman"/>
              </a:rPr>
              <a:t>）</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アルトナ市では</a:t>
            </a:r>
            <a:r>
              <a:rPr lang="ja-JP" altLang="ja-JP" sz="2400" b="1" dirty="0">
                <a:solidFill>
                  <a:srgbClr val="002060"/>
                </a:solidFill>
                <a:latin typeface="+mn-ea"/>
                <a:cs typeface="Times New Roman"/>
              </a:rPr>
              <a:t>砂ろ過（緩速ろ過）した水を供給していた</a:t>
            </a:r>
            <a:r>
              <a:rPr lang="ja-JP" altLang="ja-JP" sz="2400" b="1" dirty="0" smtClean="0">
                <a:solidFill>
                  <a:srgbClr val="002060"/>
                </a:solidFill>
                <a:latin typeface="+mn-ea"/>
                <a:cs typeface="Times New Roman"/>
              </a:rPr>
              <a:t>。</a:t>
            </a:r>
            <a:endParaRPr lang="en-US" altLang="ja-JP" sz="2400" b="1" dirty="0" smtClean="0">
              <a:solidFill>
                <a:srgbClr val="002060"/>
              </a:solidFill>
              <a:latin typeface="+mn-ea"/>
              <a:cs typeface="Times New Roman"/>
            </a:endParaRPr>
          </a:p>
          <a:p>
            <a:pPr marL="441325" indent="-441325" algn="l">
              <a:lnSpc>
                <a:spcPct val="114000"/>
              </a:lnSpc>
              <a:spcBef>
                <a:spcPts val="1200"/>
              </a:spcBef>
            </a:pPr>
            <a:r>
              <a:rPr lang="ja-JP" altLang="en-US" sz="2400" b="1" dirty="0" smtClean="0">
                <a:solidFill>
                  <a:srgbClr val="002060"/>
                </a:solidFill>
                <a:latin typeface="+mn-ea"/>
                <a:cs typeface="Times New Roman"/>
              </a:rPr>
              <a:t>（３）　</a:t>
            </a:r>
            <a:r>
              <a:rPr lang="ja-JP" altLang="ja-JP" sz="2400" b="1" dirty="0" smtClean="0">
                <a:solidFill>
                  <a:srgbClr val="002060"/>
                </a:solidFill>
                <a:latin typeface="+mn-ea"/>
                <a:cs typeface="Times New Roman"/>
              </a:rPr>
              <a:t>未処理</a:t>
            </a:r>
            <a:r>
              <a:rPr lang="ja-JP" altLang="ja-JP" sz="2400" b="1" dirty="0">
                <a:solidFill>
                  <a:srgbClr val="002060"/>
                </a:solidFill>
                <a:latin typeface="+mn-ea"/>
                <a:cs typeface="Times New Roman"/>
              </a:rPr>
              <a:t>水と処理水の供給先の分布の違いはコレラ患者の分布の違いと一致</a:t>
            </a:r>
            <a:r>
              <a:rPr lang="ja-JP" altLang="ja-JP" sz="2400" b="1" dirty="0" smtClean="0">
                <a:solidFill>
                  <a:srgbClr val="002060"/>
                </a:solidFill>
                <a:latin typeface="+mn-ea"/>
                <a:cs typeface="Times New Roman"/>
              </a:rPr>
              <a:t>しており</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ほとんど</a:t>
            </a:r>
            <a:r>
              <a:rPr lang="ja-JP" altLang="ja-JP" sz="2400" b="1" dirty="0">
                <a:solidFill>
                  <a:srgbClr val="002060"/>
                </a:solidFill>
                <a:latin typeface="+mn-ea"/>
                <a:cs typeface="Times New Roman"/>
              </a:rPr>
              <a:t>が</a:t>
            </a:r>
            <a:r>
              <a:rPr lang="ja-JP" altLang="ja-JP" sz="2400" b="1" dirty="0" smtClean="0">
                <a:solidFill>
                  <a:srgbClr val="002060"/>
                </a:solidFill>
                <a:latin typeface="+mn-ea"/>
                <a:cs typeface="Times New Roman"/>
              </a:rPr>
              <a:t>未処理水</a:t>
            </a:r>
            <a:r>
              <a:rPr lang="ja-JP" altLang="ja-JP" sz="2400" b="1" dirty="0">
                <a:solidFill>
                  <a:srgbClr val="002060"/>
                </a:solidFill>
                <a:latin typeface="+mn-ea"/>
                <a:cs typeface="Times New Roman"/>
              </a:rPr>
              <a:t>の供給先で患者は発生していた</a:t>
            </a:r>
            <a:r>
              <a:rPr lang="ja-JP" altLang="ja-JP" sz="2400" b="1" dirty="0" smtClean="0">
                <a:solidFill>
                  <a:srgbClr val="002060"/>
                </a:solidFill>
                <a:latin typeface="+mn-ea"/>
                <a:cs typeface="Times New Roman"/>
              </a:rPr>
              <a:t>。</a:t>
            </a:r>
            <a:endParaRPr lang="en-US" altLang="ja-JP" sz="2400" dirty="0">
              <a:solidFill>
                <a:srgbClr val="002060"/>
              </a:solidFill>
              <a:latin typeface="+mn-ea"/>
            </a:endParaRPr>
          </a:p>
          <a:p>
            <a:pPr algn="l">
              <a:lnSpc>
                <a:spcPct val="114000"/>
              </a:lnSpc>
              <a:spcBef>
                <a:spcPts val="0"/>
              </a:spcBef>
            </a:pPr>
            <a:endParaRPr kumimoji="1" lang="ja-JP" altLang="en-US" sz="2400" dirty="0">
              <a:solidFill>
                <a:srgbClr val="002060"/>
              </a:solidFill>
              <a:latin typeface="+mn-ea"/>
            </a:endParaRPr>
          </a:p>
        </p:txBody>
      </p:sp>
    </p:spTree>
    <p:extLst>
      <p:ext uri="{BB962C8B-B14F-4D97-AF65-F5344CB8AC3E}">
        <p14:creationId xmlns:p14="http://schemas.microsoft.com/office/powerpoint/2010/main" val="392096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arn(inVertical)">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arn(inVertical)">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44624"/>
            <a:ext cx="8784976" cy="864096"/>
          </a:xfrm>
          <a:solidFill>
            <a:schemeClr val="bg1"/>
          </a:solidFill>
        </p:spPr>
        <p:txBody>
          <a:bodyPr>
            <a:normAutofit fontScale="90000"/>
          </a:bodyPr>
          <a:lstStyle/>
          <a:p>
            <a:pPr lvl="0">
              <a:spcBef>
                <a:spcPct val="20000"/>
              </a:spcBef>
            </a:pPr>
            <a:r>
              <a:rPr kumimoji="1" lang="en-US" altLang="ja-JP" dirty="0" smtClean="0">
                <a:latin typeface="HG丸ｺﾞｼｯｸM-PRO" panose="020F0600000000000000" pitchFamily="50" charset="-128"/>
                <a:ea typeface="HG丸ｺﾞｼｯｸM-PRO" panose="020F0600000000000000" pitchFamily="50" charset="-128"/>
              </a:rPr>
              <a:t/>
            </a:r>
            <a:br>
              <a:rPr kumimoji="1" lang="en-US" altLang="ja-JP" dirty="0" smtClean="0">
                <a:latin typeface="HG丸ｺﾞｼｯｸM-PRO" panose="020F0600000000000000" pitchFamily="50" charset="-128"/>
                <a:ea typeface="HG丸ｺﾞｼｯｸM-PRO" panose="020F0600000000000000" pitchFamily="50" charset="-128"/>
              </a:rPr>
            </a:br>
            <a:r>
              <a:rPr kumimoji="1" lang="ja-JP" altLang="en-US" sz="3100" dirty="0" smtClean="0">
                <a:latin typeface="HG丸ｺﾞｼｯｸM-PRO" panose="020F0600000000000000" pitchFamily="50" charset="-128"/>
                <a:ea typeface="HG丸ｺﾞｼｯｸM-PRO" panose="020F0600000000000000" pitchFamily="50" charset="-128"/>
              </a:rPr>
              <a:t>コレラが水によって流行した経緯について考えよう！</a:t>
            </a:r>
            <a:r>
              <a:rPr kumimoji="1" lang="ja-JP" altLang="en-US" dirty="0" smtClean="0">
                <a:latin typeface="HG丸ｺﾞｼｯｸM-PRO" panose="020F0600000000000000" pitchFamily="50" charset="-128"/>
                <a:ea typeface="HG丸ｺﾞｼｯｸM-PRO" panose="020F0600000000000000" pitchFamily="50" charset="-128"/>
              </a:rPr>
              <a:t>　</a:t>
            </a:r>
            <a:r>
              <a:rPr lang="en-US" altLang="ja-JP" sz="3200" dirty="0">
                <a:solidFill>
                  <a:prstClr val="black"/>
                </a:solidFill>
                <a:latin typeface="HG丸ｺﾞｼｯｸM-PRO" panose="020F0600000000000000" pitchFamily="50" charset="-128"/>
                <a:ea typeface="HG丸ｺﾞｼｯｸM-PRO" panose="020F0600000000000000" pitchFamily="50" charset="-128"/>
              </a:rPr>
              <a:t/>
            </a:r>
            <a:br>
              <a:rPr lang="en-US" altLang="ja-JP" sz="3200" dirty="0">
                <a:solidFill>
                  <a:prstClr val="black"/>
                </a:solidFill>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51520" y="1052736"/>
            <a:ext cx="8712968" cy="5112568"/>
          </a:xfrm>
        </p:spPr>
        <p:txBody>
          <a:bodyPr>
            <a:noAutofit/>
          </a:bodyPr>
          <a:lstStyle/>
          <a:p>
            <a:pPr marL="536575" indent="-536575" algn="l">
              <a:lnSpc>
                <a:spcPct val="114000"/>
              </a:lnSpc>
              <a:spcBef>
                <a:spcPts val="0"/>
              </a:spcBef>
            </a:pPr>
            <a:r>
              <a:rPr lang="ja-JP" altLang="en-US" sz="2400" b="1" dirty="0" smtClean="0">
                <a:solidFill>
                  <a:srgbClr val="002060"/>
                </a:solidFill>
                <a:latin typeface="+mn-ea"/>
                <a:cs typeface="Times New Roman"/>
              </a:rPr>
              <a:t>（４）　</a:t>
            </a:r>
            <a:r>
              <a:rPr lang="ja-JP" altLang="ja-JP" sz="2400" b="1" dirty="0" smtClean="0">
                <a:solidFill>
                  <a:srgbClr val="002060"/>
                </a:solidFill>
                <a:latin typeface="+mn-ea"/>
                <a:cs typeface="Times New Roman"/>
              </a:rPr>
              <a:t>処理</a:t>
            </a:r>
            <a:r>
              <a:rPr lang="ja-JP" altLang="ja-JP" sz="2400" b="1" dirty="0">
                <a:solidFill>
                  <a:srgbClr val="002060"/>
                </a:solidFill>
                <a:latin typeface="+mn-ea"/>
                <a:cs typeface="Times New Roman"/>
              </a:rPr>
              <a:t>水供給区域から発生した患者も勤務の都合等でハンブルグ市の水を</a:t>
            </a:r>
            <a:r>
              <a:rPr lang="ja-JP" altLang="ja-JP" sz="2400" b="1" dirty="0" smtClean="0">
                <a:solidFill>
                  <a:srgbClr val="002060"/>
                </a:solidFill>
                <a:latin typeface="+mn-ea"/>
                <a:cs typeface="Times New Roman"/>
              </a:rPr>
              <a:t>飲んでいた</a:t>
            </a:r>
            <a:r>
              <a:rPr lang="ja-JP" altLang="ja-JP" sz="2400" b="1" dirty="0">
                <a:solidFill>
                  <a:srgbClr val="002060"/>
                </a:solidFill>
                <a:latin typeface="+mn-ea"/>
                <a:cs typeface="Times New Roman"/>
              </a:rPr>
              <a:t>と言われている。ハンブルグ市の</a:t>
            </a:r>
            <a:r>
              <a:rPr lang="ja-JP" altLang="ja-JP" sz="2400" b="1" dirty="0" smtClean="0">
                <a:solidFill>
                  <a:srgbClr val="002060"/>
                </a:solidFill>
                <a:latin typeface="+mn-ea"/>
                <a:cs typeface="Times New Roman"/>
              </a:rPr>
              <a:t>中にアルトナ</a:t>
            </a:r>
            <a:r>
              <a:rPr lang="ja-JP" altLang="ja-JP" sz="2400" b="1" dirty="0">
                <a:solidFill>
                  <a:srgbClr val="002060"/>
                </a:solidFill>
                <a:latin typeface="+mn-ea"/>
                <a:cs typeface="Times New Roman"/>
              </a:rPr>
              <a:t>市の水道から供給を受けて</a:t>
            </a:r>
            <a:r>
              <a:rPr lang="ja-JP" altLang="ja-JP" sz="2400" b="1" dirty="0" smtClean="0">
                <a:solidFill>
                  <a:srgbClr val="002060"/>
                </a:solidFill>
                <a:latin typeface="+mn-ea"/>
                <a:cs typeface="Times New Roman"/>
              </a:rPr>
              <a:t>いた一画</a:t>
            </a:r>
            <a:r>
              <a:rPr lang="ja-JP" altLang="ja-JP" sz="2400" b="1" dirty="0">
                <a:solidFill>
                  <a:srgbClr val="002060"/>
                </a:solidFill>
                <a:latin typeface="+mn-ea"/>
                <a:cs typeface="Times New Roman"/>
              </a:rPr>
              <a:t>（</a:t>
            </a:r>
            <a:r>
              <a:rPr lang="en-US" altLang="ja-JP" sz="2400" b="1" dirty="0">
                <a:solidFill>
                  <a:srgbClr val="002060"/>
                </a:solidFill>
                <a:latin typeface="+mn-ea"/>
                <a:cs typeface="Times New Roman"/>
              </a:rPr>
              <a:t>400</a:t>
            </a:r>
            <a:r>
              <a:rPr lang="ja-JP" altLang="ja-JP" sz="2400" b="1" dirty="0">
                <a:solidFill>
                  <a:srgbClr val="002060"/>
                </a:solidFill>
                <a:latin typeface="+mn-ea"/>
                <a:cs typeface="Times New Roman"/>
              </a:rPr>
              <a:t>人）があった</a:t>
            </a:r>
            <a:r>
              <a:rPr lang="ja-JP" altLang="ja-JP" sz="2400" b="1" dirty="0" smtClean="0">
                <a:solidFill>
                  <a:srgbClr val="002060"/>
                </a:solidFill>
                <a:latin typeface="+mn-ea"/>
                <a:cs typeface="Times New Roman"/>
              </a:rPr>
              <a:t>が</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そこ</a:t>
            </a:r>
            <a:r>
              <a:rPr lang="ja-JP" altLang="ja-JP" sz="2400" b="1" dirty="0">
                <a:solidFill>
                  <a:srgbClr val="002060"/>
                </a:solidFill>
                <a:latin typeface="+mn-ea"/>
                <a:cs typeface="Times New Roman"/>
              </a:rPr>
              <a:t>からは</a:t>
            </a:r>
            <a:r>
              <a:rPr lang="en-US" altLang="ja-JP" sz="2400" b="1" dirty="0">
                <a:solidFill>
                  <a:srgbClr val="002060"/>
                </a:solidFill>
                <a:latin typeface="+mn-ea"/>
                <a:cs typeface="Times New Roman"/>
              </a:rPr>
              <a:t>1</a:t>
            </a:r>
            <a:r>
              <a:rPr lang="ja-JP" altLang="ja-JP" sz="2400" b="1" dirty="0">
                <a:solidFill>
                  <a:srgbClr val="002060"/>
                </a:solidFill>
                <a:latin typeface="+mn-ea"/>
                <a:cs typeface="Times New Roman"/>
              </a:rPr>
              <a:t>名の患者も出ていなかった</a:t>
            </a:r>
            <a:r>
              <a:rPr lang="ja-JP" altLang="ja-JP" sz="2400" b="1" dirty="0" smtClean="0">
                <a:solidFill>
                  <a:srgbClr val="002060"/>
                </a:solidFill>
                <a:latin typeface="+mn-ea"/>
                <a:cs typeface="Times New Roman"/>
              </a:rPr>
              <a:t>。</a:t>
            </a:r>
            <a:endParaRPr lang="en-US" altLang="ja-JP" sz="2400" b="1" dirty="0" smtClean="0">
              <a:solidFill>
                <a:srgbClr val="002060"/>
              </a:solidFill>
              <a:latin typeface="+mn-ea"/>
              <a:cs typeface="Times New Roman"/>
            </a:endParaRPr>
          </a:p>
          <a:p>
            <a:pPr marL="536575" indent="-536575" algn="l">
              <a:lnSpc>
                <a:spcPct val="114000"/>
              </a:lnSpc>
              <a:spcBef>
                <a:spcPts val="1200"/>
              </a:spcBef>
            </a:pPr>
            <a:r>
              <a:rPr lang="ja-JP" altLang="en-US" sz="2400" b="1" dirty="0" smtClean="0">
                <a:solidFill>
                  <a:srgbClr val="002060"/>
                </a:solidFill>
                <a:latin typeface="+mn-ea"/>
                <a:cs typeface="Times New Roman"/>
              </a:rPr>
              <a:t>（５）　</a:t>
            </a:r>
            <a:r>
              <a:rPr lang="ja-JP" altLang="ja-JP" sz="2400" b="1" dirty="0" smtClean="0">
                <a:solidFill>
                  <a:srgbClr val="002060"/>
                </a:solidFill>
                <a:latin typeface="+mn-ea"/>
                <a:cs typeface="Times New Roman"/>
              </a:rPr>
              <a:t>その当時</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エルベ</a:t>
            </a:r>
            <a:r>
              <a:rPr lang="ja-JP" altLang="ja-JP" sz="2400" b="1" dirty="0">
                <a:solidFill>
                  <a:srgbClr val="002060"/>
                </a:solidFill>
                <a:latin typeface="+mn-ea"/>
                <a:cs typeface="Times New Roman"/>
              </a:rPr>
              <a:t>川上流にポーランド方面</a:t>
            </a:r>
            <a:r>
              <a:rPr lang="ja-JP" altLang="ja-JP" sz="2400" b="1" dirty="0" smtClean="0">
                <a:solidFill>
                  <a:srgbClr val="002060"/>
                </a:solidFill>
                <a:latin typeface="+mn-ea"/>
                <a:cs typeface="Times New Roman"/>
              </a:rPr>
              <a:t>から</a:t>
            </a:r>
            <a:r>
              <a:rPr lang="ja-JP" altLang="en-US" sz="2400" b="1" dirty="0" smtClean="0">
                <a:solidFill>
                  <a:srgbClr val="002060"/>
                </a:solidFill>
                <a:latin typeface="+mn-ea"/>
                <a:cs typeface="Times New Roman"/>
              </a:rPr>
              <a:t>逃れてきた人達</a:t>
            </a:r>
            <a:r>
              <a:rPr lang="ja-JP" altLang="ja-JP" sz="2400" b="1" dirty="0" smtClean="0">
                <a:solidFill>
                  <a:srgbClr val="002060"/>
                </a:solidFill>
                <a:latin typeface="+mn-ea"/>
                <a:cs typeface="Times New Roman"/>
              </a:rPr>
              <a:t>が</a:t>
            </a:r>
            <a:r>
              <a:rPr lang="ja-JP" altLang="ja-JP" sz="2400" b="1" dirty="0">
                <a:solidFill>
                  <a:srgbClr val="002060"/>
                </a:solidFill>
                <a:latin typeface="+mn-ea"/>
                <a:cs typeface="Times New Roman"/>
              </a:rPr>
              <a:t>キャンプ生活をして</a:t>
            </a:r>
            <a:r>
              <a:rPr lang="ja-JP" altLang="ja-JP" sz="2400" b="1" dirty="0" smtClean="0">
                <a:solidFill>
                  <a:srgbClr val="002060"/>
                </a:solidFill>
                <a:latin typeface="+mn-ea"/>
                <a:cs typeface="Times New Roman"/>
              </a:rPr>
              <a:t>いて</a:t>
            </a:r>
            <a:r>
              <a:rPr lang="ja-JP" altLang="en-US" sz="2400" b="1" dirty="0" smtClean="0">
                <a:solidFill>
                  <a:srgbClr val="002060"/>
                </a:solidFill>
                <a:latin typeface="+mn-ea"/>
                <a:cs typeface="Times New Roman"/>
              </a:rPr>
              <a:t>，その人達</a:t>
            </a:r>
            <a:r>
              <a:rPr lang="ja-JP" altLang="ja-JP" sz="2400" b="1" dirty="0" smtClean="0">
                <a:solidFill>
                  <a:srgbClr val="002060"/>
                </a:solidFill>
                <a:latin typeface="+mn-ea"/>
                <a:cs typeface="Times New Roman"/>
              </a:rPr>
              <a:t>の</a:t>
            </a:r>
            <a:r>
              <a:rPr lang="ja-JP" altLang="ja-JP" sz="2400" b="1" dirty="0">
                <a:solidFill>
                  <a:srgbClr val="002060"/>
                </a:solidFill>
                <a:latin typeface="+mn-ea"/>
                <a:cs typeface="Times New Roman"/>
              </a:rPr>
              <a:t>間にコレラが発生していた</a:t>
            </a:r>
            <a:r>
              <a:rPr lang="ja-JP" altLang="ja-JP" sz="2400" b="1" dirty="0" smtClean="0">
                <a:solidFill>
                  <a:srgbClr val="002060"/>
                </a:solidFill>
                <a:latin typeface="+mn-ea"/>
                <a:cs typeface="Times New Roman"/>
              </a:rPr>
              <a:t>ため</a:t>
            </a:r>
            <a:r>
              <a:rPr lang="ja-JP" altLang="en-US"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その</a:t>
            </a:r>
            <a:r>
              <a:rPr lang="ja-JP" altLang="ja-JP" sz="2400" b="1" dirty="0">
                <a:solidFill>
                  <a:srgbClr val="002060"/>
                </a:solidFill>
                <a:latin typeface="+mn-ea"/>
                <a:cs typeface="Times New Roman"/>
              </a:rPr>
              <a:t>中の患者からの排泄物に</a:t>
            </a:r>
            <a:r>
              <a:rPr lang="ja-JP" altLang="ja-JP" sz="2400" b="1" dirty="0" smtClean="0">
                <a:solidFill>
                  <a:srgbClr val="002060"/>
                </a:solidFill>
                <a:latin typeface="+mn-ea"/>
                <a:cs typeface="Times New Roman"/>
              </a:rPr>
              <a:t>よって川が</a:t>
            </a:r>
            <a:r>
              <a:rPr lang="ja-JP" altLang="ja-JP" sz="2400" b="1" dirty="0">
                <a:solidFill>
                  <a:srgbClr val="002060"/>
                </a:solidFill>
                <a:latin typeface="+mn-ea"/>
                <a:cs typeface="Times New Roman"/>
              </a:rPr>
              <a:t>汚染されたことが大きな被害をもたらした原因と推定されている</a:t>
            </a:r>
            <a:r>
              <a:rPr lang="ja-JP" altLang="ja-JP" sz="2400" b="1" dirty="0" smtClean="0">
                <a:solidFill>
                  <a:srgbClr val="002060"/>
                </a:solidFill>
                <a:latin typeface="+mn-ea"/>
                <a:cs typeface="Times New Roman"/>
              </a:rPr>
              <a:t>。</a:t>
            </a:r>
            <a:endParaRPr lang="en-US" altLang="ja-JP" sz="2400" b="1" dirty="0" smtClean="0">
              <a:solidFill>
                <a:srgbClr val="002060"/>
              </a:solidFill>
              <a:latin typeface="+mn-ea"/>
              <a:cs typeface="Times New Roman"/>
            </a:endParaRPr>
          </a:p>
          <a:p>
            <a:pPr marL="536575" indent="-536575" algn="l">
              <a:lnSpc>
                <a:spcPct val="114000"/>
              </a:lnSpc>
              <a:spcBef>
                <a:spcPts val="1200"/>
              </a:spcBef>
            </a:pPr>
            <a:r>
              <a:rPr lang="ja-JP" altLang="en-US" sz="2400" b="1" dirty="0" smtClean="0">
                <a:solidFill>
                  <a:srgbClr val="002060"/>
                </a:solidFill>
                <a:latin typeface="+mn-ea"/>
                <a:cs typeface="Times New Roman"/>
              </a:rPr>
              <a:t>（６）　</a:t>
            </a:r>
            <a:r>
              <a:rPr lang="en-US" altLang="ja-JP" sz="2400" b="1" dirty="0" smtClean="0">
                <a:solidFill>
                  <a:srgbClr val="002060"/>
                </a:solidFill>
                <a:latin typeface="+mn-ea"/>
                <a:cs typeface="Times New Roman"/>
              </a:rPr>
              <a:t>1893</a:t>
            </a:r>
            <a:r>
              <a:rPr lang="ja-JP" altLang="ja-JP" sz="2400" b="1" dirty="0">
                <a:solidFill>
                  <a:srgbClr val="002060"/>
                </a:solidFill>
                <a:latin typeface="+mn-ea"/>
                <a:cs typeface="Times New Roman"/>
              </a:rPr>
              <a:t>年</a:t>
            </a:r>
            <a:r>
              <a:rPr lang="en-US" altLang="ja-JP" sz="2400" b="1" dirty="0">
                <a:solidFill>
                  <a:srgbClr val="002060"/>
                </a:solidFill>
                <a:latin typeface="+mn-ea"/>
                <a:cs typeface="Times New Roman"/>
              </a:rPr>
              <a:t>5</a:t>
            </a:r>
            <a:r>
              <a:rPr lang="ja-JP" altLang="ja-JP" sz="2400" b="1" dirty="0" smtClean="0">
                <a:solidFill>
                  <a:srgbClr val="002060"/>
                </a:solidFill>
                <a:latin typeface="+mn-ea"/>
                <a:cs typeface="Times New Roman"/>
              </a:rPr>
              <a:t>月</a:t>
            </a:r>
            <a:r>
              <a:rPr lang="ja-JP" altLang="en-US" sz="2400" b="1" dirty="0" smtClean="0">
                <a:solidFill>
                  <a:srgbClr val="002060"/>
                </a:solidFill>
                <a:latin typeface="+mn-ea"/>
                <a:cs typeface="Times New Roman"/>
              </a:rPr>
              <a:t>，バンブルグ市</a:t>
            </a:r>
            <a:r>
              <a:rPr lang="ja-JP" altLang="ja-JP" sz="2400" b="1" dirty="0" smtClean="0">
                <a:solidFill>
                  <a:srgbClr val="002060"/>
                </a:solidFill>
                <a:latin typeface="+mn-ea"/>
                <a:cs typeface="Times New Roman"/>
              </a:rPr>
              <a:t>は</a:t>
            </a:r>
            <a:r>
              <a:rPr lang="en-US" altLang="ja-JP" sz="2400" b="1" dirty="0" smtClean="0">
                <a:solidFill>
                  <a:srgbClr val="002060"/>
                </a:solidFill>
                <a:latin typeface="+mn-ea"/>
                <a:cs typeface="Times New Roman"/>
              </a:rPr>
              <a:t>,</a:t>
            </a:r>
            <a:r>
              <a:rPr lang="ja-JP" altLang="ja-JP" sz="2400" b="1" dirty="0" smtClean="0">
                <a:solidFill>
                  <a:srgbClr val="002060"/>
                </a:solidFill>
                <a:latin typeface="+mn-ea"/>
                <a:cs typeface="Times New Roman"/>
              </a:rPr>
              <a:t>エルベ</a:t>
            </a:r>
            <a:r>
              <a:rPr lang="ja-JP" altLang="ja-JP" sz="2400" b="1" dirty="0">
                <a:solidFill>
                  <a:srgbClr val="002060"/>
                </a:solidFill>
                <a:latin typeface="+mn-ea"/>
                <a:cs typeface="Times New Roman"/>
              </a:rPr>
              <a:t>川の水をろ過して</a:t>
            </a:r>
            <a:r>
              <a:rPr lang="ja-JP" altLang="ja-JP" sz="2400" b="1" dirty="0" smtClean="0">
                <a:solidFill>
                  <a:srgbClr val="002060"/>
                </a:solidFill>
                <a:latin typeface="+mn-ea"/>
                <a:cs typeface="Times New Roman"/>
              </a:rPr>
              <a:t>からに</a:t>
            </a:r>
            <a:r>
              <a:rPr lang="ja-JP" altLang="ja-JP" sz="2400" b="1" dirty="0">
                <a:solidFill>
                  <a:srgbClr val="002060"/>
                </a:solidFill>
                <a:latin typeface="+mn-ea"/>
                <a:cs typeface="Times New Roman"/>
              </a:rPr>
              <a:t>給水するよう改善した。その</a:t>
            </a:r>
            <a:r>
              <a:rPr lang="ja-JP" altLang="ja-JP" sz="2400" b="1" dirty="0" smtClean="0">
                <a:solidFill>
                  <a:srgbClr val="002060"/>
                </a:solidFill>
                <a:latin typeface="+mn-ea"/>
                <a:cs typeface="Times New Roman"/>
              </a:rPr>
              <a:t>結果</a:t>
            </a:r>
            <a:r>
              <a:rPr lang="ja-JP" altLang="en-US" sz="2400" b="1" dirty="0" smtClean="0">
                <a:solidFill>
                  <a:srgbClr val="002060"/>
                </a:solidFill>
                <a:latin typeface="+mn-ea"/>
                <a:cs typeface="Times New Roman"/>
              </a:rPr>
              <a:t>，感染症</a:t>
            </a:r>
            <a:r>
              <a:rPr lang="ja-JP" altLang="ja-JP" sz="2400" b="1" dirty="0" smtClean="0">
                <a:solidFill>
                  <a:srgbClr val="002060"/>
                </a:solidFill>
                <a:latin typeface="+mn-ea"/>
                <a:cs typeface="Times New Roman"/>
              </a:rPr>
              <a:t>予防</a:t>
            </a:r>
            <a:r>
              <a:rPr lang="ja-JP" altLang="ja-JP" sz="2400" b="1" dirty="0">
                <a:solidFill>
                  <a:srgbClr val="002060"/>
                </a:solidFill>
                <a:latin typeface="+mn-ea"/>
                <a:cs typeface="Times New Roman"/>
              </a:rPr>
              <a:t>の顕著な効果が得られた</a:t>
            </a:r>
            <a:r>
              <a:rPr lang="ja-JP" altLang="ja-JP" sz="2400" b="1" dirty="0" smtClean="0">
                <a:solidFill>
                  <a:srgbClr val="002060"/>
                </a:solidFill>
                <a:latin typeface="+mn-ea"/>
                <a:cs typeface="Times New Roman"/>
              </a:rPr>
              <a:t>。</a:t>
            </a:r>
            <a:endParaRPr lang="en-US" altLang="ja-JP" sz="2400" dirty="0">
              <a:solidFill>
                <a:srgbClr val="002060"/>
              </a:solidFill>
              <a:latin typeface="+mn-ea"/>
            </a:endParaRPr>
          </a:p>
          <a:p>
            <a:pPr algn="l">
              <a:lnSpc>
                <a:spcPct val="114000"/>
              </a:lnSpc>
              <a:spcBef>
                <a:spcPts val="0"/>
              </a:spcBef>
            </a:pPr>
            <a:endParaRPr kumimoji="1" lang="ja-JP" altLang="en-US" sz="2400" dirty="0">
              <a:solidFill>
                <a:srgbClr val="002060"/>
              </a:solidFill>
              <a:latin typeface="+mn-ea"/>
            </a:endParaRPr>
          </a:p>
        </p:txBody>
      </p:sp>
    </p:spTree>
    <p:extLst>
      <p:ext uri="{BB962C8B-B14F-4D97-AF65-F5344CB8AC3E}">
        <p14:creationId xmlns:p14="http://schemas.microsoft.com/office/powerpoint/2010/main" val="15090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51520" y="188640"/>
            <a:ext cx="8712968" cy="6408712"/>
          </a:xfrm>
        </p:spPr>
        <p:txBody>
          <a:bodyPr/>
          <a:lstStyle/>
          <a:p>
            <a:pPr>
              <a:lnSpc>
                <a:spcPct val="150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でどのようなことが分かりましたか？　</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角丸四角形 4"/>
          <p:cNvSpPr/>
          <p:nvPr/>
        </p:nvSpPr>
        <p:spPr>
          <a:xfrm>
            <a:off x="201922" y="933875"/>
            <a:ext cx="8453807" cy="6120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prstClr val="black"/>
                </a:solidFill>
                <a:latin typeface="HG丸ｺﾞｼｯｸM-PRO" panose="020F0600000000000000" pitchFamily="50" charset="-128"/>
                <a:ea typeface="HG丸ｺﾞｼｯｸM-PRO" panose="020F0600000000000000" pitchFamily="50" charset="-128"/>
              </a:rPr>
              <a:t>㋐</a:t>
            </a:r>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ハンブルグ市とアルトナ市の水源はどこですか？</a:t>
            </a:r>
            <a:endParaRPr lang="ja-JP" altLang="en-US" sz="2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230523" y="2492896"/>
            <a:ext cx="8425206" cy="97572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8288" indent="-268288"/>
            <a:r>
              <a:rPr lang="ja-JP" altLang="en-US" sz="2000" dirty="0">
                <a:solidFill>
                  <a:prstClr val="black"/>
                </a:solidFill>
                <a:latin typeface="HG丸ｺﾞｼｯｸM-PRO" panose="020F0600000000000000" pitchFamily="50" charset="-128"/>
                <a:ea typeface="HG丸ｺﾞｼｯｸM-PRO" panose="020F0600000000000000" pitchFamily="50" charset="-128"/>
              </a:rPr>
              <a:t>㋑</a:t>
            </a:r>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ハンブルグ市とアルトナ市に供給されていた水には，どんな違いがありましたか</a:t>
            </a:r>
            <a:r>
              <a:rPr lang="en-US" altLang="ja-JP" sz="2000" dirty="0" smtClean="0">
                <a:solidFill>
                  <a:prstClr val="black"/>
                </a:solidFill>
                <a:latin typeface="HG丸ｺﾞｼｯｸM-PRO" panose="020F0600000000000000" pitchFamily="50" charset="-128"/>
                <a:ea typeface="HG丸ｺﾞｼｯｸM-PRO" panose="020F0600000000000000" pitchFamily="50" charset="-128"/>
              </a:rPr>
              <a:t>?</a:t>
            </a:r>
            <a:endParaRPr lang="ja-JP" altLang="en-US" sz="2000" dirty="0">
              <a:solidFill>
                <a:prstClr val="black"/>
              </a:solidFill>
              <a:latin typeface="ＭＳ ゴシック" panose="020B0609070205080204" pitchFamily="49" charset="-128"/>
              <a:ea typeface="ＭＳ ゴシック" panose="020B0609070205080204" pitchFamily="49" charset="-128"/>
            </a:endParaRPr>
          </a:p>
        </p:txBody>
      </p:sp>
      <p:sp>
        <p:nvSpPr>
          <p:cNvPr id="10" name="角丸四角形 9"/>
          <p:cNvSpPr/>
          <p:nvPr/>
        </p:nvSpPr>
        <p:spPr>
          <a:xfrm>
            <a:off x="207840" y="4437112"/>
            <a:ext cx="8484898"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8288" indent="-268288"/>
            <a:r>
              <a:rPr lang="ja-JP" altLang="en-US" sz="2000" kern="100" dirty="0">
                <a:solidFill>
                  <a:srgbClr val="000000"/>
                </a:solidFill>
                <a:latin typeface="HG丸ｺﾞｼｯｸM-PRO" panose="020F0600000000000000" pitchFamily="50" charset="-128"/>
                <a:ea typeface="HG丸ｺﾞｼｯｸM-PRO" panose="020F0600000000000000" pitchFamily="50" charset="-128"/>
                <a:cs typeface="Times New Roman"/>
              </a:rPr>
              <a:t>㋒</a:t>
            </a:r>
            <a:r>
              <a:rPr lang="ja-JP" altLang="ja-JP"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ハンブルグ</a:t>
            </a:r>
            <a:r>
              <a:rPr lang="ja-JP" altLang="ja-JP" sz="2000" kern="100" dirty="0">
                <a:solidFill>
                  <a:srgbClr val="000000"/>
                </a:solidFill>
                <a:latin typeface="HG丸ｺﾞｼｯｸM-PRO" panose="020F0600000000000000" pitchFamily="50" charset="-128"/>
                <a:ea typeface="HG丸ｺﾞｼｯｸM-PRO" panose="020F0600000000000000" pitchFamily="50" charset="-128"/>
                <a:cs typeface="Times New Roman"/>
              </a:rPr>
              <a:t>市の中にアルトナ市の水道から供給を受けていた地域</a:t>
            </a:r>
            <a:r>
              <a:rPr lang="ja-JP" altLang="ja-JP"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が</a:t>
            </a:r>
            <a:r>
              <a:rPr lang="ja-JP" altLang="en-US"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　</a:t>
            </a:r>
            <a:r>
              <a:rPr lang="ja-JP" altLang="ja-JP"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あったが</a:t>
            </a:r>
            <a:r>
              <a:rPr lang="ja-JP" altLang="en-US"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a:t>
            </a:r>
            <a:r>
              <a:rPr lang="ja-JP" altLang="ja-JP"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その</a:t>
            </a:r>
            <a:r>
              <a:rPr lang="ja-JP" altLang="ja-JP" sz="2000" kern="100" dirty="0">
                <a:solidFill>
                  <a:srgbClr val="000000"/>
                </a:solidFill>
                <a:latin typeface="HG丸ｺﾞｼｯｸM-PRO" panose="020F0600000000000000" pitchFamily="50" charset="-128"/>
                <a:ea typeface="HG丸ｺﾞｼｯｸM-PRO" panose="020F0600000000000000" pitchFamily="50" charset="-128"/>
                <a:cs typeface="Times New Roman"/>
              </a:rPr>
              <a:t>地域では</a:t>
            </a:r>
            <a:r>
              <a:rPr lang="ja-JP" altLang="ja-JP"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患者</a:t>
            </a:r>
            <a:r>
              <a:rPr lang="ja-JP" altLang="ja-JP"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が</a:t>
            </a:r>
            <a:r>
              <a:rPr lang="ja-JP" altLang="ja-JP" sz="2000" dirty="0">
                <a:solidFill>
                  <a:srgbClr val="000000"/>
                </a:solidFill>
                <a:latin typeface="HG丸ｺﾞｼｯｸM-PRO" panose="020F0600000000000000" pitchFamily="50" charset="-128"/>
                <a:ea typeface="HG丸ｺﾞｼｯｸM-PRO" panose="020F0600000000000000" pitchFamily="50" charset="-128"/>
                <a:cs typeface="Times New Roman"/>
              </a:rPr>
              <a:t>一人も出なかったといわれています</a:t>
            </a:r>
            <a:r>
              <a:rPr lang="ja-JP" altLang="ja-JP"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が</a:t>
            </a:r>
            <a:r>
              <a:rPr lang="ja-JP" altLang="en-US"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a:t>
            </a:r>
            <a:r>
              <a:rPr lang="ja-JP" altLang="ja-JP"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それは</a:t>
            </a:r>
            <a:r>
              <a:rPr lang="ja-JP" altLang="en-US"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なぜ</a:t>
            </a:r>
            <a:r>
              <a:rPr lang="ja-JP" altLang="ja-JP" sz="2000" dirty="0" smtClean="0">
                <a:solidFill>
                  <a:srgbClr val="000000"/>
                </a:solidFill>
                <a:latin typeface="HG丸ｺﾞｼｯｸM-PRO" panose="020F0600000000000000" pitchFamily="50" charset="-128"/>
                <a:ea typeface="HG丸ｺﾞｼｯｸM-PRO" panose="020F0600000000000000" pitchFamily="50" charset="-128"/>
                <a:cs typeface="Times New Roman"/>
              </a:rPr>
              <a:t>だと</a:t>
            </a:r>
            <a:r>
              <a:rPr lang="ja-JP" altLang="ja-JP" sz="2000" dirty="0">
                <a:solidFill>
                  <a:srgbClr val="000000"/>
                </a:solidFill>
                <a:latin typeface="HG丸ｺﾞｼｯｸM-PRO" panose="020F0600000000000000" pitchFamily="50" charset="-128"/>
                <a:ea typeface="HG丸ｺﾞｼｯｸM-PRO" panose="020F0600000000000000" pitchFamily="50" charset="-128"/>
                <a:cs typeface="Times New Roman"/>
              </a:rPr>
              <a:t>考えられますか？</a:t>
            </a:r>
            <a:endParaRPr lang="ja-JP" altLang="en-US" sz="2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1" name="屈折矢印 10"/>
          <p:cNvSpPr/>
          <p:nvPr/>
        </p:nvSpPr>
        <p:spPr>
          <a:xfrm rot="5400000">
            <a:off x="327141" y="1673844"/>
            <a:ext cx="475130" cy="298881"/>
          </a:xfrm>
          <a:prstGeom prst="bentUpArrow">
            <a:avLst>
              <a:gd name="adj1" fmla="val 25000"/>
              <a:gd name="adj2" fmla="val 25000"/>
              <a:gd name="adj3" fmla="val 2499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263" y="3519322"/>
            <a:ext cx="328613" cy="582784"/>
          </a:xfrm>
          <a:prstGeom prst="rect">
            <a:avLst/>
          </a:prstGeom>
          <a:noFill/>
          <a:ln>
            <a:noFill/>
          </a:ln>
          <a:effectLst/>
          <a:extLst/>
        </p:spPr>
      </p:pic>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264" y="5877272"/>
            <a:ext cx="328613" cy="576064"/>
          </a:xfrm>
          <a:prstGeom prst="rect">
            <a:avLst/>
          </a:prstGeom>
          <a:noFill/>
          <a:ln>
            <a:noFill/>
          </a:ln>
          <a:effectLst/>
          <a:extLst/>
        </p:spPr>
      </p:pic>
      <p:sp>
        <p:nvSpPr>
          <p:cNvPr id="12" name="角丸四角形 11"/>
          <p:cNvSpPr/>
          <p:nvPr/>
        </p:nvSpPr>
        <p:spPr>
          <a:xfrm>
            <a:off x="811506" y="1700808"/>
            <a:ext cx="7072862"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エルベ川</a:t>
            </a:r>
            <a:endParaRPr kumimoji="1" lang="ja-JP" altLang="en-US" b="1" dirty="0">
              <a:solidFill>
                <a:schemeClr val="tx1"/>
              </a:solidFill>
            </a:endParaRPr>
          </a:p>
        </p:txBody>
      </p:sp>
      <p:sp>
        <p:nvSpPr>
          <p:cNvPr id="18" name="角丸四角形 17"/>
          <p:cNvSpPr/>
          <p:nvPr/>
        </p:nvSpPr>
        <p:spPr>
          <a:xfrm>
            <a:off x="906694" y="3645024"/>
            <a:ext cx="7625745"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○ハンブルグ市，エルベ川の</a:t>
            </a:r>
            <a:r>
              <a:rPr lang="ja-JP" altLang="en-US" b="1" dirty="0" smtClean="0">
                <a:solidFill>
                  <a:schemeClr val="tx1"/>
                </a:solidFill>
              </a:rPr>
              <a:t>源水</a:t>
            </a:r>
            <a:r>
              <a:rPr kumimoji="1" lang="ja-JP" altLang="en-US" b="1" dirty="0" smtClean="0">
                <a:solidFill>
                  <a:schemeClr val="tx1"/>
                </a:solidFill>
              </a:rPr>
              <a:t>　　○アルトナ市  →  エルベ川の砂ろ過</a:t>
            </a:r>
            <a:endParaRPr kumimoji="1" lang="ja-JP" altLang="en-US" b="1" dirty="0">
              <a:solidFill>
                <a:schemeClr val="tx1"/>
              </a:solidFill>
            </a:endParaRPr>
          </a:p>
        </p:txBody>
      </p:sp>
      <p:sp>
        <p:nvSpPr>
          <p:cNvPr id="19" name="角丸四角形 18"/>
          <p:cNvSpPr/>
          <p:nvPr/>
        </p:nvSpPr>
        <p:spPr>
          <a:xfrm>
            <a:off x="745481" y="6021288"/>
            <a:ext cx="7625745"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○エルベ川のろ過した水を飲んでいた</a:t>
            </a:r>
            <a:endParaRPr kumimoji="1" lang="ja-JP" altLang="en-US" b="1" dirty="0">
              <a:solidFill>
                <a:schemeClr val="tx1"/>
              </a:solidFill>
            </a:endParaRPr>
          </a:p>
        </p:txBody>
      </p:sp>
    </p:spTree>
    <p:extLst>
      <p:ext uri="{BB962C8B-B14F-4D97-AF65-F5344CB8AC3E}">
        <p14:creationId xmlns:p14="http://schemas.microsoft.com/office/powerpoint/2010/main" val="3160971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inVertic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barn(inVertical)">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barn(inVertical)">
                                      <p:cBhvr>
                                        <p:cTn id="1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0" y="116632"/>
            <a:ext cx="9144000" cy="6480720"/>
          </a:xfrm>
        </p:spPr>
        <p:txBody>
          <a:bodyPr/>
          <a:lstStyle/>
          <a:p>
            <a:pPr>
              <a:lnSpc>
                <a:spcPct val="150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sz="2800" dirty="0">
                <a:solidFill>
                  <a:schemeClr val="tx1"/>
                </a:solidFill>
                <a:latin typeface="HG丸ｺﾞｼｯｸM-PRO" panose="020F0600000000000000" pitchFamily="50" charset="-128"/>
                <a:ea typeface="HG丸ｺﾞｼｯｸM-PRO" panose="020F0600000000000000" pitchFamily="50" charset="-128"/>
              </a:rPr>
              <a:t>㋕</a:t>
            </a: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でどのようなことが分かりましたか？</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5" name="角丸四角形 4"/>
          <p:cNvSpPr/>
          <p:nvPr/>
        </p:nvSpPr>
        <p:spPr>
          <a:xfrm>
            <a:off x="201922" y="836712"/>
            <a:ext cx="8453807" cy="79208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prstClr val="black"/>
                </a:solidFill>
                <a:latin typeface="HG丸ｺﾞｼｯｸM-PRO" panose="020F0600000000000000" pitchFamily="50" charset="-128"/>
                <a:ea typeface="HG丸ｺﾞｼｯｸM-PRO" panose="020F0600000000000000" pitchFamily="50" charset="-128"/>
              </a:rPr>
              <a:t>㋓</a:t>
            </a:r>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コレラ患者の分布の違いは，どのようなことが主な原因と考えられ</a:t>
            </a:r>
            <a:r>
              <a:rPr lang="ja-JP" altLang="en-US" sz="2000" dirty="0" err="1" smtClean="0">
                <a:solidFill>
                  <a:prstClr val="black"/>
                </a:solidFill>
                <a:latin typeface="HG丸ｺﾞｼｯｸM-PRO" panose="020F0600000000000000" pitchFamily="50" charset="-128"/>
                <a:ea typeface="HG丸ｺﾞｼｯｸM-PRO" panose="020F0600000000000000" pitchFamily="50" charset="-128"/>
              </a:rPr>
              <a:t>ま</a:t>
            </a:r>
            <a:endParaRPr lang="en-US" altLang="ja-JP" sz="20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000" dirty="0">
                <a:solidFill>
                  <a:prstClr val="black"/>
                </a:solidFill>
                <a:latin typeface="HG丸ｺﾞｼｯｸM-PRO" panose="020F0600000000000000" pitchFamily="50" charset="-128"/>
                <a:ea typeface="HG丸ｺﾞｼｯｸM-PRO" panose="020F0600000000000000" pitchFamily="50" charset="-128"/>
              </a:rPr>
              <a:t>　</a:t>
            </a:r>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すか？</a:t>
            </a:r>
            <a:endParaRPr lang="ja-JP" altLang="en-US" sz="2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230523" y="2636912"/>
            <a:ext cx="8425206" cy="8317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prstClr val="black"/>
                </a:solidFill>
                <a:latin typeface="HG丸ｺﾞｼｯｸM-PRO" panose="020F0600000000000000" pitchFamily="50" charset="-128"/>
                <a:ea typeface="HG丸ｺﾞｼｯｸM-PRO" panose="020F0600000000000000" pitchFamily="50" charset="-128"/>
              </a:rPr>
              <a:t>㋔</a:t>
            </a:r>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エルベ川の上流でキャンプをしていた人達の間では，どのような病</a:t>
            </a:r>
            <a:endParaRPr lang="en-US" altLang="ja-JP" sz="2000" dirty="0" smtClean="0">
              <a:solidFill>
                <a:prstClr val="black"/>
              </a:solidFill>
              <a:latin typeface="HG丸ｺﾞｼｯｸM-PRO" panose="020F0600000000000000" pitchFamily="50" charset="-128"/>
              <a:ea typeface="HG丸ｺﾞｼｯｸM-PRO" panose="020F0600000000000000" pitchFamily="50" charset="-128"/>
            </a:endParaRPr>
          </a:p>
          <a:p>
            <a:r>
              <a:rPr lang="ja-JP" altLang="en-US" sz="2000" dirty="0" smtClean="0">
                <a:solidFill>
                  <a:prstClr val="black"/>
                </a:solidFill>
                <a:latin typeface="HG丸ｺﾞｼｯｸM-PRO" panose="020F0600000000000000" pitchFamily="50" charset="-128"/>
                <a:ea typeface="HG丸ｺﾞｼｯｸM-PRO" panose="020F0600000000000000" pitchFamily="50" charset="-128"/>
              </a:rPr>
              <a:t>　気が発生していたでしょうか？</a:t>
            </a:r>
            <a:endParaRPr lang="ja-JP" altLang="en-US" sz="2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207840" y="4581128"/>
            <a:ext cx="8484898"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kern="100" dirty="0">
                <a:solidFill>
                  <a:srgbClr val="000000"/>
                </a:solidFill>
                <a:latin typeface="HG丸ｺﾞｼｯｸM-PRO" panose="020F0600000000000000" pitchFamily="50" charset="-128"/>
                <a:ea typeface="HG丸ｺﾞｼｯｸM-PRO" panose="020F0600000000000000" pitchFamily="50" charset="-128"/>
                <a:cs typeface="Times New Roman"/>
              </a:rPr>
              <a:t>㋕</a:t>
            </a:r>
            <a:r>
              <a:rPr lang="ja-JP" altLang="en-US" sz="2000" kern="100" dirty="0" smtClean="0">
                <a:solidFill>
                  <a:srgbClr val="000000"/>
                </a:solidFill>
                <a:latin typeface="HG丸ｺﾞｼｯｸM-PRO" panose="020F0600000000000000" pitchFamily="50" charset="-128"/>
                <a:ea typeface="HG丸ｺﾞｼｯｸM-PRO" panose="020F0600000000000000" pitchFamily="50" charset="-128"/>
                <a:cs typeface="Times New Roman"/>
              </a:rPr>
              <a:t>エルベ川の汚染された主な原因は，何であったでしょうか？</a:t>
            </a:r>
            <a:endParaRPr lang="ja-JP" altLang="en-US" sz="20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1" name="屈折矢印 10"/>
          <p:cNvSpPr/>
          <p:nvPr/>
        </p:nvSpPr>
        <p:spPr>
          <a:xfrm rot="5400000">
            <a:off x="327138" y="1806468"/>
            <a:ext cx="475130" cy="298881"/>
          </a:xfrm>
          <a:prstGeom prst="bentUpArrow">
            <a:avLst>
              <a:gd name="adj1" fmla="val 25000"/>
              <a:gd name="adj2" fmla="val 25000"/>
              <a:gd name="adj3" fmla="val 249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263" y="3519322"/>
            <a:ext cx="328613" cy="582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264" y="5208216"/>
            <a:ext cx="328613"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角丸四角形 11"/>
          <p:cNvSpPr/>
          <p:nvPr/>
        </p:nvSpPr>
        <p:spPr>
          <a:xfrm>
            <a:off x="811506" y="1823284"/>
            <a:ext cx="7072862"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prstClr val="black"/>
                </a:solidFill>
              </a:rPr>
              <a:t>○未処理水（ハンブルグ市）と処理水（アルトナ市）の違い</a:t>
            </a:r>
            <a:endParaRPr lang="ja-JP" altLang="en-US" b="1" dirty="0">
              <a:solidFill>
                <a:prstClr val="black"/>
              </a:solidFill>
            </a:endParaRPr>
          </a:p>
        </p:txBody>
      </p:sp>
      <p:sp>
        <p:nvSpPr>
          <p:cNvPr id="18" name="角丸四角形 17"/>
          <p:cNvSpPr/>
          <p:nvPr/>
        </p:nvSpPr>
        <p:spPr>
          <a:xfrm>
            <a:off x="906694" y="3645024"/>
            <a:ext cx="7625745"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prstClr val="black"/>
                </a:solidFill>
              </a:rPr>
              <a:t>○コレラ（消化器系の感染症）</a:t>
            </a:r>
            <a:endParaRPr lang="ja-JP" altLang="en-US" b="1" dirty="0">
              <a:solidFill>
                <a:prstClr val="black"/>
              </a:solidFill>
            </a:endParaRPr>
          </a:p>
        </p:txBody>
      </p:sp>
      <p:sp>
        <p:nvSpPr>
          <p:cNvPr id="19" name="角丸四角形 18"/>
          <p:cNvSpPr/>
          <p:nvPr/>
        </p:nvSpPr>
        <p:spPr>
          <a:xfrm>
            <a:off x="906693" y="5373216"/>
            <a:ext cx="7625745" cy="576064"/>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prstClr val="black"/>
                </a:solidFill>
              </a:rPr>
              <a:t>○コレラに</a:t>
            </a:r>
            <a:r>
              <a:rPr lang="ja-JP" altLang="en-US" b="1" dirty="0">
                <a:solidFill>
                  <a:prstClr val="black"/>
                </a:solidFill>
              </a:rPr>
              <a:t>罹って</a:t>
            </a:r>
            <a:r>
              <a:rPr lang="ja-JP" altLang="en-US" b="1" dirty="0" smtClean="0">
                <a:solidFill>
                  <a:prstClr val="black"/>
                </a:solidFill>
              </a:rPr>
              <a:t>いた難民の排泄物</a:t>
            </a:r>
            <a:endParaRPr lang="ja-JP" altLang="en-US" b="1" dirty="0">
              <a:solidFill>
                <a:prstClr val="black"/>
              </a:solidFill>
            </a:endParaRPr>
          </a:p>
        </p:txBody>
      </p:sp>
    </p:spTree>
    <p:extLst>
      <p:ext uri="{BB962C8B-B14F-4D97-AF65-F5344CB8AC3E}">
        <p14:creationId xmlns:p14="http://schemas.microsoft.com/office/powerpoint/2010/main" val="1659140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arn(inVertic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8">
                                            <p:txEl>
                                              <p:pRg st="0" end="0"/>
                                            </p:txEl>
                                          </p:spTgt>
                                        </p:tgtEl>
                                        <p:attrNameLst>
                                          <p:attrName>style.visibility</p:attrName>
                                        </p:attrNameLst>
                                      </p:cBhvr>
                                      <p:to>
                                        <p:strVal val="visible"/>
                                      </p:to>
                                    </p:set>
                                    <p:animEffect transition="in" filter="barn(inVertical)">
                                      <p:cBhvr>
                                        <p:cTn id="12" dur="500"/>
                                        <p:tgtEl>
                                          <p:spTgt spid="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barn(inVertical)">
                                      <p:cBhvr>
                                        <p:cTn id="17"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88640"/>
            <a:ext cx="7772400" cy="792088"/>
          </a:xfrm>
          <a:solidFill>
            <a:schemeClr val="bg1"/>
          </a:solidFill>
        </p:spPr>
        <p:txBody>
          <a:bodyPr>
            <a:normAutofit fontScale="90000"/>
          </a:bodyPr>
          <a:lstStyle/>
          <a:p>
            <a:pPr lvl="0">
              <a:spcBef>
                <a:spcPct val="20000"/>
              </a:spcBef>
            </a:pPr>
            <a:r>
              <a:rPr kumimoji="1" lang="en-US" altLang="ja-JP" dirty="0" smtClean="0">
                <a:latin typeface="HG丸ｺﾞｼｯｸM-PRO" panose="020F0600000000000000" pitchFamily="50" charset="-128"/>
                <a:ea typeface="HG丸ｺﾞｼｯｸM-PRO" panose="020F0600000000000000" pitchFamily="50" charset="-128"/>
              </a:rPr>
              <a:t/>
            </a:r>
            <a:br>
              <a:rPr kumimoji="1" lang="en-US" altLang="ja-JP" dirty="0" smtClean="0">
                <a:latin typeface="HG丸ｺﾞｼｯｸM-PRO" panose="020F0600000000000000" pitchFamily="50" charset="-128"/>
                <a:ea typeface="HG丸ｺﾞｼｯｸM-PRO" panose="020F0600000000000000" pitchFamily="50" charset="-128"/>
              </a:rPr>
            </a:br>
            <a:r>
              <a:rPr lang="ja-JP" altLang="en-US" sz="3100" b="1" dirty="0" smtClean="0">
                <a:latin typeface="HG丸ｺﾞｼｯｸM-PRO" panose="020F0600000000000000" pitchFamily="50" charset="-128"/>
                <a:ea typeface="HG丸ｺﾞｼｯｸM-PRO" panose="020F0600000000000000" pitchFamily="50" charset="-128"/>
              </a:rPr>
              <a:t>他にどの</a:t>
            </a:r>
            <a:r>
              <a:rPr kumimoji="1" lang="ja-JP" altLang="en-US" sz="3100" b="1" dirty="0" smtClean="0">
                <a:latin typeface="HG丸ｺﾞｼｯｸM-PRO" panose="020F0600000000000000" pitchFamily="50" charset="-128"/>
                <a:ea typeface="HG丸ｺﾞｼｯｸM-PRO" panose="020F0600000000000000" pitchFamily="50" charset="-128"/>
              </a:rPr>
              <a:t>ような問題点があると思いますか？</a:t>
            </a:r>
            <a:r>
              <a:rPr kumimoji="1" lang="ja-JP" altLang="en-US" dirty="0" smtClean="0">
                <a:latin typeface="HG丸ｺﾞｼｯｸM-PRO" panose="020F0600000000000000" pitchFamily="50" charset="-128"/>
                <a:ea typeface="HG丸ｺﾞｼｯｸM-PRO" panose="020F0600000000000000" pitchFamily="50" charset="-128"/>
              </a:rPr>
              <a:t>　</a:t>
            </a:r>
            <a:r>
              <a:rPr lang="en-US" altLang="ja-JP" sz="3200" dirty="0">
                <a:solidFill>
                  <a:prstClr val="black"/>
                </a:solidFill>
                <a:latin typeface="HG丸ｺﾞｼｯｸM-PRO" panose="020F0600000000000000" pitchFamily="50" charset="-128"/>
                <a:ea typeface="HG丸ｺﾞｼｯｸM-PRO" panose="020F0600000000000000" pitchFamily="50" charset="-128"/>
              </a:rPr>
              <a:t/>
            </a:r>
            <a:br>
              <a:rPr lang="en-US" altLang="ja-JP" sz="3200" dirty="0">
                <a:solidFill>
                  <a:prstClr val="black"/>
                </a:solidFill>
                <a:latin typeface="HG丸ｺﾞｼｯｸM-PRO" panose="020F0600000000000000" pitchFamily="50" charset="-128"/>
                <a:ea typeface="HG丸ｺﾞｼｯｸM-PRO" panose="020F0600000000000000" pitchFamily="50" charset="-128"/>
              </a:rPr>
            </a:b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3" name="サブタイトル 2"/>
          <p:cNvSpPr>
            <a:spLocks noGrp="1"/>
          </p:cNvSpPr>
          <p:nvPr>
            <p:ph type="subTitle" idx="1"/>
          </p:nvPr>
        </p:nvSpPr>
        <p:spPr>
          <a:xfrm>
            <a:off x="251520" y="1268760"/>
            <a:ext cx="8712968" cy="5328592"/>
          </a:xfrm>
        </p:spPr>
        <p:txBody>
          <a:bodyPr/>
          <a:lstStyle/>
          <a:p>
            <a:pPr>
              <a:lnSpc>
                <a:spcPct val="150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pPr algn="l"/>
            <a:endParaRPr lang="en-US" altLang="ja-JP" dirty="0">
              <a:solidFill>
                <a:schemeClr val="tx1"/>
              </a:solidFill>
              <a:latin typeface="HG丸ｺﾞｼｯｸM-PRO" panose="020F0600000000000000" pitchFamily="50" charset="-128"/>
              <a:ea typeface="HG丸ｺﾞｼｯｸM-PRO" panose="020F0600000000000000" pitchFamily="50" charset="-128"/>
            </a:endParaRPr>
          </a:p>
          <a:p>
            <a:pPr algn="l"/>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683568" y="2924944"/>
            <a:ext cx="7794658" cy="122413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当時のエルベ川の水質は，ろ過により処理されていたが，</a:t>
            </a:r>
            <a:r>
              <a:rPr lang="ja-JP" altLang="en-US" sz="2400" b="1" dirty="0" smtClean="0">
                <a:solidFill>
                  <a:prstClr val="black"/>
                </a:solidFill>
                <a:latin typeface="HG丸ｺﾞｼｯｸM-PRO" panose="020F0600000000000000" pitchFamily="50" charset="-128"/>
                <a:ea typeface="HG丸ｺﾞｼｯｸM-PRO" panose="020F0600000000000000" pitchFamily="50" charset="-128"/>
              </a:rPr>
              <a:t>衛生的には不十分</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であった。</a:t>
            </a:r>
            <a:endParaRPr lang="ja-JP" altLang="en-US" sz="2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4" name="下矢印 3"/>
          <p:cNvSpPr/>
          <p:nvPr/>
        </p:nvSpPr>
        <p:spPr>
          <a:xfrm>
            <a:off x="4319972" y="1052736"/>
            <a:ext cx="360040"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2348880"/>
            <a:ext cx="420687" cy="568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755576" y="1484784"/>
            <a:ext cx="7905982" cy="86409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ろ過だけで</a:t>
            </a:r>
            <a:r>
              <a:rPr lang="ja-JP" altLang="en-US" sz="2800" b="1" dirty="0" smtClean="0">
                <a:solidFill>
                  <a:schemeClr val="tx1"/>
                </a:solidFill>
              </a:rPr>
              <a:t>安全な水</a:t>
            </a:r>
            <a:r>
              <a:rPr lang="ja-JP" altLang="en-US" sz="2800" dirty="0" smtClean="0">
                <a:solidFill>
                  <a:schemeClr val="tx1"/>
                </a:solidFill>
              </a:rPr>
              <a:t>は確保できていない！</a:t>
            </a:r>
            <a:endParaRPr kumimoji="1" lang="ja-JP" altLang="en-US" sz="2800" dirty="0">
              <a:solidFill>
                <a:schemeClr val="tx1"/>
              </a:solidFill>
            </a:endParaRPr>
          </a:p>
        </p:txBody>
      </p:sp>
      <p:sp>
        <p:nvSpPr>
          <p:cNvPr id="9" name="角丸四角形 8"/>
          <p:cNvSpPr/>
          <p:nvPr/>
        </p:nvSpPr>
        <p:spPr>
          <a:xfrm>
            <a:off x="179512" y="4797152"/>
            <a:ext cx="8712967" cy="1470230"/>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smtClean="0">
                <a:solidFill>
                  <a:schemeClr val="tx1"/>
                </a:solidFill>
              </a:rPr>
              <a:t>日本では</a:t>
            </a:r>
            <a:r>
              <a:rPr lang="ja-JP" altLang="en-US" sz="2800" b="1" dirty="0">
                <a:solidFill>
                  <a:schemeClr val="tx1"/>
                </a:solidFill>
              </a:rPr>
              <a:t>，どのような過程を経て水道</a:t>
            </a:r>
            <a:r>
              <a:rPr lang="ja-JP" altLang="en-US" sz="2800" b="1" dirty="0" smtClean="0">
                <a:solidFill>
                  <a:schemeClr val="tx1"/>
                </a:solidFill>
              </a:rPr>
              <a:t>水として</a:t>
            </a:r>
            <a:endParaRPr lang="en-US" altLang="ja-JP" sz="2800" b="1" dirty="0" smtClean="0">
              <a:solidFill>
                <a:schemeClr val="tx1"/>
              </a:solidFill>
            </a:endParaRPr>
          </a:p>
          <a:p>
            <a:pPr algn="ctr">
              <a:lnSpc>
                <a:spcPct val="150000"/>
              </a:lnSpc>
            </a:pPr>
            <a:r>
              <a:rPr lang="ja-JP" altLang="en-US" sz="2800" b="1" dirty="0" smtClean="0">
                <a:solidFill>
                  <a:schemeClr val="tx1"/>
                </a:solidFill>
              </a:rPr>
              <a:t>利用できるのでしょうか？</a:t>
            </a:r>
            <a:endParaRPr lang="en-US" altLang="ja-JP" sz="2800" b="1" dirty="0" smtClean="0">
              <a:solidFill>
                <a:schemeClr val="tx1"/>
              </a:solidFill>
            </a:endParaRPr>
          </a:p>
        </p:txBody>
      </p:sp>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9325" y="4131281"/>
            <a:ext cx="420687" cy="66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337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p:stCondLst>
                              <p:cond delay="1000"/>
                            </p:stCondLst>
                            <p:childTnLst>
                              <p:par>
                                <p:cTn id="37" presetID="1" presetClass="entr" presetSubtype="0" fill="hold" nodeType="after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par>
                          <p:cTn id="39" fill="hold">
                            <p:stCondLst>
                              <p:cond delay="1000"/>
                            </p:stCondLst>
                            <p:childTnLst>
                              <p:par>
                                <p:cTn id="40" presetID="1" presetClass="entr" presetSubtype="0" fill="hold" nodeType="afterEffect">
                                  <p:stCondLst>
                                    <p:cond delay="0"/>
                                  </p:stCondLst>
                                  <p:childTnLst>
                                    <p:set>
                                      <p:cBhvr>
                                        <p:cTn id="41"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51520" y="980728"/>
            <a:ext cx="8712968" cy="5616624"/>
          </a:xfrm>
        </p:spPr>
        <p:txBody>
          <a:bodyPr/>
          <a:lstStyle/>
          <a:p>
            <a:pPr>
              <a:lnSpc>
                <a:spcPct val="150000"/>
              </a:lnSpc>
            </a:pPr>
            <a:r>
              <a:rPr lang="ja-JP" altLang="en-US" sz="2800" dirty="0" smtClean="0">
                <a:solidFill>
                  <a:schemeClr val="tx1"/>
                </a:solidFill>
                <a:latin typeface="HG丸ｺﾞｼｯｸM-PRO" panose="020F0600000000000000" pitchFamily="50" charset="-128"/>
                <a:ea typeface="HG丸ｺﾞｼｯｸM-PRO" panose="020F0600000000000000" pitchFamily="50" charset="-128"/>
              </a:rPr>
              <a:t>　</a:t>
            </a:r>
            <a:endParaRPr lang="en-US" altLang="ja-JP" sz="2800"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10" name="角丸四角形 9"/>
          <p:cNvSpPr/>
          <p:nvPr/>
        </p:nvSpPr>
        <p:spPr>
          <a:xfrm>
            <a:off x="251520" y="188640"/>
            <a:ext cx="8646707" cy="5451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prstClr val="black"/>
                </a:solidFill>
                <a:latin typeface="HG丸ｺﾞｼｯｸM-PRO" panose="020F0600000000000000" pitchFamily="50" charset="-128"/>
                <a:ea typeface="HG丸ｺﾞｼｯｸM-PRO" panose="020F0600000000000000" pitchFamily="50" charset="-128"/>
              </a:rPr>
              <a:t>水道水になるまでの過程</a:t>
            </a:r>
            <a:endParaRPr lang="ja-JP" altLang="en-US" sz="2800"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395537" y="5445224"/>
            <a:ext cx="8597068"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dirty="0" smtClean="0">
              <a:solidFill>
                <a:srgbClr val="FFFF00"/>
              </a:solidFill>
            </a:endParaRPr>
          </a:p>
          <a:p>
            <a:pPr algn="ctr"/>
            <a:r>
              <a:rPr kumimoji="1" lang="ja-JP" altLang="en-US" sz="4000" dirty="0" smtClean="0">
                <a:solidFill>
                  <a:srgbClr val="FFFF00"/>
                </a:solidFill>
              </a:rPr>
              <a:t>水道法による水質基準を満たしている</a:t>
            </a:r>
            <a:endParaRPr kumimoji="1" lang="en-US" altLang="ja-JP" sz="4000" dirty="0" smtClean="0">
              <a:solidFill>
                <a:srgbClr val="FFFF00"/>
              </a:solidFill>
            </a:endParaRPr>
          </a:p>
          <a:p>
            <a:pPr algn="ctr"/>
            <a:endParaRPr kumimoji="1" lang="ja-JP" altLang="en-US" sz="2400" dirty="0">
              <a:solidFill>
                <a:srgbClr val="FFFF00"/>
              </a:solidFill>
            </a:endParaRPr>
          </a:p>
        </p:txBody>
      </p:sp>
      <p:sp>
        <p:nvSpPr>
          <p:cNvPr id="15" name="角丸四角形 14"/>
          <p:cNvSpPr/>
          <p:nvPr/>
        </p:nvSpPr>
        <p:spPr>
          <a:xfrm>
            <a:off x="283052" y="3212976"/>
            <a:ext cx="1296144" cy="7200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rPr>
              <a:t>取水</a:t>
            </a:r>
            <a:endParaRPr kumimoji="1" lang="en-US" altLang="ja-JP" sz="2800" b="1" dirty="0" smtClean="0">
              <a:solidFill>
                <a:srgbClr val="FF0000"/>
              </a:solidFill>
            </a:endParaRPr>
          </a:p>
        </p:txBody>
      </p:sp>
      <p:sp>
        <p:nvSpPr>
          <p:cNvPr id="17" name="角丸四角形 16"/>
          <p:cNvSpPr/>
          <p:nvPr/>
        </p:nvSpPr>
        <p:spPr>
          <a:xfrm>
            <a:off x="4805041" y="3212977"/>
            <a:ext cx="1797328" cy="7200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rPr>
              <a:t>水質検査</a:t>
            </a:r>
            <a:endParaRPr kumimoji="1" lang="ja-JP" altLang="en-US" sz="2800" b="1" dirty="0">
              <a:solidFill>
                <a:srgbClr val="FF0000"/>
              </a:solidFill>
            </a:endParaRPr>
          </a:p>
        </p:txBody>
      </p:sp>
      <p:sp>
        <p:nvSpPr>
          <p:cNvPr id="18" name="角丸四角形 17"/>
          <p:cNvSpPr/>
          <p:nvPr/>
        </p:nvSpPr>
        <p:spPr>
          <a:xfrm>
            <a:off x="2357942" y="3212977"/>
            <a:ext cx="1728192" cy="7200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rPr>
              <a:t>浄水処理</a:t>
            </a:r>
            <a:endParaRPr kumimoji="1" lang="ja-JP" altLang="en-US" sz="2800" b="1" dirty="0">
              <a:solidFill>
                <a:srgbClr val="FF0000"/>
              </a:solidFill>
            </a:endParaRPr>
          </a:p>
        </p:txBody>
      </p:sp>
      <p:sp>
        <p:nvSpPr>
          <p:cNvPr id="19" name="角丸四角形 18"/>
          <p:cNvSpPr/>
          <p:nvPr/>
        </p:nvSpPr>
        <p:spPr>
          <a:xfrm>
            <a:off x="7330715" y="3212977"/>
            <a:ext cx="1340036"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rPr>
              <a:t>給水</a:t>
            </a:r>
            <a:endParaRPr kumimoji="1" lang="ja-JP" altLang="en-US" sz="2800" b="1" dirty="0">
              <a:solidFill>
                <a:srgbClr val="FF0000"/>
              </a:solidFill>
            </a:endParaRPr>
          </a:p>
        </p:txBody>
      </p:sp>
      <p:sp>
        <p:nvSpPr>
          <p:cNvPr id="21" name="右矢印 20"/>
          <p:cNvSpPr/>
          <p:nvPr/>
        </p:nvSpPr>
        <p:spPr>
          <a:xfrm>
            <a:off x="4077576" y="3429000"/>
            <a:ext cx="721279" cy="28803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3" name="右矢印 22"/>
          <p:cNvSpPr/>
          <p:nvPr/>
        </p:nvSpPr>
        <p:spPr>
          <a:xfrm>
            <a:off x="6605108" y="3429000"/>
            <a:ext cx="721279" cy="28803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6" name="右矢印 25"/>
          <p:cNvSpPr/>
          <p:nvPr/>
        </p:nvSpPr>
        <p:spPr>
          <a:xfrm rot="16200000">
            <a:off x="7320624" y="4469149"/>
            <a:ext cx="1360218"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971600" y="1412776"/>
            <a:ext cx="3614391" cy="1728192"/>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b="1" dirty="0" smtClean="0">
              <a:solidFill>
                <a:schemeClr val="tx1"/>
              </a:solidFill>
            </a:endParaRPr>
          </a:p>
          <a:p>
            <a:pPr algn="ctr"/>
            <a:endParaRPr lang="en-US" altLang="ja-JP" sz="2800" b="1" dirty="0">
              <a:solidFill>
                <a:schemeClr val="tx1"/>
              </a:solidFill>
            </a:endParaRPr>
          </a:p>
          <a:p>
            <a:pPr algn="ctr"/>
            <a:r>
              <a:rPr kumimoji="1" lang="ja-JP" altLang="en-US" sz="2800" b="1" dirty="0" smtClean="0">
                <a:solidFill>
                  <a:schemeClr val="tx1"/>
                </a:solidFill>
              </a:rPr>
              <a:t>化学的検査</a:t>
            </a:r>
            <a:endParaRPr kumimoji="1" lang="en-US" altLang="ja-JP" sz="2800" b="1" dirty="0" smtClean="0">
              <a:solidFill>
                <a:schemeClr val="tx1"/>
              </a:solidFill>
            </a:endParaRPr>
          </a:p>
          <a:p>
            <a:r>
              <a:rPr lang="ja-JP" altLang="en-US" sz="2000" b="1" dirty="0" smtClean="0">
                <a:solidFill>
                  <a:schemeClr val="tx1"/>
                </a:solidFill>
              </a:rPr>
              <a:t>・砂や泥，不純物を沈める</a:t>
            </a:r>
            <a:endParaRPr lang="en-US" altLang="ja-JP" sz="2000" b="1" dirty="0" smtClean="0">
              <a:solidFill>
                <a:schemeClr val="tx1"/>
              </a:solidFill>
            </a:endParaRPr>
          </a:p>
          <a:p>
            <a:r>
              <a:rPr lang="ja-JP" altLang="en-US" sz="2000" b="1" dirty="0" smtClean="0">
                <a:solidFill>
                  <a:schemeClr val="tx1"/>
                </a:solidFill>
              </a:rPr>
              <a:t>・濁り色や，酸性，アルカリ性</a:t>
            </a:r>
            <a:endParaRPr lang="en-US" altLang="ja-JP" sz="2000" b="1" dirty="0" smtClean="0">
              <a:solidFill>
                <a:schemeClr val="tx1"/>
              </a:solidFill>
            </a:endParaRPr>
          </a:p>
          <a:p>
            <a:r>
              <a:rPr lang="ja-JP" altLang="en-US" sz="2000" b="1" dirty="0" smtClean="0">
                <a:solidFill>
                  <a:schemeClr val="tx1"/>
                </a:solidFill>
              </a:rPr>
              <a:t>　などの検査</a:t>
            </a:r>
          </a:p>
          <a:p>
            <a:endParaRPr lang="en-US" altLang="ja-JP" sz="2000" b="1" dirty="0" smtClean="0">
              <a:solidFill>
                <a:schemeClr val="tx1"/>
              </a:solidFill>
            </a:endParaRPr>
          </a:p>
          <a:p>
            <a:pPr algn="ctr"/>
            <a:endParaRPr kumimoji="1" lang="en-US" altLang="ja-JP" sz="2000" b="1" dirty="0" smtClean="0">
              <a:solidFill>
                <a:schemeClr val="tx1"/>
              </a:solidFill>
            </a:endParaRPr>
          </a:p>
          <a:p>
            <a:pPr algn="ctr"/>
            <a:endParaRPr kumimoji="1" lang="ja-JP" altLang="en-US" sz="2000" b="1" dirty="0">
              <a:solidFill>
                <a:schemeClr val="tx1"/>
              </a:solidFill>
            </a:endParaRPr>
          </a:p>
        </p:txBody>
      </p:sp>
      <p:sp>
        <p:nvSpPr>
          <p:cNvPr id="28" name="角丸四角形 27"/>
          <p:cNvSpPr/>
          <p:nvPr/>
        </p:nvSpPr>
        <p:spPr>
          <a:xfrm>
            <a:off x="4860032" y="1412776"/>
            <a:ext cx="3240360" cy="1728192"/>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chemeClr val="tx1"/>
                </a:solidFill>
              </a:rPr>
              <a:t>生物学的検査</a:t>
            </a:r>
            <a:endParaRPr kumimoji="1" lang="en-US" altLang="ja-JP" sz="2800" b="1" dirty="0" smtClean="0">
              <a:solidFill>
                <a:schemeClr val="tx1"/>
              </a:solidFill>
            </a:endParaRPr>
          </a:p>
          <a:p>
            <a:pPr algn="ctr"/>
            <a:r>
              <a:rPr lang="ja-JP" altLang="en-US" sz="2800" b="1" dirty="0" smtClean="0">
                <a:solidFill>
                  <a:schemeClr val="tx1"/>
                </a:solidFill>
              </a:rPr>
              <a:t>塩素消毒</a:t>
            </a:r>
            <a:endParaRPr kumimoji="1" lang="en-US" altLang="ja-JP" sz="2800" b="1" dirty="0" smtClean="0">
              <a:solidFill>
                <a:schemeClr val="tx1"/>
              </a:solidFill>
            </a:endParaRPr>
          </a:p>
          <a:p>
            <a:r>
              <a:rPr lang="ja-JP" altLang="en-US" sz="2000" b="1" dirty="0" smtClean="0">
                <a:solidFill>
                  <a:schemeClr val="tx1"/>
                </a:solidFill>
              </a:rPr>
              <a:t>・細かい不純物，</a:t>
            </a:r>
            <a:r>
              <a:rPr kumimoji="1" lang="ja-JP" altLang="en-US" sz="2000" b="1" dirty="0" smtClean="0">
                <a:solidFill>
                  <a:schemeClr val="tx1"/>
                </a:solidFill>
              </a:rPr>
              <a:t>細菌</a:t>
            </a:r>
            <a:endParaRPr kumimoji="1" lang="en-US" altLang="ja-JP" sz="2000" b="1" dirty="0" smtClean="0">
              <a:solidFill>
                <a:schemeClr val="tx1"/>
              </a:solidFill>
            </a:endParaRPr>
          </a:p>
          <a:p>
            <a:r>
              <a:rPr lang="ja-JP" altLang="en-US" sz="2000" b="1" dirty="0">
                <a:solidFill>
                  <a:schemeClr val="tx1"/>
                </a:solidFill>
              </a:rPr>
              <a:t>　</a:t>
            </a:r>
            <a:r>
              <a:rPr kumimoji="1" lang="ja-JP" altLang="en-US" sz="2000" b="1" dirty="0" smtClean="0">
                <a:solidFill>
                  <a:schemeClr val="tx1"/>
                </a:solidFill>
              </a:rPr>
              <a:t>などを除去する</a:t>
            </a:r>
            <a:endParaRPr kumimoji="1" lang="en-US" altLang="ja-JP" sz="2000" b="1" dirty="0" smtClean="0">
              <a:solidFill>
                <a:schemeClr val="tx1"/>
              </a:solidFill>
            </a:endParaRPr>
          </a:p>
        </p:txBody>
      </p:sp>
      <p:sp>
        <p:nvSpPr>
          <p:cNvPr id="22" name="角丸四角形 21"/>
          <p:cNvSpPr/>
          <p:nvPr/>
        </p:nvSpPr>
        <p:spPr>
          <a:xfrm>
            <a:off x="179512" y="836712"/>
            <a:ext cx="2808312" cy="5040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rPr>
              <a:t>河川やダムなど</a:t>
            </a:r>
            <a:endParaRPr kumimoji="1" lang="en-US" altLang="ja-JP" sz="2800" b="1" dirty="0" smtClean="0">
              <a:solidFill>
                <a:srgbClr val="FF0000"/>
              </a:solidFill>
            </a:endParaRPr>
          </a:p>
        </p:txBody>
      </p:sp>
      <p:pic>
        <p:nvPicPr>
          <p:cNvPr id="2" name="Picture 2" descr="F:\画像：環境\浄水場31（犬山）.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070516"/>
            <a:ext cx="9144000" cy="282020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画像：環境\取水場3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005063"/>
            <a:ext cx="9144001" cy="2852937"/>
          </a:xfrm>
          <a:prstGeom prst="rect">
            <a:avLst/>
          </a:prstGeom>
          <a:noFill/>
          <a:extLst>
            <a:ext uri="{909E8E84-426E-40DD-AFC4-6F175D3DCCD1}">
              <a14:hiddenFill xmlns:a14="http://schemas.microsoft.com/office/drawing/2010/main">
                <a:solidFill>
                  <a:srgbClr val="FFFFFF"/>
                </a:solidFill>
              </a14:hiddenFill>
            </a:ext>
          </a:extLst>
        </p:spPr>
      </p:pic>
      <p:sp>
        <p:nvSpPr>
          <p:cNvPr id="4" name="上矢印 3"/>
          <p:cNvSpPr/>
          <p:nvPr/>
        </p:nvSpPr>
        <p:spPr>
          <a:xfrm flipV="1">
            <a:off x="395537" y="1372300"/>
            <a:ext cx="360039" cy="1800200"/>
          </a:xfrm>
          <a:prstGeom prst="up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19"/>
          <p:cNvSpPr/>
          <p:nvPr/>
        </p:nvSpPr>
        <p:spPr>
          <a:xfrm>
            <a:off x="1588140" y="3429000"/>
            <a:ext cx="721279" cy="288032"/>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Tree>
    <p:extLst>
      <p:ext uri="{BB962C8B-B14F-4D97-AF65-F5344CB8AC3E}">
        <p14:creationId xmlns:p14="http://schemas.microsoft.com/office/powerpoint/2010/main" val="480876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arn(inVertical)">
                                      <p:cBhvr>
                                        <p:cTn id="7" dur="500"/>
                                        <p:tgtEl>
                                          <p:spTgt spid="10">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barn(inVertical)">
                                      <p:cBhvr>
                                        <p:cTn id="11" dur="500"/>
                                        <p:tgtEl>
                                          <p:spTgt spid="1027"/>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18">
                                            <p:txEl>
                                              <p:pRg st="0" end="0"/>
                                            </p:txEl>
                                          </p:spTgt>
                                        </p:tgtEl>
                                        <p:attrNameLst>
                                          <p:attrName>style.visibility</p:attrName>
                                        </p:attrNameLst>
                                      </p:cBhvr>
                                      <p:to>
                                        <p:strVal val="visible"/>
                                      </p:to>
                                    </p:set>
                                    <p:animEffect transition="in" filter="barn(inVertical)">
                                      <p:cBhvr>
                                        <p:cTn id="16" dur="500"/>
                                        <p:tgtEl>
                                          <p:spTgt spid="18">
                                            <p:txEl>
                                              <p:pRg st="0" end="0"/>
                                            </p:txEl>
                                          </p:spTgt>
                                        </p:tgtEl>
                                      </p:cBhvr>
                                    </p:animEffect>
                                  </p:childTnLst>
                                </p:cTn>
                              </p:par>
                            </p:childTnLst>
                          </p:cTn>
                        </p:par>
                        <p:par>
                          <p:cTn id="17" fill="hold">
                            <p:stCondLst>
                              <p:cond delay="500"/>
                            </p:stCondLst>
                            <p:childTnLst>
                              <p:par>
                                <p:cTn id="18" presetID="9" presetClass="exit" presetSubtype="0" fill="hold" nodeType="afterEffect">
                                  <p:stCondLst>
                                    <p:cond delay="0"/>
                                  </p:stCondLst>
                                  <p:childTnLst>
                                    <p:animEffect transition="out" filter="dissolve">
                                      <p:cBhvr>
                                        <p:cTn id="19" dur="500"/>
                                        <p:tgtEl>
                                          <p:spTgt spid="1027"/>
                                        </p:tgtEl>
                                      </p:cBhvr>
                                    </p:animEffect>
                                    <p:set>
                                      <p:cBhvr>
                                        <p:cTn id="20" dur="1" fill="hold">
                                          <p:stCondLst>
                                            <p:cond delay="499"/>
                                          </p:stCondLst>
                                        </p:cTn>
                                        <p:tgtEl>
                                          <p:spTgt spid="1027"/>
                                        </p:tgtEl>
                                        <p:attrNameLst>
                                          <p:attrName>style.visibility</p:attrName>
                                        </p:attrNameLst>
                                      </p:cBhvr>
                                      <p:to>
                                        <p:strVal val="hidden"/>
                                      </p:to>
                                    </p:set>
                                  </p:childTnLst>
                                </p:cTn>
                              </p:par>
                            </p:childTnLst>
                          </p:cTn>
                        </p:par>
                        <p:par>
                          <p:cTn id="21" fill="hold">
                            <p:stCondLst>
                              <p:cond delay="1000"/>
                            </p:stCondLst>
                            <p:childTnLst>
                              <p:par>
                                <p:cTn id="22" presetID="16" presetClass="entr" presetSubtype="21"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barn(inVertical)">
                                      <p:cBhvr>
                                        <p:cTn id="35" dur="500"/>
                                        <p:tgtEl>
                                          <p:spTgt spid="1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nodeType="click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barn(inVertical)">
                                      <p:cBhvr>
                                        <p:cTn id="46" dur="500"/>
                                        <p:tgtEl>
                                          <p:spTgt spid="19">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xit" presetSubtype="0" fill="hold" nodeType="clickEffect">
                                  <p:stCondLst>
                                    <p:cond delay="0"/>
                                  </p:stCondLst>
                                  <p:childTnLst>
                                    <p:animEffect transition="out" filter="dissolve">
                                      <p:cBhvr>
                                        <p:cTn id="50" dur="500"/>
                                        <p:tgtEl>
                                          <p:spTgt spid="2"/>
                                        </p:tgtEl>
                                      </p:cBhvr>
                                    </p:animEffect>
                                    <p:set>
                                      <p:cBhvr>
                                        <p:cTn id="51" dur="1" fill="hold">
                                          <p:stCondLst>
                                            <p:cond delay="499"/>
                                          </p:stCondLst>
                                        </p:cTn>
                                        <p:tgtEl>
                                          <p:spTgt spid="2"/>
                                        </p:tgtEl>
                                        <p:attrNameLst>
                                          <p:attrName>style.visibility</p:attrName>
                                        </p:attrNameLst>
                                      </p:cBhvr>
                                      <p:to>
                                        <p:strVal val="hidden"/>
                                      </p:to>
                                    </p:set>
                                  </p:childTnLst>
                                </p:cTn>
                              </p:par>
                            </p:childTnLst>
                          </p:cTn>
                        </p:par>
                        <p:par>
                          <p:cTn id="52" fill="hold">
                            <p:stCondLst>
                              <p:cond delay="500"/>
                            </p:stCondLst>
                            <p:childTnLst>
                              <p:par>
                                <p:cTn id="53" presetID="2" presetClass="entr" presetSubtype="4"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fill="hold"/>
                                        <p:tgtEl>
                                          <p:spTgt spid="7"/>
                                        </p:tgtEl>
                                        <p:attrNameLst>
                                          <p:attrName>ppt_x</p:attrName>
                                        </p:attrNameLst>
                                      </p:cBhvr>
                                      <p:tavLst>
                                        <p:tav tm="0">
                                          <p:val>
                                            <p:strVal val="#ppt_x"/>
                                          </p:val>
                                        </p:tav>
                                        <p:tav tm="100000">
                                          <p:val>
                                            <p:strVal val="#ppt_x"/>
                                          </p:val>
                                        </p:tav>
                                      </p:tavLst>
                                    </p:anim>
                                    <p:anim calcmode="lin" valueType="num">
                                      <p:cBhvr additive="base">
                                        <p:cTn id="56" dur="500" fill="hold"/>
                                        <p:tgtEl>
                                          <p:spTgt spid="7"/>
                                        </p:tgtEl>
                                        <p:attrNameLst>
                                          <p:attrName>ppt_y</p:attrName>
                                        </p:attrNameLst>
                                      </p:cBhvr>
                                      <p:tavLst>
                                        <p:tav tm="0">
                                          <p:val>
                                            <p:strVal val="1+#ppt_h/2"/>
                                          </p:val>
                                        </p:tav>
                                        <p:tav tm="100000">
                                          <p:val>
                                            <p:strVal val="#ppt_y"/>
                                          </p:val>
                                        </p:tav>
                                      </p:tavLst>
                                    </p:anim>
                                  </p:childTnLst>
                                </p:cTn>
                              </p:par>
                            </p:childTnLst>
                          </p:cTn>
                        </p:par>
                        <p:par>
                          <p:cTn id="57" fill="hold">
                            <p:stCondLst>
                              <p:cond delay="1000"/>
                            </p:stCondLst>
                            <p:childTnLst>
                              <p:par>
                                <p:cTn id="58" presetID="2" presetClass="entr" presetSubtype="4"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6" grpId="0" animBg="1"/>
      <p:bldP spid="25"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a:xfrm>
            <a:off x="539552" y="188641"/>
            <a:ext cx="7772400" cy="576063"/>
          </a:xfrm>
        </p:spPr>
        <p:txBody>
          <a:bodyPr>
            <a:normAutofit fontScale="90000"/>
          </a:bodyPr>
          <a:lstStyle/>
          <a:p>
            <a:r>
              <a:rPr kumimoji="1" lang="ja-JP" altLang="en-US" sz="3200" dirty="0" smtClean="0"/>
              <a:t>衛生的に管理されている水道水</a:t>
            </a:r>
            <a:endParaRPr kumimoji="1" lang="ja-JP" altLang="en-US" sz="3200" dirty="0"/>
          </a:p>
        </p:txBody>
      </p:sp>
      <p:sp>
        <p:nvSpPr>
          <p:cNvPr id="2" name="角丸四角形 1"/>
          <p:cNvSpPr/>
          <p:nvPr/>
        </p:nvSpPr>
        <p:spPr>
          <a:xfrm>
            <a:off x="395537" y="836712"/>
            <a:ext cx="8496944" cy="720080"/>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①　水道水の水質は，</a:t>
            </a:r>
            <a:r>
              <a:rPr kumimoji="1" lang="ja-JP" altLang="en-US" sz="2400" u="sng" dirty="0" smtClean="0">
                <a:solidFill>
                  <a:schemeClr val="tx1"/>
                </a:solidFill>
              </a:rPr>
              <a:t>一定の基準</a:t>
            </a:r>
            <a:r>
              <a:rPr kumimoji="1" lang="ja-JP" altLang="en-US" sz="2400" dirty="0" smtClean="0">
                <a:solidFill>
                  <a:schemeClr val="tx1"/>
                </a:solidFill>
              </a:rPr>
              <a:t>が設けられている。</a:t>
            </a:r>
            <a:endParaRPr kumimoji="1" lang="ja-JP" altLang="en-US" sz="2400" dirty="0">
              <a:solidFill>
                <a:schemeClr val="tx1"/>
              </a:solidFill>
            </a:endParaRPr>
          </a:p>
        </p:txBody>
      </p:sp>
      <p:sp>
        <p:nvSpPr>
          <p:cNvPr id="6" name="角丸四角形 5"/>
          <p:cNvSpPr/>
          <p:nvPr/>
        </p:nvSpPr>
        <p:spPr>
          <a:xfrm>
            <a:off x="399998" y="1982016"/>
            <a:ext cx="8496944" cy="720080"/>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chemeClr val="tx1"/>
                </a:solidFill>
              </a:rPr>
              <a:t>②　</a:t>
            </a:r>
            <a:r>
              <a:rPr lang="ja-JP" altLang="en-US" sz="2400" u="sng" dirty="0" smtClean="0">
                <a:solidFill>
                  <a:schemeClr val="tx1"/>
                </a:solidFill>
              </a:rPr>
              <a:t>水道</a:t>
            </a:r>
            <a:r>
              <a:rPr lang="ja-JP" altLang="en-US" sz="2400" u="sng" dirty="0">
                <a:solidFill>
                  <a:schemeClr val="tx1"/>
                </a:solidFill>
              </a:rPr>
              <a:t>施設</a:t>
            </a:r>
            <a:r>
              <a:rPr lang="ja-JP" altLang="en-US" sz="2400" u="sng" dirty="0" smtClean="0">
                <a:solidFill>
                  <a:schemeClr val="tx1"/>
                </a:solidFill>
              </a:rPr>
              <a:t>を設け衛生的に管理</a:t>
            </a:r>
            <a:r>
              <a:rPr lang="ja-JP" altLang="en-US" sz="2400" dirty="0" smtClean="0">
                <a:solidFill>
                  <a:schemeClr val="tx1"/>
                </a:solidFill>
              </a:rPr>
              <a:t>されている。</a:t>
            </a:r>
            <a:endParaRPr kumimoji="1" lang="ja-JP" altLang="en-US" sz="2400" dirty="0">
              <a:solidFill>
                <a:schemeClr val="tx1"/>
              </a:solidFill>
            </a:endParaRPr>
          </a:p>
        </p:txBody>
      </p:sp>
      <p:sp>
        <p:nvSpPr>
          <p:cNvPr id="7" name="角丸四角形 6"/>
          <p:cNvSpPr/>
          <p:nvPr/>
        </p:nvSpPr>
        <p:spPr>
          <a:xfrm>
            <a:off x="395536" y="4660494"/>
            <a:ext cx="8496944" cy="712722"/>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③　水道水として適否は</a:t>
            </a:r>
            <a:r>
              <a:rPr kumimoji="1" lang="ja-JP" altLang="en-US" sz="2400" u="sng" dirty="0" smtClean="0">
                <a:solidFill>
                  <a:schemeClr val="tx1"/>
                </a:solidFill>
              </a:rPr>
              <a:t>科学的な方法により検査</a:t>
            </a:r>
            <a:r>
              <a:rPr kumimoji="1" lang="ja-JP" altLang="en-US" sz="2400" dirty="0" smtClean="0">
                <a:solidFill>
                  <a:schemeClr val="tx1"/>
                </a:solidFill>
              </a:rPr>
              <a:t>されている</a:t>
            </a:r>
            <a:r>
              <a:rPr kumimoji="1" lang="ja-JP" altLang="en-US" sz="2800" dirty="0" smtClean="0">
                <a:solidFill>
                  <a:schemeClr val="tx1"/>
                </a:solidFill>
              </a:rPr>
              <a:t>。</a:t>
            </a:r>
            <a:endParaRPr kumimoji="1" lang="ja-JP" altLang="en-US" sz="2800" dirty="0">
              <a:solidFill>
                <a:schemeClr val="tx1"/>
              </a:solidFill>
            </a:endParaRPr>
          </a:p>
        </p:txBody>
      </p:sp>
      <p:sp>
        <p:nvSpPr>
          <p:cNvPr id="4" name="右矢印 3"/>
          <p:cNvSpPr/>
          <p:nvPr/>
        </p:nvSpPr>
        <p:spPr>
          <a:xfrm rot="5400000">
            <a:off x="4355976" y="5462053"/>
            <a:ext cx="432048" cy="2880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323528" y="3087368"/>
            <a:ext cx="8638475" cy="12777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2400" b="1" dirty="0" smtClean="0">
                <a:solidFill>
                  <a:srgbClr val="FF0000"/>
                </a:solidFill>
              </a:rPr>
              <a:t>水道水は，健康に害がないように</a:t>
            </a:r>
            <a:r>
              <a:rPr kumimoji="1" lang="en-US" altLang="ja-JP" sz="2400" b="1" dirty="0" smtClean="0">
                <a:solidFill>
                  <a:srgbClr val="FF0000"/>
                </a:solidFill>
              </a:rPr>
              <a:t>50</a:t>
            </a:r>
            <a:r>
              <a:rPr kumimoji="1" lang="ja-JP" altLang="en-US" sz="2400" b="1" dirty="0" smtClean="0">
                <a:solidFill>
                  <a:srgbClr val="FF0000"/>
                </a:solidFill>
              </a:rPr>
              <a:t>項目に及ぶ検査が行われている。</a:t>
            </a:r>
            <a:endParaRPr kumimoji="1" lang="ja-JP" altLang="en-US" sz="2400" b="1" dirty="0">
              <a:solidFill>
                <a:srgbClr val="FF0000"/>
              </a:solidFill>
            </a:endParaRPr>
          </a:p>
        </p:txBody>
      </p:sp>
      <p:sp>
        <p:nvSpPr>
          <p:cNvPr id="9" name="角丸四角形 8"/>
          <p:cNvSpPr/>
          <p:nvPr/>
        </p:nvSpPr>
        <p:spPr>
          <a:xfrm>
            <a:off x="323528" y="5886216"/>
            <a:ext cx="8640960" cy="6480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2400" b="1" dirty="0" smtClean="0">
                <a:solidFill>
                  <a:srgbClr val="FF0000"/>
                </a:solidFill>
              </a:rPr>
              <a:t>法律で定められた水質基準を満たしている。</a:t>
            </a:r>
            <a:endParaRPr kumimoji="1" lang="ja-JP" altLang="en-US" sz="2400" b="1" dirty="0">
              <a:solidFill>
                <a:srgbClr val="FF0000"/>
              </a:solidFill>
            </a:endParaRPr>
          </a:p>
        </p:txBody>
      </p:sp>
      <p:sp>
        <p:nvSpPr>
          <p:cNvPr id="11" name="右矢印 10"/>
          <p:cNvSpPr/>
          <p:nvPr/>
        </p:nvSpPr>
        <p:spPr>
          <a:xfrm rot="5400000">
            <a:off x="4391980" y="2744924"/>
            <a:ext cx="360040" cy="2880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rot="5400000">
            <a:off x="4391980" y="1609622"/>
            <a:ext cx="360040" cy="28803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9456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16" presetClass="entr" presetSubtype="26" fill="hold" grpId="0" nodeType="after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barn(inHorizontal)">
                                      <p:cBhvr>
                                        <p:cTn id="15" dur="500"/>
                                        <p:tgtEl>
                                          <p:spTgt spid="6">
                                            <p:bg/>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barn(inVertical)">
                                      <p:cBhvr>
                                        <p:cTn id="20" dur="500"/>
                                        <p:tgtEl>
                                          <p:spTgt spid="6">
                                            <p:txEl>
                                              <p:pRg st="0" end="0"/>
                                            </p:txEl>
                                          </p:spTgt>
                                        </p:tgtEl>
                                      </p:cBhvr>
                                    </p:animEffect>
                                  </p:childTnLst>
                                </p:cTn>
                              </p:par>
                            </p:childTnLst>
                          </p:cTn>
                        </p:par>
                        <p:par>
                          <p:cTn id="21" fill="hold">
                            <p:stCondLst>
                              <p:cond delay="500"/>
                            </p:stCondLst>
                            <p:childTnLst>
                              <p:par>
                                <p:cTn id="22" presetID="16" presetClass="entr" presetSubtype="2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par>
                          <p:cTn id="30" fill="hold">
                            <p:stCondLst>
                              <p:cond delay="500"/>
                            </p:stCondLst>
                            <p:childTnLst>
                              <p:par>
                                <p:cTn id="31" presetID="16" presetClass="entr" presetSubtype="26" fill="hold" grpId="0" nodeType="afterEffect">
                                  <p:stCondLst>
                                    <p:cond delay="0"/>
                                  </p:stCondLst>
                                  <p:childTnLst>
                                    <p:set>
                                      <p:cBhvr>
                                        <p:cTn id="32" dur="1" fill="hold">
                                          <p:stCondLst>
                                            <p:cond delay="0"/>
                                          </p:stCondLst>
                                        </p:cTn>
                                        <p:tgtEl>
                                          <p:spTgt spid="7">
                                            <p:bg/>
                                          </p:spTgt>
                                        </p:tgtEl>
                                        <p:attrNameLst>
                                          <p:attrName>style.visibility</p:attrName>
                                        </p:attrNameLst>
                                      </p:cBhvr>
                                      <p:to>
                                        <p:strVal val="visible"/>
                                      </p:to>
                                    </p:set>
                                    <p:animEffect transition="in" filter="barn(inHorizontal)">
                                      <p:cBhvr>
                                        <p:cTn id="33" dur="500"/>
                                        <p:tgtEl>
                                          <p:spTgt spid="7">
                                            <p:bg/>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barn(inVertical)">
                                      <p:cBhvr>
                                        <p:cTn id="38" dur="500"/>
                                        <p:tgtEl>
                                          <p:spTgt spid="7">
                                            <p:txEl>
                                              <p:pRg st="0" end="0"/>
                                            </p:txEl>
                                          </p:spTgt>
                                        </p:tgtEl>
                                      </p:cBhvr>
                                    </p:animEffect>
                                  </p:childTnLst>
                                </p:cTn>
                              </p:par>
                            </p:childTnLst>
                          </p:cTn>
                        </p:par>
                        <p:par>
                          <p:cTn id="39" fill="hold">
                            <p:stCondLst>
                              <p:cond delay="500"/>
                            </p:stCondLst>
                            <p:childTnLst>
                              <p:par>
                                <p:cTn id="40" presetID="16" presetClass="entr" presetSubtype="21"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arn(inVertical)">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Vertical)">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animBg="1"/>
      <p:bldP spid="7" grpId="0" uiExpand="1" build="allAtOnce" animBg="1"/>
      <p:bldP spid="4" grpId="0" animBg="1"/>
      <p:bldP spid="8" grpId="0" animBg="1"/>
      <p:bldP spid="9" grpId="0" animBg="1"/>
      <p:bldP spid="11" grpId="0" animBg="1"/>
      <p:bldP spid="12"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1118</TotalTime>
  <Words>397</Words>
  <Application>Microsoft Office PowerPoint</Application>
  <PresentationFormat>画面に合わせる (4:3)</PresentationFormat>
  <Paragraphs>83</Paragraphs>
  <Slides>10</Slides>
  <Notes>0</Notes>
  <HiddenSlides>0</HiddenSlides>
  <MMClips>0</MMClips>
  <ScaleCrop>false</ScaleCrop>
  <HeadingPairs>
    <vt:vector size="4" baseType="variant">
      <vt:variant>
        <vt:lpstr>テーマ</vt:lpstr>
      </vt:variant>
      <vt:variant>
        <vt:i4>6</vt:i4>
      </vt:variant>
      <vt:variant>
        <vt:lpstr>スライド タイトル</vt:lpstr>
      </vt:variant>
      <vt:variant>
        <vt:i4>10</vt:i4>
      </vt:variant>
    </vt:vector>
  </HeadingPairs>
  <TitlesOfParts>
    <vt:vector size="16" baseType="lpstr">
      <vt:lpstr>Office ​​テーマ</vt:lpstr>
      <vt:lpstr>1_Office ​​テーマ</vt:lpstr>
      <vt:lpstr>2_Office ​​テーマ</vt:lpstr>
      <vt:lpstr>3_Office ​​テーマ</vt:lpstr>
      <vt:lpstr>4_Office ​​テーマ</vt:lpstr>
      <vt:lpstr>5_Office ​​テーマ</vt:lpstr>
      <vt:lpstr> 水の役割　 </vt:lpstr>
      <vt:lpstr> 考えてみよう！　 </vt:lpstr>
      <vt:lpstr> コレラが水によって流行した経緯について考えよう！　 </vt:lpstr>
      <vt:lpstr> コレラが水によって流行した経緯について考えよう！　 </vt:lpstr>
      <vt:lpstr>PowerPoint プレゼンテーション</vt:lpstr>
      <vt:lpstr>PowerPoint プレゼンテーション</vt:lpstr>
      <vt:lpstr> 他にどのような問題点があると思いますか？　 </vt:lpstr>
      <vt:lpstr>PowerPoint プレゼンテーション</vt:lpstr>
      <vt:lpstr>衛生的に管理されている水道水</vt:lpstr>
      <vt:lpstr>安全な飲料水とは？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健康と環境</dc:title>
  <dc:creator>uedayuuji</dc:creator>
  <cp:lastModifiedBy> </cp:lastModifiedBy>
  <cp:revision>98</cp:revision>
  <dcterms:created xsi:type="dcterms:W3CDTF">2013-10-11T02:20:26Z</dcterms:created>
  <dcterms:modified xsi:type="dcterms:W3CDTF">2014-03-07T06:25:51Z</dcterms:modified>
</cp:coreProperties>
</file>