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2" r:id="rId1"/>
  </p:sldMasterIdLst>
  <p:handoutMasterIdLst>
    <p:handoutMasterId r:id="rId18"/>
  </p:handoutMasterIdLst>
  <p:sldIdLst>
    <p:sldId id="258" r:id="rId2"/>
    <p:sldId id="302" r:id="rId3"/>
    <p:sldId id="285" r:id="rId4"/>
    <p:sldId id="300" r:id="rId5"/>
    <p:sldId id="288" r:id="rId6"/>
    <p:sldId id="289" r:id="rId7"/>
    <p:sldId id="303" r:id="rId8"/>
    <p:sldId id="284" r:id="rId9"/>
    <p:sldId id="286" r:id="rId10"/>
    <p:sldId id="290" r:id="rId11"/>
    <p:sldId id="294" r:id="rId12"/>
    <p:sldId id="295" r:id="rId13"/>
    <p:sldId id="296" r:id="rId14"/>
    <p:sldId id="271" r:id="rId15"/>
    <p:sldId id="304" r:id="rId16"/>
    <p:sldId id="305" r:id="rId17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CCFF"/>
    <a:srgbClr val="FF99FF"/>
    <a:srgbClr val="FFFF99"/>
    <a:srgbClr val="FFCCCC"/>
    <a:srgbClr val="99FFCC"/>
    <a:srgbClr val="66FF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22940" autoAdjust="0"/>
    <p:restoredTop sz="94720" autoAdjust="0"/>
  </p:normalViewPr>
  <p:slideViewPr>
    <p:cSldViewPr>
      <p:cViewPr>
        <p:scale>
          <a:sx n="66" d="100"/>
          <a:sy n="66" d="100"/>
        </p:scale>
        <p:origin x="-1884" y="-9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7" d="100"/>
          <a:sy n="47" d="100"/>
        </p:scale>
        <p:origin x="-2970" y="-90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45" tIns="47723" rIns="95445" bIns="4772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45" tIns="47723" rIns="95445" bIns="4772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45" tIns="47723" rIns="95445" bIns="4772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fld id="{971F5048-4DCE-4B11-A37B-8110F4472EF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7061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3A3A9-5741-4CB9-B954-68EEC485EAA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23905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1FD82-9A47-4E7D-9391-23366EB96FF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87832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2EA8F-C351-4F54-ACAA-16C4D0FE4F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7298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7EE97-6466-43BF-BAEC-FBA826CF5C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04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9D25B-8FF8-484A-8F8D-B7A6D986E6A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8600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769CF-689F-4C1A-A47C-9C5B92E3C3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87754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6AE06-38B8-445A-9EDB-1B768D389B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88195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7ABAF-1D7D-4B20-936B-F8AF73D277B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14232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D9682-DA3F-48CE-A776-52057911788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47997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71FB1-02CD-45C9-83AA-4577BBACD5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5486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60AA5-56BD-44D1-BC50-515226203B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92237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71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7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71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DFD3863-0A0C-4358-BE19-A1F6A637FA8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2636912"/>
            <a:ext cx="1715986" cy="2232248"/>
          </a:xfrm>
          <a:prstGeom prst="rect">
            <a:avLst/>
          </a:prstGeom>
        </p:spPr>
      </p:pic>
      <p:sp>
        <p:nvSpPr>
          <p:cNvPr id="2050" name="AutoShape 7"/>
          <p:cNvSpPr>
            <a:spLocks noChangeArrowheads="1"/>
          </p:cNvSpPr>
          <p:nvPr/>
        </p:nvSpPr>
        <p:spPr bwMode="auto">
          <a:xfrm>
            <a:off x="539750" y="452438"/>
            <a:ext cx="8232775" cy="1681162"/>
          </a:xfrm>
          <a:prstGeom prst="wedgeRoundRectCallout">
            <a:avLst>
              <a:gd name="adj1" fmla="val 35019"/>
              <a:gd name="adj2" fmla="val 96556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dirty="0">
                <a:solidFill>
                  <a:schemeClr val="tx2"/>
                </a:solidFill>
                <a:latin typeface="Verdana" pitchFamily="34" charset="0"/>
              </a:rPr>
              <a:t>このような部屋に</a:t>
            </a:r>
            <a:r>
              <a:rPr lang="ja-JP" altLang="en-US" dirty="0" smtClean="0">
                <a:solidFill>
                  <a:schemeClr val="tx2"/>
                </a:solidFill>
                <a:latin typeface="Verdana" pitchFamily="34" charset="0"/>
              </a:rPr>
              <a:t>いたら，どの</a:t>
            </a:r>
            <a:r>
              <a:rPr lang="ja-JP" altLang="en-US" dirty="0">
                <a:solidFill>
                  <a:schemeClr val="tx2"/>
                </a:solidFill>
                <a:latin typeface="Verdana" pitchFamily="34" charset="0"/>
              </a:rPr>
              <a:t>ように感じるでしょうか。思ったこと</a:t>
            </a:r>
            <a:r>
              <a:rPr lang="ja-JP" altLang="en-US" dirty="0" smtClean="0">
                <a:solidFill>
                  <a:schemeClr val="tx2"/>
                </a:solidFill>
                <a:latin typeface="Verdana" pitchFamily="34" charset="0"/>
              </a:rPr>
              <a:t>をワークシートに</a:t>
            </a:r>
            <a:r>
              <a:rPr lang="ja-JP" altLang="en-US" dirty="0">
                <a:solidFill>
                  <a:schemeClr val="tx2"/>
                </a:solidFill>
                <a:latin typeface="Verdana" pitchFamily="34" charset="0"/>
              </a:rPr>
              <a:t>書きましょう。</a:t>
            </a:r>
          </a:p>
        </p:txBody>
      </p:sp>
      <p:sp>
        <p:nvSpPr>
          <p:cNvPr id="2051" name="WordArt 8"/>
          <p:cNvSpPr>
            <a:spLocks noChangeArrowheads="1" noChangeShapeType="1" noTextEdit="1"/>
          </p:cNvSpPr>
          <p:nvPr/>
        </p:nvSpPr>
        <p:spPr bwMode="auto">
          <a:xfrm>
            <a:off x="169863" y="68263"/>
            <a:ext cx="720725" cy="384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ＭＳ Ｐゴシック"/>
                <a:ea typeface="ＭＳ Ｐゴシック"/>
              </a:rPr>
              <a:t>問題</a:t>
            </a:r>
          </a:p>
        </p:txBody>
      </p:sp>
      <p:sp>
        <p:nvSpPr>
          <p:cNvPr id="2052" name="Rectangle 9"/>
          <p:cNvSpPr>
            <a:spLocks noChangeArrowheads="1"/>
          </p:cNvSpPr>
          <p:nvPr/>
        </p:nvSpPr>
        <p:spPr bwMode="auto">
          <a:xfrm>
            <a:off x="7019925" y="3716338"/>
            <a:ext cx="1841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/>
          </a:p>
        </p:txBody>
      </p:sp>
      <p:pic>
        <p:nvPicPr>
          <p:cNvPr id="2053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913" y="1927225"/>
            <a:ext cx="3059112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図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4281488"/>
            <a:ext cx="3160713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図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813" y="4251325"/>
            <a:ext cx="3151187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ppt\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496" y="548678"/>
            <a:ext cx="1877288" cy="250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725144"/>
            <a:ext cx="1528311" cy="1988110"/>
          </a:xfrm>
          <a:prstGeom prst="rect">
            <a:avLst/>
          </a:prstGeom>
        </p:spPr>
      </p:pic>
      <p:sp>
        <p:nvSpPr>
          <p:cNvPr id="280582" name="AutoShape 6"/>
          <p:cNvSpPr>
            <a:spLocks noChangeArrowheads="1"/>
          </p:cNvSpPr>
          <p:nvPr/>
        </p:nvSpPr>
        <p:spPr bwMode="auto">
          <a:xfrm>
            <a:off x="468313" y="404813"/>
            <a:ext cx="6553200" cy="2087562"/>
          </a:xfrm>
          <a:prstGeom prst="wedgeRectCallout">
            <a:avLst>
              <a:gd name="adj1" fmla="val 60731"/>
              <a:gd name="adj2" fmla="val -1388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/>
              <a:t>部屋が暗すぎたり、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/>
              <a:t>明るすぎたりすると目がつかれやすくなります。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40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4000" dirty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4000" dirty="0"/>
          </a:p>
        </p:txBody>
      </p:sp>
      <p:sp>
        <p:nvSpPr>
          <p:cNvPr id="277508" name="AutoShape 4"/>
          <p:cNvSpPr>
            <a:spLocks noChangeArrowheads="1"/>
          </p:cNvSpPr>
          <p:nvPr/>
        </p:nvSpPr>
        <p:spPr bwMode="auto">
          <a:xfrm>
            <a:off x="1763713" y="3213100"/>
            <a:ext cx="7200900" cy="2089150"/>
          </a:xfrm>
          <a:prstGeom prst="wedgeRoundRectCallout">
            <a:avLst>
              <a:gd name="adj1" fmla="val -53991"/>
              <a:gd name="adj2" fmla="val 85486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600" dirty="0">
                <a:solidFill>
                  <a:srgbClr val="FF0000"/>
                </a:solidFill>
              </a:rPr>
              <a:t>問題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600" b="1" dirty="0"/>
              <a:t>どう</a:t>
            </a:r>
            <a:r>
              <a:rPr lang="ja-JP" altLang="en-US" sz="3600" b="1" dirty="0" smtClean="0"/>
              <a:t>やって，明るさを</a:t>
            </a:r>
            <a:r>
              <a:rPr lang="en-US" altLang="en-US" sz="3600" b="1" dirty="0" smtClean="0"/>
              <a:t>調節</a:t>
            </a:r>
            <a:r>
              <a:rPr lang="ja-JP" altLang="en-US" sz="3600" b="1" dirty="0" smtClean="0"/>
              <a:t>すれば</a:t>
            </a:r>
            <a:r>
              <a:rPr lang="ja-JP" altLang="en-US" sz="3600" b="1" dirty="0"/>
              <a:t>よいと思いますか？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724128" y="3645024"/>
            <a:ext cx="1537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ちょうせつ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82" grpId="0" build="allAtOnce" animBg="1"/>
      <p:bldP spid="27750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8145" y="1735938"/>
            <a:ext cx="1744335" cy="2269126"/>
          </a:xfrm>
          <a:prstGeom prst="rect">
            <a:avLst/>
          </a:prstGeom>
        </p:spPr>
      </p:pic>
      <p:sp>
        <p:nvSpPr>
          <p:cNvPr id="12290" name="AutoShape 5"/>
          <p:cNvSpPr>
            <a:spLocks noChangeArrowheads="1"/>
          </p:cNvSpPr>
          <p:nvPr/>
        </p:nvSpPr>
        <p:spPr bwMode="auto">
          <a:xfrm>
            <a:off x="179388" y="333375"/>
            <a:ext cx="8424862" cy="1223963"/>
          </a:xfrm>
          <a:prstGeom prst="wedgeRoundRectCallout">
            <a:avLst>
              <a:gd name="adj1" fmla="val 33569"/>
              <a:gd name="adj2" fmla="val 119907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800"/>
              <a:t>考えたことを発表しましょう</a:t>
            </a:r>
            <a:r>
              <a:rPr lang="ja-JP" altLang="en-US"/>
              <a:t>。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828000" y="3933825"/>
            <a:ext cx="75596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000" dirty="0"/>
              <a:t>・明るい時</a:t>
            </a:r>
            <a:r>
              <a:rPr lang="ja-JP" altLang="en-US" sz="4000" dirty="0" smtClean="0"/>
              <a:t>は，カーテン</a:t>
            </a:r>
            <a:r>
              <a:rPr lang="ja-JP" altLang="en-US" sz="4000" dirty="0"/>
              <a:t>をつかう。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827088" y="2133600"/>
            <a:ext cx="6192837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dirty="0"/>
              <a:t>・</a:t>
            </a:r>
            <a:r>
              <a:rPr lang="ja-JP" altLang="en-US" sz="4000" dirty="0"/>
              <a:t>部屋</a:t>
            </a:r>
            <a:r>
              <a:rPr lang="ja-JP" altLang="en-US" sz="4000" dirty="0" smtClean="0"/>
              <a:t>が暗い時は，あかり</a:t>
            </a:r>
            <a:r>
              <a:rPr lang="ja-JP" altLang="en-US" sz="4000" dirty="0"/>
              <a:t>　　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000" dirty="0"/>
              <a:t>　をつける。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/>
      <p:bldP spid="430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ppt\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063" y="4304478"/>
            <a:ext cx="1769358" cy="235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0582" name="AutoShape 6"/>
          <p:cNvSpPr>
            <a:spLocks noChangeArrowheads="1"/>
          </p:cNvSpPr>
          <p:nvPr/>
        </p:nvSpPr>
        <p:spPr bwMode="auto">
          <a:xfrm>
            <a:off x="250825" y="404812"/>
            <a:ext cx="7345363" cy="5688483"/>
          </a:xfrm>
          <a:prstGeom prst="wedgeRectCallout">
            <a:avLst>
              <a:gd name="adj1" fmla="val 53744"/>
              <a:gd name="adj2" fmla="val 2869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/>
              <a:t>ちょうどよい明るさにする方法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4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>
                <a:solidFill>
                  <a:srgbClr val="7030A0"/>
                </a:solidFill>
              </a:rPr>
              <a:t>暗いとき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/>
              <a:t>部屋</a:t>
            </a:r>
            <a:r>
              <a:rPr lang="ja-JP" altLang="en-US" sz="4000" dirty="0" smtClean="0"/>
              <a:t>の</a:t>
            </a:r>
            <a:r>
              <a:rPr lang="ja-JP" altLang="en-US" sz="4000" dirty="0"/>
              <a:t>あかり</a:t>
            </a:r>
            <a:r>
              <a:rPr lang="ja-JP" altLang="en-US" sz="4000" dirty="0" smtClean="0"/>
              <a:t>を</a:t>
            </a:r>
            <a:r>
              <a:rPr lang="ja-JP" altLang="en-US" sz="4000" dirty="0"/>
              <a:t>つける。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4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>
                <a:solidFill>
                  <a:srgbClr val="FF0000"/>
                </a:solidFill>
              </a:rPr>
              <a:t>明るいとき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/>
              <a:t>カーテンで日ざしを弱める</a:t>
            </a:r>
            <a:r>
              <a:rPr lang="ja-JP" altLang="en-US" sz="4000" dirty="0" smtClean="0"/>
              <a:t>。</a:t>
            </a:r>
            <a:endParaRPr lang="en-US" altLang="ja-JP" sz="4000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4000" dirty="0" smtClean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4000" dirty="0" smtClean="0"/>
              <a:t>                        </a:t>
            </a:r>
            <a:r>
              <a:rPr lang="ja-JP" altLang="en-US" sz="4000" dirty="0" smtClean="0"/>
              <a:t>など</a:t>
            </a:r>
            <a:r>
              <a:rPr lang="ja-JP" altLang="en-US" sz="4000" dirty="0"/>
              <a:t>があります</a:t>
            </a:r>
            <a:r>
              <a:rPr lang="ja-JP" altLang="en-US" sz="4000" dirty="0" smtClean="0"/>
              <a:t>。</a:t>
            </a:r>
            <a:endParaRPr lang="en-US" altLang="ja-JP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82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82" name="AutoShape 6"/>
          <p:cNvSpPr>
            <a:spLocks noChangeArrowheads="1"/>
          </p:cNvSpPr>
          <p:nvPr/>
        </p:nvSpPr>
        <p:spPr bwMode="auto">
          <a:xfrm>
            <a:off x="250825" y="620713"/>
            <a:ext cx="7058025" cy="5040312"/>
          </a:xfrm>
          <a:prstGeom prst="wedgeRectCallout">
            <a:avLst>
              <a:gd name="adj1" fmla="val 54657"/>
              <a:gd name="adj2" fmla="val 3453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/>
              <a:t>そのほかにも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>
                <a:solidFill>
                  <a:srgbClr val="FF0000"/>
                </a:solidFill>
              </a:rPr>
              <a:t>・テレビを見るときは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>
                <a:solidFill>
                  <a:srgbClr val="FF0000"/>
                </a:solidFill>
              </a:rPr>
              <a:t>　部屋を明るくする。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>
                <a:solidFill>
                  <a:srgbClr val="FF0000"/>
                </a:solidFill>
              </a:rPr>
              <a:t>・勉強をするときは部屋の明　　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>
                <a:solidFill>
                  <a:srgbClr val="FF0000"/>
                </a:solidFill>
              </a:rPr>
              <a:t>　かりとつくえの明かりをつける。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4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/>
              <a:t>こんなことにも気をつけるとよいですよ。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4000"/>
          </a:p>
        </p:txBody>
      </p:sp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638" y="4149725"/>
            <a:ext cx="1757362" cy="255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82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82" name="Text Box 14"/>
          <p:cNvSpPr txBox="1">
            <a:spLocks noChangeArrowheads="1"/>
          </p:cNvSpPr>
          <p:nvPr/>
        </p:nvSpPr>
        <p:spPr bwMode="auto">
          <a:xfrm>
            <a:off x="179388" y="4076700"/>
            <a:ext cx="2016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3600"/>
              <a:t>　　　　</a:t>
            </a:r>
          </a:p>
        </p:txBody>
      </p:sp>
      <p:pic>
        <p:nvPicPr>
          <p:cNvPr id="15363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8788" name="Text Box 20"/>
          <p:cNvSpPr txBox="1">
            <a:spLocks noChangeArrowheads="1"/>
          </p:cNvSpPr>
          <p:nvPr/>
        </p:nvSpPr>
        <p:spPr bwMode="auto">
          <a:xfrm>
            <a:off x="323850" y="476250"/>
            <a:ext cx="8497888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4800">
                <a:solidFill>
                  <a:schemeClr val="bg1"/>
                </a:solidFill>
              </a:rPr>
              <a:t>【</a:t>
            </a:r>
            <a:r>
              <a:rPr lang="ja-JP" altLang="en-US" sz="4800">
                <a:solidFill>
                  <a:schemeClr val="bg1"/>
                </a:solidFill>
              </a:rPr>
              <a:t>まとめ</a:t>
            </a:r>
            <a:r>
              <a:rPr lang="en-US" altLang="ja-JP" sz="4800">
                <a:solidFill>
                  <a:schemeClr val="bg1"/>
                </a:solidFill>
              </a:rPr>
              <a:t>】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800">
                <a:solidFill>
                  <a:schemeClr val="bg1"/>
                </a:solidFill>
              </a:rPr>
              <a:t>けんこうにすごすには、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800">
                <a:solidFill>
                  <a:srgbClr val="FFFF00"/>
                </a:solidFill>
              </a:rPr>
              <a:t>部屋の空気の入れかえ</a:t>
            </a:r>
            <a:r>
              <a:rPr lang="ja-JP" altLang="en-US" sz="4800">
                <a:solidFill>
                  <a:schemeClr val="bg1"/>
                </a:solidFill>
              </a:rPr>
              <a:t>や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800">
                <a:solidFill>
                  <a:srgbClr val="FFFF00"/>
                </a:solidFill>
              </a:rPr>
              <a:t>明るさのちょうせつ</a:t>
            </a:r>
            <a:r>
              <a:rPr lang="ja-JP" altLang="en-US" sz="4800">
                <a:solidFill>
                  <a:schemeClr val="bg1"/>
                </a:solidFill>
              </a:rPr>
              <a:t>などを行い、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800">
                <a:solidFill>
                  <a:srgbClr val="FFFF00"/>
                </a:solidFill>
              </a:rPr>
              <a:t>身のまわりのかんきょうを整えることが大切</a:t>
            </a:r>
            <a:r>
              <a:rPr lang="ja-JP" altLang="en-US" sz="4800">
                <a:solidFill>
                  <a:schemeClr val="bg1"/>
                </a:solidFill>
              </a:rPr>
              <a:t>です。</a:t>
            </a:r>
          </a:p>
        </p:txBody>
      </p:sp>
      <p:pic>
        <p:nvPicPr>
          <p:cNvPr id="15365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76250"/>
            <a:ext cx="1555750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88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28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82" grpId="0"/>
      <p:bldP spid="28878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3202" y="3789040"/>
            <a:ext cx="1826695" cy="2376264"/>
          </a:xfrm>
          <a:prstGeom prst="rect">
            <a:avLst/>
          </a:prstGeom>
        </p:spPr>
      </p:pic>
      <p:sp>
        <p:nvSpPr>
          <p:cNvPr id="277508" name="AutoShape 4"/>
          <p:cNvSpPr>
            <a:spLocks noChangeArrowheads="1"/>
          </p:cNvSpPr>
          <p:nvPr/>
        </p:nvSpPr>
        <p:spPr bwMode="auto">
          <a:xfrm>
            <a:off x="539552" y="415925"/>
            <a:ext cx="7416998" cy="3517131"/>
          </a:xfrm>
          <a:prstGeom prst="wedgeRoundRectCallout">
            <a:avLst>
              <a:gd name="adj1" fmla="val 38791"/>
              <a:gd name="adj2" fmla="val 76408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3600" dirty="0">
                <a:solidFill>
                  <a:srgbClr val="FF0000"/>
                </a:solidFill>
              </a:rPr>
              <a:t>問題</a:t>
            </a:r>
          </a:p>
          <a:p>
            <a:pPr eaLnBrk="1" hangingPunct="1">
              <a:lnSpc>
                <a:spcPts val="6000"/>
              </a:lnSpc>
              <a:spcBef>
                <a:spcPct val="0"/>
              </a:spcBef>
              <a:buFontTx/>
              <a:buNone/>
            </a:pPr>
            <a:r>
              <a:rPr lang="ja-JP" altLang="en-US" sz="4000" dirty="0" smtClean="0"/>
              <a:t>空気の入れかえ</a:t>
            </a:r>
            <a:r>
              <a:rPr lang="ja-JP" altLang="ja-JP" sz="4000" dirty="0" smtClean="0"/>
              <a:t>や</a:t>
            </a:r>
            <a:r>
              <a:rPr lang="ja-JP" altLang="ja-JP" sz="4000" dirty="0"/>
              <a:t>明るさに</a:t>
            </a:r>
            <a:r>
              <a:rPr lang="ja-JP" altLang="ja-JP" sz="4000" dirty="0" smtClean="0"/>
              <a:t>ついて</a:t>
            </a:r>
            <a:r>
              <a:rPr lang="ja-JP" altLang="en-US" sz="4000" dirty="0" smtClean="0"/>
              <a:t>，健康</a:t>
            </a:r>
            <a:r>
              <a:rPr lang="ja-JP" altLang="en-US" sz="4000" dirty="0"/>
              <a:t>で気持ちよく生活する</a:t>
            </a:r>
            <a:r>
              <a:rPr lang="ja-JP" altLang="en-US" sz="4000" dirty="0" smtClean="0"/>
              <a:t>ためにできることを考えましょう</a:t>
            </a:r>
            <a:r>
              <a:rPr lang="ja-JP" altLang="en-US" sz="4000" dirty="0"/>
              <a:t>。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20000" y="1800000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けんこう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868362"/>
          </a:xfrm>
        </p:spPr>
        <p:txBody>
          <a:bodyPr/>
          <a:lstStyle/>
          <a:p>
            <a:r>
              <a:rPr lang="ja-JP" altLang="en-US" sz="4000" smtClean="0"/>
              <a:t>健康・安全を守るために活動している</a:t>
            </a:r>
          </a:p>
        </p:txBody>
      </p:sp>
      <p:pic>
        <p:nvPicPr>
          <p:cNvPr id="17413" name="Picture 6" descr="歯科医師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908050"/>
            <a:ext cx="163195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7" descr="薬剤師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125538"/>
            <a:ext cx="1404938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395288" y="2997200"/>
            <a:ext cx="54721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800"/>
              <a:t>医師（内科、眼科、耳鼻科、歯科）</a:t>
            </a:r>
          </a:p>
        </p:txBody>
      </p:sp>
      <p:sp>
        <p:nvSpPr>
          <p:cNvPr id="17418" name="Text Box 11"/>
          <p:cNvSpPr txBox="1">
            <a:spLocks noChangeArrowheads="1"/>
          </p:cNvSpPr>
          <p:nvPr/>
        </p:nvSpPr>
        <p:spPr bwMode="auto">
          <a:xfrm>
            <a:off x="6516688" y="2997200"/>
            <a:ext cx="1584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800"/>
              <a:t>薬剤師</a:t>
            </a:r>
          </a:p>
        </p:txBody>
      </p:sp>
      <p:sp>
        <p:nvSpPr>
          <p:cNvPr id="17419" name="Text Box 13"/>
          <p:cNvSpPr txBox="1">
            <a:spLocks noChangeArrowheads="1"/>
          </p:cNvSpPr>
          <p:nvPr/>
        </p:nvSpPr>
        <p:spPr bwMode="auto">
          <a:xfrm>
            <a:off x="5219700" y="5876925"/>
            <a:ext cx="36004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800"/>
              <a:t>スクールカウンセラー</a:t>
            </a:r>
          </a:p>
        </p:txBody>
      </p:sp>
      <p:sp>
        <p:nvSpPr>
          <p:cNvPr id="17420" name="Text Box 14"/>
          <p:cNvSpPr txBox="1">
            <a:spLocks noChangeArrowheads="1"/>
          </p:cNvSpPr>
          <p:nvPr/>
        </p:nvSpPr>
        <p:spPr bwMode="auto">
          <a:xfrm>
            <a:off x="3419475" y="5949950"/>
            <a:ext cx="13684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800"/>
              <a:t>栄養士</a:t>
            </a:r>
          </a:p>
        </p:txBody>
      </p:sp>
      <p:sp>
        <p:nvSpPr>
          <p:cNvPr id="17421" name="Text Box 15"/>
          <p:cNvSpPr txBox="1">
            <a:spLocks noChangeArrowheads="1"/>
          </p:cNvSpPr>
          <p:nvPr/>
        </p:nvSpPr>
        <p:spPr bwMode="auto">
          <a:xfrm>
            <a:off x="1042988" y="5949950"/>
            <a:ext cx="17287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800"/>
              <a:t>養護教諭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5896" y="3717032"/>
            <a:ext cx="1341927" cy="2243303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6176" y="3861048"/>
            <a:ext cx="1988110" cy="195676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584" y="1013297"/>
            <a:ext cx="1541747" cy="2055663"/>
          </a:xfrm>
          <a:prstGeom prst="rect">
            <a:avLst/>
          </a:prstGeom>
        </p:spPr>
      </p:pic>
      <p:pic>
        <p:nvPicPr>
          <p:cNvPr id="4098" name="Picture 2" descr="F:\ppt\5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41" y="3695774"/>
            <a:ext cx="1690632" cy="225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760000"/>
            <a:ext cx="8229600" cy="792163"/>
          </a:xfrm>
        </p:spPr>
        <p:txBody>
          <a:bodyPr/>
          <a:lstStyle/>
          <a:p>
            <a:pPr>
              <a:buFontTx/>
              <a:buNone/>
            </a:pPr>
            <a:r>
              <a:rPr lang="ja-JP" altLang="en-US" dirty="0" smtClean="0"/>
              <a:t>・なんだか頭がいたくなりそう。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468000" y="5040000"/>
            <a:ext cx="814705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buFontTx/>
              <a:buNone/>
            </a:pPr>
            <a:r>
              <a:rPr lang="ja-JP" altLang="en-US" dirty="0"/>
              <a:t>・空気がうすそう。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425450" y="203200"/>
            <a:ext cx="80645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>
                <a:solidFill>
                  <a:srgbClr val="FF0000"/>
                </a:solidFill>
              </a:rPr>
              <a:t>大勢の人が同じ部屋に集まると・・・。</a:t>
            </a:r>
          </a:p>
        </p:txBody>
      </p:sp>
      <p:pic>
        <p:nvPicPr>
          <p:cNvPr id="3077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998538"/>
            <a:ext cx="539750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  <p:bldP spid="337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1036638"/>
            <a:ext cx="5219700" cy="368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760000"/>
            <a:ext cx="8229600" cy="792163"/>
          </a:xfrm>
        </p:spPr>
        <p:txBody>
          <a:bodyPr/>
          <a:lstStyle/>
          <a:p>
            <a:pPr>
              <a:buFontTx/>
              <a:buNone/>
            </a:pPr>
            <a:r>
              <a:rPr lang="ja-JP" altLang="en-US" dirty="0" smtClean="0"/>
              <a:t>・なんだか頭がいたくなりそう。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468000" y="5040000"/>
            <a:ext cx="82296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buFontTx/>
              <a:buNone/>
            </a:pPr>
            <a:r>
              <a:rPr lang="ja-JP" altLang="en-US" dirty="0"/>
              <a:t>・ほこりをすってせきがでそう。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03238" y="244475"/>
            <a:ext cx="80645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>
                <a:solidFill>
                  <a:srgbClr val="FF0000"/>
                </a:solidFill>
              </a:rPr>
              <a:t>まどをしめ切ってそうじをすると・・・。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  <p:bldP spid="3379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033463"/>
            <a:ext cx="5221288" cy="369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760000"/>
            <a:ext cx="8229600" cy="792163"/>
          </a:xfrm>
        </p:spPr>
        <p:txBody>
          <a:bodyPr/>
          <a:lstStyle/>
          <a:p>
            <a:pPr>
              <a:buFontTx/>
              <a:buNone/>
            </a:pPr>
            <a:r>
              <a:rPr lang="ja-JP" altLang="en-US" dirty="0" smtClean="0"/>
              <a:t>・なんだか頭がいたくなりそう。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468000" y="5040000"/>
            <a:ext cx="82296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buFontTx/>
              <a:buNone/>
            </a:pPr>
            <a:r>
              <a:rPr lang="ja-JP" altLang="en-US" dirty="0"/>
              <a:t>・あつそう。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25450" y="203200"/>
            <a:ext cx="80645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dirty="0">
                <a:solidFill>
                  <a:srgbClr val="FF0000"/>
                </a:solidFill>
              </a:rPr>
              <a:t>ストーブ</a:t>
            </a:r>
            <a:r>
              <a:rPr lang="ja-JP" altLang="en-US" dirty="0" smtClean="0">
                <a:solidFill>
                  <a:srgbClr val="FF0000"/>
                </a:solidFill>
              </a:rPr>
              <a:t>をずっとつけていると</a:t>
            </a:r>
            <a:r>
              <a:rPr lang="ja-JP" altLang="en-US" dirty="0">
                <a:solidFill>
                  <a:srgbClr val="FF0000"/>
                </a:solidFill>
              </a:rPr>
              <a:t>・・・。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  <p:bldP spid="3379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4439164"/>
            <a:ext cx="1296144" cy="2158188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0153" y="2095978"/>
            <a:ext cx="1744335" cy="2269126"/>
          </a:xfrm>
          <a:prstGeom prst="rect">
            <a:avLst/>
          </a:prstGeom>
        </p:spPr>
      </p:pic>
      <p:sp>
        <p:nvSpPr>
          <p:cNvPr id="6146" name="AutoShape 5"/>
          <p:cNvSpPr>
            <a:spLocks noChangeArrowheads="1"/>
          </p:cNvSpPr>
          <p:nvPr/>
        </p:nvSpPr>
        <p:spPr bwMode="auto">
          <a:xfrm>
            <a:off x="323850" y="188913"/>
            <a:ext cx="8424863" cy="1223962"/>
          </a:xfrm>
          <a:prstGeom prst="wedgeRoundRectCallout">
            <a:avLst>
              <a:gd name="adj1" fmla="val 35792"/>
              <a:gd name="adj2" fmla="val 136380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/>
              <a:t>こんなと</a:t>
            </a:r>
            <a:r>
              <a:rPr lang="ja-JP" altLang="en-US" sz="4000" dirty="0" smtClean="0"/>
              <a:t>き，みんな</a:t>
            </a:r>
            <a:r>
              <a:rPr lang="ja-JP" altLang="en-US" sz="4000" dirty="0"/>
              <a:t>ならどうしますか。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827088" y="2492375"/>
            <a:ext cx="64817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000" dirty="0"/>
              <a:t>・</a:t>
            </a:r>
            <a:r>
              <a:rPr lang="ja-JP" altLang="en-US" sz="4000" dirty="0" err="1"/>
              <a:t>まどを</a:t>
            </a:r>
            <a:r>
              <a:rPr lang="ja-JP" altLang="en-US" sz="4000" dirty="0"/>
              <a:t>開ける。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843991" y="3573463"/>
            <a:ext cx="64817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000" dirty="0"/>
              <a:t>・外に出る。</a:t>
            </a:r>
          </a:p>
        </p:txBody>
      </p:sp>
      <p:sp>
        <p:nvSpPr>
          <p:cNvPr id="291842" name="AutoShape 2"/>
          <p:cNvSpPr>
            <a:spLocks noChangeArrowheads="1"/>
          </p:cNvSpPr>
          <p:nvPr/>
        </p:nvSpPr>
        <p:spPr bwMode="auto">
          <a:xfrm>
            <a:off x="2268538" y="4508500"/>
            <a:ext cx="5795962" cy="1655763"/>
          </a:xfrm>
          <a:prstGeom prst="wedgeRoundRectCallout">
            <a:avLst>
              <a:gd name="adj1" fmla="val -63204"/>
              <a:gd name="adj2" fmla="val 45782"/>
              <a:gd name="adj3" fmla="val 16667"/>
            </a:avLst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/>
              <a:t>どうして、そうしなくちゃ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/>
              <a:t>いけないの？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/>
      <p:bldP spid="36871" grpId="0"/>
      <p:bldP spid="2918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ppt\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618" y="4077072"/>
            <a:ext cx="1922382" cy="256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0582" name="AutoShape 6"/>
          <p:cNvSpPr>
            <a:spLocks noChangeArrowheads="1"/>
          </p:cNvSpPr>
          <p:nvPr/>
        </p:nvSpPr>
        <p:spPr bwMode="auto">
          <a:xfrm>
            <a:off x="179388" y="549275"/>
            <a:ext cx="7200900" cy="5759450"/>
          </a:xfrm>
          <a:prstGeom prst="wedgeRectCallout">
            <a:avLst>
              <a:gd name="adj1" fmla="val 55796"/>
              <a:gd name="adj2" fmla="val 2056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/>
              <a:t>部屋の空気を入れかえないと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>
                <a:solidFill>
                  <a:srgbClr val="FF0000"/>
                </a:solidFill>
              </a:rPr>
              <a:t>空気がよごれ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/>
              <a:t>せきやくしゃみが</a:t>
            </a:r>
            <a:r>
              <a:rPr lang="ja-JP" altLang="en-US" sz="4000" dirty="0" smtClean="0"/>
              <a:t>でたり，</a:t>
            </a:r>
            <a:endParaRPr lang="ja-JP" altLang="en-US" sz="4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/>
              <a:t>のどや頭がいたくなったりすることがあります。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4000" dirty="0"/>
              <a:t>1</a:t>
            </a:r>
            <a:r>
              <a:rPr lang="ja-JP" altLang="en-US" sz="4000" dirty="0"/>
              <a:t>時間に</a:t>
            </a:r>
            <a:r>
              <a:rPr lang="ja-JP" altLang="en-US" sz="4000" dirty="0" smtClean="0"/>
              <a:t>１度，１０分</a:t>
            </a:r>
            <a:r>
              <a:rPr lang="ja-JP" altLang="en-US" sz="4000" dirty="0"/>
              <a:t>くらい</a:t>
            </a:r>
            <a:r>
              <a:rPr lang="ja-JP" altLang="en-US" sz="4000" dirty="0" err="1"/>
              <a:t>まどや</a:t>
            </a:r>
            <a:endParaRPr lang="ja-JP" altLang="en-US" sz="4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/>
              <a:t>ドアを</a:t>
            </a:r>
            <a:r>
              <a:rPr lang="ja-JP" altLang="en-US" sz="4000" dirty="0" smtClean="0"/>
              <a:t>開けて，部屋</a:t>
            </a:r>
            <a:r>
              <a:rPr lang="ja-JP" altLang="en-US" sz="4000" dirty="0"/>
              <a:t>の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>
                <a:solidFill>
                  <a:srgbClr val="FF0000"/>
                </a:solidFill>
              </a:rPr>
              <a:t>空気を入れかえること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/>
              <a:t>が、ひつようです。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82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000" y="2520000"/>
            <a:ext cx="1528311" cy="1988110"/>
          </a:xfrm>
          <a:prstGeom prst="rect">
            <a:avLst/>
          </a:prstGeom>
        </p:spPr>
      </p:pic>
      <p:sp>
        <p:nvSpPr>
          <p:cNvPr id="8194" name="AutoShape 7"/>
          <p:cNvSpPr>
            <a:spLocks noChangeArrowheads="1"/>
          </p:cNvSpPr>
          <p:nvPr/>
        </p:nvSpPr>
        <p:spPr bwMode="auto">
          <a:xfrm>
            <a:off x="530225" y="720000"/>
            <a:ext cx="8208962" cy="1370012"/>
          </a:xfrm>
          <a:prstGeom prst="wedgeRoundRectCallout">
            <a:avLst>
              <a:gd name="adj1" fmla="val 39722"/>
              <a:gd name="adj2" fmla="val 85032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dirty="0">
                <a:solidFill>
                  <a:schemeClr val="tx2"/>
                </a:solidFill>
                <a:latin typeface="Verdana" pitchFamily="34" charset="0"/>
              </a:rPr>
              <a:t>このような部屋に</a:t>
            </a:r>
            <a:r>
              <a:rPr lang="ja-JP" altLang="en-US" dirty="0" smtClean="0">
                <a:solidFill>
                  <a:schemeClr val="tx2"/>
                </a:solidFill>
                <a:latin typeface="Verdana" pitchFamily="34" charset="0"/>
              </a:rPr>
              <a:t>いたら，どの</a:t>
            </a:r>
            <a:r>
              <a:rPr lang="ja-JP" altLang="en-US" dirty="0">
                <a:solidFill>
                  <a:schemeClr val="tx2"/>
                </a:solidFill>
                <a:latin typeface="Verdana" pitchFamily="34" charset="0"/>
              </a:rPr>
              <a:t>ように感じるでしょうか</a:t>
            </a:r>
            <a:r>
              <a:rPr lang="ja-JP" altLang="en-US" dirty="0" smtClean="0">
                <a:solidFill>
                  <a:schemeClr val="tx2"/>
                </a:solidFill>
                <a:latin typeface="Verdana" pitchFamily="34" charset="0"/>
              </a:rPr>
              <a:t>。ワークシートに</a:t>
            </a:r>
            <a:r>
              <a:rPr lang="ja-JP" altLang="en-US" dirty="0">
                <a:solidFill>
                  <a:schemeClr val="tx2"/>
                </a:solidFill>
                <a:latin typeface="Verdana" pitchFamily="34" charset="0"/>
              </a:rPr>
              <a:t>書きましょう。</a:t>
            </a:r>
          </a:p>
        </p:txBody>
      </p:sp>
      <p:sp>
        <p:nvSpPr>
          <p:cNvPr id="8195" name="WordArt 8"/>
          <p:cNvSpPr>
            <a:spLocks noChangeArrowheads="1" noChangeShapeType="1" noTextEdit="1"/>
          </p:cNvSpPr>
          <p:nvPr/>
        </p:nvSpPr>
        <p:spPr bwMode="auto">
          <a:xfrm>
            <a:off x="169863" y="180000"/>
            <a:ext cx="720725" cy="384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36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ＭＳ Ｐゴシック"/>
                <a:ea typeface="ＭＳ Ｐゴシック"/>
              </a:rPr>
              <a:t>問題</a:t>
            </a:r>
          </a:p>
        </p:txBody>
      </p:sp>
      <p:sp>
        <p:nvSpPr>
          <p:cNvPr id="8196" name="Rectangle 9"/>
          <p:cNvSpPr>
            <a:spLocks noChangeArrowheads="1"/>
          </p:cNvSpPr>
          <p:nvPr/>
        </p:nvSpPr>
        <p:spPr bwMode="auto">
          <a:xfrm>
            <a:off x="7019925" y="3716338"/>
            <a:ext cx="1841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/>
          </a:p>
        </p:txBody>
      </p:sp>
      <p:pic>
        <p:nvPicPr>
          <p:cNvPr id="8197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340000"/>
            <a:ext cx="3278187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960000"/>
            <a:ext cx="3316288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713" y="1198563"/>
            <a:ext cx="4968875" cy="351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5661025"/>
            <a:ext cx="8229600" cy="792163"/>
          </a:xfrm>
        </p:spPr>
        <p:txBody>
          <a:bodyPr/>
          <a:lstStyle/>
          <a:p>
            <a:pPr>
              <a:buFontTx/>
              <a:buNone/>
            </a:pPr>
            <a:r>
              <a:rPr lang="ja-JP" altLang="en-US" smtClean="0"/>
              <a:t>・目がちかちかしそう。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684213" y="4868863"/>
            <a:ext cx="82296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buFontTx/>
              <a:buNone/>
            </a:pPr>
            <a:r>
              <a:rPr lang="ja-JP" altLang="en-US"/>
              <a:t>・文字が見えにくそう。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68313" y="476250"/>
            <a:ext cx="8064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3600">
                <a:solidFill>
                  <a:srgbClr val="0000FF"/>
                </a:solidFill>
              </a:rPr>
              <a:t>部屋が暗すぎると・・・。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  <p:bldP spid="327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12875"/>
            <a:ext cx="4968875" cy="351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5733256"/>
            <a:ext cx="8229600" cy="793750"/>
          </a:xfrm>
        </p:spPr>
        <p:txBody>
          <a:bodyPr/>
          <a:lstStyle/>
          <a:p>
            <a:pPr>
              <a:buFontTx/>
              <a:buNone/>
            </a:pPr>
            <a:r>
              <a:rPr lang="ja-JP" altLang="en-US" dirty="0" smtClean="0"/>
              <a:t>・見えにくそう。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95288" y="4724400"/>
            <a:ext cx="82296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buFontTx/>
              <a:buNone/>
            </a:pPr>
            <a:r>
              <a:rPr lang="ja-JP" altLang="en-US"/>
              <a:t>・まぶしそう。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68313" y="476250"/>
            <a:ext cx="80645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3600">
                <a:solidFill>
                  <a:srgbClr val="FF0000"/>
                </a:solidFill>
              </a:rPr>
              <a:t>部屋が明るすぎると・・・。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  <p:bldP spid="34820" grpId="0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2155</TotalTime>
  <Words>401</Words>
  <Application>Microsoft Office PowerPoint</Application>
  <PresentationFormat>画面に合わせる (4:3)</PresentationFormat>
  <Paragraphs>73</Paragraphs>
  <Slides>16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健康・安全を守るために活動している</vt:lpstr>
    </vt:vector>
  </TitlesOfParts>
  <Company>TAIMS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6年「病気の予防」</dc:title>
  <dc:creator>TAIMS</dc:creator>
  <cp:lastModifiedBy> </cp:lastModifiedBy>
  <cp:revision>120</cp:revision>
  <dcterms:created xsi:type="dcterms:W3CDTF">2012-05-31T02:40:42Z</dcterms:created>
  <dcterms:modified xsi:type="dcterms:W3CDTF">2014-03-07T06:21:22Z</dcterms:modified>
</cp:coreProperties>
</file>