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2" r:id="rId2"/>
    <p:sldId id="293" r:id="rId3"/>
    <p:sldId id="294" r:id="rId4"/>
    <p:sldId id="297" r:id="rId5"/>
    <p:sldId id="295" r:id="rId6"/>
    <p:sldId id="275" r:id="rId7"/>
    <p:sldId id="289" r:id="rId8"/>
    <p:sldId id="296" r:id="rId9"/>
    <p:sldId id="298" r:id="rId10"/>
    <p:sldId id="299" r:id="rId11"/>
    <p:sldId id="300" r:id="rId12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495"/>
    <a:srgbClr val="F85AE1"/>
    <a:srgbClr val="FEA8EC"/>
    <a:srgbClr val="FEDEFF"/>
    <a:srgbClr val="FED6F8"/>
    <a:srgbClr val="FEB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8" y="-114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9901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8A8F5911-57B6-46BD-81D3-CE732E655064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6679"/>
            <a:ext cx="2971800" cy="49901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4" y="9446679"/>
            <a:ext cx="2971800" cy="49901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E2CE3D0A-9712-4406-9B00-AA833B728B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60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23E30A99-9844-4C0D-BE01-8454ED608AAD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4600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480" y="4785955"/>
            <a:ext cx="5487041" cy="3915926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846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3852" y="9447846"/>
            <a:ext cx="2972547" cy="497842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78E3694C-4262-4C0F-8241-68164B228B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03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92213" y="1244600"/>
            <a:ext cx="4473575" cy="33559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3694C-4262-4C0F-8241-68164B228B3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9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3CE02-A15A-4D10-936E-AB3F86350F5E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01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472A7-BBC8-4EF2-BE39-92D8126ACA09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9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9B36-5AB0-489A-B3C1-DF829D0F9FCD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08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22E4B-13E5-4DB2-B007-39B1B97B43D6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00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A1BE-CD00-4ECC-9C5A-C993536366BE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05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C0AF-9116-46B4-BED4-4DE3DA301791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17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54EE-4D1B-427E-ACFA-F113056C4577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43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F99-2FEF-4327-BCEF-E681F826A03C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25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480A-BF7E-4FB2-B4EB-40412AC60C3C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708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87949-CF9D-45AC-803B-1201F162A045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90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73FD-E91C-4159-A95A-44BFBD1F6275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14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156AE-9DB9-48C2-89EE-744CF21FCC9F}" type="datetime1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06A36-A7A9-496E-8D4C-9A57880027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00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円/楕円 30"/>
          <p:cNvSpPr/>
          <p:nvPr/>
        </p:nvSpPr>
        <p:spPr>
          <a:xfrm>
            <a:off x="7582437" y="4726548"/>
            <a:ext cx="850006" cy="1133341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085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999" y="3052294"/>
            <a:ext cx="4999203" cy="311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正方形/長方形 24"/>
          <p:cNvSpPr/>
          <p:nvPr/>
        </p:nvSpPr>
        <p:spPr>
          <a:xfrm>
            <a:off x="399245" y="1468192"/>
            <a:ext cx="5579772" cy="47007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r>
              <a:rPr lang="ja-JP" altLang="en-US" sz="2800" dirty="0">
                <a:solidFill>
                  <a:schemeClr val="tx1"/>
                </a:solidFill>
              </a:rPr>
              <a:t>Ｑ</a:t>
            </a:r>
            <a:r>
              <a:rPr lang="en-US" altLang="ja-JP" sz="2800" dirty="0">
                <a:solidFill>
                  <a:schemeClr val="tx1"/>
                </a:solidFill>
              </a:rPr>
              <a:t>.</a:t>
            </a:r>
            <a:r>
              <a:rPr lang="ja-JP" altLang="ja-JP" sz="2800" dirty="0">
                <a:solidFill>
                  <a:schemeClr val="tx1"/>
                </a:solidFill>
              </a:rPr>
              <a:t>夏の晴れた日に車外気温が</a:t>
            </a:r>
            <a:r>
              <a:rPr lang="en-US" altLang="ja-JP" sz="2800" dirty="0">
                <a:solidFill>
                  <a:schemeClr val="tx1"/>
                </a:solidFill>
              </a:rPr>
              <a:t>25</a:t>
            </a:r>
            <a:r>
              <a:rPr lang="ja-JP" altLang="ja-JP" sz="2800" dirty="0" smtClean="0">
                <a:solidFill>
                  <a:schemeClr val="tx1"/>
                </a:solidFill>
              </a:rPr>
              <a:t>℃～</a:t>
            </a:r>
            <a:r>
              <a:rPr lang="en-US" altLang="ja-JP" sz="2800" dirty="0" smtClean="0">
                <a:solidFill>
                  <a:schemeClr val="tx1"/>
                </a:solidFill>
              </a:rPr>
              <a:t>27</a:t>
            </a:r>
            <a:r>
              <a:rPr lang="ja-JP" altLang="ja-JP" sz="2800" dirty="0">
                <a:solidFill>
                  <a:schemeClr val="tx1"/>
                </a:solidFill>
              </a:rPr>
              <a:t>℃</a:t>
            </a:r>
            <a:r>
              <a:rPr lang="ja-JP" altLang="ja-JP" sz="2800" dirty="0" smtClean="0">
                <a:solidFill>
                  <a:schemeClr val="tx1"/>
                </a:solidFill>
              </a:rPr>
              <a:t>で</a:t>
            </a:r>
            <a:r>
              <a:rPr lang="ja-JP" altLang="en-US" sz="2800" dirty="0" smtClean="0">
                <a:solidFill>
                  <a:schemeClr val="tx1"/>
                </a:solidFill>
              </a:rPr>
              <a:t>，</a:t>
            </a:r>
            <a:r>
              <a:rPr lang="ja-JP" altLang="ja-JP" sz="2800" dirty="0" smtClean="0">
                <a:solidFill>
                  <a:schemeClr val="tx1"/>
                </a:solidFill>
              </a:rPr>
              <a:t>車</a:t>
            </a:r>
            <a:r>
              <a:rPr lang="ja-JP" altLang="ja-JP" sz="2800" dirty="0">
                <a:solidFill>
                  <a:schemeClr val="tx1"/>
                </a:solidFill>
              </a:rPr>
              <a:t>の窓を閉め切る</a:t>
            </a:r>
            <a:r>
              <a:rPr lang="ja-JP" altLang="ja-JP" sz="2800" dirty="0" smtClean="0">
                <a:solidFill>
                  <a:schemeClr val="tx1"/>
                </a:solidFill>
              </a:rPr>
              <a:t>と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marL="360363" indent="-360363"/>
            <a:r>
              <a:rPr lang="ja-JP" altLang="en-US" sz="2800" dirty="0">
                <a:solidFill>
                  <a:schemeClr val="tx1"/>
                </a:solidFill>
              </a:rPr>
              <a:t>　</a:t>
            </a:r>
            <a:r>
              <a:rPr lang="ja-JP" altLang="ja-JP" sz="2800" dirty="0" smtClean="0">
                <a:solidFill>
                  <a:schemeClr val="tx1"/>
                </a:solidFill>
              </a:rPr>
              <a:t>１時間後</a:t>
            </a:r>
            <a:r>
              <a:rPr lang="ja-JP" altLang="ja-JP" sz="2800" dirty="0">
                <a:solidFill>
                  <a:schemeClr val="tx1"/>
                </a:solidFill>
              </a:rPr>
              <a:t>には車内の温度は</a:t>
            </a:r>
            <a:r>
              <a:rPr lang="ja-JP" altLang="ja-JP" sz="2800" dirty="0" smtClean="0">
                <a:solidFill>
                  <a:schemeClr val="tx1"/>
                </a:solidFill>
              </a:rPr>
              <a:t>？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marL="360363" indent="-360363">
              <a:spcBef>
                <a:spcPts val="1200"/>
              </a:spcBef>
            </a:pPr>
            <a:r>
              <a:rPr lang="ja-JP" altLang="en-US" sz="2800" dirty="0">
                <a:solidFill>
                  <a:schemeClr val="tx1"/>
                </a:solidFill>
              </a:rPr>
              <a:t>Ｑ</a:t>
            </a:r>
            <a:r>
              <a:rPr lang="en-US" altLang="ja-JP" sz="2800" dirty="0">
                <a:solidFill>
                  <a:schemeClr val="tx1"/>
                </a:solidFill>
              </a:rPr>
              <a:t>.</a:t>
            </a:r>
            <a:r>
              <a:rPr lang="ja-JP" altLang="ja-JP" sz="2800" dirty="0">
                <a:solidFill>
                  <a:schemeClr val="tx1"/>
                </a:solidFill>
              </a:rPr>
              <a:t>もし、この車内に体温約</a:t>
            </a:r>
            <a:r>
              <a:rPr lang="en-US" altLang="ja-JP" sz="2800" dirty="0">
                <a:solidFill>
                  <a:schemeClr val="tx1"/>
                </a:solidFill>
              </a:rPr>
              <a:t>36</a:t>
            </a:r>
            <a:r>
              <a:rPr lang="ja-JP" altLang="ja-JP" sz="2800" dirty="0">
                <a:solidFill>
                  <a:schemeClr val="tx1"/>
                </a:solidFill>
              </a:rPr>
              <a:t>℃</a:t>
            </a:r>
            <a:r>
              <a:rPr lang="ja-JP" altLang="ja-JP" sz="2800" dirty="0" smtClean="0">
                <a:solidFill>
                  <a:schemeClr val="tx1"/>
                </a:solidFill>
              </a:rPr>
              <a:t>の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marL="360363" indent="-360363">
              <a:spcBef>
                <a:spcPts val="1200"/>
              </a:spcBef>
            </a:pPr>
            <a:r>
              <a:rPr lang="ja-JP" altLang="en-US" sz="2800" dirty="0">
                <a:solidFill>
                  <a:schemeClr val="tx1"/>
                </a:solidFill>
              </a:rPr>
              <a:t>　</a:t>
            </a:r>
            <a:r>
              <a:rPr lang="ja-JP" altLang="ja-JP" sz="2800" dirty="0" smtClean="0">
                <a:solidFill>
                  <a:schemeClr val="tx1"/>
                </a:solidFill>
              </a:rPr>
              <a:t>大人が</a:t>
            </a:r>
            <a:r>
              <a:rPr lang="ja-JP" altLang="ja-JP" sz="2800" dirty="0">
                <a:solidFill>
                  <a:schemeClr val="tx1"/>
                </a:solidFill>
              </a:rPr>
              <a:t>１時間いる</a:t>
            </a:r>
            <a:r>
              <a:rPr lang="ja-JP" altLang="ja-JP" sz="2800" dirty="0" smtClean="0">
                <a:solidFill>
                  <a:schemeClr val="tx1"/>
                </a:solidFill>
              </a:rPr>
              <a:t>と</a:t>
            </a:r>
            <a:r>
              <a:rPr lang="ja-JP" altLang="en-US" sz="2800" dirty="0" smtClean="0">
                <a:solidFill>
                  <a:schemeClr val="tx1"/>
                </a:solidFill>
              </a:rPr>
              <a:t>，</a:t>
            </a:r>
            <a:r>
              <a:rPr lang="ja-JP" altLang="ja-JP" sz="2800" dirty="0" smtClean="0">
                <a:solidFill>
                  <a:schemeClr val="tx1"/>
                </a:solidFill>
              </a:rPr>
              <a:t>体温</a:t>
            </a:r>
            <a:r>
              <a:rPr lang="ja-JP" altLang="ja-JP" sz="2800" dirty="0">
                <a:solidFill>
                  <a:schemeClr val="tx1"/>
                </a:solidFill>
              </a:rPr>
              <a:t>は</a:t>
            </a:r>
            <a:r>
              <a:rPr lang="ja-JP" altLang="ja-JP" sz="2800" dirty="0" smtClean="0">
                <a:solidFill>
                  <a:schemeClr val="tx1"/>
                </a:solidFill>
              </a:rPr>
              <a:t>ど</a:t>
            </a:r>
            <a:r>
              <a:rPr lang="ja-JP" altLang="en-US" sz="2800" dirty="0" smtClean="0">
                <a:solidFill>
                  <a:schemeClr val="tx1"/>
                </a:solidFill>
              </a:rPr>
              <a:t>の</a:t>
            </a:r>
          </a:p>
          <a:p>
            <a:pPr marL="360363" indent="-360363">
              <a:spcBef>
                <a:spcPts val="1200"/>
              </a:spcBef>
            </a:pPr>
            <a:r>
              <a:rPr lang="ja-JP" altLang="en-US" sz="2800" dirty="0">
                <a:solidFill>
                  <a:schemeClr val="tx1"/>
                </a:solidFill>
              </a:rPr>
              <a:t>　</a:t>
            </a:r>
            <a:r>
              <a:rPr lang="ja-JP" altLang="ja-JP" sz="2800" dirty="0" smtClean="0">
                <a:solidFill>
                  <a:schemeClr val="tx1"/>
                </a:solidFill>
              </a:rPr>
              <a:t>位</a:t>
            </a:r>
            <a:r>
              <a:rPr lang="ja-JP" altLang="ja-JP" sz="2800" dirty="0">
                <a:solidFill>
                  <a:schemeClr val="tx1"/>
                </a:solidFill>
              </a:rPr>
              <a:t>に</a:t>
            </a:r>
            <a:r>
              <a:rPr lang="ja-JP" altLang="ja-JP" sz="2800" dirty="0" smtClean="0">
                <a:solidFill>
                  <a:schemeClr val="tx1"/>
                </a:solidFill>
              </a:rPr>
              <a:t>なるだろう？</a:t>
            </a:r>
            <a:endParaRPr lang="ja-JP" altLang="en-US" sz="2800" dirty="0" smtClean="0">
              <a:solidFill>
                <a:schemeClr val="tx1"/>
              </a:solidFill>
            </a:endParaRPr>
          </a:p>
          <a:p>
            <a:pPr marL="360363" indent="-360363">
              <a:spcBef>
                <a:spcPts val="1200"/>
              </a:spcBef>
            </a:pPr>
            <a:r>
              <a:rPr lang="ja-JP" altLang="en-US" sz="2800" dirty="0">
                <a:solidFill>
                  <a:schemeClr val="tx1"/>
                </a:solidFill>
              </a:rPr>
              <a:t>Ｑ</a:t>
            </a:r>
            <a:r>
              <a:rPr lang="en-US" altLang="ja-JP" sz="2800" dirty="0">
                <a:solidFill>
                  <a:schemeClr val="tx1"/>
                </a:solidFill>
              </a:rPr>
              <a:t>.</a:t>
            </a:r>
            <a:r>
              <a:rPr lang="ja-JP" altLang="ja-JP" sz="2800" dirty="0">
                <a:solidFill>
                  <a:schemeClr val="tx1"/>
                </a:solidFill>
              </a:rPr>
              <a:t>運動中に起きた熱中症発生時の</a:t>
            </a:r>
            <a:r>
              <a:rPr lang="ja-JP" altLang="ja-JP" sz="2800" dirty="0" smtClean="0">
                <a:solidFill>
                  <a:schemeClr val="tx1"/>
                </a:solidFill>
              </a:rPr>
              <a:t>最低気温</a:t>
            </a:r>
            <a:r>
              <a:rPr lang="ja-JP" altLang="ja-JP" sz="2800" dirty="0">
                <a:solidFill>
                  <a:schemeClr val="tx1"/>
                </a:solidFill>
              </a:rPr>
              <a:t>はどのくらい？</a:t>
            </a:r>
            <a:r>
              <a:rPr lang="ja-JP" altLang="ja-JP" sz="3200" dirty="0"/>
              <a:t> </a:t>
            </a:r>
            <a:endParaRPr lang="ja-JP" altLang="en-US" sz="3200" dirty="0" smtClean="0"/>
          </a:p>
          <a:p>
            <a:r>
              <a:rPr lang="ja-JP" altLang="en-US" sz="3200" dirty="0">
                <a:solidFill>
                  <a:schemeClr val="tx1"/>
                </a:solidFill>
              </a:rPr>
              <a:t>　</a:t>
            </a:r>
            <a:r>
              <a:rPr lang="ja-JP" altLang="ja-JP" sz="2000" dirty="0" smtClean="0">
                <a:solidFill>
                  <a:schemeClr val="tx1"/>
                </a:solidFill>
              </a:rPr>
              <a:t>（</a:t>
            </a:r>
            <a:r>
              <a:rPr lang="en-US" altLang="ja-JP" sz="2000" dirty="0">
                <a:solidFill>
                  <a:schemeClr val="tx1"/>
                </a:solidFill>
              </a:rPr>
              <a:t>1970</a:t>
            </a:r>
            <a:r>
              <a:rPr lang="ja-JP" altLang="ja-JP" sz="2000" dirty="0">
                <a:solidFill>
                  <a:schemeClr val="tx1"/>
                </a:solidFill>
              </a:rPr>
              <a:t>～</a:t>
            </a:r>
            <a:r>
              <a:rPr lang="en-US" altLang="ja-JP" sz="2000" dirty="0">
                <a:solidFill>
                  <a:schemeClr val="tx1"/>
                </a:solidFill>
              </a:rPr>
              <a:t>2009</a:t>
            </a:r>
            <a:r>
              <a:rPr lang="ja-JP" altLang="ja-JP" sz="2000" dirty="0">
                <a:solidFill>
                  <a:schemeClr val="tx1"/>
                </a:solidFill>
              </a:rPr>
              <a:t>年データ</a:t>
            </a:r>
            <a:r>
              <a:rPr lang="ja-JP" altLang="ja-JP" sz="2000" dirty="0" smtClean="0">
                <a:solidFill>
                  <a:schemeClr val="tx1"/>
                </a:solidFill>
              </a:rPr>
              <a:t>）</a:t>
            </a:r>
            <a:endParaRPr lang="ja-JP" altLang="ja-JP" sz="3200" dirty="0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869325" y="206063"/>
            <a:ext cx="7138115" cy="9659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/>
              <a:t>環境と温度</a:t>
            </a:r>
            <a:endParaRPr kumimoji="1" lang="ja-JP" altLang="en-US" sz="6000" dirty="0"/>
          </a:p>
        </p:txBody>
      </p:sp>
      <p:sp>
        <p:nvSpPr>
          <p:cNvPr id="28" name="角丸四角形吹き出し 27"/>
          <p:cNvSpPr/>
          <p:nvPr/>
        </p:nvSpPr>
        <p:spPr>
          <a:xfrm>
            <a:off x="6351686" y="1468191"/>
            <a:ext cx="2337516" cy="689647"/>
          </a:xfrm>
          <a:prstGeom prst="wedgeRoundRectCallout">
            <a:avLst>
              <a:gd name="adj1" fmla="val -71418"/>
              <a:gd name="adj2" fmla="val 16748"/>
              <a:gd name="adj3" fmla="val 16667"/>
            </a:avLst>
          </a:prstGeom>
          <a:solidFill>
            <a:srgbClr val="FED6F8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Ａ</a:t>
            </a:r>
            <a:r>
              <a:rPr lang="en-US" altLang="ja-JP" sz="3200" dirty="0">
                <a:solidFill>
                  <a:schemeClr val="tx1"/>
                </a:solidFill>
              </a:rPr>
              <a:t>.</a:t>
            </a:r>
            <a:r>
              <a:rPr lang="ja-JP" altLang="en-US" sz="3200" dirty="0">
                <a:solidFill>
                  <a:schemeClr val="tx1"/>
                </a:solidFill>
              </a:rPr>
              <a:t>約５８</a:t>
            </a:r>
            <a:r>
              <a:rPr lang="ja-JP" altLang="en-US" sz="3200" dirty="0" smtClean="0">
                <a:solidFill>
                  <a:schemeClr val="tx1"/>
                </a:solidFill>
              </a:rPr>
              <a:t>℃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9" name="角丸四角形吹き出し 28"/>
          <p:cNvSpPr/>
          <p:nvPr/>
        </p:nvSpPr>
        <p:spPr>
          <a:xfrm>
            <a:off x="5623704" y="2846231"/>
            <a:ext cx="3188994" cy="790633"/>
          </a:xfrm>
          <a:prstGeom prst="wedgeRoundRectCallout">
            <a:avLst>
              <a:gd name="adj1" fmla="val -47353"/>
              <a:gd name="adj2" fmla="val 83915"/>
              <a:gd name="adj3" fmla="val 16667"/>
            </a:avLst>
          </a:prstGeom>
          <a:solidFill>
            <a:srgbClr val="FED6F8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Ａ</a:t>
            </a:r>
            <a:r>
              <a:rPr lang="en-US" altLang="ja-JP" sz="3200" dirty="0">
                <a:solidFill>
                  <a:schemeClr val="tx1"/>
                </a:solidFill>
              </a:rPr>
              <a:t>.</a:t>
            </a:r>
            <a:r>
              <a:rPr lang="ja-JP" altLang="en-US" sz="3200" dirty="0">
                <a:solidFill>
                  <a:schemeClr val="tx1"/>
                </a:solidFill>
              </a:rPr>
              <a:t>３８～３８．９</a:t>
            </a:r>
            <a:r>
              <a:rPr lang="ja-JP" altLang="en-US" sz="3200" dirty="0" smtClean="0">
                <a:solidFill>
                  <a:schemeClr val="tx1"/>
                </a:solidFill>
              </a:rPr>
              <a:t>℃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0" name="角丸四角形吹き出し 29"/>
          <p:cNvSpPr/>
          <p:nvPr/>
        </p:nvSpPr>
        <p:spPr>
          <a:xfrm>
            <a:off x="4506384" y="5531477"/>
            <a:ext cx="1658967" cy="631065"/>
          </a:xfrm>
          <a:prstGeom prst="wedgeRoundRectCallout">
            <a:avLst>
              <a:gd name="adj1" fmla="val -67293"/>
              <a:gd name="adj2" fmla="val -39087"/>
              <a:gd name="adj3" fmla="val 16667"/>
            </a:avLst>
          </a:prstGeom>
          <a:solidFill>
            <a:srgbClr val="FED6F8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Ａ</a:t>
            </a:r>
            <a:r>
              <a:rPr lang="en-US" altLang="ja-JP" sz="3200" dirty="0">
                <a:solidFill>
                  <a:schemeClr val="tx1"/>
                </a:solidFill>
              </a:rPr>
              <a:t>.</a:t>
            </a:r>
            <a:r>
              <a:rPr lang="ja-JP" altLang="en-US" sz="3200" dirty="0">
                <a:solidFill>
                  <a:schemeClr val="tx1"/>
                </a:solidFill>
              </a:rPr>
              <a:t>２１</a:t>
            </a:r>
            <a:r>
              <a:rPr lang="ja-JP" altLang="en-US" sz="3200" dirty="0" smtClean="0">
                <a:solidFill>
                  <a:schemeClr val="tx1"/>
                </a:solidFill>
              </a:rPr>
              <a:t>℃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024" name="テキスト ボックス 1023"/>
          <p:cNvSpPr txBox="1"/>
          <p:nvPr/>
        </p:nvSpPr>
        <p:spPr>
          <a:xfrm>
            <a:off x="5351172" y="6356350"/>
            <a:ext cx="3081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  <p:sp>
        <p:nvSpPr>
          <p:cNvPr id="1025" name="スライド番号プレースホルダー 10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0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" name="爆発 1 26"/>
          <p:cNvSpPr>
            <a:spLocks noChangeArrowheads="1"/>
          </p:cNvSpPr>
          <p:nvPr/>
        </p:nvSpPr>
        <p:spPr bwMode="auto">
          <a:xfrm>
            <a:off x="482958" y="1"/>
            <a:ext cx="7627373" cy="3206839"/>
          </a:xfrm>
          <a:prstGeom prst="irregularSeal1">
            <a:avLst/>
          </a:prstGeom>
          <a:solidFill>
            <a:srgbClr val="FF0000"/>
          </a:solidFill>
          <a:ln w="12700">
            <a:solidFill>
              <a:srgbClr val="243F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救急隊が来るまで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あなたができること！</a:t>
            </a:r>
            <a:endParaRPr kumimoji="0" lang="ja-JP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85800" y="2833352"/>
            <a:ext cx="5287617" cy="37055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 indent="-263525">
              <a:lnSpc>
                <a:spcPct val="125000"/>
              </a:lnSpc>
            </a:pPr>
            <a:r>
              <a:rPr kumimoji="1" lang="en-US" altLang="ja-JP" sz="3200" dirty="0" smtClean="0">
                <a:solidFill>
                  <a:schemeClr val="tx1"/>
                </a:solidFill>
              </a:rPr>
              <a:t>1. 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まずは涼しい場所へ。</a:t>
            </a:r>
          </a:p>
          <a:p>
            <a:pPr marL="263525" indent="-263525">
              <a:lnSpc>
                <a:spcPct val="125000"/>
              </a:lnSpc>
            </a:pPr>
            <a:r>
              <a:rPr lang="en-US" altLang="ja-JP" sz="3200" dirty="0" smtClean="0">
                <a:solidFill>
                  <a:schemeClr val="tx1"/>
                </a:solidFill>
              </a:rPr>
              <a:t>2. </a:t>
            </a:r>
            <a:r>
              <a:rPr lang="ja-JP" altLang="en-US" sz="3200" dirty="0" smtClean="0">
                <a:solidFill>
                  <a:schemeClr val="tx1"/>
                </a:solidFill>
              </a:rPr>
              <a:t>衣服をゆるめる。</a:t>
            </a:r>
          </a:p>
          <a:p>
            <a:pPr marL="263525" indent="-263525">
              <a:lnSpc>
                <a:spcPct val="125000"/>
              </a:lnSpc>
            </a:pPr>
            <a:r>
              <a:rPr kumimoji="1" lang="en-US" altLang="ja-JP" sz="3200" dirty="0" smtClean="0">
                <a:solidFill>
                  <a:schemeClr val="tx1"/>
                </a:solidFill>
              </a:rPr>
              <a:t>3. </a:t>
            </a:r>
            <a:r>
              <a:rPr kumimoji="1" lang="ja-JP" altLang="en-US" sz="3200" dirty="0" smtClean="0">
                <a:solidFill>
                  <a:schemeClr val="tx1"/>
                </a:solidFill>
              </a:rPr>
              <a:t>体などに水をかけたり， </a:t>
            </a:r>
            <a:endParaRPr kumimoji="1" lang="en-US" altLang="ja-JP" sz="3200" dirty="0" smtClean="0">
              <a:solidFill>
                <a:schemeClr val="tx1"/>
              </a:solidFill>
            </a:endParaRPr>
          </a:p>
          <a:p>
            <a:pPr marL="263525" indent="-263525">
              <a:lnSpc>
                <a:spcPct val="125000"/>
              </a:lnSpc>
            </a:pPr>
            <a:r>
              <a:rPr lang="en-US" altLang="ja-JP" sz="3200" spc="-100" dirty="0">
                <a:solidFill>
                  <a:schemeClr val="tx1"/>
                </a:solidFill>
              </a:rPr>
              <a:t> </a:t>
            </a:r>
            <a:r>
              <a:rPr lang="en-US" altLang="ja-JP" sz="3200" spc="-100" dirty="0" smtClean="0">
                <a:solidFill>
                  <a:schemeClr val="tx1"/>
                </a:solidFill>
              </a:rPr>
              <a:t>   </a:t>
            </a:r>
            <a:r>
              <a:rPr kumimoji="1" lang="ja-JP" altLang="en-US" sz="3200" spc="-100" dirty="0" smtClean="0">
                <a:solidFill>
                  <a:schemeClr val="tx1"/>
                </a:solidFill>
              </a:rPr>
              <a:t>濡れタオルを当ててあおぐ。</a:t>
            </a:r>
          </a:p>
          <a:p>
            <a:pPr marL="263525" indent="-263525">
              <a:lnSpc>
                <a:spcPct val="125000"/>
              </a:lnSpc>
            </a:pPr>
            <a:r>
              <a:rPr lang="en-US" altLang="ja-JP" sz="3200" dirty="0" smtClean="0">
                <a:solidFill>
                  <a:schemeClr val="tx1"/>
                </a:solidFill>
              </a:rPr>
              <a:t>4. </a:t>
            </a:r>
            <a:r>
              <a:rPr lang="ja-JP" altLang="en-US" sz="3200" dirty="0" smtClean="0">
                <a:solidFill>
                  <a:schemeClr val="tx1"/>
                </a:solidFill>
              </a:rPr>
              <a:t>脇の下，首，足の付け根，</a:t>
            </a:r>
            <a:endParaRPr lang="en-US" altLang="ja-JP" sz="3200" dirty="0" smtClean="0">
              <a:solidFill>
                <a:schemeClr val="tx1"/>
              </a:solidFill>
            </a:endParaRPr>
          </a:p>
          <a:p>
            <a:pPr marL="263525" indent="-263525">
              <a:lnSpc>
                <a:spcPct val="125000"/>
              </a:lnSpc>
            </a:pPr>
            <a:r>
              <a:rPr lang="en-US" altLang="ja-JP" sz="3200" dirty="0">
                <a:solidFill>
                  <a:schemeClr val="tx1"/>
                </a:solidFill>
              </a:rPr>
              <a:t> </a:t>
            </a:r>
            <a:r>
              <a:rPr lang="en-US" altLang="ja-JP" sz="3200" dirty="0" smtClean="0">
                <a:solidFill>
                  <a:schemeClr val="tx1"/>
                </a:solidFill>
              </a:rPr>
              <a:t>  </a:t>
            </a:r>
            <a:r>
              <a:rPr lang="ja-JP" altLang="en-US" sz="3200" dirty="0" smtClean="0">
                <a:solidFill>
                  <a:schemeClr val="tx1"/>
                </a:solidFill>
              </a:rPr>
              <a:t> 股の間を冷やす。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pic>
        <p:nvPicPr>
          <p:cNvPr id="5123" name="図 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17" y="4936652"/>
            <a:ext cx="1264295" cy="150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994" y="1317169"/>
            <a:ext cx="1468674" cy="123037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7252" y="2505978"/>
            <a:ext cx="2358797" cy="2375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341232" y="6330638"/>
            <a:ext cx="2966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5997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64623" y="6270674"/>
            <a:ext cx="2057400" cy="365125"/>
          </a:xfrm>
        </p:spPr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488" y="3494809"/>
            <a:ext cx="1411535" cy="1978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569891" y="457200"/>
            <a:ext cx="6524687" cy="559005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>
              <a:lnSpc>
                <a:spcPct val="125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ShinGo-regular-83pv-RKSJ-H-Identity-H"/>
              </a:rPr>
              <a:t>○暑い</a:t>
            </a:r>
            <a:r>
              <a:rPr lang="ja-JP" altLang="en-US" sz="2800" dirty="0">
                <a:solidFill>
                  <a:schemeClr val="tx1"/>
                </a:solidFill>
                <a:latin typeface="ShinGo-regular-83pv-RKSJ-H-Identity-H"/>
              </a:rPr>
              <a:t>ときは熱中症が起こり得ることを認識</a:t>
            </a:r>
            <a:r>
              <a:rPr lang="ja-JP" altLang="en-US" sz="2800" dirty="0" smtClean="0">
                <a:solidFill>
                  <a:schemeClr val="tx1"/>
                </a:solidFill>
                <a:latin typeface="ShinGo-regular-83pv-RKSJ-H-Identity-H"/>
              </a:rPr>
              <a:t>し，具合</a:t>
            </a:r>
            <a:r>
              <a:rPr lang="ja-JP" altLang="en-US" sz="2800" dirty="0">
                <a:solidFill>
                  <a:schemeClr val="tx1"/>
                </a:solidFill>
                <a:latin typeface="ShinGo-regular-83pv-RKSJ-H-Identity-H"/>
              </a:rPr>
              <a:t>が悪くなった場合に</a:t>
            </a:r>
            <a:r>
              <a:rPr lang="ja-JP" altLang="en-US" sz="2800" dirty="0" smtClean="0">
                <a:solidFill>
                  <a:schemeClr val="tx1"/>
                </a:solidFill>
                <a:latin typeface="ShinGo-regular-83pv-RKSJ-H-Identity-H"/>
              </a:rPr>
              <a:t>は，早め</a:t>
            </a:r>
            <a:r>
              <a:rPr lang="ja-JP" altLang="en-US" sz="2800" dirty="0" smtClean="0">
                <a:solidFill>
                  <a:schemeClr val="tx1"/>
                </a:solidFill>
                <a:latin typeface="ShinGo-regular-83pv-RKSJ-H-Identity-H"/>
              </a:rPr>
              <a:t>に運動を中止して</a:t>
            </a:r>
            <a:r>
              <a:rPr lang="ja-JP" altLang="en-US" sz="2800" dirty="0">
                <a:solidFill>
                  <a:schemeClr val="tx1"/>
                </a:solidFill>
                <a:latin typeface="ShinGo-regular-83pv-RKSJ-H-Identity-H"/>
              </a:rPr>
              <a:t>必要な措置をとるようにしましょう</a:t>
            </a:r>
            <a:r>
              <a:rPr lang="ja-JP" altLang="en-US" sz="2800" dirty="0" smtClean="0">
                <a:solidFill>
                  <a:schemeClr val="tx1"/>
                </a:solidFill>
                <a:latin typeface="ShinGo-regular-83pv-RKSJ-H-Identity-H"/>
              </a:rPr>
              <a:t>。</a:t>
            </a:r>
          </a:p>
          <a:p>
            <a:pPr marL="360363" indent="-360363">
              <a:lnSpc>
                <a:spcPct val="125000"/>
              </a:lnSpc>
            </a:pPr>
            <a:r>
              <a:rPr lang="ja-JP" altLang="en-US" sz="2800" dirty="0" smtClean="0">
                <a:solidFill>
                  <a:schemeClr val="tx1"/>
                </a:solidFill>
              </a:rPr>
              <a:t>○服装</a:t>
            </a:r>
            <a:r>
              <a:rPr lang="ja-JP" altLang="en-US" sz="2800" dirty="0">
                <a:solidFill>
                  <a:schemeClr val="tx1"/>
                </a:solidFill>
              </a:rPr>
              <a:t>は軽装と</a:t>
            </a:r>
            <a:r>
              <a:rPr lang="ja-JP" altLang="en-US" sz="2800" dirty="0" smtClean="0">
                <a:solidFill>
                  <a:schemeClr val="tx1"/>
                </a:solidFill>
              </a:rPr>
              <a:t>し，吸湿性</a:t>
            </a:r>
            <a:r>
              <a:rPr lang="ja-JP" altLang="en-US" sz="2800" dirty="0">
                <a:solidFill>
                  <a:schemeClr val="tx1"/>
                </a:solidFill>
              </a:rPr>
              <a:t>や通気性のよい</a:t>
            </a:r>
            <a:r>
              <a:rPr lang="ja-JP" altLang="en-US" sz="2800" dirty="0" smtClean="0">
                <a:solidFill>
                  <a:schemeClr val="tx1"/>
                </a:solidFill>
              </a:rPr>
              <a:t>素材</a:t>
            </a:r>
            <a:r>
              <a:rPr lang="ja-JP" altLang="en-US" sz="2800" dirty="0">
                <a:solidFill>
                  <a:schemeClr val="tx1"/>
                </a:solidFill>
              </a:rPr>
              <a:t>にします。</a:t>
            </a:r>
            <a:r>
              <a:rPr lang="ja-JP" altLang="en-US" sz="2800" dirty="0" smtClean="0">
                <a:solidFill>
                  <a:schemeClr val="tx1"/>
                </a:solidFill>
              </a:rPr>
              <a:t>また，直射</a:t>
            </a:r>
            <a:r>
              <a:rPr lang="ja-JP" altLang="en-US" sz="2800" dirty="0">
                <a:solidFill>
                  <a:schemeClr val="tx1"/>
                </a:solidFill>
              </a:rPr>
              <a:t>日光は帽子で</a:t>
            </a:r>
            <a:r>
              <a:rPr lang="ja-JP" altLang="en-US" sz="2800" dirty="0" smtClean="0">
                <a:solidFill>
                  <a:schemeClr val="tx1"/>
                </a:solidFill>
              </a:rPr>
              <a:t>防ぐように</a:t>
            </a:r>
            <a:r>
              <a:rPr lang="ja-JP" altLang="en-US" sz="2800" dirty="0">
                <a:solidFill>
                  <a:schemeClr val="tx1"/>
                </a:solidFill>
              </a:rPr>
              <a:t>しましょう</a:t>
            </a:r>
            <a:r>
              <a:rPr lang="ja-JP" altLang="en-US" sz="2800" dirty="0" smtClean="0">
                <a:solidFill>
                  <a:schemeClr val="tx1"/>
                </a:solidFill>
              </a:rPr>
              <a:t>。</a:t>
            </a:r>
          </a:p>
          <a:p>
            <a:pPr marL="360363" indent="-360363">
              <a:lnSpc>
                <a:spcPct val="125000"/>
              </a:lnSpc>
            </a:pPr>
            <a:r>
              <a:rPr lang="ja-JP" altLang="en-US" sz="2800" dirty="0">
                <a:solidFill>
                  <a:schemeClr val="tx1"/>
                </a:solidFill>
              </a:rPr>
              <a:t>○</a:t>
            </a:r>
            <a:r>
              <a:rPr lang="ja-JP" altLang="en-US" sz="2800" dirty="0" smtClean="0">
                <a:solidFill>
                  <a:schemeClr val="tx1"/>
                </a:solidFill>
              </a:rPr>
              <a:t>運動</a:t>
            </a:r>
            <a:r>
              <a:rPr lang="ja-JP" altLang="en-US" sz="2800" dirty="0">
                <a:solidFill>
                  <a:schemeClr val="tx1"/>
                </a:solidFill>
              </a:rPr>
              <a:t>時に使用する保護具</a:t>
            </a:r>
            <a:r>
              <a:rPr lang="ja-JP" altLang="en-US" sz="2800" dirty="0" smtClean="0">
                <a:solidFill>
                  <a:schemeClr val="tx1"/>
                </a:solidFill>
              </a:rPr>
              <a:t>などは</a:t>
            </a:r>
            <a:r>
              <a:rPr lang="ja-JP" altLang="en-US" sz="2800" dirty="0">
                <a:solidFill>
                  <a:schemeClr val="tx1"/>
                </a:solidFill>
              </a:rPr>
              <a:t>休憩時に</a:t>
            </a:r>
            <a:r>
              <a:rPr lang="ja-JP" altLang="en-US" sz="2800" dirty="0" smtClean="0">
                <a:solidFill>
                  <a:schemeClr val="tx1"/>
                </a:solidFill>
              </a:rPr>
              <a:t>は緩めるか，はずすなどして，熱を</a:t>
            </a:r>
            <a:r>
              <a:rPr lang="ja-JP" altLang="en-US" sz="2800" dirty="0">
                <a:solidFill>
                  <a:schemeClr val="tx1"/>
                </a:solidFill>
              </a:rPr>
              <a:t>逃がすよう</a:t>
            </a:r>
            <a:r>
              <a:rPr lang="ja-JP" altLang="en-US" sz="2800" dirty="0" smtClean="0">
                <a:solidFill>
                  <a:schemeClr val="tx1"/>
                </a:solidFill>
              </a:rPr>
              <a:t>にしましょう</a:t>
            </a:r>
            <a:r>
              <a:rPr lang="ja-JP" altLang="en-US" sz="28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10488" y="2301846"/>
            <a:ext cx="156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吸汗，速乾性のある素材</a:t>
            </a:r>
            <a:endParaRPr kumimoji="1" lang="ja-JP" altLang="en-US" sz="2400" dirty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8229601" y="3271392"/>
            <a:ext cx="160181" cy="15195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246377" y="6328022"/>
            <a:ext cx="2983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077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34096" y="1245347"/>
            <a:ext cx="7966559" cy="5103128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indent="558800">
              <a:lnSpc>
                <a:spcPct val="114000"/>
              </a:lnSpc>
              <a:spcAft>
                <a:spcPts val="0"/>
              </a:spcAft>
            </a:pPr>
            <a:r>
              <a:rPr lang="en-US" altLang="ja-JP" sz="2400" kern="100" dirty="0" smtClean="0">
                <a:latin typeface="HG丸ｺﾞｼｯｸM-PRO" panose="020F0600000000000000" pitchFamily="50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7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月初めの試験明けのある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日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Ａくんは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夜更かし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をして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朝寝坊をしたため朝食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抜きで登校しました。給食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は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夏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バテのせいかあまり食欲がありません。</a:t>
            </a:r>
            <a:endParaRPr lang="ja-JP" altLang="ja-JP" sz="2400" kern="100" dirty="0"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indent="419100" algn="just">
              <a:lnSpc>
                <a:spcPct val="114000"/>
              </a:lnSpc>
              <a:spcAft>
                <a:spcPts val="0"/>
              </a:spcAft>
            </a:pP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放課後に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なり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今日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は楽しみにしていた久しぶりのバスケットボール部活動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の日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です。Ａくん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は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部活動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に行く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前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この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日は気温も高く暑かった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ので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水を</a:t>
            </a:r>
            <a:r>
              <a:rPr lang="ja-JP" altLang="ja-JP" sz="2400" kern="100" dirty="0" err="1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がぶ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飲みしてから行きました。閉め切った体育館でバスケットボールに夢中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になって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いた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ところ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急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に汗が大量に出て息苦しくなりました。水を飲んで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みましたが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一向に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良くなりません。それでもがんばって走っている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と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右足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の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ふくら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はぎが急にけいれん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し</a:t>
            </a:r>
            <a:r>
              <a:rPr lang="ja-JP" altLang="en-US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，</a:t>
            </a:r>
            <a:r>
              <a:rPr lang="ja-JP" altLang="ja-JP" sz="2400" kern="100" dirty="0" smtClean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目</a:t>
            </a:r>
            <a:r>
              <a:rPr lang="ja-JP" altLang="ja-JP" sz="2400" kern="100" dirty="0">
                <a:latin typeface="Century" panose="02040604050505020304" pitchFamily="18" charset="0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の前が暗くなって倒れこんでしまいました。</a:t>
            </a:r>
            <a:endParaRPr lang="ja-JP" altLang="ja-JP" sz="2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878982" y="198444"/>
            <a:ext cx="1873876" cy="7083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事例</a:t>
            </a:r>
            <a:endParaRPr kumimoji="1" lang="ja-JP" altLang="en-US" sz="4400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86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04553" y="1171978"/>
            <a:ext cx="7012547" cy="2750879"/>
            <a:chOff x="625699" y="412124"/>
            <a:chExt cx="10753859" cy="1191298"/>
          </a:xfrm>
        </p:grpSpPr>
        <p:sp>
          <p:nvSpPr>
            <p:cNvPr id="3" name="円/楕円 2"/>
            <p:cNvSpPr/>
            <p:nvPr/>
          </p:nvSpPr>
          <p:spPr>
            <a:xfrm>
              <a:off x="625699" y="412124"/>
              <a:ext cx="10753859" cy="1191298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040663" y="588463"/>
              <a:ext cx="10303099" cy="919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ja-JP" sz="4400" kern="100" dirty="0">
                  <a:latin typeface="Century" panose="02040604050505020304" pitchFamily="18" charset="0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Ａ</a:t>
              </a:r>
              <a:r>
                <a:rPr lang="ja-JP" altLang="ja-JP" sz="4400" kern="100" dirty="0" smtClean="0">
                  <a:latin typeface="Century" panose="02040604050505020304" pitchFamily="18" charset="0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く</a:t>
              </a:r>
              <a:r>
                <a:rPr lang="ja-JP" altLang="en-US" sz="4400" kern="100" dirty="0" smtClean="0">
                  <a:latin typeface="Century" panose="02040604050505020304" pitchFamily="18" charset="0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んはどうしたら</a:t>
              </a:r>
            </a:p>
            <a:p>
              <a:pPr algn="ctr"/>
              <a:r>
                <a:rPr lang="ja-JP" altLang="en-US" sz="4400" kern="100" dirty="0" smtClean="0">
                  <a:latin typeface="Century" panose="02040604050505020304" pitchFamily="18" charset="0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熱中症を防ぐことが</a:t>
              </a:r>
            </a:p>
            <a:p>
              <a:pPr algn="ctr"/>
              <a:r>
                <a:rPr lang="ja-JP" altLang="en-US" sz="4400" kern="100" dirty="0" smtClean="0">
                  <a:latin typeface="Century" panose="02040604050505020304" pitchFamily="18" charset="0"/>
                  <a:ea typeface="HG丸ｺﾞｼｯｸM-PRO" panose="020F0600000000000000" pitchFamily="50" charset="-128"/>
                  <a:cs typeface="Times New Roman" panose="02020603050405020304" pitchFamily="18" charset="0"/>
                </a:rPr>
                <a:t>できただろう？</a:t>
              </a:r>
              <a:endParaRPr kumimoji="1" lang="ja-JP" altLang="en-US" sz="4400" dirty="0"/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81938" y="4110020"/>
            <a:ext cx="6479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グループで考えてみよう！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0873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735024" y="774255"/>
            <a:ext cx="7456987" cy="15929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dirty="0" smtClean="0"/>
              <a:t>こんな</a:t>
            </a:r>
            <a:r>
              <a:rPr lang="ja-JP" altLang="en-US" sz="4800" dirty="0"/>
              <a:t>日</a:t>
            </a:r>
            <a:r>
              <a:rPr lang="ja-JP" altLang="en-US" sz="4800" dirty="0" smtClean="0"/>
              <a:t>は</a:t>
            </a:r>
          </a:p>
          <a:p>
            <a:pPr algn="ctr"/>
            <a:r>
              <a:rPr lang="ja-JP" altLang="en-US" sz="4800" dirty="0" smtClean="0"/>
              <a:t>要注意です！</a:t>
            </a:r>
            <a:endParaRPr kumimoji="1" lang="ja-JP" altLang="en-US" sz="4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55183" y="5323352"/>
            <a:ext cx="3101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  <p:pic>
        <p:nvPicPr>
          <p:cNvPr id="1026" name="Picture 2" descr="C:\Documents and Settings\administrator2\デスクトップ\学校環境衛生活動事例\迺ｰ蠅・｡帷函莠倶ｾ矩寔繝医Μ繝溘Φ繧ｯ繧吶ユ繧吶・繧ｿ\02slide_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96" y="3326566"/>
            <a:ext cx="8659376" cy="190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3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istrator2\デスクトップ\学校環境衛生活動事例\迺ｰ蠅・｡帷函莠倶ｾ矩寔繝医Μ繝溘Φ繧ｯ繧吶ユ繧吶・繧ｿ\02slide_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689" y="1855433"/>
            <a:ext cx="5182874" cy="450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9" name="円形吹き出し 8"/>
          <p:cNvSpPr/>
          <p:nvPr/>
        </p:nvSpPr>
        <p:spPr>
          <a:xfrm>
            <a:off x="2722737" y="2363384"/>
            <a:ext cx="1093283" cy="1303152"/>
          </a:xfrm>
          <a:prstGeom prst="wedgeEllipseCallout">
            <a:avLst>
              <a:gd name="adj1" fmla="val 137803"/>
              <a:gd name="adj2" fmla="val 800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血液４％</a:t>
            </a:r>
            <a:endParaRPr kumimoji="1" lang="ja-JP" altLang="en-US" sz="2400" dirty="0"/>
          </a:p>
        </p:txBody>
      </p:sp>
      <p:sp>
        <p:nvSpPr>
          <p:cNvPr id="6" name="円/楕円 5"/>
          <p:cNvSpPr/>
          <p:nvPr/>
        </p:nvSpPr>
        <p:spPr>
          <a:xfrm>
            <a:off x="277091" y="287182"/>
            <a:ext cx="8107057" cy="13780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一日の水分摂取と排泄は</a:t>
            </a:r>
          </a:p>
          <a:p>
            <a:pPr algn="ctr"/>
            <a:r>
              <a:rPr kumimoji="1" lang="ja-JP" altLang="en-US" sz="4000" dirty="0" smtClean="0"/>
              <a:t>バランスがとれています。</a:t>
            </a:r>
            <a:endParaRPr kumimoji="1" lang="ja-JP" altLang="en-US" sz="4000" dirty="0"/>
          </a:p>
        </p:txBody>
      </p:sp>
      <p:sp>
        <p:nvSpPr>
          <p:cNvPr id="10" name="円形吹き出し 9"/>
          <p:cNvSpPr/>
          <p:nvPr/>
        </p:nvSpPr>
        <p:spPr>
          <a:xfrm>
            <a:off x="2383682" y="3929287"/>
            <a:ext cx="1902854" cy="1016858"/>
          </a:xfrm>
          <a:prstGeom prst="wedgeEllipseCallout">
            <a:avLst>
              <a:gd name="adj1" fmla="val 76218"/>
              <a:gd name="adj2" fmla="val 4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細胞の間１５％</a:t>
            </a:r>
            <a:endParaRPr kumimoji="1" lang="ja-JP" altLang="en-US" sz="2400" dirty="0"/>
          </a:p>
        </p:txBody>
      </p:sp>
      <p:sp>
        <p:nvSpPr>
          <p:cNvPr id="11" name="円形吹き出し 10"/>
          <p:cNvSpPr/>
          <p:nvPr/>
        </p:nvSpPr>
        <p:spPr>
          <a:xfrm>
            <a:off x="2463889" y="4996750"/>
            <a:ext cx="2075914" cy="940158"/>
          </a:xfrm>
          <a:prstGeom prst="wedgeEllipseCallout">
            <a:avLst>
              <a:gd name="adj1" fmla="val 63865"/>
              <a:gd name="adj2" fmla="val -246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細胞の中</a:t>
            </a:r>
          </a:p>
          <a:p>
            <a:pPr algn="ctr"/>
            <a:r>
              <a:rPr kumimoji="1" lang="ja-JP" altLang="en-US" sz="2400" dirty="0" smtClean="0"/>
              <a:t>３４％</a:t>
            </a:r>
            <a:endParaRPr kumimoji="1" lang="ja-JP" altLang="en-US" sz="2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277091" y="2570078"/>
            <a:ext cx="2010946" cy="33870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体重の５３％が水分</a:t>
            </a:r>
          </a:p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</a:rPr>
              <a:t>です。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03855" y="6356351"/>
            <a:ext cx="3080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8857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円/楕円 7"/>
          <p:cNvSpPr/>
          <p:nvPr/>
        </p:nvSpPr>
        <p:spPr>
          <a:xfrm>
            <a:off x="387927" y="207818"/>
            <a:ext cx="8368146" cy="188917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0353" y="517227"/>
            <a:ext cx="7886700" cy="1701942"/>
          </a:xfrm>
        </p:spPr>
        <p:txBody>
          <a:bodyPr/>
          <a:lstStyle/>
          <a:p>
            <a:pPr algn="ctr"/>
            <a:r>
              <a:rPr kumimoji="1" lang="ja-JP" altLang="en-US" dirty="0" smtClean="0"/>
              <a:t>汗をかいたら何を補えばよいか</a:t>
            </a:r>
            <a:br>
              <a:rPr kumimoji="1" lang="ja-JP" altLang="en-US" dirty="0" smtClean="0"/>
            </a:br>
            <a:r>
              <a:rPr lang="ja-JP" altLang="en-US" dirty="0"/>
              <a:t>考</a:t>
            </a:r>
            <a:r>
              <a:rPr lang="ja-JP" altLang="en-US" dirty="0" smtClean="0"/>
              <a:t>えてみよう。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87927" y="4327040"/>
            <a:ext cx="846531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スポーツドリンクの効果的な飲み方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87927" y="4875109"/>
            <a:ext cx="8465319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○暑い中では，のどが渇く前に飲む</a:t>
            </a:r>
          </a:p>
          <a:p>
            <a:r>
              <a:rPr lang="ja-JP" altLang="en-US" sz="2800" dirty="0" smtClean="0"/>
              <a:t>○運動</a:t>
            </a:r>
            <a:r>
              <a:rPr lang="ja-JP" altLang="en-US" sz="2800" dirty="0"/>
              <a:t>するとき</a:t>
            </a:r>
            <a:r>
              <a:rPr lang="ja-JP" altLang="en-US" sz="2800" dirty="0" smtClean="0"/>
              <a:t>は，運動前，運動中，運動後</a:t>
            </a:r>
            <a:r>
              <a:rPr lang="ja-JP" altLang="en-US" sz="2800" dirty="0"/>
              <a:t>に</a:t>
            </a:r>
            <a:r>
              <a:rPr lang="ja-JP" altLang="en-US" sz="2800" dirty="0" smtClean="0"/>
              <a:t>飲む</a:t>
            </a:r>
          </a:p>
          <a:p>
            <a:r>
              <a:rPr lang="ja-JP" altLang="en-US" sz="2800" dirty="0" smtClean="0"/>
              <a:t>○汗をかいたときは，飲む量を制限しない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09859" y="2096990"/>
            <a:ext cx="4297519" cy="21612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ja-JP" altLang="en-US" sz="3200" dirty="0" smtClean="0"/>
              <a:t>□水道水</a:t>
            </a:r>
          </a:p>
          <a:p>
            <a:pPr marL="0" indent="0">
              <a:buNone/>
            </a:pPr>
            <a:r>
              <a:rPr lang="ja-JP" altLang="en-US" sz="3200" dirty="0" smtClean="0"/>
              <a:t>□ミネラルウォーター</a:t>
            </a:r>
          </a:p>
          <a:p>
            <a:pPr marL="0" indent="0">
              <a:buNone/>
            </a:pPr>
            <a:r>
              <a:rPr kumimoji="1" lang="ja-JP" altLang="en-US" sz="3200" dirty="0" smtClean="0"/>
              <a:t>□お茶</a:t>
            </a:r>
          </a:p>
          <a:p>
            <a:pPr marL="0" indent="0">
              <a:buNone/>
            </a:pPr>
            <a:r>
              <a:rPr lang="ja-JP" altLang="en-US" sz="3200" dirty="0" smtClean="0"/>
              <a:t>□スポーツドリンク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360" y="2096989"/>
            <a:ext cx="1346396" cy="210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4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036654" y="184882"/>
            <a:ext cx="3986938" cy="61247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ja-JP" altLang="en-US" sz="2800" dirty="0" smtClean="0">
                <a:solidFill>
                  <a:srgbClr val="FE5495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こんな</a:t>
            </a:r>
            <a:r>
              <a:rPr lang="ja-JP" altLang="en-US" sz="2800" dirty="0">
                <a:solidFill>
                  <a:srgbClr val="FE5495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飲み物</a:t>
            </a:r>
            <a:r>
              <a:rPr lang="ja-JP" altLang="en-US" sz="2800" dirty="0" smtClean="0">
                <a:solidFill>
                  <a:srgbClr val="FE5495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</a:t>
            </a:r>
            <a:r>
              <a:rPr lang="ja-JP" altLang="en-US" sz="2800" dirty="0">
                <a:solidFill>
                  <a:srgbClr val="FE5495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適</a:t>
            </a:r>
            <a:r>
              <a:rPr lang="ja-JP" altLang="en-US" sz="2800" dirty="0" smtClean="0">
                <a:solidFill>
                  <a:srgbClr val="FE5495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しているのかな？</a:t>
            </a:r>
            <a:endParaRPr lang="en-US" altLang="ja-JP" sz="2800" dirty="0" smtClean="0">
              <a:solidFill>
                <a:srgbClr val="FE5495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lvl="0" algn="ctr"/>
            <a:endParaRPr lang="ja-JP" altLang="en-US" sz="2800" dirty="0" smtClean="0">
              <a:solidFill>
                <a:srgbClr val="FE5495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marL="360363" lvl="0" indent="-360363"/>
            <a:r>
              <a:rPr lang="ja-JP" altLang="en-US" sz="2800" dirty="0" smtClean="0">
                <a:solidFill>
                  <a:srgbClr val="0070C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○緑茶</a:t>
            </a:r>
            <a:r>
              <a:rPr lang="ja-JP" altLang="en-US" sz="2800" dirty="0" smtClean="0">
                <a:solidFill>
                  <a:prstClr val="black"/>
                </a:solidFill>
              </a:rPr>
              <a:t>に</a:t>
            </a:r>
            <a:r>
              <a:rPr lang="ja-JP" altLang="en-US" sz="2800" dirty="0">
                <a:solidFill>
                  <a:prstClr val="black"/>
                </a:solidFill>
              </a:rPr>
              <a:t>含まれている</a:t>
            </a:r>
            <a:r>
              <a:rPr lang="ja-JP" altLang="en-US" sz="2800" dirty="0" smtClean="0">
                <a:solidFill>
                  <a:prstClr val="black"/>
                </a:solidFill>
              </a:rPr>
              <a:t>カ　フェイン</a:t>
            </a:r>
            <a:r>
              <a:rPr lang="ja-JP" altLang="en-US" sz="2800" dirty="0">
                <a:solidFill>
                  <a:prstClr val="black"/>
                </a:solidFill>
              </a:rPr>
              <a:t>には利尿</a:t>
            </a:r>
            <a:r>
              <a:rPr lang="ja-JP" altLang="en-US" sz="2800" dirty="0" smtClean="0">
                <a:solidFill>
                  <a:prstClr val="black"/>
                </a:solidFill>
              </a:rPr>
              <a:t>作用</a:t>
            </a:r>
            <a:r>
              <a:rPr lang="ja-JP" altLang="en-US" sz="2800" dirty="0">
                <a:solidFill>
                  <a:prstClr val="black"/>
                </a:solidFill>
              </a:rPr>
              <a:t>があり</a:t>
            </a:r>
            <a:r>
              <a:rPr lang="ja-JP" altLang="en-US" sz="2800" dirty="0" smtClean="0">
                <a:solidFill>
                  <a:prstClr val="black"/>
                </a:solidFill>
              </a:rPr>
              <a:t>熱中症予防</a:t>
            </a:r>
            <a:r>
              <a:rPr lang="ja-JP" altLang="en-US" sz="2800" dirty="0">
                <a:solidFill>
                  <a:prstClr val="black"/>
                </a:solidFill>
              </a:rPr>
              <a:t>にはあまり適さない。</a:t>
            </a:r>
          </a:p>
          <a:p>
            <a:pPr marL="360363" lvl="0" indent="-360363"/>
            <a:r>
              <a:rPr lang="ja-JP" altLang="en-US" sz="2800" dirty="0" smtClean="0">
                <a:solidFill>
                  <a:srgbClr val="0070C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○麦茶</a:t>
            </a:r>
            <a:r>
              <a:rPr lang="ja-JP" altLang="en-US" sz="2800" dirty="0" smtClean="0">
                <a:solidFill>
                  <a:prstClr val="black"/>
                </a:solidFill>
              </a:rPr>
              <a:t>はカフェイン</a:t>
            </a:r>
            <a:r>
              <a:rPr lang="ja-JP" altLang="en-US" sz="2800" dirty="0">
                <a:solidFill>
                  <a:prstClr val="black"/>
                </a:solidFill>
              </a:rPr>
              <a:t>を</a:t>
            </a:r>
            <a:r>
              <a:rPr lang="ja-JP" altLang="en-US" sz="2800" dirty="0" smtClean="0">
                <a:solidFill>
                  <a:prstClr val="black"/>
                </a:solidFill>
              </a:rPr>
              <a:t>含まないの</a:t>
            </a:r>
            <a:r>
              <a:rPr lang="ja-JP" altLang="en-US" sz="2800" dirty="0">
                <a:solidFill>
                  <a:prstClr val="black"/>
                </a:solidFill>
              </a:rPr>
              <a:t>で大丈夫。</a:t>
            </a:r>
          </a:p>
          <a:p>
            <a:pPr marL="360363" lvl="0" indent="-360363"/>
            <a:r>
              <a:rPr lang="ja-JP" altLang="en-US" sz="2800" dirty="0" smtClean="0">
                <a:solidFill>
                  <a:srgbClr val="0070C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○炭酸飲料</a:t>
            </a:r>
            <a:r>
              <a:rPr lang="ja-JP" altLang="en-US" sz="2800" dirty="0" smtClean="0">
                <a:solidFill>
                  <a:prstClr val="black"/>
                </a:solidFill>
              </a:rPr>
              <a:t>は水やスポーツ</a:t>
            </a:r>
            <a:r>
              <a:rPr lang="ja-JP" altLang="en-US" sz="2800" dirty="0">
                <a:solidFill>
                  <a:prstClr val="black"/>
                </a:solidFill>
              </a:rPr>
              <a:t>飲料に</a:t>
            </a:r>
            <a:r>
              <a:rPr lang="ja-JP" altLang="en-US" sz="2800" dirty="0" smtClean="0">
                <a:solidFill>
                  <a:prstClr val="black"/>
                </a:solidFill>
              </a:rPr>
              <a:t>比べて，充足感</a:t>
            </a:r>
            <a:r>
              <a:rPr lang="ja-JP" altLang="en-US" sz="2800" dirty="0">
                <a:solidFill>
                  <a:prstClr val="black"/>
                </a:solidFill>
              </a:rPr>
              <a:t>が</a:t>
            </a:r>
            <a:r>
              <a:rPr lang="ja-JP" altLang="en-US" sz="2800" dirty="0" smtClean="0">
                <a:solidFill>
                  <a:prstClr val="black"/>
                </a:solidFill>
              </a:rPr>
              <a:t>高く，摂る</a:t>
            </a:r>
            <a:r>
              <a:rPr lang="ja-JP" altLang="en-US" sz="2800" dirty="0">
                <a:solidFill>
                  <a:prstClr val="black"/>
                </a:solidFill>
              </a:rPr>
              <a:t>量が不足</a:t>
            </a:r>
            <a:r>
              <a:rPr lang="ja-JP" altLang="en-US" sz="2800" dirty="0" smtClean="0">
                <a:solidFill>
                  <a:prstClr val="black"/>
                </a:solidFill>
              </a:rPr>
              <a:t>し，脱水</a:t>
            </a:r>
            <a:r>
              <a:rPr lang="ja-JP" altLang="en-US" sz="2800" dirty="0">
                <a:solidFill>
                  <a:prstClr val="black"/>
                </a:solidFill>
              </a:rPr>
              <a:t>に</a:t>
            </a:r>
            <a:r>
              <a:rPr lang="ja-JP" altLang="en-US" sz="2800" dirty="0" smtClean="0">
                <a:solidFill>
                  <a:prstClr val="black"/>
                </a:solidFill>
              </a:rPr>
              <a:t>なりやすい可能性がある。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219" y="3359138"/>
            <a:ext cx="1448628" cy="2606921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477079" y="346364"/>
            <a:ext cx="4472609" cy="1487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食塩水の</a:t>
            </a:r>
          </a:p>
          <a:p>
            <a:pPr algn="ctr"/>
            <a:r>
              <a:rPr kumimoji="1" lang="ja-JP" altLang="en-US" sz="4400" dirty="0" smtClean="0"/>
              <a:t>作り方</a:t>
            </a:r>
            <a:endParaRPr kumimoji="1" lang="ja-JP" altLang="en-US" sz="4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5227" y="2016700"/>
            <a:ext cx="27630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スポーツドリンクでなくても，水１</a:t>
            </a:r>
            <a:r>
              <a:rPr kumimoji="1" lang="en-US" altLang="ja-JP" sz="3200" dirty="0" smtClean="0"/>
              <a:t>ℓ</a:t>
            </a:r>
            <a:r>
              <a:rPr kumimoji="1" lang="ja-JP" altLang="en-US" sz="3200" dirty="0" smtClean="0"/>
              <a:t>に食塩１～２ｇ入れたもので，水分と塩分を補給できます。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01667" y="3045626"/>
            <a:ext cx="1571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食塩１～２ｇ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92311" y="5530262"/>
            <a:ext cx="98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水１</a:t>
            </a:r>
            <a:r>
              <a:rPr kumimoji="1" lang="en-US" altLang="ja-JP" sz="2400" dirty="0" smtClean="0"/>
              <a:t>ℓ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81502" y="5991927"/>
            <a:ext cx="3260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845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3" name="Picture 24737"/>
          <p:cNvPicPr/>
          <p:nvPr/>
        </p:nvPicPr>
        <p:blipFill>
          <a:blip r:embed="rId2"/>
          <a:stretch>
            <a:fillRect/>
          </a:stretch>
        </p:blipFill>
        <p:spPr>
          <a:xfrm>
            <a:off x="2965361" y="4148090"/>
            <a:ext cx="1408260" cy="1476514"/>
          </a:xfrm>
          <a:prstGeom prst="rect">
            <a:avLst/>
          </a:prstGeom>
        </p:spPr>
      </p:pic>
      <p:pic>
        <p:nvPicPr>
          <p:cNvPr id="4" name="Picture 24738"/>
          <p:cNvPicPr/>
          <p:nvPr/>
        </p:nvPicPr>
        <p:blipFill>
          <a:blip r:embed="rId3"/>
          <a:stretch>
            <a:fillRect/>
          </a:stretch>
        </p:blipFill>
        <p:spPr>
          <a:xfrm>
            <a:off x="4945488" y="4148090"/>
            <a:ext cx="1512463" cy="1476515"/>
          </a:xfrm>
          <a:prstGeom prst="rect">
            <a:avLst/>
          </a:prstGeom>
        </p:spPr>
      </p:pic>
      <p:pic>
        <p:nvPicPr>
          <p:cNvPr id="5" name="Picture 24733"/>
          <p:cNvPicPr/>
          <p:nvPr/>
        </p:nvPicPr>
        <p:blipFill>
          <a:blip r:embed="rId4"/>
          <a:stretch>
            <a:fillRect/>
          </a:stretch>
        </p:blipFill>
        <p:spPr>
          <a:xfrm>
            <a:off x="1429556" y="4005331"/>
            <a:ext cx="1269015" cy="1818997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18655" y="577975"/>
            <a:ext cx="8451272" cy="30394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朝食は食べましたか。</a:t>
            </a:r>
          </a:p>
          <a:p>
            <a:pPr algn="ctr"/>
            <a:r>
              <a:rPr lang="ja-JP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寝不足</a:t>
            </a:r>
            <a:r>
              <a:rPr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でありませんか。</a:t>
            </a:r>
          </a:p>
          <a:p>
            <a:pPr algn="ctr"/>
            <a:r>
              <a:rPr kumimoji="1"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風</a:t>
            </a:r>
            <a:r>
              <a:rPr kumimoji="1" lang="ja-JP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邪</a:t>
            </a:r>
            <a:r>
              <a:rPr kumimoji="1"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や体調不良はありませんか。</a:t>
            </a:r>
          </a:p>
          <a:p>
            <a:pPr algn="ctr"/>
            <a:r>
              <a:rPr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脱水</a:t>
            </a:r>
            <a:r>
              <a:rPr lang="ja-JP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状態</a:t>
            </a:r>
            <a:r>
              <a:rPr lang="ja-JP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ではありませんか。</a:t>
            </a:r>
            <a:endParaRPr kumimoji="1" lang="ja-JP" altLang="en-US" sz="4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24735"/>
          <p:cNvPicPr/>
          <p:nvPr/>
        </p:nvPicPr>
        <p:blipFill>
          <a:blip r:embed="rId5"/>
          <a:stretch>
            <a:fillRect/>
          </a:stretch>
        </p:blipFill>
        <p:spPr>
          <a:xfrm>
            <a:off x="6858001" y="4148089"/>
            <a:ext cx="1267358" cy="162433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070764" y="5756608"/>
            <a:ext cx="3182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792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6A36-A7A9-496E-8D4C-9A578800278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335447" y="249382"/>
            <a:ext cx="6506528" cy="14833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こんな症状があれば，</a:t>
            </a:r>
          </a:p>
          <a:p>
            <a:pPr algn="ctr"/>
            <a:r>
              <a:rPr kumimoji="1" lang="ja-JP" altLang="en-US" sz="4000" dirty="0" smtClean="0"/>
              <a:t>熱中症かも！</a:t>
            </a:r>
            <a:endParaRPr kumimoji="1" lang="ja-JP" altLang="en-US" sz="4000" dirty="0"/>
          </a:p>
        </p:txBody>
      </p:sp>
      <p:sp>
        <p:nvSpPr>
          <p:cNvPr id="18" name="正方形/長方形 17"/>
          <p:cNvSpPr/>
          <p:nvPr/>
        </p:nvSpPr>
        <p:spPr>
          <a:xfrm>
            <a:off x="199338" y="2405751"/>
            <a:ext cx="2713582" cy="2226365"/>
          </a:xfrm>
          <a:prstGeom prst="rect">
            <a:avLst/>
          </a:prstGeom>
          <a:solidFill>
            <a:srgbClr val="FEDE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・めまい、たちくらみ</a:t>
            </a:r>
          </a:p>
          <a:p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・筋肉のこむら返り</a:t>
            </a:r>
          </a:p>
          <a:p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・汗が拭いても</a:t>
            </a:r>
            <a:r>
              <a:rPr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拭い</a:t>
            </a:r>
          </a:p>
          <a:p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　</a:t>
            </a:r>
            <a:r>
              <a:rPr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ても</a:t>
            </a:r>
            <a:r>
              <a:rPr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でる。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177567" y="2385871"/>
            <a:ext cx="2705060" cy="2266122"/>
          </a:xfrm>
          <a:prstGeom prst="rect">
            <a:avLst/>
          </a:prstGeom>
          <a:solidFill>
            <a:srgbClr val="FEA8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・頭がガンガンする</a:t>
            </a:r>
          </a:p>
          <a:p>
            <a:r>
              <a:rPr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・吐き気がする</a:t>
            </a:r>
          </a:p>
          <a:p>
            <a:r>
              <a:rPr kumimoji="1"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・吐く</a:t>
            </a:r>
          </a:p>
          <a:p>
            <a:r>
              <a:rPr lang="ja-JP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・体がだるい</a:t>
            </a:r>
            <a:endParaRPr kumimoji="1" lang="ja-JP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008161" y="2359082"/>
            <a:ext cx="2766495" cy="2292911"/>
          </a:xfrm>
          <a:prstGeom prst="rect">
            <a:avLst/>
          </a:prstGeom>
          <a:solidFill>
            <a:srgbClr val="FE54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・意識がない</a:t>
            </a:r>
          </a:p>
          <a:p>
            <a:r>
              <a:rPr lang="ja-JP" altLang="en-US" sz="2400" dirty="0" smtClean="0">
                <a:solidFill>
                  <a:schemeClr val="bg1"/>
                </a:solidFill>
              </a:rPr>
              <a:t>・体がひきつける</a:t>
            </a:r>
          </a:p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・呼びかけに対し返</a:t>
            </a:r>
          </a:p>
          <a:p>
            <a:r>
              <a:rPr lang="ja-JP" altLang="en-US" sz="2400" dirty="0">
                <a:solidFill>
                  <a:schemeClr val="bg1"/>
                </a:solidFill>
              </a:rPr>
              <a:t>　</a:t>
            </a:r>
            <a:r>
              <a:rPr kumimoji="1" lang="ja-JP" altLang="en-US" sz="2400" dirty="0" smtClean="0">
                <a:solidFill>
                  <a:schemeClr val="bg1"/>
                </a:solidFill>
              </a:rPr>
              <a:t>事がおかしい</a:t>
            </a:r>
          </a:p>
          <a:p>
            <a:r>
              <a:rPr lang="ja-JP" altLang="en-US" sz="2400" dirty="0" smtClean="0">
                <a:solidFill>
                  <a:schemeClr val="bg1"/>
                </a:solidFill>
              </a:rPr>
              <a:t>・まっすぐ歩けない</a:t>
            </a:r>
          </a:p>
          <a:p>
            <a:r>
              <a:rPr kumimoji="1" lang="ja-JP" altLang="en-US" sz="2400" dirty="0" smtClean="0">
                <a:solidFill>
                  <a:schemeClr val="bg1"/>
                </a:solidFill>
              </a:rPr>
              <a:t>・高い体温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666" y="3498573"/>
            <a:ext cx="653891" cy="113354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73" y="397566"/>
            <a:ext cx="828961" cy="148083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490" y="846189"/>
            <a:ext cx="834553" cy="1514629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885160" y="1876602"/>
            <a:ext cx="182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重症度</a:t>
            </a:r>
            <a:r>
              <a:rPr lang="en-US" altLang="ja-JP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Ⅰ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51820" y="1845198"/>
            <a:ext cx="182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重症度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Ⅱ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93991" y="1851824"/>
            <a:ext cx="1823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重症度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Ⅲ</a:t>
            </a:r>
            <a:r>
              <a:rPr lang="ja-JP" altLang="en-US" sz="2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度</a:t>
            </a:r>
            <a:endParaRPr kumimoji="1" lang="ja-JP" altLang="en-US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75733" y="4742330"/>
            <a:ext cx="2405269" cy="8825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水分・塩分を</a:t>
            </a:r>
          </a:p>
          <a:p>
            <a:pPr algn="ctr"/>
            <a:r>
              <a:rPr kumimoji="1" lang="ja-JP" altLang="en-US" sz="2400" dirty="0" smtClean="0"/>
              <a:t>補給しよう</a:t>
            </a:r>
            <a:endParaRPr kumimoji="1" lang="ja-JP" altLang="en-US" sz="2400" dirty="0"/>
          </a:p>
        </p:txBody>
      </p:sp>
      <p:sp>
        <p:nvSpPr>
          <p:cNvPr id="28" name="角丸四角形 27"/>
          <p:cNvSpPr/>
          <p:nvPr/>
        </p:nvSpPr>
        <p:spPr>
          <a:xfrm>
            <a:off x="3108293" y="4731003"/>
            <a:ext cx="2830594" cy="1736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 smtClean="0"/>
              <a:t>・足を高くして休もう。</a:t>
            </a:r>
          </a:p>
          <a:p>
            <a:r>
              <a:rPr kumimoji="1" lang="ja-JP" altLang="en-US" sz="2400" dirty="0" smtClean="0"/>
              <a:t>・</a:t>
            </a:r>
            <a:r>
              <a:rPr lang="ja-JP" altLang="en-US" sz="2400" dirty="0" smtClean="0"/>
              <a:t>水分・塩分を補給</a:t>
            </a:r>
          </a:p>
          <a:p>
            <a:pPr marL="179388" indent="-179388"/>
            <a:r>
              <a:rPr kumimoji="1" lang="ja-JP" altLang="en-US" sz="2400" dirty="0" smtClean="0"/>
              <a:t>・自分で</a:t>
            </a:r>
            <a:r>
              <a:rPr kumimoji="1" lang="ja-JP" altLang="en-US" sz="2400" dirty="0"/>
              <a:t>水分</a:t>
            </a:r>
            <a:r>
              <a:rPr kumimoji="1" lang="ja-JP" altLang="en-US" sz="2400" dirty="0" smtClean="0"/>
              <a:t>をとれなければ病院へ。</a:t>
            </a:r>
            <a:endParaRPr kumimoji="1" lang="ja-JP" altLang="en-US" sz="2400" dirty="0"/>
          </a:p>
        </p:txBody>
      </p:sp>
      <p:sp>
        <p:nvSpPr>
          <p:cNvPr id="29" name="角丸四角形 28"/>
          <p:cNvSpPr/>
          <p:nvPr/>
        </p:nvSpPr>
        <p:spPr>
          <a:xfrm>
            <a:off x="6025363" y="4731004"/>
            <a:ext cx="2749293" cy="1590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 algn="just"/>
            <a:r>
              <a:rPr lang="ja-JP" altLang="en-US" sz="2400" dirty="0" smtClean="0"/>
              <a:t>・すぐに救急隊を呼ぶ。</a:t>
            </a:r>
          </a:p>
          <a:p>
            <a:r>
              <a:rPr lang="ja-JP" altLang="en-US" sz="2400" dirty="0" smtClean="0"/>
              <a:t>・水</a:t>
            </a:r>
            <a:r>
              <a:rPr lang="ja-JP" altLang="en-US" sz="2400" dirty="0"/>
              <a:t>や氷で冷やす</a:t>
            </a:r>
            <a:r>
              <a:rPr lang="ja-JP" altLang="en-US" sz="2400" dirty="0" smtClean="0"/>
              <a:t>。</a:t>
            </a:r>
            <a:endParaRPr lang="ja-JP" altLang="en-US" sz="2400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0124" y="5624882"/>
            <a:ext cx="972221" cy="696738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20313" y="6276713"/>
            <a:ext cx="3012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出典：「熱中症環境保健マニュアル」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383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</TotalTime>
  <Words>703</Words>
  <Application>Microsoft Office PowerPoint</Application>
  <PresentationFormat>画面に合わせる (4:3)</PresentationFormat>
  <Paragraphs>109</Paragraphs>
  <Slides>11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汗をかいたら何を補えばよいか 考えてみよう。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 </cp:lastModifiedBy>
  <cp:revision>106</cp:revision>
  <cp:lastPrinted>2013-12-21T05:54:56Z</cp:lastPrinted>
  <dcterms:created xsi:type="dcterms:W3CDTF">2013-07-26T02:27:24Z</dcterms:created>
  <dcterms:modified xsi:type="dcterms:W3CDTF">2014-03-04T12:36:24Z</dcterms:modified>
</cp:coreProperties>
</file>