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0" r:id="rId3"/>
    <p:sldId id="270" r:id="rId4"/>
    <p:sldId id="262" r:id="rId5"/>
    <p:sldId id="264" r:id="rId6"/>
    <p:sldId id="259" r:id="rId7"/>
    <p:sldId id="268" r:id="rId8"/>
    <p:sldId id="265" r:id="rId9"/>
    <p:sldId id="261" r:id="rId10"/>
    <p:sldId id="266" r:id="rId11"/>
    <p:sldId id="272" r:id="rId12"/>
    <p:sldId id="269" r:id="rId13"/>
  </p:sldIdLst>
  <p:sldSz cx="9144000" cy="6858000" type="screen4x3"/>
  <p:notesSz cx="6858000" cy="98742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FF99"/>
    <a:srgbClr val="9927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1295" autoAdjust="0"/>
  </p:normalViewPr>
  <p:slideViewPr>
    <p:cSldViewPr snapToGrid="0">
      <p:cViewPr varScale="1">
        <p:scale>
          <a:sx n="108" d="100"/>
          <a:sy n="108" d="100"/>
        </p:scale>
        <p:origin x="-78" y="-114"/>
      </p:cViewPr>
      <p:guideLst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14"/>
      </p:cViewPr>
      <p:guideLst>
        <p:guide orient="horz" pos="311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3712"/>
          </a:xfrm>
          <a:prstGeom prst="rect">
            <a:avLst/>
          </a:prstGeom>
        </p:spPr>
        <p:txBody>
          <a:bodyPr vert="horz" lIns="92135" tIns="46067" rIns="92135" bIns="4606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3712"/>
          </a:xfrm>
          <a:prstGeom prst="rect">
            <a:avLst/>
          </a:prstGeom>
        </p:spPr>
        <p:txBody>
          <a:bodyPr vert="horz" lIns="92135" tIns="46067" rIns="92135" bIns="46067" rtlCol="0"/>
          <a:lstStyle>
            <a:lvl1pPr algn="r">
              <a:defRPr sz="1200"/>
            </a:lvl1pPr>
          </a:lstStyle>
          <a:p>
            <a:fld id="{CE6DC3E6-A7EF-468B-B310-E34465E50D57}" type="datetimeFigureOut">
              <a:rPr kumimoji="1" lang="ja-JP" altLang="en-US" smtClean="0"/>
              <a:t>2014/2/24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8824"/>
            <a:ext cx="2971800" cy="493712"/>
          </a:xfrm>
          <a:prstGeom prst="rect">
            <a:avLst/>
          </a:prstGeom>
        </p:spPr>
        <p:txBody>
          <a:bodyPr vert="horz" lIns="92135" tIns="46067" rIns="92135" bIns="4606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9378824"/>
            <a:ext cx="2971800" cy="493712"/>
          </a:xfrm>
          <a:prstGeom prst="rect">
            <a:avLst/>
          </a:prstGeom>
        </p:spPr>
        <p:txBody>
          <a:bodyPr vert="horz" lIns="92135" tIns="46067" rIns="92135" bIns="46067" rtlCol="0" anchor="b"/>
          <a:lstStyle>
            <a:lvl1pPr algn="r">
              <a:defRPr sz="1200"/>
            </a:lvl1pPr>
          </a:lstStyle>
          <a:p>
            <a:fld id="{CD95CECF-557C-4D34-B16F-4239A509AA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164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393" cy="495539"/>
          </a:xfrm>
          <a:prstGeom prst="rect">
            <a:avLst/>
          </a:prstGeom>
        </p:spPr>
        <p:txBody>
          <a:bodyPr vert="horz" lIns="92135" tIns="46067" rIns="92135" bIns="4606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3991" y="0"/>
            <a:ext cx="2972392" cy="495539"/>
          </a:xfrm>
          <a:prstGeom prst="rect">
            <a:avLst/>
          </a:prstGeom>
        </p:spPr>
        <p:txBody>
          <a:bodyPr vert="horz" lIns="92135" tIns="46067" rIns="92135" bIns="46067" rtlCol="0"/>
          <a:lstStyle>
            <a:lvl1pPr algn="r">
              <a:defRPr sz="1200"/>
            </a:lvl1pPr>
          </a:lstStyle>
          <a:p>
            <a:fld id="{D5F2BE8F-A3E9-4F98-B9D8-4B91F69578B1}" type="datetimeFigureOut">
              <a:rPr kumimoji="1" lang="ja-JP" altLang="en-US" smtClean="0"/>
              <a:t>2014/2/24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8088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35" tIns="46067" rIns="92135" bIns="4606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316" y="4752092"/>
            <a:ext cx="5487370" cy="3888075"/>
          </a:xfrm>
          <a:prstGeom prst="rect">
            <a:avLst/>
          </a:prstGeom>
        </p:spPr>
        <p:txBody>
          <a:bodyPr vert="horz" lIns="92135" tIns="46067" rIns="92135" bIns="4606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8711"/>
            <a:ext cx="2972393" cy="495539"/>
          </a:xfrm>
          <a:prstGeom prst="rect">
            <a:avLst/>
          </a:prstGeom>
        </p:spPr>
        <p:txBody>
          <a:bodyPr vert="horz" lIns="92135" tIns="46067" rIns="92135" bIns="4606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3991" y="9378711"/>
            <a:ext cx="2972392" cy="495539"/>
          </a:xfrm>
          <a:prstGeom prst="rect">
            <a:avLst/>
          </a:prstGeom>
        </p:spPr>
        <p:txBody>
          <a:bodyPr vert="horz" lIns="92135" tIns="46067" rIns="92135" bIns="46067" rtlCol="0" anchor="b"/>
          <a:lstStyle>
            <a:lvl1pPr algn="r">
              <a:defRPr sz="1200"/>
            </a:lvl1pPr>
          </a:lstStyle>
          <a:p>
            <a:fld id="{0B0888F1-933B-4D5A-87B7-0F8A41145B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4656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8088" y="1233488"/>
            <a:ext cx="4441825" cy="33321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888F1-933B-4D5A-87B7-0F8A41145B4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219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FB49B-4299-4EAB-B3BD-466836AC539B}" type="datetime1">
              <a:rPr kumimoji="1" lang="ja-JP" altLang="en-US" smtClean="0"/>
              <a:t>2014/2/24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301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41025-5FEC-4630-8EF8-7193DA56EFB3}" type="datetime1">
              <a:rPr kumimoji="1" lang="ja-JP" altLang="en-US" smtClean="0"/>
              <a:t>2014/2/24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206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AE7DB-80A6-4642-B1D3-56FB0D953612}" type="datetime1">
              <a:rPr kumimoji="1" lang="ja-JP" altLang="en-US" smtClean="0"/>
              <a:t>2014/2/24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51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A423-6C39-48CC-9B62-D373FCBACCF5}" type="datetime1">
              <a:rPr kumimoji="1" lang="ja-JP" altLang="en-US" smtClean="0"/>
              <a:t>2014/2/24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7855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5EE2-2C88-4FA1-9C45-9B651BAAE21A}" type="datetime1">
              <a:rPr kumimoji="1" lang="ja-JP" altLang="en-US" smtClean="0"/>
              <a:t>2014/2/24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590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9BE34-2240-4141-89C5-B48274A2758A}" type="datetime1">
              <a:rPr kumimoji="1" lang="ja-JP" altLang="en-US" smtClean="0"/>
              <a:t>2014/2/24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53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BD5CE-70E0-4FFD-95AC-6458B4FC1BC3}" type="datetime1">
              <a:rPr kumimoji="1" lang="ja-JP" altLang="en-US" smtClean="0"/>
              <a:t>2014/2/24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860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3A5D5-DD68-4AAE-9AE7-F3D41AD75E59}" type="datetime1">
              <a:rPr kumimoji="1" lang="ja-JP" altLang="en-US" smtClean="0"/>
              <a:t>2014/2/24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247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12F50-5123-473B-B28D-0C1A0FADE11E}" type="datetime1">
              <a:rPr kumimoji="1" lang="ja-JP" altLang="en-US" smtClean="0"/>
              <a:t>2014/2/24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852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F3CB1-F998-4B8C-ACB4-98AFB2D3A9F2}" type="datetime1">
              <a:rPr kumimoji="1" lang="ja-JP" altLang="en-US" smtClean="0"/>
              <a:t>2014/2/24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3228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A1DC1-79C3-4E3E-B1F8-D1906145D364}" type="datetime1">
              <a:rPr kumimoji="1" lang="ja-JP" altLang="en-US" smtClean="0"/>
              <a:t>2014/2/24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467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1D8C9-033D-4003-8A02-C1E04D8E07F2}" type="datetime1">
              <a:rPr kumimoji="1" lang="ja-JP" altLang="en-US" smtClean="0"/>
              <a:t>2014/2/24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9828F-17A4-4C60-8C68-EBAA4BFD7D5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23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689" y="4088278"/>
            <a:ext cx="1777609" cy="1985517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550" y="1825145"/>
            <a:ext cx="4208833" cy="3747682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664338" y="501707"/>
            <a:ext cx="783740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8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プールの</a:t>
            </a:r>
            <a:r>
              <a:rPr lang="ja-JP" altLang="en-US" sz="8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水</a:t>
            </a:r>
            <a:r>
              <a:rPr lang="ja-JP" altLang="en-US" sz="8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のたび</a:t>
            </a:r>
            <a:endParaRPr lang="ja-JP" altLang="en-US" sz="8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5" name="雲形吹き出し 14"/>
          <p:cNvSpPr/>
          <p:nvPr/>
        </p:nvSpPr>
        <p:spPr>
          <a:xfrm>
            <a:off x="2792077" y="4275786"/>
            <a:ext cx="3978023" cy="1906073"/>
          </a:xfrm>
          <a:prstGeom prst="cloudCallout">
            <a:avLst>
              <a:gd name="adj1" fmla="val -55384"/>
              <a:gd name="adj2" fmla="val -44660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>
                <a:solidFill>
                  <a:schemeClr val="accent5">
                    <a:lumMod val="75000"/>
                  </a:schemeClr>
                </a:solidFill>
              </a:rPr>
              <a:t>きょ</a:t>
            </a:r>
            <a:r>
              <a:rPr lang="ja-JP" altLang="en-US" sz="3600" dirty="0">
                <a:solidFill>
                  <a:schemeClr val="accent5">
                    <a:lumMod val="75000"/>
                  </a:schemeClr>
                </a:solidFill>
              </a:rPr>
              <a:t>う</a:t>
            </a:r>
            <a:r>
              <a:rPr lang="ja-JP" altLang="en-US" sz="3600" dirty="0" smtClean="0">
                <a:solidFill>
                  <a:schemeClr val="accent5">
                    <a:lumMod val="75000"/>
                  </a:schemeClr>
                </a:solidFill>
              </a:rPr>
              <a:t>はぼくが</a:t>
            </a:r>
            <a:r>
              <a:rPr lang="ja-JP" altLang="en-US" sz="3600" dirty="0" err="1" smtClean="0">
                <a:solidFill>
                  <a:schemeClr val="accent5">
                    <a:lumMod val="75000"/>
                  </a:schemeClr>
                </a:solidFill>
              </a:rPr>
              <a:t>あんないする</a:t>
            </a:r>
            <a:r>
              <a:rPr lang="ja-JP" altLang="en-US" sz="3600" dirty="0" err="1">
                <a:solidFill>
                  <a:schemeClr val="accent5">
                    <a:lumMod val="75000"/>
                  </a:schemeClr>
                </a:solidFill>
              </a:rPr>
              <a:t>よ</a:t>
            </a:r>
            <a:r>
              <a:rPr lang="ja-JP" altLang="en-US" sz="3600" dirty="0" smtClean="0">
                <a:solidFill>
                  <a:schemeClr val="accent5">
                    <a:lumMod val="75000"/>
                  </a:schemeClr>
                </a:solidFill>
              </a:rPr>
              <a:t>。</a:t>
            </a:r>
            <a:endParaRPr lang="ja-JP" altLang="en-US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雲形吹き出し 6"/>
          <p:cNvSpPr/>
          <p:nvPr/>
        </p:nvSpPr>
        <p:spPr>
          <a:xfrm>
            <a:off x="476517" y="2260121"/>
            <a:ext cx="4224271" cy="1846018"/>
          </a:xfrm>
          <a:prstGeom prst="cloudCallout">
            <a:avLst>
              <a:gd name="adj1" fmla="val -6534"/>
              <a:gd name="adj2" fmla="val 65805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accent5">
                    <a:lumMod val="75000"/>
                  </a:schemeClr>
                </a:solidFill>
              </a:rPr>
              <a:t>ぼくの</a:t>
            </a:r>
            <a:r>
              <a:rPr lang="ja-JP" altLang="en-US" sz="3200" dirty="0" smtClean="0">
                <a:solidFill>
                  <a:schemeClr val="accent5">
                    <a:lumMod val="75000"/>
                  </a:schemeClr>
                </a:solidFill>
              </a:rPr>
              <a:t>なまえ</a:t>
            </a:r>
            <a:r>
              <a:rPr kumimoji="1" lang="ja-JP" altLang="en-US" sz="3200" dirty="0" smtClean="0">
                <a:solidFill>
                  <a:schemeClr val="accent5">
                    <a:lumMod val="75000"/>
                  </a:schemeClr>
                </a:solidFill>
              </a:rPr>
              <a:t>はミズポン！</a:t>
            </a:r>
            <a:endParaRPr kumimoji="1" lang="ja-JP" altLang="en-US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72979" y="352927"/>
            <a:ext cx="8422106" cy="6003424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66863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668" y="1181059"/>
            <a:ext cx="1257390" cy="1404453"/>
          </a:xfrm>
          <a:prstGeom prst="rect">
            <a:avLst/>
          </a:prstGeom>
        </p:spPr>
      </p:pic>
      <p:sp>
        <p:nvSpPr>
          <p:cNvPr id="6" name="円形吹き出し 5"/>
          <p:cNvSpPr/>
          <p:nvPr/>
        </p:nvSpPr>
        <p:spPr>
          <a:xfrm>
            <a:off x="768591" y="4139644"/>
            <a:ext cx="5903952" cy="2399269"/>
          </a:xfrm>
          <a:prstGeom prst="wedgeEllipseCallout">
            <a:avLst>
              <a:gd name="adj1" fmla="val 63854"/>
              <a:gd name="adj2" fmla="val -45394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プールをよごさないため</a:t>
            </a:r>
            <a:r>
              <a:rPr lang="ja-JP" altLang="en-US" sz="3200" dirty="0" smtClean="0"/>
              <a:t>に，みんな</a:t>
            </a:r>
            <a:r>
              <a:rPr lang="ja-JP" altLang="en-US" sz="3200" dirty="0"/>
              <a:t>ができる</a:t>
            </a:r>
            <a:r>
              <a:rPr lang="ja-JP" altLang="en-US" sz="3200" dirty="0" smtClean="0"/>
              <a:t>ことが</a:t>
            </a:r>
            <a:r>
              <a:rPr lang="ja-JP" altLang="en-US" sz="3200" dirty="0"/>
              <a:t>あるよ</a:t>
            </a:r>
            <a:r>
              <a:rPr lang="ja-JP" altLang="en-US" sz="3200" dirty="0" smtClean="0"/>
              <a:t>。</a:t>
            </a:r>
          </a:p>
          <a:p>
            <a:pPr algn="ctr"/>
            <a:r>
              <a:rPr lang="ja-JP" altLang="en-US" sz="3200" dirty="0" smtClean="0"/>
              <a:t>かんがえて</a:t>
            </a:r>
            <a:r>
              <a:rPr lang="ja-JP" altLang="en-US" sz="3200" dirty="0"/>
              <a:t>みよう</a:t>
            </a:r>
            <a:r>
              <a:rPr lang="ja-JP" altLang="en-US" sz="3200" dirty="0" smtClean="0"/>
              <a:t>！</a:t>
            </a:r>
            <a:endParaRPr lang="ja-JP" altLang="en-US" sz="3200" dirty="0"/>
          </a:p>
        </p:txBody>
      </p:sp>
      <p:sp>
        <p:nvSpPr>
          <p:cNvPr id="5" name="円形吹き出し 4"/>
          <p:cNvSpPr/>
          <p:nvPr/>
        </p:nvSpPr>
        <p:spPr>
          <a:xfrm>
            <a:off x="1648520" y="404414"/>
            <a:ext cx="7038279" cy="2373490"/>
          </a:xfrm>
          <a:prstGeom prst="wedgeEllipseCallout">
            <a:avLst>
              <a:gd name="adj1" fmla="val -54166"/>
              <a:gd name="adj2" fmla="val 31703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 smtClean="0">
                <a:solidFill>
                  <a:srgbClr val="0000CC"/>
                </a:solidFill>
              </a:rPr>
              <a:t>だけど，</a:t>
            </a:r>
            <a:endParaRPr lang="ja-JP" altLang="en-US" sz="3600" dirty="0">
              <a:solidFill>
                <a:srgbClr val="0000CC"/>
              </a:solidFill>
            </a:endParaRPr>
          </a:p>
          <a:p>
            <a:pPr algn="ctr"/>
            <a:r>
              <a:rPr lang="ja-JP" altLang="en-US" sz="3600" dirty="0" smtClean="0">
                <a:solidFill>
                  <a:srgbClr val="0000CC"/>
                </a:solidFill>
              </a:rPr>
              <a:t>よごれがひどいと三人の</a:t>
            </a:r>
          </a:p>
          <a:p>
            <a:pPr algn="ctr"/>
            <a:r>
              <a:rPr lang="ja-JP" altLang="en-US" sz="3600" dirty="0" smtClean="0">
                <a:solidFill>
                  <a:srgbClr val="0000CC"/>
                </a:solidFill>
              </a:rPr>
              <a:t>パワーもダウン</a:t>
            </a:r>
          </a:p>
          <a:p>
            <a:pPr algn="ctr"/>
            <a:r>
              <a:rPr lang="ja-JP" altLang="en-US" sz="3600" dirty="0" smtClean="0">
                <a:solidFill>
                  <a:srgbClr val="0000CC"/>
                </a:solidFill>
              </a:rPr>
              <a:t>しちゃうんだ。</a:t>
            </a:r>
            <a:endParaRPr lang="ja-JP" altLang="en-US" sz="3600" dirty="0">
              <a:solidFill>
                <a:srgbClr val="0000CC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486987" y="6356350"/>
            <a:ext cx="2057400" cy="365125"/>
          </a:xfrm>
        </p:spPr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645968" y="2858312"/>
            <a:ext cx="78693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000" dirty="0" smtClean="0">
                <a:solidFill>
                  <a:srgbClr val="FF0000"/>
                </a:solidFill>
              </a:rPr>
              <a:t>では，三人</a:t>
            </a:r>
            <a:r>
              <a:rPr lang="ja-JP" altLang="en-US" sz="4000" dirty="0">
                <a:solidFill>
                  <a:srgbClr val="FF0000"/>
                </a:solidFill>
              </a:rPr>
              <a:t>のパワーをダウンさせないためにはどうしたらいいだろう？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7547" y="5142918"/>
            <a:ext cx="1133737" cy="1342023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6895" y="5370115"/>
            <a:ext cx="840293" cy="89322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2641" y="3989883"/>
            <a:ext cx="814583" cy="133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96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9516" y="689083"/>
            <a:ext cx="810929" cy="862011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5581" y="139982"/>
            <a:ext cx="1133737" cy="1342023"/>
          </a:xfrm>
          <a:prstGeom prst="rect">
            <a:avLst/>
          </a:prstGeom>
        </p:spPr>
      </p:pic>
      <p:sp>
        <p:nvSpPr>
          <p:cNvPr id="13" name="円形吹き出し 12"/>
          <p:cNvSpPr/>
          <p:nvPr/>
        </p:nvSpPr>
        <p:spPr>
          <a:xfrm>
            <a:off x="411722" y="1182064"/>
            <a:ext cx="3730793" cy="1999019"/>
          </a:xfrm>
          <a:prstGeom prst="wedgeEllipseCallout">
            <a:avLst>
              <a:gd name="adj1" fmla="val -45510"/>
              <a:gd name="adj2" fmla="val 15939"/>
            </a:avLst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rgbClr val="FF0000"/>
                </a:solidFill>
              </a:rPr>
              <a:t>か</a:t>
            </a:r>
            <a:r>
              <a:rPr lang="ja-JP" altLang="en-US" sz="3200" dirty="0">
                <a:solidFill>
                  <a:srgbClr val="FF0000"/>
                </a:solidFill>
              </a:rPr>
              <a:t>み</a:t>
            </a:r>
            <a:r>
              <a:rPr kumimoji="1" lang="ja-JP" altLang="en-US" sz="3200" dirty="0" smtClean="0">
                <a:solidFill>
                  <a:srgbClr val="FF0000"/>
                </a:solidFill>
              </a:rPr>
              <a:t>の毛</a:t>
            </a:r>
            <a:r>
              <a:rPr kumimoji="1" lang="ja-JP" altLang="en-US" sz="3200" dirty="0" smtClean="0">
                <a:solidFill>
                  <a:schemeClr val="bg2">
                    <a:lumMod val="25000"/>
                  </a:schemeClr>
                </a:solidFill>
              </a:rPr>
              <a:t>は</a:t>
            </a:r>
          </a:p>
          <a:p>
            <a:pPr algn="ctr"/>
            <a:r>
              <a:rPr kumimoji="1" lang="ja-JP" altLang="en-US" sz="3200" dirty="0" smtClean="0">
                <a:solidFill>
                  <a:schemeClr val="bg2">
                    <a:lumMod val="25000"/>
                  </a:schemeClr>
                </a:solidFill>
              </a:rPr>
              <a:t>ぼうしのなかに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</a:rPr>
              <a:t>い</a:t>
            </a:r>
            <a:r>
              <a:rPr kumimoji="1" lang="ja-JP" altLang="en-US" sz="3200" dirty="0" smtClean="0">
                <a:solidFill>
                  <a:schemeClr val="bg2">
                    <a:lumMod val="25000"/>
                  </a:schemeClr>
                </a:solidFill>
              </a:rPr>
              <a:t>れよう。</a:t>
            </a:r>
            <a:endParaRPr kumimoji="1" lang="ja-JP" altLang="en-US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円形吹き出し 13"/>
          <p:cNvSpPr/>
          <p:nvPr/>
        </p:nvSpPr>
        <p:spPr>
          <a:xfrm>
            <a:off x="5971772" y="1288342"/>
            <a:ext cx="2594353" cy="2006536"/>
          </a:xfrm>
          <a:prstGeom prst="wedgeEllipseCallout">
            <a:avLst>
              <a:gd name="adj1" fmla="val -41816"/>
              <a:gd name="adj2" fmla="val 24775"/>
            </a:avLst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rgbClr val="FF0000"/>
                </a:solidFill>
              </a:rPr>
              <a:t>からだ</a:t>
            </a:r>
            <a:r>
              <a:rPr kumimoji="1" lang="ja-JP" altLang="en-US" sz="3200" dirty="0" smtClean="0">
                <a:solidFill>
                  <a:schemeClr val="bg2">
                    <a:lumMod val="25000"/>
                  </a:schemeClr>
                </a:solidFill>
              </a:rPr>
              <a:t>を</a:t>
            </a:r>
          </a:p>
          <a:p>
            <a:pPr algn="ctr"/>
            <a:r>
              <a:rPr kumimoji="1" lang="ja-JP" altLang="en-US" sz="3200" dirty="0" smtClean="0">
                <a:solidFill>
                  <a:schemeClr val="bg2">
                    <a:lumMod val="25000"/>
                  </a:schemeClr>
                </a:solidFill>
              </a:rPr>
              <a:t>よく</a:t>
            </a:r>
          </a:p>
          <a:p>
            <a:pPr algn="ctr"/>
            <a:r>
              <a:rPr kumimoji="1" lang="ja-JP" altLang="en-US" sz="3200" dirty="0" smtClean="0">
                <a:solidFill>
                  <a:schemeClr val="bg2">
                    <a:lumMod val="25000"/>
                  </a:schemeClr>
                </a:solidFill>
              </a:rPr>
              <a:t>あらおう。</a:t>
            </a:r>
            <a:endParaRPr kumimoji="1" lang="ja-JP" altLang="en-US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円形吹き出し 14"/>
          <p:cNvSpPr/>
          <p:nvPr/>
        </p:nvSpPr>
        <p:spPr>
          <a:xfrm>
            <a:off x="334108" y="3294878"/>
            <a:ext cx="8581292" cy="3387276"/>
          </a:xfrm>
          <a:prstGeom prst="wedgeEllipseCallout">
            <a:avLst>
              <a:gd name="adj1" fmla="val -38994"/>
              <a:gd name="adj2" fmla="val 30382"/>
            </a:avLst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円/楕円 21"/>
          <p:cNvSpPr/>
          <p:nvPr/>
        </p:nvSpPr>
        <p:spPr>
          <a:xfrm>
            <a:off x="3437026" y="950210"/>
            <a:ext cx="2875547" cy="292803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latin typeface="+mn-ea"/>
              </a:rPr>
              <a:t>プールの水をきれいに</a:t>
            </a:r>
            <a:r>
              <a:rPr lang="ja-JP" altLang="en-US" sz="3200" dirty="0">
                <a:latin typeface="+mn-ea"/>
              </a:rPr>
              <a:t>保</a:t>
            </a:r>
            <a:r>
              <a:rPr lang="ja-JP" altLang="en-US" sz="3200" dirty="0" smtClean="0">
                <a:latin typeface="+mn-ea"/>
              </a:rPr>
              <a:t>つため</a:t>
            </a:r>
            <a:r>
              <a:rPr lang="ja-JP" altLang="en-US" sz="3200" dirty="0">
                <a:latin typeface="+mn-ea"/>
              </a:rPr>
              <a:t>に</a:t>
            </a:r>
            <a:endParaRPr kumimoji="1" lang="ja-JP" altLang="en-US" sz="3200" dirty="0">
              <a:latin typeface="+mn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638065" y="6356351"/>
            <a:ext cx="2057400" cy="365125"/>
          </a:xfrm>
        </p:spPr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406618" y="66496"/>
            <a:ext cx="4792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三人からのお願い</a:t>
            </a:r>
            <a:endParaRPr kumimoji="1" lang="ja-JP" altLang="en-US" sz="4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910979" y="4102051"/>
            <a:ext cx="79276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 smtClean="0">
                <a:solidFill>
                  <a:schemeClr val="bg2">
                    <a:lumMod val="25000"/>
                  </a:schemeClr>
                </a:solidFill>
              </a:rPr>
              <a:t>○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</a:rPr>
              <a:t>プール</a:t>
            </a:r>
            <a:r>
              <a:rPr lang="ja-JP" altLang="en-US" sz="3200" dirty="0">
                <a:solidFill>
                  <a:schemeClr val="bg2">
                    <a:lumMod val="25000"/>
                  </a:schemeClr>
                </a:solidFill>
              </a:rPr>
              <a:t>に入る前に</a:t>
            </a:r>
            <a:r>
              <a:rPr lang="ja-JP" altLang="en-US" sz="3200" dirty="0">
                <a:solidFill>
                  <a:srgbClr val="FF0000"/>
                </a:solidFill>
              </a:rPr>
              <a:t>トイレ</a:t>
            </a:r>
            <a:r>
              <a:rPr lang="ja-JP" altLang="en-US" sz="3200" dirty="0">
                <a:solidFill>
                  <a:schemeClr val="bg2">
                    <a:lumMod val="25000"/>
                  </a:schemeClr>
                </a:solidFill>
              </a:rPr>
              <a:t>に行って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</a:rPr>
              <a:t>おこう。</a:t>
            </a:r>
            <a:endParaRPr lang="ja-JP" altLang="en-US" sz="32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ja-JP" altLang="en-US" sz="2400" dirty="0">
                <a:solidFill>
                  <a:schemeClr val="bg2">
                    <a:lumMod val="25000"/>
                  </a:schemeClr>
                </a:solidFill>
              </a:rPr>
              <a:t>○</a:t>
            </a:r>
            <a:r>
              <a:rPr lang="ja-JP" altLang="en-US" sz="3200" dirty="0" err="1" smtClean="0">
                <a:solidFill>
                  <a:srgbClr val="FF0000"/>
                </a:solidFill>
              </a:rPr>
              <a:t>きず</a:t>
            </a:r>
            <a:r>
              <a:rPr lang="ja-JP" altLang="en-US" sz="3200" dirty="0" err="1" smtClean="0">
                <a:solidFill>
                  <a:schemeClr val="bg2">
                    <a:lumMod val="25000"/>
                  </a:schemeClr>
                </a:solidFill>
              </a:rPr>
              <a:t>が</a:t>
            </a:r>
            <a:r>
              <a:rPr lang="ja-JP" altLang="en-US" sz="3200" dirty="0">
                <a:solidFill>
                  <a:schemeClr val="bg2">
                    <a:lumMod val="25000"/>
                  </a:schemeClr>
                </a:solidFill>
              </a:rPr>
              <a:t>あるとき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</a:rPr>
              <a:t>は</a:t>
            </a:r>
            <a:r>
              <a:rPr lang="ja-JP" altLang="en-US" sz="3200" dirty="0">
                <a:solidFill>
                  <a:schemeClr val="bg2">
                    <a:lumMod val="25000"/>
                  </a:schemeClr>
                </a:solidFill>
              </a:rPr>
              <a:t>先生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</a:rPr>
              <a:t>にそうだんしよう。</a:t>
            </a:r>
          </a:p>
          <a:p>
            <a:pPr marL="442913" indent="-442913"/>
            <a:r>
              <a:rPr lang="ja-JP" altLang="en-US" sz="2400" dirty="0">
                <a:solidFill>
                  <a:schemeClr val="bg2">
                    <a:lumMod val="25000"/>
                  </a:schemeClr>
                </a:solidFill>
              </a:rPr>
              <a:t>○</a:t>
            </a:r>
            <a:r>
              <a:rPr lang="ja-JP" altLang="en-US" sz="3200" dirty="0" smtClean="0">
                <a:solidFill>
                  <a:srgbClr val="FF0000"/>
                </a:solidFill>
              </a:rPr>
              <a:t>かぜ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</a:rPr>
              <a:t>をひい</a:t>
            </a:r>
            <a:r>
              <a:rPr lang="ja-JP" altLang="en-US" sz="3200" dirty="0">
                <a:solidFill>
                  <a:schemeClr val="bg2">
                    <a:lumMod val="25000"/>
                  </a:schemeClr>
                </a:solidFill>
              </a:rPr>
              <a:t>て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</a:rPr>
              <a:t>いる，</a:t>
            </a:r>
            <a:r>
              <a:rPr lang="ja-JP" altLang="en-US" sz="3200" dirty="0" smtClean="0">
                <a:solidFill>
                  <a:srgbClr val="FF0000"/>
                </a:solidFill>
              </a:rPr>
              <a:t>おなかがいたい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</a:rPr>
              <a:t>とき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</a:rPr>
              <a:t>は，おうちの人や先生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</a:rPr>
              <a:t>にそう</a:t>
            </a:r>
            <a:r>
              <a:rPr lang="ja-JP" altLang="en-US" sz="3200" dirty="0" smtClean="0">
                <a:solidFill>
                  <a:schemeClr val="bg2">
                    <a:lumMod val="25000"/>
                  </a:schemeClr>
                </a:solidFill>
              </a:rPr>
              <a:t>だんしよう。</a:t>
            </a:r>
            <a:endParaRPr lang="ja-JP" altLang="en-US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460" y="214197"/>
            <a:ext cx="681817" cy="111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82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73" y="446679"/>
            <a:ext cx="1257390" cy="1404453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4" name="円形吹き出し 3"/>
          <p:cNvSpPr/>
          <p:nvPr/>
        </p:nvSpPr>
        <p:spPr>
          <a:xfrm>
            <a:off x="1023096" y="817418"/>
            <a:ext cx="7802249" cy="5777346"/>
          </a:xfrm>
          <a:prstGeom prst="wedgeEllipseCallout">
            <a:avLst>
              <a:gd name="adj1" fmla="val -43993"/>
              <a:gd name="adj2" fmla="val -39917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>
                <a:solidFill>
                  <a:srgbClr val="0000CC"/>
                </a:solidFill>
              </a:rPr>
              <a:t>「プールの水のたび」</a:t>
            </a:r>
          </a:p>
          <a:p>
            <a:pPr algn="ctr"/>
            <a:r>
              <a:rPr lang="ja-JP" altLang="en-US" sz="4000" dirty="0">
                <a:solidFill>
                  <a:srgbClr val="0000CC"/>
                </a:solidFill>
              </a:rPr>
              <a:t>わかったかな？</a:t>
            </a:r>
          </a:p>
          <a:p>
            <a:pPr algn="ctr"/>
            <a:r>
              <a:rPr lang="ja-JP" altLang="en-US" sz="4000" dirty="0">
                <a:solidFill>
                  <a:srgbClr val="0000CC"/>
                </a:solidFill>
              </a:rPr>
              <a:t>プールの水が</a:t>
            </a:r>
            <a:r>
              <a:rPr lang="ja-JP" altLang="en-US" sz="4000" dirty="0" smtClean="0">
                <a:solidFill>
                  <a:srgbClr val="0000CC"/>
                </a:solidFill>
              </a:rPr>
              <a:t>いつも</a:t>
            </a:r>
          </a:p>
          <a:p>
            <a:pPr algn="ctr"/>
            <a:r>
              <a:rPr lang="ja-JP" altLang="en-US" sz="4000" dirty="0" smtClean="0">
                <a:solidFill>
                  <a:srgbClr val="0000CC"/>
                </a:solidFill>
              </a:rPr>
              <a:t>きれいな</a:t>
            </a:r>
            <a:r>
              <a:rPr lang="ja-JP" altLang="en-US" sz="4000" smtClean="0">
                <a:solidFill>
                  <a:srgbClr val="0000CC"/>
                </a:solidFill>
              </a:rPr>
              <a:t>ように，</a:t>
            </a:r>
            <a:endParaRPr lang="ja-JP" altLang="en-US" sz="4000" dirty="0" smtClean="0">
              <a:solidFill>
                <a:srgbClr val="0000CC"/>
              </a:solidFill>
            </a:endParaRPr>
          </a:p>
          <a:p>
            <a:pPr algn="ctr"/>
            <a:r>
              <a:rPr lang="ja-JP" altLang="en-US" sz="4000" dirty="0" smtClean="0">
                <a:solidFill>
                  <a:srgbClr val="0000CC"/>
                </a:solidFill>
              </a:rPr>
              <a:t>みんな</a:t>
            </a:r>
            <a:r>
              <a:rPr lang="ja-JP" altLang="en-US" sz="4000" dirty="0">
                <a:solidFill>
                  <a:srgbClr val="0000CC"/>
                </a:solidFill>
              </a:rPr>
              <a:t>で</a:t>
            </a:r>
          </a:p>
          <a:p>
            <a:pPr algn="ctr"/>
            <a:r>
              <a:rPr lang="ja-JP" altLang="en-US" sz="4000" dirty="0">
                <a:solidFill>
                  <a:srgbClr val="0000CC"/>
                </a:solidFill>
              </a:rPr>
              <a:t>大切につかおうね。</a:t>
            </a:r>
          </a:p>
          <a:p>
            <a:pPr algn="ctr"/>
            <a:r>
              <a:rPr lang="ja-JP" altLang="en-US" sz="3200" dirty="0">
                <a:solidFill>
                  <a:srgbClr val="FF0000"/>
                </a:solidFill>
              </a:rPr>
              <a:t>*健康観察カード</a:t>
            </a:r>
            <a:r>
              <a:rPr lang="ja-JP" altLang="en-US" sz="3200" dirty="0" smtClean="0">
                <a:solidFill>
                  <a:srgbClr val="FF0000"/>
                </a:solidFill>
              </a:rPr>
              <a:t>は</a:t>
            </a:r>
          </a:p>
          <a:p>
            <a:pPr algn="ctr"/>
            <a:r>
              <a:rPr lang="ja-JP" altLang="en-US" sz="3200" dirty="0" smtClean="0">
                <a:solidFill>
                  <a:srgbClr val="FF0000"/>
                </a:solidFill>
              </a:rPr>
              <a:t>せんせい</a:t>
            </a:r>
            <a:r>
              <a:rPr lang="ja-JP" altLang="en-US" sz="3200" dirty="0">
                <a:solidFill>
                  <a:srgbClr val="FF0000"/>
                </a:solidFill>
              </a:rPr>
              <a:t>にわたしてね。</a:t>
            </a:r>
          </a:p>
        </p:txBody>
      </p:sp>
    </p:spTree>
    <p:extLst>
      <p:ext uri="{BB962C8B-B14F-4D97-AF65-F5344CB8AC3E}">
        <p14:creationId xmlns:p14="http://schemas.microsoft.com/office/powerpoint/2010/main" val="58378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3187" y="2465507"/>
            <a:ext cx="1340211" cy="1496961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76" y="288551"/>
            <a:ext cx="6894095" cy="6138729"/>
          </a:xfrm>
          <a:prstGeom prst="rect">
            <a:avLst/>
          </a:prstGeom>
        </p:spPr>
      </p:pic>
      <p:sp>
        <p:nvSpPr>
          <p:cNvPr id="4" name="円/楕円 3"/>
          <p:cNvSpPr/>
          <p:nvPr/>
        </p:nvSpPr>
        <p:spPr>
          <a:xfrm>
            <a:off x="2058204" y="517413"/>
            <a:ext cx="5428446" cy="158410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solidFill>
                  <a:schemeClr val="bg1"/>
                </a:solidFill>
              </a:rPr>
              <a:t>きみたち</a:t>
            </a:r>
            <a:r>
              <a:rPr kumimoji="1" lang="ja-JP" altLang="en-US" sz="4000" dirty="0" smtClean="0">
                <a:solidFill>
                  <a:schemeClr val="bg1"/>
                </a:solidFill>
              </a:rPr>
              <a:t>の</a:t>
            </a:r>
          </a:p>
          <a:p>
            <a:pPr algn="ctr"/>
            <a:r>
              <a:rPr kumimoji="1" lang="ja-JP" altLang="en-US" sz="4000" dirty="0" smtClean="0">
                <a:solidFill>
                  <a:schemeClr val="bg1"/>
                </a:solidFill>
              </a:rPr>
              <a:t>プールだよ！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5" name="雲形吹き出し 4"/>
          <p:cNvSpPr/>
          <p:nvPr/>
        </p:nvSpPr>
        <p:spPr>
          <a:xfrm>
            <a:off x="5069854" y="4275369"/>
            <a:ext cx="3544910" cy="2151911"/>
          </a:xfrm>
          <a:prstGeom prst="cloudCallout">
            <a:avLst>
              <a:gd name="adj1" fmla="val 27425"/>
              <a:gd name="adj2" fmla="val -77285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300" dirty="0" smtClean="0">
                <a:solidFill>
                  <a:srgbClr val="0000CC"/>
                </a:solidFill>
              </a:rPr>
              <a:t>うわぁ、きれい！</a:t>
            </a:r>
            <a:r>
              <a:rPr kumimoji="1" lang="ja-JP" altLang="en-US" sz="2300" dirty="0" smtClean="0">
                <a:solidFill>
                  <a:srgbClr val="0000CC"/>
                </a:solidFill>
              </a:rPr>
              <a:t>プールのそこがすきとおって</a:t>
            </a:r>
            <a:r>
              <a:rPr kumimoji="1" lang="en-US" altLang="ja-JP" sz="2300" dirty="0" smtClean="0">
                <a:solidFill>
                  <a:srgbClr val="0000CC"/>
                </a:solidFill>
              </a:rPr>
              <a:t/>
            </a:r>
            <a:br>
              <a:rPr kumimoji="1" lang="en-US" altLang="ja-JP" sz="2300" dirty="0" smtClean="0">
                <a:solidFill>
                  <a:srgbClr val="0000CC"/>
                </a:solidFill>
              </a:rPr>
            </a:br>
            <a:r>
              <a:rPr lang="ja-JP" altLang="en-US" sz="2300" dirty="0" smtClean="0">
                <a:solidFill>
                  <a:srgbClr val="0000CC"/>
                </a:solidFill>
              </a:rPr>
              <a:t>いるね</a:t>
            </a:r>
            <a:r>
              <a:rPr kumimoji="1" lang="ja-JP" altLang="en-US" sz="2300" dirty="0" smtClean="0">
                <a:solidFill>
                  <a:srgbClr val="0000CC"/>
                </a:solidFill>
              </a:rPr>
              <a:t>。</a:t>
            </a:r>
            <a:endParaRPr kumimoji="1" lang="ja-JP" altLang="en-US" sz="23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53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071" y="568369"/>
            <a:ext cx="1340211" cy="1496961"/>
          </a:xfrm>
          <a:prstGeom prst="rect">
            <a:avLst/>
          </a:prstGeom>
        </p:spPr>
      </p:pic>
      <p:sp>
        <p:nvSpPr>
          <p:cNvPr id="3" name="雲形吹き出し 2"/>
          <p:cNvSpPr/>
          <p:nvPr/>
        </p:nvSpPr>
        <p:spPr>
          <a:xfrm>
            <a:off x="1287887" y="1507959"/>
            <a:ext cx="7097276" cy="4307191"/>
          </a:xfrm>
          <a:prstGeom prst="cloudCallout">
            <a:avLst>
              <a:gd name="adj1" fmla="val -44062"/>
              <a:gd name="adj2" fmla="val -46099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solidFill>
                  <a:srgbClr val="0000CC"/>
                </a:solidFill>
              </a:rPr>
              <a:t>プールの水をきれいにたもつために、</a:t>
            </a:r>
          </a:p>
          <a:p>
            <a:pPr algn="ctr"/>
            <a:r>
              <a:rPr kumimoji="1" lang="ja-JP" altLang="en-US" sz="4000" dirty="0" smtClean="0">
                <a:solidFill>
                  <a:srgbClr val="0000CC"/>
                </a:solidFill>
              </a:rPr>
              <a:t>こんなきかいがはたらいているんだよ。</a:t>
            </a:r>
            <a:endParaRPr kumimoji="1" lang="ja-JP" altLang="en-US" sz="4000" dirty="0">
              <a:solidFill>
                <a:srgbClr val="0000CC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01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517" y="2052422"/>
            <a:ext cx="1340211" cy="1496961"/>
          </a:xfrm>
          <a:prstGeom prst="rect">
            <a:avLst/>
          </a:prstGeom>
        </p:spPr>
      </p:pic>
      <p:sp>
        <p:nvSpPr>
          <p:cNvPr id="9" name="円/楕円 8"/>
          <p:cNvSpPr/>
          <p:nvPr/>
        </p:nvSpPr>
        <p:spPr>
          <a:xfrm>
            <a:off x="414069" y="540913"/>
            <a:ext cx="4542942" cy="1414339"/>
          </a:xfrm>
          <a:prstGeom prst="ellipse">
            <a:avLst/>
          </a:prstGeom>
          <a:solidFill>
            <a:srgbClr val="00B0F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60231" y="600560"/>
            <a:ext cx="460131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　　　　　　　　　</a:t>
            </a:r>
            <a:r>
              <a:rPr kumimoji="0" lang="ja-JP" altLang="en-US" sz="24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きかいし</a:t>
            </a:r>
            <a:r>
              <a:rPr kumimoji="0" lang="ja-JP" altLang="en-US" sz="24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つ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ここは、機械室です</a:t>
            </a:r>
            <a:endParaRPr kumimoji="0" lang="en-US" altLang="ja-JP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雲形吹き出し 11"/>
          <p:cNvSpPr/>
          <p:nvPr/>
        </p:nvSpPr>
        <p:spPr>
          <a:xfrm>
            <a:off x="866434" y="3483138"/>
            <a:ext cx="4295114" cy="2865904"/>
          </a:xfrm>
          <a:prstGeom prst="cloudCallout">
            <a:avLst>
              <a:gd name="adj1" fmla="val 53769"/>
              <a:gd name="adj2" fmla="val -81441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rgbClr val="0000CC"/>
                </a:solidFill>
              </a:rPr>
              <a:t>プールの水を</a:t>
            </a:r>
          </a:p>
          <a:p>
            <a:pPr algn="ctr"/>
            <a:r>
              <a:rPr kumimoji="1" lang="ja-JP" altLang="en-US" sz="2800" dirty="0" smtClean="0">
                <a:solidFill>
                  <a:srgbClr val="0000CC"/>
                </a:solidFill>
              </a:rPr>
              <a:t>きれいにする</a:t>
            </a:r>
          </a:p>
          <a:p>
            <a:pPr algn="ctr"/>
            <a:r>
              <a:rPr kumimoji="1" lang="ja-JP" altLang="en-US" sz="2800" dirty="0" smtClean="0">
                <a:solidFill>
                  <a:srgbClr val="0000CC"/>
                </a:solidFill>
              </a:rPr>
              <a:t>きかいだよ。</a:t>
            </a:r>
          </a:p>
          <a:p>
            <a:pPr algn="ctr"/>
            <a:r>
              <a:rPr kumimoji="1" lang="ja-JP" altLang="en-US" sz="2800" dirty="0" smtClean="0">
                <a:solidFill>
                  <a:srgbClr val="0000CC"/>
                </a:solidFill>
              </a:rPr>
              <a:t>２４時間はたらいているんだ。</a:t>
            </a:r>
            <a:endParaRPr kumimoji="1" lang="ja-JP" altLang="en-US" sz="2800" dirty="0">
              <a:solidFill>
                <a:srgbClr val="0000CC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567" y="834312"/>
            <a:ext cx="3192783" cy="529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44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043" y="3842469"/>
            <a:ext cx="1586857" cy="1772454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302" y="2846403"/>
            <a:ext cx="4154907" cy="3509947"/>
          </a:xfrm>
          <a:prstGeom prst="rect">
            <a:avLst/>
          </a:prstGeom>
        </p:spPr>
      </p:pic>
      <p:sp>
        <p:nvSpPr>
          <p:cNvPr id="3" name="円形吹き出し 2"/>
          <p:cNvSpPr/>
          <p:nvPr/>
        </p:nvSpPr>
        <p:spPr>
          <a:xfrm>
            <a:off x="1291045" y="224287"/>
            <a:ext cx="6880601" cy="3137099"/>
          </a:xfrm>
          <a:prstGeom prst="wedgeEllipseCallout">
            <a:avLst>
              <a:gd name="adj1" fmla="val -42451"/>
              <a:gd name="adj2" fmla="val 69962"/>
            </a:avLst>
          </a:prstGeom>
          <a:solidFill>
            <a:srgbClr val="FFFF99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solidFill>
                  <a:srgbClr val="0000CC"/>
                </a:solidFill>
              </a:rPr>
              <a:t>プールの水が</a:t>
            </a:r>
          </a:p>
          <a:p>
            <a:pPr algn="ctr"/>
            <a:r>
              <a:rPr kumimoji="1" lang="ja-JP" altLang="en-US" sz="4400" dirty="0" smtClean="0">
                <a:solidFill>
                  <a:srgbClr val="0000CC"/>
                </a:solidFill>
              </a:rPr>
              <a:t>にごったり、よごれたりするのは</a:t>
            </a:r>
          </a:p>
          <a:p>
            <a:pPr algn="ctr"/>
            <a:r>
              <a:rPr kumimoji="1" lang="ja-JP" altLang="en-US" sz="4400" dirty="0" smtClean="0">
                <a:solidFill>
                  <a:srgbClr val="0000CC"/>
                </a:solidFill>
              </a:rPr>
              <a:t>なぜかな？</a:t>
            </a:r>
            <a:endParaRPr kumimoji="1" lang="ja-JP" altLang="en-US" sz="44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60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4129" y="3260266"/>
            <a:ext cx="2790146" cy="2374760"/>
          </a:xfrm>
          <a:prstGeom prst="rect">
            <a:avLst/>
          </a:prstGeom>
        </p:spPr>
      </p:pic>
      <p:sp>
        <p:nvSpPr>
          <p:cNvPr id="5" name="円形吹き出し 4"/>
          <p:cNvSpPr/>
          <p:nvPr/>
        </p:nvSpPr>
        <p:spPr>
          <a:xfrm>
            <a:off x="6038491" y="2771107"/>
            <a:ext cx="2557517" cy="908323"/>
          </a:xfrm>
          <a:prstGeom prst="wedgeEllipseCallout">
            <a:avLst>
              <a:gd name="adj1" fmla="val -23700"/>
              <a:gd name="adj2" fmla="val 42489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rgbClr val="FF0000"/>
                </a:solidFill>
              </a:rPr>
              <a:t>ウイルス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6" name="円形吹き出し 5"/>
          <p:cNvSpPr/>
          <p:nvPr/>
        </p:nvSpPr>
        <p:spPr>
          <a:xfrm>
            <a:off x="6595557" y="4878873"/>
            <a:ext cx="1453995" cy="798491"/>
          </a:xfrm>
          <a:prstGeom prst="wedgeEllipseCallout">
            <a:avLst>
              <a:gd name="adj1" fmla="val -42739"/>
              <a:gd name="adj2" fmla="val 23451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あせ</a:t>
            </a:r>
            <a:endParaRPr kumimoji="1" lang="ja-JP" alt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円形吹き出し 6"/>
          <p:cNvSpPr/>
          <p:nvPr/>
        </p:nvSpPr>
        <p:spPr>
          <a:xfrm>
            <a:off x="4894257" y="5491836"/>
            <a:ext cx="1874889" cy="677356"/>
          </a:xfrm>
          <a:prstGeom prst="wedgeEllipseCallout">
            <a:avLst>
              <a:gd name="adj1" fmla="val -42382"/>
              <a:gd name="adj2" fmla="val 5693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ほこり</a:t>
            </a:r>
            <a:endParaRPr kumimoji="1" lang="ja-JP" alt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円形吹き出し 7"/>
          <p:cNvSpPr/>
          <p:nvPr/>
        </p:nvSpPr>
        <p:spPr>
          <a:xfrm>
            <a:off x="1897811" y="3039314"/>
            <a:ext cx="2653845" cy="889933"/>
          </a:xfrm>
          <a:prstGeom prst="wedgeEllipseCallout">
            <a:avLst>
              <a:gd name="adj1" fmla="val 32316"/>
              <a:gd name="adj2" fmla="val 32356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かみの毛</a:t>
            </a:r>
            <a:endParaRPr kumimoji="1" lang="ja-JP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円形吹き出し 8"/>
          <p:cNvSpPr/>
          <p:nvPr/>
        </p:nvSpPr>
        <p:spPr>
          <a:xfrm>
            <a:off x="2098150" y="5513992"/>
            <a:ext cx="2453506" cy="783626"/>
          </a:xfrm>
          <a:prstGeom prst="wedgeEllipseCallout">
            <a:avLst>
              <a:gd name="adj1" fmla="val 46027"/>
              <a:gd name="adj2" fmla="val 7341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</a:rPr>
              <a:t>バイキン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円形吹き出し 9"/>
          <p:cNvSpPr/>
          <p:nvPr/>
        </p:nvSpPr>
        <p:spPr>
          <a:xfrm>
            <a:off x="2053088" y="4232337"/>
            <a:ext cx="1535557" cy="682580"/>
          </a:xfrm>
          <a:prstGeom prst="wedgeEllipseCallout">
            <a:avLst>
              <a:gd name="adj1" fmla="val 34206"/>
              <a:gd name="adj2" fmla="val 25426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あか</a:t>
            </a:r>
            <a:endParaRPr kumimoji="1" lang="ja-JP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雲形吹き出し 11"/>
          <p:cNvSpPr/>
          <p:nvPr/>
        </p:nvSpPr>
        <p:spPr>
          <a:xfrm>
            <a:off x="617545" y="103518"/>
            <a:ext cx="7978463" cy="2826632"/>
          </a:xfrm>
          <a:prstGeom prst="cloudCallout">
            <a:avLst>
              <a:gd name="adj1" fmla="val -40375"/>
              <a:gd name="adj2" fmla="val 56459"/>
            </a:avLst>
          </a:prstGeom>
          <a:solidFill>
            <a:srgbClr val="FFFF99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rgbClr val="0000CC"/>
                </a:solidFill>
              </a:rPr>
              <a:t>プールの水がにごったり、</a:t>
            </a:r>
          </a:p>
          <a:p>
            <a:pPr algn="ctr"/>
            <a:r>
              <a:rPr kumimoji="1" lang="ja-JP" altLang="en-US" sz="3200" dirty="0" smtClean="0">
                <a:solidFill>
                  <a:srgbClr val="0000CC"/>
                </a:solidFill>
              </a:rPr>
              <a:t>よごれたりするのは、人の体についた「よごれ」がおもな</a:t>
            </a:r>
          </a:p>
          <a:p>
            <a:pPr algn="ctr"/>
            <a:r>
              <a:rPr kumimoji="1" lang="ja-JP" altLang="en-US" sz="3200" dirty="0" smtClean="0">
                <a:solidFill>
                  <a:srgbClr val="0000CC"/>
                </a:solidFill>
              </a:rPr>
              <a:t>原因なんだ。</a:t>
            </a:r>
            <a:endParaRPr kumimoji="1" lang="ja-JP" altLang="en-US" sz="3200" dirty="0">
              <a:solidFill>
                <a:srgbClr val="0000CC"/>
              </a:solidFill>
            </a:endParaRPr>
          </a:p>
        </p:txBody>
      </p:sp>
      <p:sp>
        <p:nvSpPr>
          <p:cNvPr id="14" name="円形吹き出し 13"/>
          <p:cNvSpPr/>
          <p:nvPr/>
        </p:nvSpPr>
        <p:spPr>
          <a:xfrm>
            <a:off x="6239553" y="3837962"/>
            <a:ext cx="2542138" cy="723847"/>
          </a:xfrm>
          <a:prstGeom prst="wedgeEllipseCallout">
            <a:avLst>
              <a:gd name="adj1" fmla="val -41161"/>
              <a:gd name="adj2" fmla="val -6921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はなみず</a:t>
            </a:r>
            <a:endParaRPr kumimoji="1" lang="ja-JP" alt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677" y="3521176"/>
            <a:ext cx="1340211" cy="1496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54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158" y="2251313"/>
            <a:ext cx="1655343" cy="1848951"/>
          </a:xfrm>
          <a:prstGeom prst="rect">
            <a:avLst/>
          </a:prstGeom>
        </p:spPr>
      </p:pic>
      <p:sp>
        <p:nvSpPr>
          <p:cNvPr id="3" name="雲形吹き出し 2"/>
          <p:cNvSpPr/>
          <p:nvPr/>
        </p:nvSpPr>
        <p:spPr>
          <a:xfrm>
            <a:off x="2405128" y="283335"/>
            <a:ext cx="6110221" cy="3863663"/>
          </a:xfrm>
          <a:prstGeom prst="cloudCallout">
            <a:avLst>
              <a:gd name="adj1" fmla="val -53068"/>
              <a:gd name="adj2" fmla="val 40000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rgbClr val="0000CC"/>
                </a:solidFill>
              </a:rPr>
              <a:t>そのほかにも、</a:t>
            </a:r>
          </a:p>
          <a:p>
            <a:pPr algn="ctr"/>
            <a:r>
              <a:rPr kumimoji="1" lang="ja-JP" altLang="en-US" sz="3600" dirty="0" smtClean="0">
                <a:solidFill>
                  <a:srgbClr val="0000CC"/>
                </a:solidFill>
              </a:rPr>
              <a:t>プールは外にあるので，ごみや</a:t>
            </a:r>
          </a:p>
          <a:p>
            <a:pPr algn="ctr"/>
            <a:r>
              <a:rPr kumimoji="1" lang="ja-JP" altLang="en-US" sz="3600" dirty="0" smtClean="0">
                <a:solidFill>
                  <a:srgbClr val="0000CC"/>
                </a:solidFill>
              </a:rPr>
              <a:t>すな，葉っぱも</a:t>
            </a:r>
          </a:p>
          <a:p>
            <a:pPr algn="ctr"/>
            <a:r>
              <a:rPr kumimoji="1" lang="ja-JP" altLang="en-US" sz="3600" dirty="0" smtClean="0">
                <a:solidFill>
                  <a:srgbClr val="0000CC"/>
                </a:solidFill>
              </a:rPr>
              <a:t>とんでくるね。</a:t>
            </a:r>
            <a:endParaRPr kumimoji="1" lang="ja-JP" altLang="en-US" sz="3600" dirty="0">
              <a:solidFill>
                <a:srgbClr val="0000CC"/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746975" y="4294085"/>
            <a:ext cx="7513347" cy="20622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 smtClean="0">
                <a:solidFill>
                  <a:srgbClr val="FF0000"/>
                </a:solidFill>
                <a:latin typeface="+mn-ea"/>
              </a:rPr>
              <a:t>そこで，</a:t>
            </a:r>
          </a:p>
          <a:p>
            <a:pPr algn="ctr"/>
            <a:r>
              <a:rPr lang="ja-JP" altLang="en-US" sz="4400" b="1" dirty="0" smtClean="0">
                <a:solidFill>
                  <a:srgbClr val="FF0000"/>
                </a:solidFill>
                <a:latin typeface="+mn-ea"/>
              </a:rPr>
              <a:t>かつや</a:t>
            </a:r>
            <a:r>
              <a:rPr lang="ja-JP" altLang="en-US" sz="4400" b="1" dirty="0">
                <a:solidFill>
                  <a:srgbClr val="FF0000"/>
                </a:solidFill>
                <a:latin typeface="+mn-ea"/>
              </a:rPr>
              <a:t>く</a:t>
            </a:r>
            <a:r>
              <a:rPr kumimoji="1" lang="ja-JP" altLang="en-US" sz="4400" b="1" dirty="0" smtClean="0">
                <a:solidFill>
                  <a:srgbClr val="FF0000"/>
                </a:solidFill>
                <a:latin typeface="+mn-ea"/>
              </a:rPr>
              <a:t>するのが・・・</a:t>
            </a:r>
            <a:endParaRPr kumimoji="1" lang="ja-JP" altLang="en-US" sz="44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15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253" y="2415331"/>
            <a:ext cx="880681" cy="1442617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6950" y="4010873"/>
            <a:ext cx="939284" cy="998452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0987" y="5234716"/>
            <a:ext cx="1070840" cy="1267571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366" y="1088552"/>
            <a:ext cx="1340211" cy="1496961"/>
          </a:xfrm>
          <a:prstGeom prst="rect">
            <a:avLst/>
          </a:prstGeom>
        </p:spPr>
      </p:pic>
      <p:sp>
        <p:nvSpPr>
          <p:cNvPr id="7" name="雲形吹き出し 6"/>
          <p:cNvSpPr/>
          <p:nvPr/>
        </p:nvSpPr>
        <p:spPr>
          <a:xfrm>
            <a:off x="1448874" y="120770"/>
            <a:ext cx="7205729" cy="2163108"/>
          </a:xfrm>
          <a:prstGeom prst="cloudCallout">
            <a:avLst>
              <a:gd name="adj1" fmla="val -48661"/>
              <a:gd name="adj2" fmla="val 56443"/>
            </a:avLst>
          </a:prstGeom>
          <a:solidFill>
            <a:srgbClr val="FFFF99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rgbClr val="0000CC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プールの水をきれいにするなかまをしょうかいするよ。</a:t>
            </a:r>
            <a:endParaRPr kumimoji="1" lang="ja-JP" altLang="en-US" sz="3600" dirty="0">
              <a:solidFill>
                <a:srgbClr val="0000CC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640153" y="2712324"/>
            <a:ext cx="2139545" cy="95410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solidFill>
                  <a:schemeClr val="bg1"/>
                </a:solidFill>
              </a:rPr>
              <a:t>ヘアーキャッチャーマン</a:t>
            </a:r>
            <a:endParaRPr kumimoji="1" lang="ja-JP" altLang="en-US" sz="2800" b="1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640153" y="4202433"/>
            <a:ext cx="2139546" cy="66486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800" b="1" dirty="0" smtClean="0">
                <a:solidFill>
                  <a:schemeClr val="bg1"/>
                </a:solidFill>
              </a:rPr>
              <a:t>ロカちゃん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640152" y="5559906"/>
            <a:ext cx="2139547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chemeClr val="bg1"/>
                </a:solidFill>
              </a:rPr>
              <a:t>えん</a:t>
            </a:r>
            <a:r>
              <a:rPr kumimoji="1" lang="ja-JP" altLang="en-US" sz="3200" dirty="0" err="1" smtClean="0">
                <a:solidFill>
                  <a:schemeClr val="bg1"/>
                </a:solidFill>
              </a:rPr>
              <a:t>そ</a:t>
            </a:r>
            <a:r>
              <a:rPr kumimoji="1" lang="ja-JP" altLang="en-US" sz="3200" dirty="0" smtClean="0">
                <a:solidFill>
                  <a:schemeClr val="bg1"/>
                </a:solidFill>
              </a:rPr>
              <a:t>マン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12" name="横巻き 11"/>
          <p:cNvSpPr/>
          <p:nvPr/>
        </p:nvSpPr>
        <p:spPr>
          <a:xfrm>
            <a:off x="196020" y="2979487"/>
            <a:ext cx="2448994" cy="3245631"/>
          </a:xfrm>
          <a:prstGeom prst="horizontalScroll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rgbClr val="0000CC"/>
                </a:solidFill>
              </a:rPr>
              <a:t>この三人は</a:t>
            </a:r>
            <a:r>
              <a:rPr lang="ja-JP" altLang="en-US" sz="2800" dirty="0" smtClean="0">
                <a:solidFill>
                  <a:srgbClr val="0000CC"/>
                </a:solidFill>
              </a:rPr>
              <a:t>、きかい室</a:t>
            </a:r>
            <a:r>
              <a:rPr lang="ja-JP" altLang="en-US" sz="2800" dirty="0">
                <a:solidFill>
                  <a:srgbClr val="0000CC"/>
                </a:solidFill>
              </a:rPr>
              <a:t>ではたらいています。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857036" y="2712324"/>
            <a:ext cx="2904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かみの毛をあつめます。</a:t>
            </a:r>
            <a:endParaRPr kumimoji="1" lang="ja-JP" altLang="en-US" sz="28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895673" y="4094712"/>
            <a:ext cx="27238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ほこりやよごれを</a:t>
            </a:r>
            <a:r>
              <a:rPr lang="ja-JP" altLang="en-US" sz="2800" dirty="0" smtClean="0"/>
              <a:t>とりのぞきます。</a:t>
            </a:r>
            <a:endParaRPr kumimoji="1" lang="ja-JP" altLang="en-US" sz="2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857036" y="5159796"/>
            <a:ext cx="2904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目</a:t>
            </a:r>
            <a:r>
              <a:rPr kumimoji="1" lang="ja-JP" altLang="en-US" sz="2800" dirty="0" smtClean="0"/>
              <a:t>に見えないウィルスや</a:t>
            </a:r>
            <a:r>
              <a:rPr lang="ja-JP" altLang="en-US" sz="2800" dirty="0"/>
              <a:t>バイキン</a:t>
            </a:r>
            <a:r>
              <a:rPr kumimoji="1" lang="ja-JP" altLang="en-US" sz="2800" dirty="0" smtClean="0"/>
              <a:t>をころします。</a:t>
            </a:r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458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212" y="771105"/>
            <a:ext cx="7418232" cy="5572398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5527" y="2618500"/>
            <a:ext cx="1133737" cy="1342023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5202" y="5247732"/>
            <a:ext cx="681817" cy="1116864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131342" y="2126569"/>
            <a:ext cx="2752995" cy="829873"/>
          </a:xfrm>
          <a:prstGeom prst="round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/>
              <a:t>きれいになった水をプールにもどす</a:t>
            </a:r>
            <a:endParaRPr kumimoji="1" lang="ja-JP" altLang="en-US" sz="2400" b="1" dirty="0"/>
          </a:p>
        </p:txBody>
      </p:sp>
      <p:sp>
        <p:nvSpPr>
          <p:cNvPr id="13" name="円/楕円 12"/>
          <p:cNvSpPr/>
          <p:nvPr/>
        </p:nvSpPr>
        <p:spPr>
          <a:xfrm>
            <a:off x="1738648" y="5330014"/>
            <a:ext cx="2580383" cy="1140218"/>
          </a:xfrm>
          <a:prstGeom prst="ellipse">
            <a:avLst/>
          </a:prstGeom>
          <a:solidFill>
            <a:srgbClr val="7030A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latin typeface="+mj-ea"/>
                <a:ea typeface="+mj-ea"/>
              </a:rPr>
              <a:t>ヘアーキャッチャーマン</a:t>
            </a:r>
            <a:endParaRPr kumimoji="1" lang="ja-JP" altLang="en-US" sz="2400" dirty="0">
              <a:latin typeface="+mj-ea"/>
              <a:ea typeface="+mj-ea"/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4884338" y="5342816"/>
            <a:ext cx="1941490" cy="911182"/>
          </a:xfrm>
          <a:prstGeom prst="ellipse">
            <a:avLst/>
          </a:prstGeom>
          <a:solidFill>
            <a:srgbClr val="0070C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ロカちゃん</a:t>
            </a:r>
            <a:endParaRPr kumimoji="1" lang="ja-JP" altLang="en-US" sz="2800" dirty="0"/>
          </a:p>
        </p:txBody>
      </p:sp>
      <p:sp>
        <p:nvSpPr>
          <p:cNvPr id="16" name="雲形吹き出し 15"/>
          <p:cNvSpPr/>
          <p:nvPr/>
        </p:nvSpPr>
        <p:spPr>
          <a:xfrm>
            <a:off x="195468" y="4739425"/>
            <a:ext cx="2074435" cy="1313799"/>
          </a:xfrm>
          <a:prstGeom prst="cloudCallout">
            <a:avLst>
              <a:gd name="adj1" fmla="val 100867"/>
              <a:gd name="adj2" fmla="val -18608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rgbClr val="0000CC"/>
                </a:solidFill>
              </a:rPr>
              <a:t>かみ</a:t>
            </a:r>
            <a:r>
              <a:rPr kumimoji="1" lang="ja-JP" altLang="en-US" sz="2400" dirty="0" smtClean="0">
                <a:solidFill>
                  <a:srgbClr val="0000CC"/>
                </a:solidFill>
              </a:rPr>
              <a:t>の毛をあつめます</a:t>
            </a:r>
            <a:endParaRPr kumimoji="1" lang="ja-JP" altLang="en-US" sz="2400" dirty="0">
              <a:solidFill>
                <a:srgbClr val="0000CC"/>
              </a:solidFill>
            </a:endParaRPr>
          </a:p>
        </p:txBody>
      </p:sp>
      <p:sp>
        <p:nvSpPr>
          <p:cNvPr id="18" name="雲形吹き出し 17"/>
          <p:cNvSpPr/>
          <p:nvPr/>
        </p:nvSpPr>
        <p:spPr>
          <a:xfrm>
            <a:off x="6870847" y="413213"/>
            <a:ext cx="2134608" cy="1696900"/>
          </a:xfrm>
          <a:prstGeom prst="cloudCallout">
            <a:avLst>
              <a:gd name="adj1" fmla="val -39827"/>
              <a:gd name="adj2" fmla="val 107227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rgbClr val="0000CC"/>
                </a:solidFill>
              </a:rPr>
              <a:t>バイキンをやっつけます</a:t>
            </a:r>
            <a:endParaRPr kumimoji="1" lang="ja-JP" altLang="en-US" sz="2400" dirty="0" smtClean="0">
              <a:solidFill>
                <a:srgbClr val="0000CC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47543" y="285064"/>
            <a:ext cx="5750293" cy="923330"/>
          </a:xfrm>
          <a:prstGeom prst="rect">
            <a:avLst/>
          </a:prstGeom>
          <a:solidFill>
            <a:schemeClr val="accent4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プール</a:t>
            </a:r>
            <a:r>
              <a:rPr kumimoji="1" lang="ja-JP" altLang="en-U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の水のたび</a:t>
            </a:r>
            <a:endParaRPr lang="ja-JP" altLang="en-U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185806" y="3501518"/>
            <a:ext cx="1733146" cy="62388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/>
              <a:t>スタート</a:t>
            </a:r>
            <a:endParaRPr kumimoji="1" lang="ja-JP" altLang="en-US" sz="2400" b="1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9828F-17A4-4C60-8C68-EBAA4BFD7D56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4" name="円/楕円 3"/>
          <p:cNvSpPr/>
          <p:nvPr/>
        </p:nvSpPr>
        <p:spPr>
          <a:xfrm>
            <a:off x="4273401" y="1130994"/>
            <a:ext cx="2597446" cy="682581"/>
          </a:xfrm>
          <a:prstGeom prst="ellipse">
            <a:avLst/>
          </a:prstGeom>
          <a:solidFill>
            <a:srgbClr val="FF000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 smtClean="0"/>
          </a:p>
          <a:p>
            <a:pPr algn="ctr"/>
            <a:r>
              <a:rPr lang="ja-JP" altLang="en-US" sz="2800" dirty="0" smtClean="0"/>
              <a:t>え</a:t>
            </a:r>
            <a:r>
              <a:rPr lang="ja-JP" altLang="en-US" sz="2800" dirty="0"/>
              <a:t>ん</a:t>
            </a:r>
            <a:r>
              <a:rPr kumimoji="1" lang="ja-JP" altLang="en-US" sz="2800" dirty="0" err="1" smtClean="0"/>
              <a:t>そ</a:t>
            </a:r>
            <a:r>
              <a:rPr kumimoji="1" lang="ja-JP" altLang="en-US" sz="2800" dirty="0" smtClean="0"/>
              <a:t>マン</a:t>
            </a:r>
          </a:p>
          <a:p>
            <a:pPr algn="ctr"/>
            <a:endParaRPr kumimoji="1" lang="ja-JP" altLang="en-US" sz="2800" dirty="0"/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564" y="1930735"/>
            <a:ext cx="1257390" cy="1404453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1052" y="4345052"/>
            <a:ext cx="754439" cy="801963"/>
          </a:xfrm>
          <a:prstGeom prst="rect">
            <a:avLst/>
          </a:prstGeom>
        </p:spPr>
      </p:pic>
      <p:sp>
        <p:nvSpPr>
          <p:cNvPr id="17" name="雲形吹き出し 16"/>
          <p:cNvSpPr/>
          <p:nvPr/>
        </p:nvSpPr>
        <p:spPr>
          <a:xfrm>
            <a:off x="6810883" y="4649274"/>
            <a:ext cx="2194571" cy="1494103"/>
          </a:xfrm>
          <a:prstGeom prst="cloudCallout">
            <a:avLst>
              <a:gd name="adj1" fmla="val -77636"/>
              <a:gd name="adj2" fmla="val -33633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rgbClr val="0000CC"/>
                </a:solidFill>
              </a:rPr>
              <a:t>こまかい</a:t>
            </a:r>
          </a:p>
          <a:p>
            <a:pPr algn="ctr"/>
            <a:r>
              <a:rPr lang="ja-JP" altLang="en-US" sz="2400" dirty="0" smtClean="0">
                <a:solidFill>
                  <a:srgbClr val="0000CC"/>
                </a:solidFill>
              </a:rPr>
              <a:t>ゴミ</a:t>
            </a:r>
            <a:r>
              <a:rPr kumimoji="1" lang="ja-JP" altLang="en-US" sz="2400" dirty="0" smtClean="0">
                <a:solidFill>
                  <a:srgbClr val="0000CC"/>
                </a:solidFill>
              </a:rPr>
              <a:t>を</a:t>
            </a:r>
            <a:r>
              <a:rPr lang="ja-JP" altLang="en-US" sz="2400" dirty="0" smtClean="0">
                <a:solidFill>
                  <a:srgbClr val="0000CC"/>
                </a:solidFill>
              </a:rPr>
              <a:t>とりのぞく</a:t>
            </a:r>
            <a:endParaRPr kumimoji="1" lang="ja-JP" altLang="en-US" sz="2400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38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1411</TotalTime>
  <Words>398</Words>
  <Application>Microsoft Office PowerPoint</Application>
  <PresentationFormat>画面に合わせる (4:3)</PresentationFormat>
  <Paragraphs>90</Paragraphs>
  <Slides>12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 </cp:lastModifiedBy>
  <cp:revision>89</cp:revision>
  <cp:lastPrinted>2013-12-21T06:50:16Z</cp:lastPrinted>
  <dcterms:created xsi:type="dcterms:W3CDTF">2013-09-22T00:44:57Z</dcterms:created>
  <dcterms:modified xsi:type="dcterms:W3CDTF">2014-02-24T08:48:43Z</dcterms:modified>
</cp:coreProperties>
</file>