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  <p:sldMasterId id="2147483720" r:id="rId3"/>
  </p:sldMasterIdLst>
  <p:notesMasterIdLst>
    <p:notesMasterId r:id="rId12"/>
  </p:notesMasterIdLst>
  <p:sldIdLst>
    <p:sldId id="256" r:id="rId4"/>
    <p:sldId id="288" r:id="rId5"/>
    <p:sldId id="261" r:id="rId6"/>
    <p:sldId id="278" r:id="rId7"/>
    <p:sldId id="286" r:id="rId8"/>
    <p:sldId id="283" r:id="rId9"/>
    <p:sldId id="284" r:id="rId10"/>
    <p:sldId id="287" r:id="rId11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4720" autoAdjust="0"/>
  </p:normalViewPr>
  <p:slideViewPr>
    <p:cSldViewPr>
      <p:cViewPr>
        <p:scale>
          <a:sx n="100" d="100"/>
          <a:sy n="100" d="100"/>
        </p:scale>
        <p:origin x="-29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______1.xlsx"/><Relationship Id="rId1" Type="http://schemas.openxmlformats.org/officeDocument/2006/relationships/image" Target="../media/image2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55675853018374"/>
          <c:y val="0.27167104111986001"/>
          <c:w val="0.84233213035870513"/>
          <c:h val="0.6687238261883959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部屋を閉め切ったとき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窓や扉を少し開けたとき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しっかり開けたとき</c:v>
                </c:pt>
              </c:strCache>
            </c:strRef>
          </c:tx>
          <c:cat>
            <c:numRef>
              <c:f>Sheet1!$A$2:$A$7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維持したい基準値</c:v>
                </c:pt>
              </c:strCache>
            </c:strRef>
          </c:tx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9525">
                <a:noFill/>
              </a:ln>
            </c:spPr>
          </c:marker>
          <c:cat>
            <c:numRef>
              <c:f>Sheet1!$A$2:$A$7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865984"/>
        <c:axId val="149872640"/>
      </c:lineChart>
      <c:catAx>
        <c:axId val="149865984"/>
        <c:scaling>
          <c:orientation val="minMax"/>
        </c:scaling>
        <c:delete val="0"/>
        <c:axPos val="b"/>
        <c:numFmt formatCode="General" sourceLinked="1"/>
        <c:majorTickMark val="out"/>
        <c:minorTickMark val="cross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149872640"/>
        <c:crosses val="autoZero"/>
        <c:auto val="1"/>
        <c:lblAlgn val="ctr"/>
        <c:lblOffset val="100"/>
        <c:noMultiLvlLbl val="0"/>
      </c:catAx>
      <c:valAx>
        <c:axId val="149872640"/>
        <c:scaling>
          <c:orientation val="minMax"/>
          <c:max val="0.4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149865984"/>
        <c:crosses val="autoZero"/>
        <c:crossBetween val="between"/>
      </c:valAx>
      <c:spPr>
        <a:solidFill>
          <a:srgbClr val="FFFF99"/>
        </a:solidFill>
        <a:ln w="25400">
          <a:solidFill>
            <a:srgbClr val="FF0000"/>
          </a:solidFill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ja-JP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0.12988</cdr:x>
      <cdr:y>0.36587</cdr:y>
    </cdr:from>
    <cdr:to>
      <cdr:x>0.80231</cdr:x>
      <cdr:y>0.86957</cdr:y>
    </cdr:to>
    <cdr:cxnSp macro="">
      <cdr:nvCxnSpPr>
        <cdr:cNvPr id="5" name="直線コネクタ 4"/>
        <cdr:cNvCxnSpPr/>
      </cdr:nvCxnSpPr>
      <cdr:spPr>
        <a:xfrm xmlns:a="http://schemas.openxmlformats.org/drawingml/2006/main" flipV="1">
          <a:off x="1187623" y="2509136"/>
          <a:ext cx="6148700" cy="3454375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0.12988</cdr:x>
      <cdr:y>0.85907</cdr:y>
    </cdr:from>
    <cdr:to>
      <cdr:x>0.14563</cdr:x>
      <cdr:y>0.88007</cdr:y>
    </cdr:to>
    <cdr:sp macro="" textlink="">
      <cdr:nvSpPr>
        <cdr:cNvPr id="6" name="正方形/長方形 5"/>
        <cdr:cNvSpPr/>
      </cdr:nvSpPr>
      <cdr:spPr>
        <a:xfrm xmlns:a="http://schemas.openxmlformats.org/drawingml/2006/main">
          <a:off x="1187623" y="5891502"/>
          <a:ext cx="144000" cy="144000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0.12988</cdr:x>
      <cdr:y>0.85936</cdr:y>
    </cdr:from>
    <cdr:to>
      <cdr:x>0.1535</cdr:x>
      <cdr:y>0.88036</cdr:y>
    </cdr:to>
    <cdr:sp macro="" textlink="">
      <cdr:nvSpPr>
        <cdr:cNvPr id="7" name="二等辺三角形 6"/>
        <cdr:cNvSpPr/>
      </cdr:nvSpPr>
      <cdr:spPr>
        <a:xfrm xmlns:a="http://schemas.openxmlformats.org/drawingml/2006/main">
          <a:off x="1187623" y="5893491"/>
          <a:ext cx="216000" cy="144000"/>
        </a:xfrm>
        <a:prstGeom xmlns:a="http://schemas.openxmlformats.org/drawingml/2006/main" prst="triangle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0.14563</cdr:x>
      <cdr:y>0.69107</cdr:y>
    </cdr:from>
    <cdr:to>
      <cdr:x>0.98824</cdr:x>
      <cdr:y>0.69136</cdr:y>
    </cdr:to>
    <cdr:cxnSp macro="">
      <cdr:nvCxnSpPr>
        <cdr:cNvPr id="15" name="直線コネクタ 14"/>
        <cdr:cNvCxnSpPr/>
      </cdr:nvCxnSpPr>
      <cdr:spPr>
        <a:xfrm xmlns:a="http://schemas.openxmlformats.org/drawingml/2006/main">
          <a:off x="1331641" y="4739358"/>
          <a:ext cx="7704855" cy="1998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0.35038</cdr:x>
      <cdr:y>0.74386</cdr:y>
    </cdr:from>
    <cdr:to>
      <cdr:x>0.374</cdr:x>
      <cdr:y>0.76486</cdr:y>
    </cdr:to>
    <cdr:sp macro="" textlink="">
      <cdr:nvSpPr>
        <cdr:cNvPr id="16" name="二等辺三角形 15"/>
        <cdr:cNvSpPr/>
      </cdr:nvSpPr>
      <cdr:spPr>
        <a:xfrm xmlns:a="http://schemas.openxmlformats.org/drawingml/2006/main">
          <a:off x="3203875" y="5101392"/>
          <a:ext cx="216000" cy="144000"/>
        </a:xfrm>
        <a:prstGeom xmlns:a="http://schemas.openxmlformats.org/drawingml/2006/main" prst="triangle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0.64175</cdr:x>
      <cdr:y>0.71207</cdr:y>
    </cdr:from>
    <cdr:to>
      <cdr:x>0.66537</cdr:x>
      <cdr:y>0.73307</cdr:y>
    </cdr:to>
    <cdr:sp macro="" textlink="">
      <cdr:nvSpPr>
        <cdr:cNvPr id="17" name="二等辺三角形 16"/>
        <cdr:cNvSpPr/>
      </cdr:nvSpPr>
      <cdr:spPr>
        <a:xfrm xmlns:a="http://schemas.openxmlformats.org/drawingml/2006/main" flipH="1">
          <a:off x="5868162" y="4883376"/>
          <a:ext cx="216000" cy="144000"/>
        </a:xfrm>
        <a:prstGeom xmlns:a="http://schemas.openxmlformats.org/drawingml/2006/main" prst="triangle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0.48425</cdr:x>
      <cdr:y>0.72257</cdr:y>
    </cdr:from>
    <cdr:to>
      <cdr:x>0.50787</cdr:x>
      <cdr:y>0.74357</cdr:y>
    </cdr:to>
    <cdr:sp macro="" textlink="">
      <cdr:nvSpPr>
        <cdr:cNvPr id="18" name="二等辺三角形 17"/>
        <cdr:cNvSpPr/>
      </cdr:nvSpPr>
      <cdr:spPr>
        <a:xfrm xmlns:a="http://schemas.openxmlformats.org/drawingml/2006/main">
          <a:off x="4427982" y="4955385"/>
          <a:ext cx="216000" cy="144000"/>
        </a:xfrm>
        <a:prstGeom xmlns:a="http://schemas.openxmlformats.org/drawingml/2006/main" prst="triangle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0.7785</cdr:x>
      <cdr:y>0.69136</cdr:y>
    </cdr:from>
    <cdr:to>
      <cdr:x>0.80212</cdr:x>
      <cdr:y>0.71236</cdr:y>
    </cdr:to>
    <cdr:sp macro="" textlink="">
      <cdr:nvSpPr>
        <cdr:cNvPr id="19" name="二等辺三角形 18"/>
        <cdr:cNvSpPr/>
      </cdr:nvSpPr>
      <cdr:spPr>
        <a:xfrm xmlns:a="http://schemas.openxmlformats.org/drawingml/2006/main">
          <a:off x="7118604" y="4741347"/>
          <a:ext cx="216000" cy="144000"/>
        </a:xfrm>
        <a:prstGeom xmlns:a="http://schemas.openxmlformats.org/drawingml/2006/main" prst="triangle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0.1535</cdr:x>
      <cdr:y>0.82786</cdr:y>
    </cdr:from>
    <cdr:to>
      <cdr:x>0.22674</cdr:x>
      <cdr:y>0.87511</cdr:y>
    </cdr:to>
    <cdr:cxnSp macro="">
      <cdr:nvCxnSpPr>
        <cdr:cNvPr id="22" name="直線コネクタ 21"/>
        <cdr:cNvCxnSpPr/>
      </cdr:nvCxnSpPr>
      <cdr:spPr>
        <a:xfrm xmlns:a="http://schemas.openxmlformats.org/drawingml/2006/main" flipV="1">
          <a:off x="1403648" y="5677460"/>
          <a:ext cx="669706" cy="324040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3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0.24012</cdr:x>
      <cdr:y>0.76486</cdr:y>
    </cdr:from>
    <cdr:to>
      <cdr:x>0.35038</cdr:x>
      <cdr:y>0.81962</cdr:y>
    </cdr:to>
    <cdr:cxnSp macro="">
      <cdr:nvCxnSpPr>
        <cdr:cNvPr id="24" name="直線コネクタ 23"/>
        <cdr:cNvCxnSpPr>
          <a:endCxn xmlns:a="http://schemas.openxmlformats.org/drawingml/2006/main" id="16" idx="2"/>
        </cdr:cNvCxnSpPr>
      </cdr:nvCxnSpPr>
      <cdr:spPr>
        <a:xfrm xmlns:a="http://schemas.openxmlformats.org/drawingml/2006/main" flipV="1">
          <a:off x="2195657" y="5245392"/>
          <a:ext cx="1008218" cy="375564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3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0.66537</cdr:x>
      <cdr:y>0.70186</cdr:y>
    </cdr:from>
    <cdr:to>
      <cdr:x>0.7835</cdr:x>
      <cdr:y>0.72257</cdr:y>
    </cdr:to>
    <cdr:cxnSp macro="">
      <cdr:nvCxnSpPr>
        <cdr:cNvPr id="26" name="直線コネクタ 25"/>
        <cdr:cNvCxnSpPr/>
      </cdr:nvCxnSpPr>
      <cdr:spPr>
        <a:xfrm xmlns:a="http://schemas.openxmlformats.org/drawingml/2006/main" flipV="1">
          <a:off x="6084168" y="4813364"/>
          <a:ext cx="1080120" cy="142029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3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0.36613</cdr:x>
      <cdr:y>0.73336</cdr:y>
    </cdr:from>
    <cdr:to>
      <cdr:x>0.48446</cdr:x>
      <cdr:y>0.75436</cdr:y>
    </cdr:to>
    <cdr:cxnSp macro="">
      <cdr:nvCxnSpPr>
        <cdr:cNvPr id="27" name="直線コネクタ 26"/>
        <cdr:cNvCxnSpPr/>
      </cdr:nvCxnSpPr>
      <cdr:spPr>
        <a:xfrm xmlns:a="http://schemas.openxmlformats.org/drawingml/2006/main" flipV="1">
          <a:off x="3347864" y="5029388"/>
          <a:ext cx="1082009" cy="144018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3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0.50197</cdr:x>
      <cdr:y>0.72257</cdr:y>
    </cdr:from>
    <cdr:to>
      <cdr:x>0.64766</cdr:x>
      <cdr:y>0.73307</cdr:y>
    </cdr:to>
    <cdr:cxnSp macro="">
      <cdr:nvCxnSpPr>
        <cdr:cNvPr id="28" name="直線コネクタ 27"/>
        <cdr:cNvCxnSpPr>
          <a:stCxn xmlns:a="http://schemas.openxmlformats.org/drawingml/2006/main" id="18" idx="5"/>
          <a:endCxn xmlns:a="http://schemas.openxmlformats.org/drawingml/2006/main" id="17" idx="5"/>
        </cdr:cNvCxnSpPr>
      </cdr:nvCxnSpPr>
      <cdr:spPr>
        <a:xfrm xmlns:a="http://schemas.openxmlformats.org/drawingml/2006/main" flipV="1">
          <a:off x="4589982" y="4955376"/>
          <a:ext cx="1332180" cy="72009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3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0.20863</cdr:x>
      <cdr:y>0.80686</cdr:y>
    </cdr:from>
    <cdr:to>
      <cdr:x>0.22438</cdr:x>
      <cdr:y>0.82786</cdr:y>
    </cdr:to>
    <cdr:sp macro="" textlink="">
      <cdr:nvSpPr>
        <cdr:cNvPr id="37" name="正方形/長方形 36"/>
        <cdr:cNvSpPr/>
      </cdr:nvSpPr>
      <cdr:spPr>
        <a:xfrm xmlns:a="http://schemas.openxmlformats.org/drawingml/2006/main">
          <a:off x="1907704" y="5533444"/>
          <a:ext cx="144018" cy="14401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0.1535</cdr:x>
      <cdr:y>0.81736</cdr:y>
    </cdr:from>
    <cdr:to>
      <cdr:x>0.22044</cdr:x>
      <cdr:y>0.85936</cdr:y>
    </cdr:to>
    <cdr:cxnSp macro="">
      <cdr:nvCxnSpPr>
        <cdr:cNvPr id="39" name="直線コネクタ 38"/>
        <cdr:cNvCxnSpPr/>
      </cdr:nvCxnSpPr>
      <cdr:spPr>
        <a:xfrm xmlns:a="http://schemas.openxmlformats.org/drawingml/2006/main" flipV="1">
          <a:off x="1403648" y="5605452"/>
          <a:ext cx="612100" cy="288036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2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0.36613</cdr:x>
      <cdr:y>0.68057</cdr:y>
    </cdr:from>
    <cdr:to>
      <cdr:x>0.49213</cdr:x>
      <cdr:y>0.72286</cdr:y>
    </cdr:to>
    <cdr:cxnSp macro="">
      <cdr:nvCxnSpPr>
        <cdr:cNvPr id="40" name="直線コネクタ 39"/>
        <cdr:cNvCxnSpPr/>
      </cdr:nvCxnSpPr>
      <cdr:spPr>
        <a:xfrm xmlns:a="http://schemas.openxmlformats.org/drawingml/2006/main" flipV="1">
          <a:off x="3347864" y="4667350"/>
          <a:ext cx="1152173" cy="290030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2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0.22438</cdr:x>
      <cdr:y>0.72286</cdr:y>
    </cdr:from>
    <cdr:to>
      <cdr:x>0.35038</cdr:x>
      <cdr:y>0.80686</cdr:y>
    </cdr:to>
    <cdr:cxnSp macro="">
      <cdr:nvCxnSpPr>
        <cdr:cNvPr id="41" name="直線コネクタ 40"/>
        <cdr:cNvCxnSpPr>
          <a:endCxn xmlns:a="http://schemas.openxmlformats.org/drawingml/2006/main" id="42" idx="1"/>
        </cdr:cNvCxnSpPr>
      </cdr:nvCxnSpPr>
      <cdr:spPr>
        <a:xfrm xmlns:a="http://schemas.openxmlformats.org/drawingml/2006/main" flipV="1">
          <a:off x="2051720" y="4957381"/>
          <a:ext cx="1152128" cy="576063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2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0.35038</cdr:x>
      <cdr:y>0.71236</cdr:y>
    </cdr:from>
    <cdr:to>
      <cdr:x>0.36613</cdr:x>
      <cdr:y>0.73336</cdr:y>
    </cdr:to>
    <cdr:sp macro="" textlink="">
      <cdr:nvSpPr>
        <cdr:cNvPr id="42" name="正方形/長方形 41"/>
        <cdr:cNvSpPr/>
      </cdr:nvSpPr>
      <cdr:spPr>
        <a:xfrm xmlns:a="http://schemas.openxmlformats.org/drawingml/2006/main" flipV="1">
          <a:off x="3203848" y="4885372"/>
          <a:ext cx="144018" cy="14401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0.49213</cdr:x>
      <cdr:y>0.67007</cdr:y>
    </cdr:from>
    <cdr:to>
      <cdr:x>0.50787</cdr:x>
      <cdr:y>0.69107</cdr:y>
    </cdr:to>
    <cdr:sp macro="" textlink="">
      <cdr:nvSpPr>
        <cdr:cNvPr id="47" name="正方形/長方形 46"/>
        <cdr:cNvSpPr/>
      </cdr:nvSpPr>
      <cdr:spPr>
        <a:xfrm xmlns:a="http://schemas.openxmlformats.org/drawingml/2006/main" flipV="1">
          <a:off x="4499992" y="4595334"/>
          <a:ext cx="144016" cy="14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0.64175</cdr:x>
      <cdr:y>0.63886</cdr:y>
    </cdr:from>
    <cdr:to>
      <cdr:x>0.6575</cdr:x>
      <cdr:y>0.65986</cdr:y>
    </cdr:to>
    <cdr:sp macro="" textlink="">
      <cdr:nvSpPr>
        <cdr:cNvPr id="50" name="正方形/長方形 49"/>
        <cdr:cNvSpPr/>
      </cdr:nvSpPr>
      <cdr:spPr>
        <a:xfrm xmlns:a="http://schemas.openxmlformats.org/drawingml/2006/main" flipV="1">
          <a:off x="5868144" y="4381316"/>
          <a:ext cx="144018" cy="14401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0.7835</cdr:x>
      <cdr:y>0.60736</cdr:y>
    </cdr:from>
    <cdr:to>
      <cdr:x>0.79925</cdr:x>
      <cdr:y>0.62836</cdr:y>
    </cdr:to>
    <cdr:sp macro="" textlink="">
      <cdr:nvSpPr>
        <cdr:cNvPr id="51" name="正方形/長方形 50"/>
        <cdr:cNvSpPr/>
      </cdr:nvSpPr>
      <cdr:spPr>
        <a:xfrm xmlns:a="http://schemas.openxmlformats.org/drawingml/2006/main" flipV="1">
          <a:off x="7164288" y="4165292"/>
          <a:ext cx="144018" cy="14401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0.6575</cdr:x>
      <cdr:y>0.61786</cdr:y>
    </cdr:from>
    <cdr:to>
      <cdr:x>0.7835</cdr:x>
      <cdr:y>0.64936</cdr:y>
    </cdr:to>
    <cdr:cxnSp macro="">
      <cdr:nvCxnSpPr>
        <cdr:cNvPr id="52" name="直線コネクタ 51"/>
        <cdr:cNvCxnSpPr>
          <a:stCxn xmlns:a="http://schemas.openxmlformats.org/drawingml/2006/main" id="50" idx="3"/>
          <a:endCxn xmlns:a="http://schemas.openxmlformats.org/drawingml/2006/main" id="51" idx="1"/>
        </cdr:cNvCxnSpPr>
      </cdr:nvCxnSpPr>
      <cdr:spPr>
        <a:xfrm xmlns:a="http://schemas.openxmlformats.org/drawingml/2006/main" flipV="1">
          <a:off x="6012162" y="4237301"/>
          <a:ext cx="1152126" cy="216024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2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0.50787</cdr:x>
      <cdr:y>0.64936</cdr:y>
    </cdr:from>
    <cdr:to>
      <cdr:x>0.64175</cdr:x>
      <cdr:y>0.68057</cdr:y>
    </cdr:to>
    <cdr:cxnSp macro="">
      <cdr:nvCxnSpPr>
        <cdr:cNvPr id="53" name="直線コネクタ 52"/>
        <cdr:cNvCxnSpPr>
          <a:stCxn xmlns:a="http://schemas.openxmlformats.org/drawingml/2006/main" id="47" idx="3"/>
          <a:endCxn xmlns:a="http://schemas.openxmlformats.org/drawingml/2006/main" id="50" idx="1"/>
        </cdr:cNvCxnSpPr>
      </cdr:nvCxnSpPr>
      <cdr:spPr>
        <a:xfrm xmlns:a="http://schemas.openxmlformats.org/drawingml/2006/main" flipV="1">
          <a:off x="4643963" y="4453325"/>
          <a:ext cx="1224181" cy="214024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accent2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0.01042</cdr:x>
      <cdr:y>0.42424</cdr:y>
    </cdr:from>
    <cdr:to>
      <cdr:x>0.08129</cdr:x>
      <cdr:y>0.77073</cdr:y>
    </cdr:to>
    <cdr:sp macro="" textlink="">
      <cdr:nvSpPr>
        <cdr:cNvPr id="55" name="正方形/長方形 54"/>
        <cdr:cNvSpPr/>
      </cdr:nvSpPr>
      <cdr:spPr>
        <a:xfrm xmlns:a="http://schemas.openxmlformats.org/drawingml/2006/main">
          <a:off x="95267" y="2909418"/>
          <a:ext cx="648072" cy="23762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ja-JP" altLang="en-US" sz="1800" b="1" dirty="0" smtClean="0">
              <a:solidFill>
                <a:schemeClr val="tx1"/>
              </a:solidFill>
              <a:latin typeface="+mn-ea"/>
            </a:rPr>
            <a:t>二</a:t>
          </a:r>
          <a:endParaRPr lang="en-US" altLang="ja-JP" sz="1800" b="1" dirty="0" smtClean="0">
            <a:solidFill>
              <a:schemeClr val="tx1"/>
            </a:solidFill>
            <a:latin typeface="+mn-ea"/>
          </a:endParaRPr>
        </a:p>
        <a:p xmlns:a="http://schemas.openxmlformats.org/drawingml/2006/main">
          <a:pPr algn="ctr"/>
          <a:r>
            <a:rPr lang="ja-JP" altLang="en-US" sz="1800" b="1" dirty="0" smtClean="0">
              <a:solidFill>
                <a:schemeClr val="tx1"/>
              </a:solidFill>
              <a:latin typeface="+mn-ea"/>
            </a:rPr>
            <a:t>酸</a:t>
          </a:r>
          <a:endParaRPr lang="en-US" altLang="ja-JP" sz="1800" b="1" dirty="0" smtClean="0">
            <a:solidFill>
              <a:schemeClr val="tx1"/>
            </a:solidFill>
            <a:latin typeface="+mn-ea"/>
          </a:endParaRPr>
        </a:p>
        <a:p xmlns:a="http://schemas.openxmlformats.org/drawingml/2006/main">
          <a:pPr algn="ctr"/>
          <a:r>
            <a:rPr lang="ja-JP" altLang="en-US" sz="1800" b="1" dirty="0" smtClean="0">
              <a:solidFill>
                <a:schemeClr val="tx1"/>
              </a:solidFill>
              <a:latin typeface="+mn-ea"/>
            </a:rPr>
            <a:t>化</a:t>
          </a:r>
          <a:endParaRPr lang="en-US" altLang="ja-JP" sz="1800" b="1" dirty="0" smtClean="0">
            <a:solidFill>
              <a:schemeClr val="tx1"/>
            </a:solidFill>
            <a:latin typeface="+mn-ea"/>
          </a:endParaRPr>
        </a:p>
        <a:p xmlns:a="http://schemas.openxmlformats.org/drawingml/2006/main">
          <a:pPr algn="ctr"/>
          <a:r>
            <a:rPr lang="ja-JP" altLang="en-US" sz="1800" b="1" dirty="0" smtClean="0">
              <a:solidFill>
                <a:schemeClr val="tx1"/>
              </a:solidFill>
              <a:latin typeface="+mn-ea"/>
            </a:rPr>
            <a:t>炭</a:t>
          </a:r>
          <a:endParaRPr lang="en-US" altLang="ja-JP" sz="1800" b="1" dirty="0" smtClean="0">
            <a:solidFill>
              <a:schemeClr val="tx1"/>
            </a:solidFill>
            <a:latin typeface="+mn-ea"/>
          </a:endParaRPr>
        </a:p>
        <a:p xmlns:a="http://schemas.openxmlformats.org/drawingml/2006/main">
          <a:pPr algn="ctr"/>
          <a:r>
            <a:rPr lang="ja-JP" altLang="en-US" sz="1800" b="1" dirty="0" smtClean="0">
              <a:solidFill>
                <a:schemeClr val="tx1"/>
              </a:solidFill>
              <a:latin typeface="+mn-ea"/>
            </a:rPr>
            <a:t>素</a:t>
          </a:r>
          <a:endParaRPr lang="en-US" altLang="ja-JP" sz="1800" b="1" dirty="0" smtClean="0">
            <a:solidFill>
              <a:schemeClr val="tx1"/>
            </a:solidFill>
            <a:latin typeface="+mn-ea"/>
          </a:endParaRPr>
        </a:p>
        <a:p xmlns:a="http://schemas.openxmlformats.org/drawingml/2006/main">
          <a:pPr algn="ctr"/>
          <a:r>
            <a:rPr lang="ja-JP" altLang="en-US" sz="1800" b="1" dirty="0" smtClean="0">
              <a:solidFill>
                <a:schemeClr val="tx1"/>
              </a:solidFill>
              <a:latin typeface="+mn-ea"/>
            </a:rPr>
            <a:t>濃</a:t>
          </a:r>
          <a:endParaRPr lang="en-US" altLang="ja-JP" sz="1800" b="1" dirty="0" smtClean="0">
            <a:solidFill>
              <a:schemeClr val="tx1"/>
            </a:solidFill>
            <a:latin typeface="+mn-ea"/>
          </a:endParaRPr>
        </a:p>
        <a:p xmlns:a="http://schemas.openxmlformats.org/drawingml/2006/main">
          <a:pPr algn="ctr"/>
          <a:r>
            <a:rPr lang="ja-JP" altLang="en-US" sz="1800" b="1" dirty="0" smtClean="0">
              <a:solidFill>
                <a:schemeClr val="tx1"/>
              </a:solidFill>
              <a:latin typeface="+mn-ea"/>
            </a:rPr>
            <a:t>度</a:t>
          </a:r>
          <a:endParaRPr lang="en-US" altLang="ja-JP" sz="1800" b="1" dirty="0" smtClean="0">
            <a:solidFill>
              <a:schemeClr val="tx1"/>
            </a:solidFill>
            <a:latin typeface="+mn-ea"/>
          </a:endParaRPr>
        </a:p>
        <a:p xmlns:a="http://schemas.openxmlformats.org/drawingml/2006/main">
          <a:r>
            <a:rPr lang="en-US" altLang="ja-JP" sz="2000" b="1" dirty="0" smtClean="0">
              <a:solidFill>
                <a:schemeClr val="tx1"/>
              </a:solidFill>
              <a:latin typeface="+mn-ea"/>
            </a:rPr>
            <a:t>【%】</a:t>
          </a:r>
          <a:endParaRPr lang="ja-JP" sz="2000" b="1" dirty="0">
            <a:solidFill>
              <a:schemeClr val="tx1"/>
            </a:solidFill>
            <a:latin typeface="+mn-ea"/>
          </a:endParaRPr>
        </a:p>
      </cdr:txBody>
    </cdr:sp>
  </cdr:relSizeAnchor>
  <cdr:relSizeAnchor xmlns:cdr="http://schemas.openxmlformats.org/drawingml/2006/chartDrawing">
    <cdr:from>
      <cdr:x>0.92524</cdr:x>
      <cdr:y>0.94099</cdr:y>
    </cdr:from>
    <cdr:to>
      <cdr:x>1</cdr:x>
      <cdr:y>1</cdr:y>
    </cdr:to>
    <cdr:sp macro="" textlink="">
      <cdr:nvSpPr>
        <cdr:cNvPr id="56" name="角丸四角形 55"/>
        <cdr:cNvSpPr/>
      </cdr:nvSpPr>
      <cdr:spPr>
        <a:xfrm xmlns:a="http://schemas.openxmlformats.org/drawingml/2006/main">
          <a:off x="8460433" y="6453309"/>
          <a:ext cx="683567" cy="404691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ja-JP" altLang="en-US" sz="1600" b="1" dirty="0" smtClean="0">
              <a:solidFill>
                <a:schemeClr val="tx1"/>
              </a:solidFill>
            </a:rPr>
            <a:t>（分）</a:t>
          </a:r>
          <a:endParaRPr lang="ja-JP" sz="16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0.01829</cdr:x>
      <cdr:y>0.02524</cdr:y>
    </cdr:from>
    <cdr:to>
      <cdr:x>0.97116</cdr:x>
      <cdr:y>0.25037</cdr:y>
    </cdr:to>
    <cdr:sp macro="" textlink="">
      <cdr:nvSpPr>
        <cdr:cNvPr id="61" name="角丸四角形 60"/>
        <cdr:cNvSpPr/>
      </cdr:nvSpPr>
      <cdr:spPr>
        <a:xfrm xmlns:a="http://schemas.openxmlformats.org/drawingml/2006/main">
          <a:off x="167244" y="173096"/>
          <a:ext cx="8713043" cy="1543924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lvl="0" algn="ctr"/>
          <a:r>
            <a:rPr lang="ja-JP" altLang="en-US" sz="2400" dirty="0" smtClean="0">
              <a:solidFill>
                <a:schemeClr val="tx1"/>
              </a:solidFill>
            </a:rPr>
            <a:t>資料　下の</a:t>
          </a:r>
          <a:r>
            <a:rPr lang="ja-JP" altLang="en-US" sz="2400" dirty="0">
              <a:solidFill>
                <a:schemeClr val="tx1"/>
              </a:solidFill>
            </a:rPr>
            <a:t>グラフ</a:t>
          </a:r>
          <a:r>
            <a:rPr lang="ja-JP" altLang="en-US" sz="2400" dirty="0" smtClean="0">
              <a:solidFill>
                <a:schemeClr val="tx1"/>
              </a:solidFill>
            </a:rPr>
            <a:t>からどんな事がわかるでしょうか？</a:t>
          </a:r>
          <a:endParaRPr lang="en-US" altLang="ja-JP" sz="2400" dirty="0" smtClean="0">
            <a:solidFill>
              <a:schemeClr val="tx1"/>
            </a:solidFill>
          </a:endParaRPr>
        </a:p>
        <a:p xmlns:a="http://schemas.openxmlformats.org/drawingml/2006/main">
          <a:pPr lvl="0" algn="l"/>
          <a:r>
            <a:rPr lang="ja-JP" altLang="en-US" sz="2000" dirty="0" smtClean="0">
              <a:solidFill>
                <a:schemeClr val="tx1"/>
              </a:solidFill>
            </a:rPr>
            <a:t>　　　　　　　   </a:t>
          </a:r>
          <a:endParaRPr lang="en-US" altLang="ja-JP" sz="2000" dirty="0" smtClean="0">
            <a:solidFill>
              <a:schemeClr val="tx1"/>
            </a:solidFill>
          </a:endParaRPr>
        </a:p>
        <a:p xmlns:a="http://schemas.openxmlformats.org/drawingml/2006/main">
          <a:pPr lvl="0" algn="l"/>
          <a:r>
            <a:rPr lang="ja-JP" altLang="en-US" sz="2000" dirty="0" smtClean="0">
              <a:solidFill>
                <a:schemeClr val="tx1"/>
              </a:solidFill>
            </a:rPr>
            <a:t>　　　　　　　　 ・教室の気積（容積）</a:t>
          </a:r>
          <a:r>
            <a:rPr lang="en-US" altLang="ja-JP" sz="2000" dirty="0" smtClean="0">
              <a:solidFill>
                <a:schemeClr val="tx1"/>
              </a:solidFill>
            </a:rPr>
            <a:t>180m</a:t>
          </a:r>
          <a:r>
            <a:rPr lang="en-US" altLang="ja-JP" sz="2000" baseline="30000" dirty="0" smtClean="0">
              <a:solidFill>
                <a:schemeClr val="tx1"/>
              </a:solidFill>
            </a:rPr>
            <a:t>3</a:t>
          </a:r>
          <a:r>
            <a:rPr lang="ja-JP" altLang="en-US" sz="2000" baseline="30000" dirty="0" smtClean="0">
              <a:solidFill>
                <a:schemeClr val="tx1"/>
              </a:solidFill>
            </a:rPr>
            <a:t>　　　　　</a:t>
          </a:r>
          <a:r>
            <a:rPr lang="ja-JP" altLang="en-US" sz="2000" dirty="0" smtClean="0">
              <a:solidFill>
                <a:schemeClr val="tx1"/>
              </a:solidFill>
            </a:rPr>
            <a:t>・在室者数</a:t>
          </a:r>
          <a:r>
            <a:rPr lang="en-US" altLang="ja-JP" sz="2000" dirty="0" smtClean="0">
              <a:solidFill>
                <a:schemeClr val="tx1"/>
              </a:solidFill>
            </a:rPr>
            <a:t>40</a:t>
          </a:r>
          <a:r>
            <a:rPr lang="ja-JP" altLang="en-US" sz="2000" dirty="0" smtClean="0">
              <a:solidFill>
                <a:schemeClr val="tx1"/>
              </a:solidFill>
            </a:rPr>
            <a:t>人（教師</a:t>
          </a:r>
          <a:r>
            <a:rPr lang="en-US" altLang="ja-JP" sz="2000" dirty="0" smtClean="0">
              <a:solidFill>
                <a:schemeClr val="tx1"/>
              </a:solidFill>
            </a:rPr>
            <a:t>1</a:t>
          </a:r>
          <a:r>
            <a:rPr lang="ja-JP" altLang="en-US" sz="2000" dirty="0" smtClean="0">
              <a:solidFill>
                <a:schemeClr val="tx1"/>
              </a:solidFill>
            </a:rPr>
            <a:t>名）</a:t>
          </a:r>
          <a:endParaRPr lang="en-US" altLang="ja-JP" sz="2000" dirty="0" smtClean="0">
            <a:solidFill>
              <a:schemeClr val="tx1"/>
            </a:solidFill>
          </a:endParaRPr>
        </a:p>
        <a:p xmlns:a="http://schemas.openxmlformats.org/drawingml/2006/main">
          <a:pPr lvl="0" algn="l"/>
          <a:r>
            <a:rPr lang="ja-JP" altLang="en-US" sz="2000" dirty="0" smtClean="0">
              <a:solidFill>
                <a:schemeClr val="tx1"/>
              </a:solidFill>
            </a:rPr>
            <a:t>　　　　　　　    ・外気の二酸化炭素濃度</a:t>
          </a:r>
          <a:r>
            <a:rPr lang="ja-JP" altLang="en-US" sz="1400" b="1" dirty="0" smtClean="0">
              <a:solidFill>
                <a:schemeClr val="tx1"/>
              </a:solidFill>
            </a:rPr>
            <a:t>（</a:t>
          </a:r>
          <a:r>
            <a:rPr lang="en-US" altLang="ja-JP" sz="1400" b="1" dirty="0" smtClean="0">
              <a:solidFill>
                <a:schemeClr val="tx1"/>
              </a:solidFill>
            </a:rPr>
            <a:t>0.04</a:t>
          </a:r>
          <a:r>
            <a:rPr lang="ja-JP" altLang="en-US" sz="1400" b="1" dirty="0" smtClean="0">
              <a:solidFill>
                <a:schemeClr val="tx1"/>
              </a:solidFill>
            </a:rPr>
            <a:t>％）</a:t>
          </a:r>
          <a:r>
            <a:rPr lang="ja-JP" altLang="en-US" sz="2000" dirty="0" smtClean="0">
              <a:solidFill>
                <a:schemeClr val="tx1"/>
              </a:solidFill>
            </a:rPr>
            <a:t>・初期の二酸化炭素濃度</a:t>
          </a:r>
          <a:r>
            <a:rPr lang="ja-JP" altLang="en-US" sz="1400" b="1" dirty="0" smtClean="0">
              <a:solidFill>
                <a:schemeClr val="tx1"/>
              </a:solidFill>
            </a:rPr>
            <a:t>（</a:t>
          </a:r>
          <a:r>
            <a:rPr lang="en-US" altLang="ja-JP" sz="1400" b="1" dirty="0" smtClean="0">
              <a:solidFill>
                <a:schemeClr val="tx1"/>
              </a:solidFill>
            </a:rPr>
            <a:t>0.04</a:t>
          </a:r>
          <a:r>
            <a:rPr lang="ja-JP" altLang="en-US" sz="1400" b="1" dirty="0" smtClean="0">
              <a:solidFill>
                <a:schemeClr val="tx1"/>
              </a:solidFill>
            </a:rPr>
            <a:t>％）</a:t>
          </a:r>
          <a:endParaRPr lang="en-US" altLang="ja-JP" sz="14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0.01963</cdr:x>
      <cdr:y>0.15587</cdr:y>
    </cdr:from>
    <cdr:to>
      <cdr:x>0.185</cdr:x>
      <cdr:y>0.2168</cdr:y>
    </cdr:to>
    <cdr:sp macro="" textlink="">
      <cdr:nvSpPr>
        <cdr:cNvPr id="2" name="角丸四角形 1"/>
        <cdr:cNvSpPr/>
      </cdr:nvSpPr>
      <cdr:spPr>
        <a:xfrm xmlns:a="http://schemas.openxmlformats.org/drawingml/2006/main">
          <a:off x="179512" y="1068948"/>
          <a:ext cx="1512168" cy="417842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ja-JP" altLang="en-US" sz="2000" dirty="0" smtClean="0">
              <a:solidFill>
                <a:schemeClr val="tx1"/>
              </a:solidFill>
            </a:rPr>
            <a:t>教室の条件</a:t>
          </a:r>
          <a:r>
            <a:rPr lang="en-US" altLang="ja-JP" sz="2000" dirty="0" smtClean="0">
              <a:solidFill>
                <a:schemeClr val="tx1"/>
              </a:solidFill>
            </a:rPr>
            <a:t> </a:t>
          </a:r>
          <a:endParaRPr lang="ja-JP" sz="20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0.19288</cdr:x>
      <cdr:y>0.59686</cdr:y>
    </cdr:from>
    <cdr:to>
      <cdr:x>0.21414</cdr:x>
      <cdr:y>0.6756</cdr:y>
    </cdr:to>
    <cdr:sp macro="" textlink="">
      <cdr:nvSpPr>
        <cdr:cNvPr id="32" name="下矢印 31"/>
        <cdr:cNvSpPr/>
      </cdr:nvSpPr>
      <cdr:spPr>
        <a:xfrm xmlns:a="http://schemas.openxmlformats.org/drawingml/2006/main">
          <a:off x="1763688" y="4093284"/>
          <a:ext cx="194401" cy="540000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0.185</cdr:x>
      <cdr:y>0.53386</cdr:y>
    </cdr:from>
    <cdr:to>
      <cdr:x>0.4685</cdr:x>
      <cdr:y>0.59686</cdr:y>
    </cdr:to>
    <cdr:sp macro="" textlink="">
      <cdr:nvSpPr>
        <cdr:cNvPr id="33" name="角丸四角形 32"/>
        <cdr:cNvSpPr/>
      </cdr:nvSpPr>
      <cdr:spPr>
        <a:xfrm xmlns:a="http://schemas.openxmlformats.org/drawingml/2006/main">
          <a:off x="1691680" y="3661236"/>
          <a:ext cx="2592288" cy="432048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ja-JP" altLang="en-US" sz="2400" b="1" dirty="0" smtClean="0">
              <a:solidFill>
                <a:srgbClr val="FF0000"/>
              </a:solidFill>
            </a:rPr>
            <a:t>維持したい基準値</a:t>
          </a:r>
          <a:endParaRPr lang="ja-JP" sz="24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0.22438</cdr:x>
      <cdr:y>0.81736</cdr:y>
    </cdr:from>
    <cdr:to>
      <cdr:x>0.248</cdr:x>
      <cdr:y>0.83836</cdr:y>
    </cdr:to>
    <cdr:sp macro="" textlink="">
      <cdr:nvSpPr>
        <cdr:cNvPr id="34" name="二等辺三角形 33"/>
        <cdr:cNvSpPr/>
      </cdr:nvSpPr>
      <cdr:spPr>
        <a:xfrm xmlns:a="http://schemas.openxmlformats.org/drawingml/2006/main">
          <a:off x="2051731" y="5605455"/>
          <a:ext cx="216000" cy="144000"/>
        </a:xfrm>
        <a:prstGeom xmlns:a="http://schemas.openxmlformats.org/drawingml/2006/main" prst="triangle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0.79137</cdr:x>
      <cdr:y>0.35537</cdr:y>
    </cdr:from>
    <cdr:to>
      <cdr:x>0.80712</cdr:x>
      <cdr:y>0.37636</cdr:y>
    </cdr:to>
    <cdr:sp macro="" textlink="">
      <cdr:nvSpPr>
        <cdr:cNvPr id="4" name="円/楕円 3"/>
        <cdr:cNvSpPr/>
      </cdr:nvSpPr>
      <cdr:spPr>
        <a:xfrm xmlns:a="http://schemas.openxmlformats.org/drawingml/2006/main">
          <a:off x="7236296" y="2437100"/>
          <a:ext cx="144000" cy="14400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0.13776</cdr:x>
      <cdr:y>0.84886</cdr:y>
    </cdr:from>
    <cdr:to>
      <cdr:x>0.1535</cdr:x>
      <cdr:y>0.86986</cdr:y>
    </cdr:to>
    <cdr:sp macro="" textlink="">
      <cdr:nvSpPr>
        <cdr:cNvPr id="35" name="円/楕円 34"/>
        <cdr:cNvSpPr/>
      </cdr:nvSpPr>
      <cdr:spPr>
        <a:xfrm xmlns:a="http://schemas.openxmlformats.org/drawingml/2006/main">
          <a:off x="1259632" y="5821476"/>
          <a:ext cx="144000" cy="14400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0.16138</cdr:x>
      <cdr:y>0.30287</cdr:y>
    </cdr:from>
    <cdr:to>
      <cdr:x>0.53937</cdr:x>
      <cdr:y>0.49186</cdr:y>
    </cdr:to>
    <cdr:sp macro="" textlink="">
      <cdr:nvSpPr>
        <cdr:cNvPr id="8" name="テキスト ボックス 7"/>
        <cdr:cNvSpPr txBox="1"/>
      </cdr:nvSpPr>
      <cdr:spPr>
        <a:xfrm xmlns:a="http://schemas.openxmlformats.org/drawingml/2006/main">
          <a:off x="1475656" y="2077060"/>
          <a:ext cx="3456384" cy="129614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>
            <a:lnSpc>
              <a:spcPct val="150000"/>
            </a:lnSpc>
          </a:pPr>
          <a:r>
            <a:rPr lang="en-US" altLang="ja-JP" sz="1800" dirty="0" smtClean="0">
              <a:latin typeface="+mn-ea"/>
              <a:ea typeface="+mn-ea"/>
            </a:rPr>
            <a:t>	</a:t>
          </a:r>
          <a:r>
            <a:rPr lang="ja-JP" altLang="en-US" sz="1800" dirty="0" smtClean="0">
              <a:latin typeface="+mn-ea"/>
              <a:ea typeface="+mn-ea"/>
            </a:rPr>
            <a:t>部屋を閉め切ったとき</a:t>
          </a:r>
          <a:endParaRPr lang="en-US" altLang="ja-JP" sz="1800" dirty="0" smtClean="0">
            <a:latin typeface="+mn-ea"/>
            <a:ea typeface="+mn-ea"/>
          </a:endParaRPr>
        </a:p>
        <a:p xmlns:a="http://schemas.openxmlformats.org/drawingml/2006/main">
          <a:pPr>
            <a:lnSpc>
              <a:spcPct val="150000"/>
            </a:lnSpc>
          </a:pPr>
          <a:r>
            <a:rPr lang="en-US" altLang="ja-JP" sz="1800" dirty="0" smtClean="0">
              <a:latin typeface="+mn-ea"/>
              <a:ea typeface="+mn-ea"/>
            </a:rPr>
            <a:t>	</a:t>
          </a:r>
          <a:r>
            <a:rPr lang="ja-JP" altLang="en-US" sz="1800" dirty="0" smtClean="0">
              <a:latin typeface="+mn-ea"/>
              <a:ea typeface="+mn-ea"/>
            </a:rPr>
            <a:t>窓や扉を少し開けたとき</a:t>
          </a:r>
          <a:endParaRPr lang="en-US" altLang="ja-JP" sz="1800" dirty="0" smtClean="0">
            <a:latin typeface="+mn-ea"/>
            <a:ea typeface="+mn-ea"/>
          </a:endParaRPr>
        </a:p>
        <a:p xmlns:a="http://schemas.openxmlformats.org/drawingml/2006/main">
          <a:pPr>
            <a:lnSpc>
              <a:spcPct val="150000"/>
            </a:lnSpc>
          </a:pPr>
          <a:r>
            <a:rPr lang="en-US" altLang="ja-JP" sz="1800" dirty="0">
              <a:latin typeface="+mn-ea"/>
              <a:ea typeface="+mn-ea"/>
            </a:rPr>
            <a:t>	</a:t>
          </a:r>
          <a:r>
            <a:rPr lang="ja-JP" altLang="en-US" sz="1800" dirty="0" smtClean="0">
              <a:latin typeface="+mn-ea"/>
              <a:ea typeface="+mn-ea"/>
            </a:rPr>
            <a:t>しっかり開けたとき</a:t>
          </a:r>
          <a:endParaRPr lang="en-US" altLang="ja-JP" sz="1800" dirty="0">
            <a:latin typeface="+mn-ea"/>
            <a:ea typeface="+mn-ea"/>
          </a:endParaRPr>
        </a:p>
      </cdr:txBody>
    </cdr:sp>
  </cdr:relSizeAnchor>
  <cdr:relSizeAnchor xmlns:cdr="http://schemas.openxmlformats.org/drawingml/2006/chartDrawing">
    <cdr:from>
      <cdr:x>0.185</cdr:x>
      <cdr:y>0.34487</cdr:y>
    </cdr:from>
    <cdr:to>
      <cdr:x>0.25193</cdr:x>
      <cdr:y>0.34487</cdr:y>
    </cdr:to>
    <cdr:cxnSp macro="">
      <cdr:nvCxnSpPr>
        <cdr:cNvPr id="10" name="直線コネクタ 9"/>
        <cdr:cNvCxnSpPr/>
      </cdr:nvCxnSpPr>
      <cdr:spPr>
        <a:xfrm xmlns:a="http://schemas.openxmlformats.org/drawingml/2006/main">
          <a:off x="1691680" y="2365092"/>
          <a:ext cx="612000" cy="0"/>
        </a:xfrm>
        <a:prstGeom xmlns:a="http://schemas.openxmlformats.org/drawingml/2006/main" prst="line">
          <a:avLst/>
        </a:prstGeom>
        <a:ln xmlns:a="http://schemas.openxmlformats.org/drawingml/2006/main" w="5715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0.185</cdr:x>
      <cdr:y>0.39737</cdr:y>
    </cdr:from>
    <cdr:to>
      <cdr:x>0.25193</cdr:x>
      <cdr:y>0.39737</cdr:y>
    </cdr:to>
    <cdr:cxnSp macro="">
      <cdr:nvCxnSpPr>
        <cdr:cNvPr id="43" name="直線コネクタ 42"/>
        <cdr:cNvCxnSpPr/>
      </cdr:nvCxnSpPr>
      <cdr:spPr>
        <a:xfrm xmlns:a="http://schemas.openxmlformats.org/drawingml/2006/main">
          <a:off x="1691680" y="2725132"/>
          <a:ext cx="612000" cy="0"/>
        </a:xfrm>
        <a:prstGeom xmlns:a="http://schemas.openxmlformats.org/drawingml/2006/main" prst="line">
          <a:avLst/>
        </a:prstGeom>
        <a:ln xmlns:a="http://schemas.openxmlformats.org/drawingml/2006/main" w="57150">
          <a:solidFill>
            <a:schemeClr val="accent2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0.185</cdr:x>
      <cdr:y>0.46036</cdr:y>
    </cdr:from>
    <cdr:to>
      <cdr:x>0.25193</cdr:x>
      <cdr:y>0.46036</cdr:y>
    </cdr:to>
    <cdr:cxnSp macro="">
      <cdr:nvCxnSpPr>
        <cdr:cNvPr id="45" name="直線コネクタ 44"/>
        <cdr:cNvCxnSpPr/>
      </cdr:nvCxnSpPr>
      <cdr:spPr>
        <a:xfrm xmlns:a="http://schemas.openxmlformats.org/drawingml/2006/main">
          <a:off x="1691680" y="3157180"/>
          <a:ext cx="612000" cy="0"/>
        </a:xfrm>
        <a:prstGeom xmlns:a="http://schemas.openxmlformats.org/drawingml/2006/main" prst="line">
          <a:avLst/>
        </a:prstGeom>
        <a:ln xmlns:a="http://schemas.openxmlformats.org/drawingml/2006/main" w="57150">
          <a:solidFill>
            <a:schemeClr val="accent3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0.20863</cdr:x>
      <cdr:y>0.33437</cdr:y>
    </cdr:from>
    <cdr:to>
      <cdr:x>0.22438</cdr:x>
      <cdr:y>0.35536</cdr:y>
    </cdr:to>
    <cdr:sp macro="" textlink="">
      <cdr:nvSpPr>
        <cdr:cNvPr id="46" name="円/楕円 45"/>
        <cdr:cNvSpPr/>
      </cdr:nvSpPr>
      <cdr:spPr>
        <a:xfrm xmlns:a="http://schemas.openxmlformats.org/drawingml/2006/main">
          <a:off x="1907704" y="2293084"/>
          <a:ext cx="144000" cy="14400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0.20863</cdr:x>
      <cdr:y>0.38687</cdr:y>
    </cdr:from>
    <cdr:to>
      <cdr:x>0.22438</cdr:x>
      <cdr:y>0.40787</cdr:y>
    </cdr:to>
    <cdr:sp macro="" textlink="">
      <cdr:nvSpPr>
        <cdr:cNvPr id="48" name="正方形/長方形 47"/>
        <cdr:cNvSpPr/>
      </cdr:nvSpPr>
      <cdr:spPr>
        <a:xfrm xmlns:a="http://schemas.openxmlformats.org/drawingml/2006/main" flipV="1">
          <a:off x="1907704" y="2653124"/>
          <a:ext cx="144018" cy="14401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0.20863</cdr:x>
      <cdr:y>0.44986</cdr:y>
    </cdr:from>
    <cdr:to>
      <cdr:x>0.23225</cdr:x>
      <cdr:y>0.47086</cdr:y>
    </cdr:to>
    <cdr:sp macro="" textlink="">
      <cdr:nvSpPr>
        <cdr:cNvPr id="49" name="二等辺三角形 48"/>
        <cdr:cNvSpPr/>
      </cdr:nvSpPr>
      <cdr:spPr>
        <a:xfrm xmlns:a="http://schemas.openxmlformats.org/drawingml/2006/main">
          <a:off x="1907704" y="3085172"/>
          <a:ext cx="216000" cy="144000"/>
        </a:xfrm>
        <a:prstGeom xmlns:a="http://schemas.openxmlformats.org/drawingml/2006/main" prst="triangle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36D81737-374C-4D67-8AD7-C34B0200D358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59"/>
          </a:xfrm>
          <a:prstGeom prst="rect">
            <a:avLst/>
          </a:prstGeom>
        </p:spPr>
        <p:txBody>
          <a:bodyPr vert="horz" lIns="91870" tIns="45935" rIns="91870" bIns="4593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7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4" y="9446677"/>
            <a:ext cx="2971800" cy="497285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089A3CC9-8417-4480-8DC9-BA4804070DE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5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A3CC9-8417-4480-8DC9-BA4804070DE0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46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A3CC9-8417-4480-8DC9-BA4804070DE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146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4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55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29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904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908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271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66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891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171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28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4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812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426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279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7485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441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727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420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2135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542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653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1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521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7145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8152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95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29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625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46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52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731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17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kumimoji="1" lang="ja-JP" altLang="en-US" smtClean="0"/>
              <a:pPr/>
              <a:t>2014/3/5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17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39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14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877272"/>
          </a:xfrm>
        </p:spPr>
        <p:txBody>
          <a:bodyPr/>
          <a:lstStyle/>
          <a:p>
            <a:pPr algn="l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220431" y="908720"/>
            <a:ext cx="5079359" cy="1670427"/>
          </a:xfrm>
          <a:prstGeom prst="wedgeRoundRectCallout">
            <a:avLst>
              <a:gd name="adj1" fmla="val 59071"/>
              <a:gd name="adj2" fmla="val -410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ja-JP" sz="2000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000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例</a:t>
            </a:r>
            <a:r>
              <a:rPr lang="en-US" altLang="ja-JP" sz="2000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 lvl="0">
              <a:lnSpc>
                <a:spcPts val="3100"/>
              </a:lnSpc>
            </a:pPr>
            <a:r>
              <a:rPr lang="ja-JP" altLang="en-US" sz="2000" b="1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b="1" u="sng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閉め切った</a:t>
            </a:r>
            <a:r>
              <a:rPr lang="ja-JP" altLang="en-US" sz="2000" b="1" u="sng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</a:t>
            </a:r>
            <a:r>
              <a:rPr lang="ja-JP" altLang="en-US" sz="2000" b="1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などで</a:t>
            </a:r>
            <a:r>
              <a:rPr lang="ja-JP" altLang="en-US" sz="2000" b="1" u="sng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大勢の人が作業や活動をしている</a:t>
            </a:r>
            <a:r>
              <a:rPr lang="ja-JP" altLang="en-US" sz="2000" b="1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と体や気分にどのような変化が起こるでしょうか。</a:t>
            </a:r>
            <a:endParaRPr lang="en-US" altLang="ja-JP" sz="2000" b="1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21760" y="188640"/>
            <a:ext cx="8064896" cy="57606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下の例について考えよう！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11560" y="3140968"/>
            <a:ext cx="8208912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400" b="1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体の変化</a:t>
            </a:r>
            <a:r>
              <a:rPr lang="ja-JP" altLang="en-US" sz="24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ja-JP" altLang="en-US" sz="2400" b="1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息苦しくなる，頭痛がしたり気分が悪くなる</a:t>
            </a:r>
            <a:endParaRPr lang="en-US" altLang="ja-JP" sz="2400" b="1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下矢印 4"/>
          <p:cNvSpPr/>
          <p:nvPr/>
        </p:nvSpPr>
        <p:spPr>
          <a:xfrm>
            <a:off x="2457084" y="2605270"/>
            <a:ext cx="242708" cy="5356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屈折矢印 5"/>
          <p:cNvSpPr/>
          <p:nvPr/>
        </p:nvSpPr>
        <p:spPr>
          <a:xfrm rot="5400000">
            <a:off x="719572" y="3825044"/>
            <a:ext cx="576064" cy="36004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79512" y="4869160"/>
            <a:ext cx="4195651" cy="50405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rgbClr val="002060"/>
                </a:solidFill>
              </a:rPr>
              <a:t>空気</a:t>
            </a:r>
            <a:r>
              <a:rPr lang="ja-JP" altLang="en-US" sz="2400" dirty="0" smtClean="0">
                <a:solidFill>
                  <a:srgbClr val="002060"/>
                </a:solidFill>
              </a:rPr>
              <a:t>が汚染される</a:t>
            </a:r>
            <a:endParaRPr kumimoji="1" lang="ja-JP" altLang="en-US" sz="2400" dirty="0">
              <a:solidFill>
                <a:srgbClr val="002060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187624" y="3861048"/>
            <a:ext cx="3086088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002060"/>
                </a:solidFill>
              </a:rPr>
              <a:t>なぜ，そうなるのか？</a:t>
            </a:r>
            <a:endParaRPr kumimoji="1" lang="ja-JP" altLang="en-US" sz="2400" b="1" dirty="0">
              <a:solidFill>
                <a:srgbClr val="002060"/>
              </a:solidFill>
            </a:endParaRPr>
          </a:p>
        </p:txBody>
      </p:sp>
      <p:sp>
        <p:nvSpPr>
          <p:cNvPr id="9" name="右矢印 8"/>
          <p:cNvSpPr/>
          <p:nvPr/>
        </p:nvSpPr>
        <p:spPr>
          <a:xfrm rot="5400000">
            <a:off x="2339752" y="4509120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/>
          <p:nvPr/>
        </p:nvSpPr>
        <p:spPr>
          <a:xfrm rot="14216342">
            <a:off x="4480795" y="5039695"/>
            <a:ext cx="359601" cy="1180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251520" y="5805264"/>
            <a:ext cx="4608512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002060"/>
                </a:solidFill>
              </a:rPr>
              <a:t>主な原因として考えられる</a:t>
            </a:r>
            <a:r>
              <a:rPr lang="ja-JP" altLang="en-US" sz="2400" dirty="0" smtClean="0">
                <a:solidFill>
                  <a:srgbClr val="002060"/>
                </a:solidFill>
              </a:rPr>
              <a:t>事は</a:t>
            </a:r>
            <a:r>
              <a:rPr kumimoji="1" lang="ja-JP" altLang="en-US" sz="2400" dirty="0" smtClean="0">
                <a:solidFill>
                  <a:srgbClr val="002060"/>
                </a:solidFill>
              </a:rPr>
              <a:t>？</a:t>
            </a:r>
            <a:endParaRPr kumimoji="1" lang="en-US" altLang="ja-JP" sz="2400" dirty="0" smtClean="0">
              <a:solidFill>
                <a:srgbClr val="002060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rgbClr val="002060"/>
                </a:solidFill>
              </a:rPr>
              <a:t>また，その対策は？</a:t>
            </a:r>
            <a:endParaRPr kumimoji="1" lang="ja-JP" altLang="en-US" sz="2400" dirty="0">
              <a:solidFill>
                <a:srgbClr val="002060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148064" y="4437112"/>
            <a:ext cx="3923928" cy="97683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人が吐出す</a:t>
            </a:r>
            <a:r>
              <a:rPr kumimoji="1" lang="ja-JP" alt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二酸化炭素</a:t>
            </a:r>
            <a:endParaRPr kumimoji="1" lang="ja-JP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右矢印 15"/>
          <p:cNvSpPr/>
          <p:nvPr/>
        </p:nvSpPr>
        <p:spPr>
          <a:xfrm rot="5400000">
            <a:off x="2339752" y="5445224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4860032" y="6165304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5508104" y="5692529"/>
            <a:ext cx="3456384" cy="97683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換気</a:t>
            </a:r>
            <a:endParaRPr kumimoji="1" lang="ja-JP" altLang="en-US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飲料水の衛生的管理：授業風景写真\CIMG47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88878"/>
            <a:ext cx="3275856" cy="208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46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9" grpId="0" animBg="1"/>
      <p:bldP spid="13" grpId="0" animBg="1"/>
      <p:bldP spid="12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617502"/>
              </p:ext>
            </p:extLst>
          </p:nvPr>
        </p:nvGraphicFramePr>
        <p:xfrm>
          <a:off x="0" y="-16212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1657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64807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ja-JP" altLang="en-US" sz="3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どんなことがわかりましたか？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9144000" cy="55446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b="1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70285" y="3356993"/>
            <a:ext cx="8475630" cy="114263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教室の二酸化炭素濃度の基準値を</a:t>
            </a:r>
            <a:r>
              <a:rPr lang="en-US" altLang="ja-JP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0.15</a:t>
            </a:r>
            <a:r>
              <a:rPr lang="ja-JP" altLang="en-US" sz="2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％に保つためには</a:t>
            </a:r>
            <a:endParaRPr lang="en-US" altLang="ja-JP" sz="20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35776" y="1052736"/>
            <a:ext cx="8475630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閉め切った部屋では約</a:t>
            </a:r>
            <a:r>
              <a:rPr lang="en-US" altLang="ja-JP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分くらいで環境衛生基準値を超えてしまう。</a:t>
            </a:r>
            <a:endParaRPr lang="en-US" altLang="ja-JP" sz="20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42919" y="2262740"/>
            <a:ext cx="8510139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部屋の窓や扉を少し開けた程度では，約</a:t>
            </a:r>
            <a:r>
              <a:rPr lang="en-US" altLang="ja-JP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分で環境衛生基準が超える。</a:t>
            </a:r>
            <a:endParaRPr lang="ja-JP" altLang="en-US" sz="20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4366421" y="1783396"/>
            <a:ext cx="353442" cy="4267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973" y="2766797"/>
            <a:ext cx="414337" cy="59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973" y="4507659"/>
            <a:ext cx="414337" cy="427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558397" y="4927137"/>
            <a:ext cx="8064896" cy="15982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ja-JP" altLang="en-US" sz="28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しっかり窓や扉を開けることが重要である</a:t>
            </a:r>
            <a:endParaRPr lang="en-US" altLang="ja-JP" sz="28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773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  <p:bldP spid="10" grpId="0" uiExpand="1" build="allAtOnce" animBg="1"/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pPr algn="l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323528" y="5229201"/>
            <a:ext cx="8568952" cy="1224135"/>
          </a:xfrm>
          <a:prstGeom prst="wedgeRoundRectCallout">
            <a:avLst>
              <a:gd name="adj1" fmla="val 48577"/>
              <a:gd name="adj2" fmla="val -2659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閉め切った部屋でストーブの使用</a:t>
            </a:r>
            <a:r>
              <a:rPr lang="en-US" altLang="ja-JP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ガスを使用した調理機器などからどのような化学</a:t>
            </a:r>
            <a:r>
              <a:rPr lang="ja-JP" altLang="en-US" sz="24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物質が発生</a:t>
            </a: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しやすいでしょう？</a:t>
            </a:r>
            <a:endParaRPr lang="en-US" altLang="ja-JP" sz="2400" dirty="0" smtClean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1600" dirty="0" smtClean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400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400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03548" y="105624"/>
            <a:ext cx="8064896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>
                <a:solidFill>
                  <a:prstClr val="black"/>
                </a:solidFill>
              </a:rPr>
              <a:t>考えてみよう！</a:t>
            </a:r>
            <a:endParaRPr lang="ja-JP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2053826" y="4149080"/>
            <a:ext cx="502652" cy="10283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/>
          <p:nvPr/>
        </p:nvSpPr>
        <p:spPr>
          <a:xfrm>
            <a:off x="6568806" y="4149080"/>
            <a:ext cx="502652" cy="10528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左右矢印 4"/>
          <p:cNvSpPr/>
          <p:nvPr/>
        </p:nvSpPr>
        <p:spPr>
          <a:xfrm>
            <a:off x="3635896" y="1700808"/>
            <a:ext cx="1800200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F:\画像：環境\P0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71" y="1061492"/>
            <a:ext cx="2749066" cy="308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調理実習写真\IMG_24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645" y="1052736"/>
            <a:ext cx="276576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4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pPr algn="l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23528" y="192358"/>
            <a:ext cx="8568952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質問：一酸化炭素を発生させやすいものは？</a:t>
            </a:r>
            <a:endParaRPr lang="en-US" altLang="ja-JP" sz="28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39552" y="1196752"/>
            <a:ext cx="8064896" cy="72008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prstClr val="black"/>
                </a:solidFill>
              </a:rPr>
              <a:t>一酸化炭素の発生源を挙げてみよう？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pic>
        <p:nvPicPr>
          <p:cNvPr id="1032" name="Picture 8" descr="http://t.pimg.jp/003/467/332/1/34673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455" y="4653135"/>
            <a:ext cx="230636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679361" y="3861048"/>
            <a:ext cx="2160239" cy="2880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石油ストーブ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83618" y="3869432"/>
            <a:ext cx="2160239" cy="2880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ガスコンロ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702628" y="6453336"/>
            <a:ext cx="2160239" cy="2880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たばこの煙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535871" y="6459388"/>
            <a:ext cx="2160239" cy="2880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七輪（練炭コンロ）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6232389" y="3876278"/>
            <a:ext cx="2160239" cy="2880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自動車の排気ガス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267413" y="6398071"/>
            <a:ext cx="2160239" cy="28803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ガス給湯器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画像：環境\P0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63" y="2152729"/>
            <a:ext cx="2207986" cy="160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2276872"/>
            <a:ext cx="1988110" cy="154921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2564904"/>
            <a:ext cx="2824109" cy="105806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256" y="4293096"/>
            <a:ext cx="1080120" cy="2013498"/>
          </a:xfrm>
          <a:prstGeom prst="rect">
            <a:avLst/>
          </a:prstGeom>
        </p:spPr>
      </p:pic>
      <p:grpSp>
        <p:nvGrpSpPr>
          <p:cNvPr id="18" name="グループ化 17"/>
          <p:cNvGrpSpPr/>
          <p:nvPr/>
        </p:nvGrpSpPr>
        <p:grpSpPr>
          <a:xfrm>
            <a:off x="539552" y="4437112"/>
            <a:ext cx="2664296" cy="1641872"/>
            <a:chOff x="439562" y="1256050"/>
            <a:chExt cx="4263933" cy="2627648"/>
          </a:xfrm>
        </p:grpSpPr>
        <p:grpSp>
          <p:nvGrpSpPr>
            <p:cNvPr id="19" name="グループ化 3"/>
            <p:cNvGrpSpPr/>
            <p:nvPr/>
          </p:nvGrpSpPr>
          <p:grpSpPr>
            <a:xfrm>
              <a:off x="439562" y="1256050"/>
              <a:ext cx="4263933" cy="2627648"/>
              <a:chOff x="694115" y="977473"/>
              <a:chExt cx="4340527" cy="2856394"/>
            </a:xfrm>
          </p:grpSpPr>
          <p:pic>
            <p:nvPicPr>
              <p:cNvPr id="21" name="図 20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28402" y="1204967"/>
                <a:ext cx="4206240" cy="2628900"/>
              </a:xfrm>
              <a:prstGeom prst="rect">
                <a:avLst/>
              </a:prstGeom>
            </p:spPr>
          </p:pic>
          <p:pic>
            <p:nvPicPr>
              <p:cNvPr id="22" name="図 21"/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666668" flipH="1">
                <a:off x="694115" y="977473"/>
                <a:ext cx="3011461" cy="1213788"/>
              </a:xfrm>
              <a:prstGeom prst="rect">
                <a:avLst/>
              </a:prstGeom>
            </p:spPr>
          </p:pic>
        </p:grpSp>
        <p:sp>
          <p:nvSpPr>
            <p:cNvPr id="20" name="雲形吹き出し 19"/>
            <p:cNvSpPr/>
            <p:nvPr/>
          </p:nvSpPr>
          <p:spPr bwMode="auto">
            <a:xfrm rot="5032900">
              <a:off x="1739233" y="3436278"/>
              <a:ext cx="358978" cy="447129"/>
            </a:xfrm>
            <a:prstGeom prst="cloudCallout">
              <a:avLst>
                <a:gd name="adj1" fmla="val -44221"/>
                <a:gd name="adj2" fmla="val 84690"/>
              </a:avLst>
            </a:prstGeom>
            <a:solidFill>
              <a:schemeClr val="bg1">
                <a:lumMod val="75000"/>
              </a:schemeClr>
            </a:solidFill>
            <a:ln w="57150" cap="flat" cmpd="thinThick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smtClean="0">
                <a:ln>
                  <a:noFill/>
                </a:ln>
                <a:solidFill>
                  <a:srgbClr val="003E00"/>
                </a:solidFill>
                <a:effectLst/>
                <a:latin typeface="Trebuchet MS" pitchFamily="34" charset="0"/>
                <a:ea typeface="ＤＦＰ太丸ゴシック体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621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908721"/>
            <a:ext cx="9144000" cy="1512167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03548" y="105624"/>
            <a:ext cx="8064896" cy="73108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black"/>
                </a:solidFill>
              </a:rPr>
              <a:t>一酸化炭素の毒性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177479"/>
              </p:ext>
            </p:extLst>
          </p:nvPr>
        </p:nvGraphicFramePr>
        <p:xfrm>
          <a:off x="629562" y="2562528"/>
          <a:ext cx="7974886" cy="4106832"/>
        </p:xfrm>
        <a:graphic>
          <a:graphicData uri="http://schemas.openxmlformats.org/drawingml/2006/table">
            <a:tbl>
              <a:tblPr firstRow="1" firstCol="1" bandRow="1"/>
              <a:tblGrid>
                <a:gridCol w="1714228"/>
                <a:gridCol w="6260658"/>
              </a:tblGrid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濃度（％）</a:t>
                      </a:r>
                      <a:endParaRPr lang="ja-JP" sz="2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一酸化炭素の人体に及ぼす影響</a:t>
                      </a:r>
                      <a:endParaRPr lang="ja-JP" sz="2000" b="1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0.02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２～３時間のうちに軽い頭痛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0.04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１～２時間後に頭痛と吐き気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0.06</a:t>
                      </a:r>
                      <a:r>
                        <a:rPr lang="ja-JP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～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0.07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１</a:t>
                      </a:r>
                      <a:r>
                        <a:rPr lang="ja-JP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時間</a:t>
                      </a:r>
                      <a:r>
                        <a:rPr lang="ja-JP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以内に頭痛と吐き気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0.08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４５</a:t>
                      </a:r>
                      <a:r>
                        <a:rPr lang="ja-JP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分</a:t>
                      </a:r>
                      <a:r>
                        <a:rPr lang="ja-JP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以内に頭痛、吐き気、めまい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0.16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２</a:t>
                      </a:r>
                      <a:r>
                        <a:rPr lang="ja-JP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時間</a:t>
                      </a:r>
                      <a:r>
                        <a:rPr lang="ja-JP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以内に意識不明、死の危険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0.32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３０</a:t>
                      </a:r>
                      <a:r>
                        <a:rPr lang="ja-JP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分</a:t>
                      </a:r>
                      <a:r>
                        <a:rPr lang="ja-JP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以内に意識不明、死の危険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0.64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１０</a:t>
                      </a:r>
                      <a:r>
                        <a:rPr lang="ja-JP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～</a:t>
                      </a:r>
                      <a:r>
                        <a:rPr lang="ja-JP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１５</a:t>
                      </a:r>
                      <a:r>
                        <a:rPr lang="ja-JP" sz="2000" kern="1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分</a:t>
                      </a:r>
                      <a:r>
                        <a:rPr lang="ja-JP" sz="20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以内に意識不明、死の危険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角丸四角形 3"/>
          <p:cNvSpPr/>
          <p:nvPr/>
        </p:nvSpPr>
        <p:spPr>
          <a:xfrm>
            <a:off x="508896" y="1052736"/>
            <a:ext cx="2982984" cy="10801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002060"/>
                </a:solidFill>
              </a:rPr>
              <a:t>一酸化炭素は毒性が強い</a:t>
            </a:r>
            <a:endParaRPr kumimoji="1" lang="ja-JP" altLang="en-US" sz="2400" b="1" dirty="0">
              <a:solidFill>
                <a:srgbClr val="002060"/>
              </a:solidFill>
            </a:endParaRPr>
          </a:p>
        </p:txBody>
      </p:sp>
      <p:sp>
        <p:nvSpPr>
          <p:cNvPr id="5" name="右矢印 4"/>
          <p:cNvSpPr/>
          <p:nvPr/>
        </p:nvSpPr>
        <p:spPr>
          <a:xfrm>
            <a:off x="3491880" y="1412776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995936" y="1052736"/>
            <a:ext cx="4752528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002060"/>
                </a:solidFill>
              </a:rPr>
              <a:t>学校での基準は</a:t>
            </a:r>
            <a:r>
              <a:rPr kumimoji="1" lang="en-US" altLang="ja-JP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0.001</a:t>
            </a:r>
            <a:r>
              <a:rPr kumimoji="1" lang="ja-JP" alt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％</a:t>
            </a:r>
            <a:r>
              <a:rPr kumimoji="1" lang="ja-JP" altLang="en-US" sz="2800" dirty="0" smtClean="0">
                <a:solidFill>
                  <a:srgbClr val="002060"/>
                </a:solidFill>
              </a:rPr>
              <a:t>以下と定められている</a:t>
            </a:r>
            <a:endParaRPr kumimoji="1" lang="ja-JP" alt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5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pPr algn="l"/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　　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r>
              <a:rPr lang="en-US" altLang="ja-JP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323528" y="3477569"/>
            <a:ext cx="8568952" cy="1224135"/>
          </a:xfrm>
          <a:prstGeom prst="wedgeRoundRectCallout">
            <a:avLst>
              <a:gd name="adj1" fmla="val 48577"/>
              <a:gd name="adj2" fmla="val -2659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閉め切った部屋でストーブの使用</a:t>
            </a:r>
            <a:r>
              <a:rPr lang="en-US" altLang="ja-JP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ガスを使用した調理機器</a:t>
            </a:r>
            <a:endParaRPr lang="en-US" altLang="ja-JP" sz="2400" dirty="0" smtClean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などからどのような化学</a:t>
            </a:r>
            <a:r>
              <a:rPr lang="ja-JP" altLang="en-US" sz="24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物質が発生</a:t>
            </a: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しやすいでしょう？</a:t>
            </a:r>
            <a:endParaRPr lang="en-US" altLang="ja-JP" sz="2400" dirty="0" smtClean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1600" dirty="0" smtClean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400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2400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03548" y="105624"/>
            <a:ext cx="8064896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>
                <a:solidFill>
                  <a:prstClr val="black"/>
                </a:solidFill>
              </a:rPr>
              <a:t>考えてみよう！</a:t>
            </a:r>
            <a:endParaRPr lang="ja-JP" altLang="en-US" sz="3200" b="1" dirty="0">
              <a:solidFill>
                <a:prstClr val="black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2053826" y="2967709"/>
            <a:ext cx="502652" cy="5098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644" y="4701704"/>
            <a:ext cx="560387" cy="476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角丸四角形 1"/>
          <p:cNvSpPr/>
          <p:nvPr/>
        </p:nvSpPr>
        <p:spPr>
          <a:xfrm>
            <a:off x="312377" y="5178052"/>
            <a:ext cx="8568952" cy="136720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3525" lvl="0" indent="-263525">
              <a:lnSpc>
                <a:spcPct val="150000"/>
              </a:lnSpc>
            </a:pP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</a:t>
            </a:r>
            <a:r>
              <a:rPr lang="ja-JP" altLang="en-US" sz="24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よう</a:t>
            </a: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な一酸化炭素の発生する可能性のある状況下</a:t>
            </a:r>
            <a:r>
              <a:rPr lang="ja-JP" altLang="en-US" sz="24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</a:t>
            </a: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は，</a:t>
            </a:r>
            <a:endParaRPr lang="en-US" altLang="ja-JP" sz="2400" dirty="0" smtClean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63525" lvl="0" indent="-263525">
              <a:lnSpc>
                <a:spcPct val="150000"/>
              </a:lnSpc>
            </a:pP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</a:t>
            </a:r>
            <a:r>
              <a:rPr lang="ja-JP" altLang="en-US" sz="24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ような事に気を</a:t>
            </a:r>
            <a:r>
              <a:rPr lang="ja-JP" altLang="en-US" sz="24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付ければよいでしょうか</a:t>
            </a:r>
            <a:r>
              <a:rPr lang="ja-JP" altLang="en-US" sz="2400" dirty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？</a:t>
            </a:r>
            <a:endParaRPr lang="en-US" altLang="ja-JP" sz="2400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下矢印 11"/>
          <p:cNvSpPr/>
          <p:nvPr/>
        </p:nvSpPr>
        <p:spPr>
          <a:xfrm>
            <a:off x="6537270" y="2971535"/>
            <a:ext cx="502652" cy="5098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左右矢印 4"/>
          <p:cNvSpPr/>
          <p:nvPr/>
        </p:nvSpPr>
        <p:spPr>
          <a:xfrm>
            <a:off x="3638705" y="1700808"/>
            <a:ext cx="1695741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Picture 2" descr="F:\画像：環境\P0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26736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調理実習写真\IMG_24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980728"/>
            <a:ext cx="252028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49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3861048"/>
            <a:ext cx="3746320" cy="2604659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8712968" cy="57606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568952" cy="6480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 smtClean="0"/>
              <a:t>二酸化炭素や一酸化炭素の害を防ぐためにできること</a:t>
            </a:r>
            <a:endParaRPr kumimoji="1" lang="ja-JP" altLang="en-US" sz="2800" dirty="0"/>
          </a:p>
        </p:txBody>
      </p:sp>
      <p:pic>
        <p:nvPicPr>
          <p:cNvPr id="3074" name="Picture 2" descr="F:\画像：環境\sue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60" y="908720"/>
            <a:ext cx="443514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雲形吹き出し 6"/>
          <p:cNvSpPr/>
          <p:nvPr/>
        </p:nvSpPr>
        <p:spPr>
          <a:xfrm>
            <a:off x="4572000" y="1610710"/>
            <a:ext cx="4457442" cy="1818290"/>
          </a:xfrm>
          <a:prstGeom prst="cloudCallout">
            <a:avLst>
              <a:gd name="adj1" fmla="val -101144"/>
              <a:gd name="adj2" fmla="val -11775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・</a:t>
            </a:r>
            <a:r>
              <a:rPr lang="ja-JP" altLang="en-US" sz="2800" b="1" dirty="0">
                <a:solidFill>
                  <a:schemeClr val="tx1"/>
                </a:solidFill>
              </a:rPr>
              <a:t>定期的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な</a:t>
            </a:r>
            <a:r>
              <a:rPr lang="ja-JP" altLang="en-US" sz="2800" b="1" dirty="0">
                <a:solidFill>
                  <a:schemeClr val="tx1"/>
                </a:solidFill>
              </a:rPr>
              <a:t>換気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4788024" y="1412776"/>
            <a:ext cx="3096344" cy="432048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二酸化炭素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雲形吹き出し 3"/>
          <p:cNvSpPr/>
          <p:nvPr/>
        </p:nvSpPr>
        <p:spPr>
          <a:xfrm>
            <a:off x="136860" y="4077072"/>
            <a:ext cx="4870611" cy="2664296"/>
          </a:xfrm>
          <a:prstGeom prst="cloudCallout">
            <a:avLst>
              <a:gd name="adj1" fmla="val 60884"/>
              <a:gd name="adj2" fmla="val 24761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・発生させない</a:t>
            </a:r>
            <a:endParaRPr kumimoji="1"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・ガスなどを使用するときは，必ず換気扇などを使用する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622623" y="3645024"/>
            <a:ext cx="3096344" cy="432048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</a:rPr>
              <a:t>一酸化炭素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</TotalTime>
  <Words>371</Words>
  <Application>Microsoft Office PowerPoint</Application>
  <PresentationFormat>画面に合わせる (4:3)</PresentationFormat>
  <Paragraphs>124</Paragraphs>
  <Slides>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8</vt:i4>
      </vt:variant>
    </vt:vector>
  </HeadingPairs>
  <TitlesOfParts>
    <vt:vector size="11" baseType="lpstr">
      <vt:lpstr>Office ​​テーマ</vt:lpstr>
      <vt:lpstr>5_Office ​​テーマ</vt:lpstr>
      <vt:lpstr>1_Office ​​テーマ</vt:lpstr>
      <vt:lpstr>PowerPoint プレゼンテーション</vt:lpstr>
      <vt:lpstr>PowerPoint プレゼンテーション</vt:lpstr>
      <vt:lpstr> どんなことがわかりましたか？　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二酸化炭素や一酸化炭素の害を防ぐためにできること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健康と環境</dc:title>
  <dc:creator>uedayuuji</dc:creator>
  <cp:lastModifiedBy> </cp:lastModifiedBy>
  <cp:revision>137</cp:revision>
  <cp:lastPrinted>2013-11-04T01:05:32Z</cp:lastPrinted>
  <dcterms:created xsi:type="dcterms:W3CDTF">2013-10-11T02:20:26Z</dcterms:created>
  <dcterms:modified xsi:type="dcterms:W3CDTF">2014-03-05T02:51:00Z</dcterms:modified>
</cp:coreProperties>
</file>