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7"/>
  </p:notesMasterIdLst>
  <p:handoutMasterIdLst>
    <p:handoutMasterId r:id="rId18"/>
  </p:handoutMasterIdLst>
  <p:sldIdLst>
    <p:sldId id="257" r:id="rId3"/>
    <p:sldId id="258" r:id="rId4"/>
    <p:sldId id="259" r:id="rId5"/>
    <p:sldId id="264" r:id="rId6"/>
    <p:sldId id="262" r:id="rId7"/>
    <p:sldId id="265" r:id="rId8"/>
    <p:sldId id="266" r:id="rId9"/>
    <p:sldId id="261" r:id="rId10"/>
    <p:sldId id="268" r:id="rId11"/>
    <p:sldId id="275" r:id="rId12"/>
    <p:sldId id="269" r:id="rId13"/>
    <p:sldId id="267" r:id="rId14"/>
    <p:sldId id="263" r:id="rId15"/>
    <p:sldId id="260"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33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5" autoAdjust="0"/>
    <p:restoredTop sz="94660"/>
  </p:normalViewPr>
  <p:slideViewPr>
    <p:cSldViewPr snapToGrid="0">
      <p:cViewPr varScale="1">
        <p:scale>
          <a:sx n="103" d="100"/>
          <a:sy n="103" d="100"/>
        </p:scale>
        <p:origin x="-78"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05D55F-D1AD-4CE3-8AB9-8AC1898F7D59}" type="datetimeFigureOut">
              <a:rPr kumimoji="1" lang="ja-JP" altLang="en-US" smtClean="0"/>
              <a:t>2014/2/24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229298-CED8-469C-9F9E-41ECAEDC5618}" type="slidenum">
              <a:rPr kumimoji="1" lang="ja-JP" altLang="en-US" smtClean="0"/>
              <a:t>‹#›</a:t>
            </a:fld>
            <a:endParaRPr kumimoji="1" lang="ja-JP" altLang="en-US"/>
          </a:p>
        </p:txBody>
      </p:sp>
    </p:spTree>
    <p:extLst>
      <p:ext uri="{BB962C8B-B14F-4D97-AF65-F5344CB8AC3E}">
        <p14:creationId xmlns:p14="http://schemas.microsoft.com/office/powerpoint/2010/main" val="2316405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0DB1D7-C676-43E0-A50E-A2688C3FB524}" type="datetimeFigureOut">
              <a:rPr kumimoji="1" lang="ja-JP" altLang="en-US" smtClean="0"/>
              <a:t>2014/2/24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E41A00-5A72-42ED-BCE8-40E2E0827AC4}" type="slidenum">
              <a:rPr kumimoji="1" lang="ja-JP" altLang="en-US" smtClean="0"/>
              <a:t>‹#›</a:t>
            </a:fld>
            <a:endParaRPr kumimoji="1" lang="ja-JP" altLang="en-US"/>
          </a:p>
        </p:txBody>
      </p:sp>
    </p:spTree>
    <p:extLst>
      <p:ext uri="{BB962C8B-B14F-4D97-AF65-F5344CB8AC3E}">
        <p14:creationId xmlns:p14="http://schemas.microsoft.com/office/powerpoint/2010/main" val="28998798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1ACC27E9-CFE3-42C8-93BF-2125BE091751}" type="slidenum">
              <a:rPr lang="ja-JP" altLang="en-US" smtClean="0">
                <a:solidFill>
                  <a:prstClr val="black"/>
                </a:solidFill>
              </a:rPr>
              <a:pPr>
                <a:defRPr/>
              </a:pPr>
              <a:t>10</a:t>
            </a:fld>
            <a:endParaRPr lang="en-US" altLang="ja-JP">
              <a:solidFill>
                <a:prstClr val="black"/>
              </a:solidFill>
            </a:endParaRPr>
          </a:p>
        </p:txBody>
      </p:sp>
    </p:spTree>
    <p:extLst>
      <p:ext uri="{BB962C8B-B14F-4D97-AF65-F5344CB8AC3E}">
        <p14:creationId xmlns:p14="http://schemas.microsoft.com/office/powerpoint/2010/main" val="2036980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422069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353707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812749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36656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1647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02113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878213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06273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07223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33192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4599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1839385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802836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657754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6775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1732140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4078125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885426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2683914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327423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781852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B2D0304-D94F-49AA-8CB5-07677FF24C60}" type="datetimeFigureOut">
              <a:rPr kumimoji="1" lang="ja-JP" altLang="en-US" smtClean="0"/>
              <a:t>2014/2/24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3804048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D0304-D94F-49AA-8CB5-07677FF24C60}" type="datetimeFigureOut">
              <a:rPr kumimoji="1" lang="ja-JP" altLang="en-US" smtClean="0"/>
              <a:t>2014/2/24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A3DC2-DA7C-49F5-ACA9-B1984D0B7290}" type="slidenum">
              <a:rPr kumimoji="1" lang="ja-JP" altLang="en-US" smtClean="0"/>
              <a:t>‹#›</a:t>
            </a:fld>
            <a:endParaRPr kumimoji="1" lang="ja-JP" altLang="en-US"/>
          </a:p>
        </p:txBody>
      </p:sp>
    </p:spTree>
    <p:extLst>
      <p:ext uri="{BB962C8B-B14F-4D97-AF65-F5344CB8AC3E}">
        <p14:creationId xmlns:p14="http://schemas.microsoft.com/office/powerpoint/2010/main" val="900028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2D0304-D94F-49AA-8CB5-07677FF24C60}" type="datetimeFigureOut">
              <a:rPr lang="ja-JP" altLang="en-US" smtClean="0">
                <a:solidFill>
                  <a:prstClr val="black">
                    <a:tint val="75000"/>
                  </a:prstClr>
                </a:solidFill>
              </a:rPr>
              <a:pPr/>
              <a:t>2014/2/24</a:t>
            </a:fld>
            <a:endParaRPr lang="ja-JP" alt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5A3DC2-DA7C-49F5-ACA9-B1984D0B7290}"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0925854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9767"/>
            <a:ext cx="9144000" cy="1325563"/>
          </a:xfrm>
        </p:spPr>
        <p:txBody>
          <a:bodyPr/>
          <a:lstStyle/>
          <a:p>
            <a:pPr algn="ctr"/>
            <a:r>
              <a:rPr kumimoji="1" lang="ja-JP" altLang="en-US" dirty="0" smtClean="0">
                <a:solidFill>
                  <a:srgbClr val="002060"/>
                </a:solidFill>
                <a:latin typeface="ＤＦＰ太丸ゴシック体" panose="020F0800010101010101" pitchFamily="50" charset="-128"/>
                <a:ea typeface="ＤＦ太丸ゴシック体"/>
              </a:rPr>
              <a:t>① 温　度</a:t>
            </a:r>
            <a:endParaRPr kumimoji="1" lang="ja-JP" altLang="en-US" dirty="0">
              <a:solidFill>
                <a:srgbClr val="002060"/>
              </a:solidFill>
              <a:latin typeface="ＤＦＰ太丸ゴシック体" panose="020F0800010101010101" pitchFamily="50" charset="-128"/>
              <a:ea typeface="ＤＦ太丸ゴシック体"/>
            </a:endParaRPr>
          </a:p>
        </p:txBody>
      </p:sp>
      <p:sp>
        <p:nvSpPr>
          <p:cNvPr id="5" name="正方形/長方形 4"/>
          <p:cNvSpPr/>
          <p:nvPr/>
        </p:nvSpPr>
        <p:spPr>
          <a:xfrm>
            <a:off x="353471" y="1103389"/>
            <a:ext cx="8401152" cy="1815882"/>
          </a:xfrm>
          <a:prstGeom prst="rect">
            <a:avLst/>
          </a:prstGeom>
        </p:spPr>
        <p:txBody>
          <a:bodyPr wrap="square">
            <a:spAutoFit/>
          </a:bodyPr>
          <a:lstStyle/>
          <a:p>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気温，室温</a:t>
            </a:r>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は温度計で測定</a:t>
            </a:r>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し，日本</a:t>
            </a:r>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では気象庁が温度計の感部を地上から</a:t>
            </a:r>
            <a:r>
              <a:rPr lang="en-US" altLang="ja-JP" sz="2800" b="1" dirty="0" smtClean="0">
                <a:solidFill>
                  <a:srgbClr val="002060"/>
                </a:solidFill>
                <a:latin typeface="ＤＦ中太丸ゴシック体" panose="02010609010101010101" pitchFamily="1" charset="-128"/>
                <a:ea typeface="ＤＦ中太丸ゴシック体" panose="02010609010101010101" pitchFamily="1" charset="-128"/>
              </a:rPr>
              <a:t>1.5</a:t>
            </a:r>
            <a:r>
              <a:rPr lang="ja-JP" altLang="en-US" sz="2800" b="1" dirty="0" err="1" smtClean="0">
                <a:solidFill>
                  <a:srgbClr val="002060"/>
                </a:solidFill>
                <a:latin typeface="ＤＦ中太丸ゴシック体" panose="02010609010101010101" pitchFamily="1" charset="-128"/>
                <a:ea typeface="ＤＦ中太丸ゴシック体" panose="02010609010101010101" pitchFamily="1" charset="-128"/>
              </a:rPr>
              <a:t>ｍ</a:t>
            </a:r>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の高さに設置することを標準としている。室温</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（室内の気温）</a:t>
            </a:r>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は放射熱の影響のない状態で測った室内空気温度のことです。</a:t>
            </a:r>
            <a:endParaRPr lang="ja-JP" altLang="en-US" sz="2800" b="1" dirty="0">
              <a:solidFill>
                <a:srgbClr val="002060"/>
              </a:solidFill>
              <a:latin typeface="ＤＦ中太丸ゴシック体" panose="02010609010101010101" pitchFamily="1" charset="-128"/>
              <a:ea typeface="ＤＦ中太丸ゴシック体" panose="02010609010101010101" pitchFamily="1" charset="-128"/>
            </a:endParaRPr>
          </a:p>
        </p:txBody>
      </p:sp>
      <p:grpSp>
        <p:nvGrpSpPr>
          <p:cNvPr id="11" name="グループ化 10"/>
          <p:cNvGrpSpPr/>
          <p:nvPr/>
        </p:nvGrpSpPr>
        <p:grpSpPr>
          <a:xfrm>
            <a:off x="613774" y="2975773"/>
            <a:ext cx="8003653" cy="2556000"/>
            <a:chOff x="552221" y="3305728"/>
            <a:chExt cx="8003653" cy="2623686"/>
          </a:xfrm>
          <a:solidFill>
            <a:srgbClr val="FFFF99"/>
          </a:solidFill>
        </p:grpSpPr>
        <p:sp>
          <p:nvSpPr>
            <p:cNvPr id="10" name="角丸四角形 9"/>
            <p:cNvSpPr/>
            <p:nvPr/>
          </p:nvSpPr>
          <p:spPr>
            <a:xfrm>
              <a:off x="552221" y="3305728"/>
              <a:ext cx="8003653" cy="2623686"/>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2060"/>
                </a:solidFill>
              </a:endParaRPr>
            </a:p>
          </p:txBody>
        </p:sp>
        <p:sp>
          <p:nvSpPr>
            <p:cNvPr id="6" name="正方形/長方形 5"/>
            <p:cNvSpPr/>
            <p:nvPr/>
          </p:nvSpPr>
          <p:spPr>
            <a:xfrm>
              <a:off x="882764" y="3511841"/>
              <a:ext cx="7420377" cy="600261"/>
            </a:xfrm>
            <a:prstGeom prst="rect">
              <a:avLst/>
            </a:prstGeom>
            <a:grpFill/>
          </p:spPr>
          <p:txBody>
            <a:bodyPr wrap="square">
              <a:spAutoFit/>
            </a:bodyPr>
            <a:lstStyle/>
            <a:p>
              <a:r>
                <a:rPr lang="ja-JP" altLang="en-US" sz="3200" dirty="0" smtClean="0">
                  <a:solidFill>
                    <a:srgbClr val="C00000"/>
                  </a:solidFill>
                  <a:latin typeface="ＤＦ太丸ゴシック体" panose="02010609010101010101" pitchFamily="1" charset="-128"/>
                  <a:ea typeface="ＤＦ太丸ゴシック体" panose="02010609010101010101" pitchFamily="1" charset="-128"/>
                </a:rPr>
                <a:t>Ｃ：</a:t>
              </a:r>
              <a:r>
                <a:rPr lang="en-US" altLang="ja-JP" sz="3200" dirty="0" smtClean="0">
                  <a:solidFill>
                    <a:srgbClr val="C00000"/>
                  </a:solidFill>
                  <a:latin typeface="ＤＦ太丸ゴシック体" panose="02010609010101010101" pitchFamily="1" charset="-128"/>
                  <a:ea typeface="ＤＦ太丸ゴシック体" panose="02010609010101010101" pitchFamily="1" charset="-128"/>
                </a:rPr>
                <a:t>Celsius</a:t>
              </a:r>
              <a:r>
                <a:rPr lang="ja-JP" altLang="en-US" sz="3200" dirty="0" smtClean="0">
                  <a:solidFill>
                    <a:srgbClr val="C00000"/>
                  </a:solidFill>
                  <a:latin typeface="ＤＦ太丸ゴシック体" panose="02010609010101010101" pitchFamily="1" charset="-128"/>
                  <a:ea typeface="ＤＦ太丸ゴシック体" panose="02010609010101010101" pitchFamily="1" charset="-128"/>
                </a:rPr>
                <a:t>　セルシウス温度（℃）</a:t>
              </a:r>
              <a:endParaRPr lang="ja-JP" altLang="en-US" sz="3200" dirty="0">
                <a:solidFill>
                  <a:srgbClr val="C00000"/>
                </a:solidFill>
                <a:latin typeface="ＤＦ太丸ゴシック体" panose="02010609010101010101" pitchFamily="1" charset="-128"/>
                <a:ea typeface="ＤＦ太丸ゴシック体" panose="02010609010101010101" pitchFamily="1" charset="-128"/>
              </a:endParaRPr>
            </a:p>
          </p:txBody>
        </p:sp>
        <p:sp>
          <p:nvSpPr>
            <p:cNvPr id="7" name="正方形/長方形 6"/>
            <p:cNvSpPr/>
            <p:nvPr/>
          </p:nvSpPr>
          <p:spPr>
            <a:xfrm>
              <a:off x="777092" y="4194342"/>
              <a:ext cx="7678455" cy="1665282"/>
            </a:xfrm>
            <a:prstGeom prst="rect">
              <a:avLst/>
            </a:prstGeom>
            <a:grpFill/>
          </p:spPr>
          <p:txBody>
            <a:bodyPr wrap="square">
              <a:spAutoFit/>
            </a:bodyPr>
            <a:lstStyle/>
            <a:p>
              <a:r>
                <a:rPr lang="ja-JP" altLang="en-US" sz="2400" b="1" dirty="0" smtClean="0">
                  <a:solidFill>
                    <a:srgbClr val="002060"/>
                  </a:solidFill>
                  <a:latin typeface="ＤＦ中太丸ゴシック体" panose="02010609010101010101" pitchFamily="1" charset="-128"/>
                  <a:ea typeface="ＤＦ中太丸ゴシック体"/>
                </a:rPr>
                <a:t>１</a:t>
              </a:r>
              <a:r>
                <a:rPr lang="en-US" altLang="ja-JP" sz="2400" b="1" dirty="0" err="1" smtClean="0">
                  <a:solidFill>
                    <a:srgbClr val="002060"/>
                  </a:solidFill>
                  <a:latin typeface="ＤＦ中太丸ゴシック体" panose="02010609010101010101" pitchFamily="1" charset="-128"/>
                  <a:ea typeface="ＤＦ中太丸ゴシック体"/>
                </a:rPr>
                <a:t>atm</a:t>
              </a:r>
              <a:r>
                <a:rPr lang="ja-JP" altLang="en-US" sz="2400" b="1" dirty="0" smtClean="0">
                  <a:solidFill>
                    <a:srgbClr val="002060"/>
                  </a:solidFill>
                  <a:latin typeface="ＤＦ中太丸ゴシック体" panose="02010609010101010101" pitchFamily="1" charset="-128"/>
                  <a:ea typeface="ＤＦ中太丸ゴシック体"/>
                </a:rPr>
                <a:t>（標準気圧）で</a:t>
              </a:r>
              <a:r>
                <a:rPr lang="ja-JP" altLang="en-US" sz="2400" b="1" dirty="0">
                  <a:solidFill>
                    <a:srgbClr val="002060"/>
                  </a:solidFill>
                  <a:latin typeface="ＤＦ中太丸ゴシック体" panose="02010609010101010101" pitchFamily="1" charset="-128"/>
                  <a:ea typeface="ＤＦ中太丸ゴシック体"/>
                </a:rPr>
                <a:t>の水が凍る</a:t>
              </a:r>
              <a:r>
                <a:rPr lang="ja-JP" altLang="en-US" sz="2400" b="1" dirty="0" smtClean="0">
                  <a:solidFill>
                    <a:srgbClr val="002060"/>
                  </a:solidFill>
                  <a:latin typeface="ＤＦ中太丸ゴシック体" panose="02010609010101010101" pitchFamily="1" charset="-128"/>
                  <a:ea typeface="ＤＦ中太丸ゴシック体"/>
                </a:rPr>
                <a:t>温度（氷点）を</a:t>
              </a:r>
              <a:r>
                <a:rPr lang="ja-JP" altLang="en-US" sz="2400" b="1" dirty="0">
                  <a:solidFill>
                    <a:srgbClr val="002060"/>
                  </a:solidFill>
                  <a:latin typeface="ＤＦ中太丸ゴシック体" panose="02010609010101010101" pitchFamily="1" charset="-128"/>
                  <a:ea typeface="ＤＦ中太丸ゴシック体"/>
                </a:rPr>
                <a:t>０度、水が沸騰する</a:t>
              </a:r>
              <a:r>
                <a:rPr lang="ja-JP" altLang="en-US" sz="2400" b="1" dirty="0" smtClean="0">
                  <a:solidFill>
                    <a:srgbClr val="002060"/>
                  </a:solidFill>
                  <a:latin typeface="ＤＦ中太丸ゴシック体" panose="02010609010101010101" pitchFamily="1" charset="-128"/>
                  <a:ea typeface="ＤＦ中太丸ゴシック体"/>
                </a:rPr>
                <a:t>温度（沸点）を</a:t>
              </a:r>
              <a:r>
                <a:rPr lang="ja-JP" altLang="en-US" sz="2400" b="1" dirty="0">
                  <a:solidFill>
                    <a:srgbClr val="002060"/>
                  </a:solidFill>
                  <a:latin typeface="ＤＦ中太丸ゴシック体" panose="02010609010101010101" pitchFamily="1" charset="-128"/>
                  <a:ea typeface="ＤＦ中太丸ゴシック体"/>
                </a:rPr>
                <a:t>１００</a:t>
              </a:r>
              <a:r>
                <a:rPr lang="ja-JP" altLang="en-US" sz="2400" b="1" dirty="0" smtClean="0">
                  <a:solidFill>
                    <a:srgbClr val="002060"/>
                  </a:solidFill>
                  <a:latin typeface="ＤＦ中太丸ゴシック体" panose="02010609010101010101" pitchFamily="1" charset="-128"/>
                  <a:ea typeface="ＤＦ中太丸ゴシック体"/>
                </a:rPr>
                <a:t>度としたもので、摂氏（セ氏）と呼び、０℃から１００℃の間を１００等分して表す。</a:t>
              </a:r>
              <a:endParaRPr lang="ja-JP" altLang="en-US" sz="2400" b="1" dirty="0">
                <a:solidFill>
                  <a:srgbClr val="002060"/>
                </a:solidFill>
                <a:latin typeface="ＤＦ中太丸ゴシック体" panose="02010609010101010101" pitchFamily="1" charset="-128"/>
                <a:ea typeface="ＤＦ中太丸ゴシック体"/>
              </a:endParaRPr>
            </a:p>
          </p:txBody>
        </p:sp>
      </p:grpSp>
      <p:sp>
        <p:nvSpPr>
          <p:cNvPr id="8" name="正方形/長方形 7"/>
          <p:cNvSpPr/>
          <p:nvPr/>
        </p:nvSpPr>
        <p:spPr>
          <a:xfrm>
            <a:off x="353472" y="5588275"/>
            <a:ext cx="8582710" cy="1138773"/>
          </a:xfrm>
          <a:prstGeom prst="rect">
            <a:avLst/>
          </a:prstGeom>
        </p:spPr>
        <p:txBody>
          <a:bodyPr wrap="square">
            <a:spAutoFit/>
          </a:bodyPr>
          <a:lstStyle/>
          <a:p>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＜参考＞</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　Ｆ：</a:t>
            </a: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en-US" altLang="ja-JP" sz="2000" dirty="0">
                <a:solidFill>
                  <a:srgbClr val="002060"/>
                </a:solidFill>
                <a:latin typeface="ＤＦＰ中太丸ゴシック体" panose="020F0700010101010101" pitchFamily="50" charset="-128"/>
                <a:ea typeface="ＤＦＰ中太丸ゴシック体" panose="020F0700010101010101" pitchFamily="50" charset="-128"/>
              </a:rPr>
              <a:t>Fahrenheit's </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　華氏温度（</a:t>
            </a: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Ｆ）</a:t>
            </a:r>
          </a:p>
          <a:p>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アメリカやイギリスなどの英語圏で使われている温度の単位</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で，１ </a:t>
            </a:r>
            <a:r>
              <a:rPr lang="en-US" altLang="ja-JP" sz="1600" dirty="0" err="1" smtClean="0">
                <a:solidFill>
                  <a:srgbClr val="002060"/>
                </a:solidFill>
                <a:latin typeface="ＤＦＰ中太丸ゴシック体" panose="020F0700010101010101" pitchFamily="50" charset="-128"/>
                <a:ea typeface="ＤＦＰ中太丸ゴシック体" panose="020F0700010101010101" pitchFamily="50" charset="-128"/>
              </a:rPr>
              <a:t>atm</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（標準気圧）での水の氷点を</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32</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度，水</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の沸点を</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212</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度と</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され，華氏</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（カ氏）</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と呼ぶ。　摂氏→華氏　</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F=(9/5)</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 + 32</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華氏→摂氏　</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C=(5/9)</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(F-32)</a:t>
            </a:r>
            <a:endParaRPr lang="en-US" altLang="ja-JP" sz="16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188896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図 24"/>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5944928" y="1035772"/>
            <a:ext cx="2540261" cy="2476674"/>
          </a:xfrm>
          <a:prstGeom prst="rect">
            <a:avLst/>
          </a:prstGeom>
        </p:spPr>
      </p:pic>
      <p:sp>
        <p:nvSpPr>
          <p:cNvPr id="6" name="タイトル 1"/>
          <p:cNvSpPr txBox="1">
            <a:spLocks/>
          </p:cNvSpPr>
          <p:nvPr/>
        </p:nvSpPr>
        <p:spPr bwMode="auto">
          <a:xfrm>
            <a:off x="-1" y="153171"/>
            <a:ext cx="9144000" cy="914400"/>
          </a:xfrm>
          <a:prstGeom prst="rect">
            <a:avLst/>
          </a:prstGeom>
          <a:noFill/>
          <a:ln w="9525">
            <a:noFill/>
            <a:miter lim="800000"/>
            <a:headEnd/>
            <a:tailEnd/>
          </a:ln>
          <a:effectLst/>
        </p:spPr>
        <p:txBody>
          <a:bodyPr vert="horz" wrap="square" lIns="84406" tIns="42203" rIns="84406" bIns="42203" numCol="1" anchor="ctr" anchorCtr="0" compatLnSpc="1">
            <a:prstTxWarp prst="textNoShape">
              <a:avLst/>
            </a:prstTxWarp>
          </a:bodyPr>
          <a:lstStyle/>
          <a:p>
            <a:pPr algn="ctr">
              <a:defRPr/>
            </a:pPr>
            <a:r>
              <a:rPr lang="ja-JP" altLang="en-US" sz="4400" b="1" kern="0" dirty="0" smtClean="0">
                <a:solidFill>
                  <a:srgbClr val="002060"/>
                </a:solidFill>
                <a:effectLst>
                  <a:outerShdw blurRad="50800" dist="38100" dir="8100000" algn="tr" rotWithShape="0">
                    <a:prstClr val="black">
                      <a:alpha val="40000"/>
                    </a:prstClr>
                  </a:outerShdw>
                </a:effectLst>
                <a:latin typeface="ＤＦＰ太丸ゴシック体" panose="020F0800010101010101" pitchFamily="50" charset="-128"/>
                <a:ea typeface="ＤＦＰ太丸ゴシック体" panose="020F0800010101010101" pitchFamily="50" charset="-128"/>
              </a:rPr>
              <a:t>各学校で</a:t>
            </a:r>
            <a:r>
              <a:rPr lang="ja-JP" altLang="ja-JP" sz="4400" b="1" kern="0" dirty="0" smtClean="0">
                <a:solidFill>
                  <a:srgbClr val="002060"/>
                </a:solidFill>
                <a:effectLst>
                  <a:outerShdw blurRad="50800" dist="38100" dir="8100000" algn="tr" rotWithShape="0">
                    <a:prstClr val="black">
                      <a:alpha val="40000"/>
                    </a:prstClr>
                  </a:outerShdw>
                </a:effectLst>
                <a:latin typeface="ＤＦＰ太丸ゴシック体" panose="020F0800010101010101" pitchFamily="50" charset="-128"/>
                <a:ea typeface="ＤＦＰ太丸ゴシック体" panose="020F0800010101010101" pitchFamily="50" charset="-128"/>
              </a:rPr>
              <a:t>ＷＢＧＴ値</a:t>
            </a:r>
            <a:r>
              <a:rPr lang="ja-JP" altLang="en-US" sz="4400" b="1" kern="0" dirty="0" smtClean="0">
                <a:solidFill>
                  <a:srgbClr val="002060"/>
                </a:solidFill>
                <a:effectLst>
                  <a:outerShdw blurRad="50800" dist="38100" dir="8100000" algn="tr" rotWithShape="0">
                    <a:prstClr val="black">
                      <a:alpha val="40000"/>
                    </a:prstClr>
                  </a:outerShdw>
                </a:effectLst>
                <a:latin typeface="ＤＦＰ太丸ゴシック体" panose="020F0800010101010101" pitchFamily="50" charset="-128"/>
                <a:ea typeface="ＤＦＰ太丸ゴシック体" panose="020F0800010101010101" pitchFamily="50" charset="-128"/>
              </a:rPr>
              <a:t>を測定しよう</a:t>
            </a:r>
            <a:endParaRPr lang="en-US" altLang="ja-JP" sz="4400" b="1" kern="0" dirty="0" smtClean="0">
              <a:solidFill>
                <a:srgbClr val="002060"/>
              </a:solidFill>
              <a:effectLst>
                <a:outerShdw blurRad="50800" dist="38100" dir="8100000" algn="tr" rotWithShape="0">
                  <a:prstClr val="black">
                    <a:alpha val="40000"/>
                  </a:prstClr>
                </a:outerShdw>
              </a:effectLst>
              <a:latin typeface="ＤＦＰ太丸ゴシック体" panose="020F0800010101010101" pitchFamily="50" charset="-128"/>
              <a:ea typeface="ＤＦＰ太丸ゴシック体" panose="020F0800010101010101" pitchFamily="50" charset="-128"/>
            </a:endParaRPr>
          </a:p>
        </p:txBody>
      </p:sp>
      <p:sp>
        <p:nvSpPr>
          <p:cNvPr id="3" name="テキスト ボックス 2"/>
          <p:cNvSpPr txBox="1"/>
          <p:nvPr/>
        </p:nvSpPr>
        <p:spPr>
          <a:xfrm>
            <a:off x="851034" y="1165342"/>
            <a:ext cx="5176214" cy="1569660"/>
          </a:xfrm>
          <a:prstGeom prst="rect">
            <a:avLst/>
          </a:prstGeom>
          <a:noFill/>
        </p:spPr>
        <p:txBody>
          <a:bodyPr wrap="square" rtlCol="0">
            <a:spAutoFit/>
          </a:bodyPr>
          <a:lstStyle/>
          <a:p>
            <a:r>
              <a:rPr lang="ja-JP" altLang="en-US" sz="3200" b="1" dirty="0" smtClean="0">
                <a:solidFill>
                  <a:srgbClr val="FF6600"/>
                </a:solidFill>
                <a:effectLst>
                  <a:outerShdw blurRad="38100" dist="38100" dir="2700000" algn="tl">
                    <a:srgbClr val="000000">
                      <a:alpha val="43137"/>
                    </a:srgbClr>
                  </a:outerShdw>
                </a:effectLst>
                <a:latin typeface="ＤＦＧ中太丸ゴシック体" panose="020F0700010101010101" pitchFamily="50" charset="-128"/>
                <a:ea typeface="ＤＦＧ中太丸ゴシック体" panose="020F0700010101010101" pitchFamily="50" charset="-128"/>
              </a:rPr>
              <a:t>運動場の地表面の状態や・高さによる違い、日変化などでも変わることに注意しよう。</a:t>
            </a:r>
            <a:endParaRPr lang="en-US" altLang="ja-JP" sz="3200" b="1" dirty="0" smtClean="0">
              <a:solidFill>
                <a:srgbClr val="FF6600"/>
              </a:solidFill>
              <a:effectLst>
                <a:outerShdw blurRad="38100" dist="38100" dir="2700000" algn="tl">
                  <a:srgbClr val="000000">
                    <a:alpha val="43137"/>
                  </a:srgbClr>
                </a:outerShdw>
              </a:effectLst>
              <a:latin typeface="ＤＦＧ中太丸ゴシック体" panose="020F0700010101010101" pitchFamily="50" charset="-128"/>
              <a:ea typeface="ＤＦＧ中太丸ゴシック体" panose="020F0700010101010101" pitchFamily="50" charset="-128"/>
            </a:endParaRPr>
          </a:p>
        </p:txBody>
      </p:sp>
      <p:sp>
        <p:nvSpPr>
          <p:cNvPr id="11" name="テキスト ボックス 10"/>
          <p:cNvSpPr txBox="1"/>
          <p:nvPr/>
        </p:nvSpPr>
        <p:spPr>
          <a:xfrm>
            <a:off x="4757075" y="3414848"/>
            <a:ext cx="4230172" cy="276999"/>
          </a:xfrm>
          <a:prstGeom prst="rect">
            <a:avLst/>
          </a:prstGeom>
          <a:noFill/>
          <a:ln w="6350">
            <a:solidFill>
              <a:schemeClr val="accent1"/>
            </a:solidFill>
          </a:ln>
        </p:spPr>
        <p:txBody>
          <a:bodyPr wrap="square" rtlCol="0">
            <a:spAutoFit/>
          </a:bodyPr>
          <a:lstStyle/>
          <a:p>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7/12</a:t>
            </a:r>
            <a:r>
              <a:rPr lang="ja-JP" altLang="en-US" sz="1200" dirty="0" err="1" smtClean="0">
                <a:solidFill>
                  <a:prstClr val="black"/>
                </a:solidFill>
                <a:latin typeface="ＤＦＰ中太丸ゴシック体" panose="020F0700010101010101" pitchFamily="50" charset="-128"/>
                <a:ea typeface="ＤＦＰ中太丸ゴシック体" panose="020F0700010101010101" pitchFamily="50" charset="-128"/>
              </a:rPr>
              <a:t>、</a:t>
            </a:r>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AM11</a:t>
            </a:r>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a:t>
            </a:r>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00</a:t>
            </a:r>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の市内小学校</a:t>
            </a:r>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12</a:t>
            </a:r>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校の運動場での測定結果</a:t>
            </a:r>
            <a:endParaRPr lang="ja-JP" altLang="en-US" sz="1200" dirty="0">
              <a:solidFill>
                <a:prstClr val="black"/>
              </a:solidFill>
              <a:latin typeface="ＤＦＰ中太丸ゴシック体" panose="020F0700010101010101" pitchFamily="50" charset="-128"/>
              <a:ea typeface="ＤＦＰ中太丸ゴシック体" panose="020F0700010101010101" pitchFamily="50" charset="-128"/>
            </a:endParaRPr>
          </a:p>
        </p:txBody>
      </p:sp>
      <p:grpSp>
        <p:nvGrpSpPr>
          <p:cNvPr id="14" name="グループ化 13"/>
          <p:cNvGrpSpPr/>
          <p:nvPr/>
        </p:nvGrpSpPr>
        <p:grpSpPr>
          <a:xfrm>
            <a:off x="4571999" y="3731269"/>
            <a:ext cx="4031412" cy="2704900"/>
            <a:chOff x="565018" y="3032529"/>
            <a:chExt cx="3819091" cy="2478923"/>
          </a:xfrm>
        </p:grpSpPr>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018" y="3032529"/>
              <a:ext cx="3819091" cy="2478923"/>
            </a:xfrm>
            <a:prstGeom prst="rect">
              <a:avLst/>
            </a:prstGeom>
          </p:spPr>
        </p:pic>
        <p:sp>
          <p:nvSpPr>
            <p:cNvPr id="12" name="テキスト ボックス 11"/>
            <p:cNvSpPr txBox="1"/>
            <p:nvPr/>
          </p:nvSpPr>
          <p:spPr>
            <a:xfrm>
              <a:off x="2082785" y="3433613"/>
              <a:ext cx="986092" cy="369332"/>
            </a:xfrm>
            <a:prstGeom prst="rect">
              <a:avLst/>
            </a:prstGeom>
            <a:noFill/>
          </p:spPr>
          <p:txBody>
            <a:bodyPr wrap="square" rtlCol="0">
              <a:spAutoFit/>
            </a:bodyPr>
            <a:lstStyle/>
            <a:p>
              <a:r>
                <a:rPr lang="ja-JP" altLang="en-US" b="1" dirty="0" smtClean="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危　険</a:t>
              </a:r>
              <a:endParaRPr lang="ja-JP" altLang="en-US" b="1" dirty="0">
                <a:solidFill>
                  <a:srgbClr val="C000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sp>
          <p:nvSpPr>
            <p:cNvPr id="13" name="テキスト ボックス 12"/>
            <p:cNvSpPr txBox="1"/>
            <p:nvPr/>
          </p:nvSpPr>
          <p:spPr>
            <a:xfrm>
              <a:off x="2082785" y="4808239"/>
              <a:ext cx="1449553" cy="369332"/>
            </a:xfrm>
            <a:prstGeom prst="rect">
              <a:avLst/>
            </a:prstGeom>
            <a:noFill/>
          </p:spPr>
          <p:txBody>
            <a:bodyPr wrap="square" rtlCol="0">
              <a:spAutoFit/>
            </a:bodyPr>
            <a:lstStyle/>
            <a:p>
              <a:r>
                <a:rPr lang="ja-JP" altLang="en-US" b="1" dirty="0" smtClean="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厳重警戒</a:t>
              </a:r>
              <a:endParaRPr lang="ja-JP" altLang="en-US" b="1" dirty="0">
                <a:solidFill>
                  <a:srgbClr val="FF660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p:txBody>
        </p:sp>
      </p:grpSp>
      <p:grpSp>
        <p:nvGrpSpPr>
          <p:cNvPr id="24" name="グループ化 23"/>
          <p:cNvGrpSpPr/>
          <p:nvPr/>
        </p:nvGrpSpPr>
        <p:grpSpPr>
          <a:xfrm>
            <a:off x="306139" y="3731269"/>
            <a:ext cx="4265860" cy="2996629"/>
            <a:chOff x="277092" y="2303714"/>
            <a:chExt cx="4265860" cy="2996629"/>
          </a:xfrm>
        </p:grpSpPr>
        <p:grpSp>
          <p:nvGrpSpPr>
            <p:cNvPr id="22" name="グループ化 21"/>
            <p:cNvGrpSpPr/>
            <p:nvPr/>
          </p:nvGrpSpPr>
          <p:grpSpPr>
            <a:xfrm>
              <a:off x="277092" y="2303714"/>
              <a:ext cx="4265860" cy="2996629"/>
              <a:chOff x="360159" y="2450583"/>
              <a:chExt cx="4265860" cy="2996629"/>
            </a:xfrm>
          </p:grpSpPr>
          <p:pic>
            <p:nvPicPr>
              <p:cNvPr id="16" name="図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3888" y="2450583"/>
                <a:ext cx="3832848" cy="2996629"/>
              </a:xfrm>
              <a:prstGeom prst="rect">
                <a:avLst/>
              </a:prstGeom>
            </p:spPr>
          </p:pic>
          <p:sp>
            <p:nvSpPr>
              <p:cNvPr id="19" name="テキスト ボックス 18"/>
              <p:cNvSpPr txBox="1"/>
              <p:nvPr/>
            </p:nvSpPr>
            <p:spPr>
              <a:xfrm rot="16200000">
                <a:off x="4036851" y="3359729"/>
                <a:ext cx="901337" cy="276999"/>
              </a:xfrm>
              <a:prstGeom prst="rect">
                <a:avLst/>
              </a:prstGeom>
              <a:noFill/>
            </p:spPr>
            <p:txBody>
              <a:bodyPr wrap="square" rtlCol="0">
                <a:spAutoFit/>
              </a:bodyPr>
              <a:lstStyle/>
              <a:p>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a:t>
                </a:r>
                <a:endParaRPr lang="ja-JP" altLang="en-US" sz="1200" dirty="0">
                  <a:solidFill>
                    <a:prstClr val="black"/>
                  </a:solidFill>
                  <a:latin typeface="ＤＦＰ中太丸ゴシック体" panose="020F0700010101010101" pitchFamily="50" charset="-128"/>
                  <a:ea typeface="ＤＦＰ中太丸ゴシック体" panose="020F0700010101010101" pitchFamily="50" charset="-128"/>
                </a:endParaRPr>
              </a:p>
            </p:txBody>
          </p:sp>
          <p:sp>
            <p:nvSpPr>
              <p:cNvPr id="20" name="テキスト ボックス 19"/>
              <p:cNvSpPr txBox="1"/>
              <p:nvPr/>
            </p:nvSpPr>
            <p:spPr>
              <a:xfrm rot="16200000">
                <a:off x="-177538" y="3359730"/>
                <a:ext cx="1352394" cy="276999"/>
              </a:xfrm>
              <a:prstGeom prst="rect">
                <a:avLst/>
              </a:prstGeom>
              <a:noFill/>
            </p:spPr>
            <p:txBody>
              <a:bodyPr wrap="square" rtlCol="0">
                <a:spAutoFit/>
              </a:bodyPr>
              <a:lstStyle/>
              <a:p>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WBGT</a:t>
                </a:r>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a:t>
                </a:r>
                <a:endParaRPr lang="ja-JP" altLang="en-US" sz="1200" dirty="0">
                  <a:solidFill>
                    <a:prstClr val="black"/>
                  </a:solidFill>
                  <a:latin typeface="ＤＦＰ中太丸ゴシック体" panose="020F0700010101010101" pitchFamily="50" charset="-128"/>
                  <a:ea typeface="ＤＦＰ中太丸ゴシック体" panose="020F0700010101010101" pitchFamily="50" charset="-128"/>
                </a:endParaRPr>
              </a:p>
            </p:txBody>
          </p:sp>
        </p:grpSp>
        <p:sp>
          <p:nvSpPr>
            <p:cNvPr id="23" name="テキスト ボックス 22"/>
            <p:cNvSpPr txBox="1"/>
            <p:nvPr/>
          </p:nvSpPr>
          <p:spPr>
            <a:xfrm>
              <a:off x="2091079" y="4685464"/>
              <a:ext cx="901337" cy="246221"/>
            </a:xfrm>
            <a:prstGeom prst="rect">
              <a:avLst/>
            </a:prstGeom>
            <a:noFill/>
          </p:spPr>
          <p:txBody>
            <a:bodyPr wrap="square" rtlCol="0">
              <a:spAutoFit/>
            </a:bodyPr>
            <a:lstStyle/>
            <a:p>
              <a:r>
                <a:rPr lang="ja-JP" altLang="en-US" sz="1000" dirty="0" smtClean="0">
                  <a:solidFill>
                    <a:prstClr val="black"/>
                  </a:solidFill>
                  <a:latin typeface="ＤＦＰ中太丸ゴシック体" panose="020F0700010101010101" pitchFamily="50" charset="-128"/>
                  <a:ea typeface="ＤＦＰ中太丸ゴシック体" panose="020F0700010101010101" pitchFamily="50" charset="-128"/>
                </a:rPr>
                <a:t>＜時間＞</a:t>
              </a:r>
              <a:endParaRPr lang="ja-JP" altLang="en-US" sz="1000" dirty="0">
                <a:solidFill>
                  <a:prstClr val="black"/>
                </a:solidFill>
                <a:latin typeface="ＤＦＰ中太丸ゴシック体" panose="020F0700010101010101" pitchFamily="50" charset="-128"/>
                <a:ea typeface="ＤＦＰ中太丸ゴシック体" panose="020F0700010101010101" pitchFamily="50" charset="-128"/>
              </a:endParaRPr>
            </a:p>
          </p:txBody>
        </p:sp>
      </p:grpSp>
      <p:sp>
        <p:nvSpPr>
          <p:cNvPr id="21" name="テキスト ボックス 20"/>
          <p:cNvSpPr txBox="1"/>
          <p:nvPr/>
        </p:nvSpPr>
        <p:spPr>
          <a:xfrm>
            <a:off x="400900" y="3414848"/>
            <a:ext cx="4130784" cy="276999"/>
          </a:xfrm>
          <a:prstGeom prst="rect">
            <a:avLst/>
          </a:prstGeom>
          <a:noFill/>
          <a:ln w="6350">
            <a:solidFill>
              <a:schemeClr val="accent1"/>
            </a:solidFill>
          </a:ln>
        </p:spPr>
        <p:txBody>
          <a:bodyPr wrap="square" rtlCol="0">
            <a:spAutoFit/>
          </a:bodyPr>
          <a:lstStyle/>
          <a:p>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7/12</a:t>
            </a:r>
            <a:r>
              <a:rPr lang="ja-JP" altLang="en-US" sz="1200" dirty="0" err="1" smtClean="0">
                <a:solidFill>
                  <a:prstClr val="black"/>
                </a:solidFill>
                <a:latin typeface="ＤＦＰ中太丸ゴシック体" panose="020F0700010101010101" pitchFamily="50" charset="-128"/>
                <a:ea typeface="ＤＦＰ中太丸ゴシック体" panose="020F0700010101010101" pitchFamily="50" charset="-128"/>
              </a:rPr>
              <a:t>、</a:t>
            </a:r>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KO</a:t>
            </a:r>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小学校における</a:t>
            </a:r>
            <a:r>
              <a:rPr lang="en-US" altLang="ja-JP" sz="1200" dirty="0" smtClean="0">
                <a:solidFill>
                  <a:prstClr val="black"/>
                </a:solidFill>
                <a:latin typeface="ＤＦＰ中太丸ゴシック体" panose="020F0700010101010101" pitchFamily="50" charset="-128"/>
                <a:ea typeface="ＤＦＰ中太丸ゴシック体" panose="020F0700010101010101" pitchFamily="50" charset="-128"/>
              </a:rPr>
              <a:t>WBGT</a:t>
            </a:r>
            <a:r>
              <a:rPr lang="ja-JP" altLang="en-US" sz="1200" dirty="0" smtClean="0">
                <a:solidFill>
                  <a:prstClr val="black"/>
                </a:solidFill>
                <a:latin typeface="ＤＦＰ中太丸ゴシック体" panose="020F0700010101010101" pitchFamily="50" charset="-128"/>
                <a:ea typeface="ＤＦＰ中太丸ゴシック体" panose="020F0700010101010101" pitchFamily="50" charset="-128"/>
              </a:rPr>
              <a:t>値、気温、湿度の日変化</a:t>
            </a:r>
            <a:endParaRPr lang="ja-JP" altLang="en-US" sz="1200" dirty="0">
              <a:solidFill>
                <a:prstClr val="black"/>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7454188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129220"/>
            <a:ext cx="9144000" cy="8669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smtClean="0">
                <a:solidFill>
                  <a:srgbClr val="002060"/>
                </a:solidFill>
                <a:latin typeface="ＤＦ太丸ゴシック体" panose="02010609010101010101" pitchFamily="1" charset="-128"/>
                <a:ea typeface="ＤＦ太丸ゴシック体" panose="02010609010101010101" pitchFamily="1" charset="-128"/>
              </a:rPr>
              <a:t>気象庁はどうやって計ってるの？</a:t>
            </a:r>
            <a:endParaRPr lang="ja-JP" altLang="en-US" sz="4000"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7" name="正方形/長方形 6"/>
          <p:cNvSpPr/>
          <p:nvPr/>
        </p:nvSpPr>
        <p:spPr>
          <a:xfrm>
            <a:off x="3970994" y="1114816"/>
            <a:ext cx="5085323" cy="2123658"/>
          </a:xfrm>
          <a:prstGeom prst="rect">
            <a:avLst/>
          </a:prstGeom>
        </p:spPr>
        <p:txBody>
          <a:bodyPr wrap="square">
            <a:spAutoFit/>
          </a:bodyPr>
          <a:lstStyle/>
          <a:p>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アメダス（</a:t>
            </a:r>
            <a:r>
              <a:rPr lang="en-US" altLang="ja-JP" sz="2400" b="1" dirty="0" err="1">
                <a:solidFill>
                  <a:srgbClr val="FF0000"/>
                </a:solidFill>
                <a:latin typeface="ＤＦＰ中太丸ゴシック体" panose="020F0700010101010101" pitchFamily="50" charset="-128"/>
                <a:ea typeface="ＤＦＰ中太丸ゴシック体" panose="020F0700010101010101" pitchFamily="50" charset="-128"/>
              </a:rPr>
              <a:t>AMeDAS</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a:t>
            </a:r>
            <a:r>
              <a:rPr lang="en-US" altLang="ja-JP" sz="2400" b="1" dirty="0">
                <a:solidFill>
                  <a:srgbClr val="FF6600"/>
                </a:solidFill>
                <a:latin typeface="ＤＦＰ中太丸ゴシック体" panose="020F0700010101010101" pitchFamily="50" charset="-128"/>
                <a:ea typeface="ＤＦＰ中太丸ゴシック体" panose="020F0700010101010101" pitchFamily="50" charset="-128"/>
              </a:rPr>
              <a:t/>
            </a:r>
            <a:br>
              <a:rPr lang="en-US" altLang="ja-JP" sz="2400" b="1" dirty="0">
                <a:solidFill>
                  <a:srgbClr val="FF6600"/>
                </a:solidFill>
                <a:latin typeface="ＤＦＰ中太丸ゴシック体" panose="020F0700010101010101" pitchFamily="50" charset="-128"/>
                <a:ea typeface="ＤＦＰ中太丸ゴシック体" panose="020F0700010101010101" pitchFamily="50" charset="-128"/>
              </a:rPr>
            </a:b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Automated Meteorological Data Acquisition </a:t>
            </a:r>
            <a: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System</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：地域</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気象観測システム</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全国</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降水量</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を観測する観測所</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は約</a:t>
            </a:r>
            <a: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1,300</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ヶ所。この</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うち，約</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840</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か所では降水量に</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加えて，風向</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風速，気温，日照</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時間等を</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観測して</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いる。</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湿度・気圧は気象台、測候所で観測</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endParaRPr>
          </a:p>
        </p:txBody>
      </p:sp>
      <p:grpSp>
        <p:nvGrpSpPr>
          <p:cNvPr id="19" name="グループ化 18"/>
          <p:cNvGrpSpPr/>
          <p:nvPr/>
        </p:nvGrpSpPr>
        <p:grpSpPr>
          <a:xfrm>
            <a:off x="444431" y="1114816"/>
            <a:ext cx="3482558" cy="5225143"/>
            <a:chOff x="444431" y="1114816"/>
            <a:chExt cx="3482558" cy="5225143"/>
          </a:xfrm>
        </p:grpSpPr>
        <p:pic>
          <p:nvPicPr>
            <p:cNvPr id="6" name="図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4431" y="1114816"/>
              <a:ext cx="3482558" cy="5225143"/>
            </a:xfrm>
            <a:prstGeom prst="rect">
              <a:avLst/>
            </a:prstGeom>
          </p:spPr>
        </p:pic>
        <p:sp>
          <p:nvSpPr>
            <p:cNvPr id="8" name="正方形/長方形 7"/>
            <p:cNvSpPr/>
            <p:nvPr/>
          </p:nvSpPr>
          <p:spPr>
            <a:xfrm>
              <a:off x="632824" y="1116087"/>
              <a:ext cx="3294165" cy="646331"/>
            </a:xfrm>
            <a:prstGeom prst="rect">
              <a:avLst/>
            </a:prstGeom>
          </p:spPr>
          <p:txBody>
            <a:bodyPr wrap="square">
              <a:spAutoFit/>
            </a:bodyPr>
            <a:lstStyle/>
            <a:p>
              <a:r>
                <a:rPr lang="ja-JP" altLang="en-US" b="1" dirty="0">
                  <a:solidFill>
                    <a:schemeClr val="bg1"/>
                  </a:solidFill>
                  <a:latin typeface="ＤＦＰ中太丸ゴシック体" panose="020F0700010101010101" pitchFamily="50" charset="-128"/>
                  <a:ea typeface="ＤＦＰ中太丸ゴシック体" panose="020F0700010101010101" pitchFamily="50" charset="-128"/>
                </a:rPr>
                <a:t>芝生の上</a:t>
              </a:r>
              <a:r>
                <a:rPr lang="en-US" altLang="ja-JP" b="1" dirty="0">
                  <a:solidFill>
                    <a:schemeClr val="bg1"/>
                  </a:solidFill>
                  <a:latin typeface="ＤＦＰ中太丸ゴシック体" panose="020F0700010101010101" pitchFamily="50" charset="-128"/>
                  <a:ea typeface="ＤＦＰ中太丸ゴシック体" panose="020F0700010101010101" pitchFamily="50" charset="-128"/>
                </a:rPr>
                <a:t>1.5m</a:t>
              </a:r>
              <a:r>
                <a:rPr lang="ja-JP" altLang="en-US" b="1" dirty="0">
                  <a:solidFill>
                    <a:schemeClr val="bg1"/>
                  </a:solidFill>
                  <a:latin typeface="ＤＦＰ中太丸ゴシック体" panose="020F0700010101010101" pitchFamily="50" charset="-128"/>
                  <a:ea typeface="ＤＦＰ中太丸ゴシック体" panose="020F0700010101010101" pitchFamily="50" charset="-128"/>
                </a:rPr>
                <a:t>の位置</a:t>
              </a:r>
              <a:r>
                <a:rPr lang="ja-JP" altLang="en-US" b="1" dirty="0" smtClean="0">
                  <a:solidFill>
                    <a:schemeClr val="bg1"/>
                  </a:solidFill>
                  <a:latin typeface="ＤＦＰ中太丸ゴシック体" panose="020F0700010101010101" pitchFamily="50" charset="-128"/>
                  <a:ea typeface="ＤＦＰ中太丸ゴシック体" panose="020F0700010101010101" pitchFamily="50" charset="-128"/>
                </a:rPr>
                <a:t>で通風</a:t>
              </a:r>
              <a:r>
                <a:rPr lang="ja-JP" altLang="en-US" b="1" dirty="0">
                  <a:solidFill>
                    <a:schemeClr val="bg1"/>
                  </a:solidFill>
                  <a:latin typeface="ＤＦＰ中太丸ゴシック体" panose="020F0700010101010101" pitchFamily="50" charset="-128"/>
                  <a:ea typeface="ＤＦＰ中太丸ゴシック体" panose="020F0700010101010101" pitchFamily="50" charset="-128"/>
                </a:rPr>
                <a:t>筒の中の電気式</a:t>
              </a:r>
              <a:r>
                <a:rPr lang="ja-JP" altLang="en-US" b="1" dirty="0" smtClean="0">
                  <a:solidFill>
                    <a:schemeClr val="bg1"/>
                  </a:solidFill>
                  <a:latin typeface="ＤＦＰ中太丸ゴシック体" panose="020F0700010101010101" pitchFamily="50" charset="-128"/>
                  <a:ea typeface="ＤＦＰ中太丸ゴシック体" panose="020F0700010101010101" pitchFamily="50" charset="-128"/>
                </a:rPr>
                <a:t>温度計で観測</a:t>
              </a:r>
              <a:endParaRPr lang="ja-JP" altLang="en-US" b="1" dirty="0">
                <a:solidFill>
                  <a:schemeClr val="bg1"/>
                </a:solidFill>
                <a:latin typeface="ＤＦＰ中太丸ゴシック体" panose="020F0700010101010101" pitchFamily="50" charset="-128"/>
                <a:ea typeface="ＤＦＰ中太丸ゴシック体" panose="020F0700010101010101" pitchFamily="50" charset="-128"/>
              </a:endParaRPr>
            </a:p>
          </p:txBody>
        </p:sp>
        <p:cxnSp>
          <p:nvCxnSpPr>
            <p:cNvPr id="13" name="直線矢印コネクタ 12"/>
            <p:cNvCxnSpPr/>
            <p:nvPr/>
          </p:nvCxnSpPr>
          <p:spPr>
            <a:xfrm>
              <a:off x="2430137" y="1762418"/>
              <a:ext cx="304417" cy="337995"/>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17" name="テキスト ボックス 16"/>
          <p:cNvSpPr txBox="1"/>
          <p:nvPr/>
        </p:nvSpPr>
        <p:spPr>
          <a:xfrm>
            <a:off x="4396758" y="3253109"/>
            <a:ext cx="4121063" cy="2031325"/>
          </a:xfrm>
          <a:prstGeom prst="rect">
            <a:avLst/>
          </a:prstGeom>
          <a:solidFill>
            <a:srgbClr val="FFFF99"/>
          </a:solidFill>
          <a:ln>
            <a:solidFill>
              <a:srgbClr val="0070C0"/>
            </a:solidFill>
          </a:ln>
        </p:spPr>
        <p:txBody>
          <a:bodyPr wrap="square" rtlCol="0">
            <a:spAutoFit/>
          </a:bodyPr>
          <a:lstStyle/>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＜設置に関する条件＞</a:t>
            </a:r>
            <a:endPar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①建物や樹木からその高さの３倍</a:t>
            </a:r>
            <a:r>
              <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以上の距離を置く</a:t>
            </a:r>
            <a:endPar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②人工の熱源から十分離す</a:t>
            </a:r>
            <a:endPar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③屋上には置かない</a:t>
            </a:r>
            <a:endPar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④自然な環境に設置する</a:t>
            </a:r>
            <a:endParaRPr kumimoji="1"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⑤寒冷地では積雪に注意</a:t>
            </a:r>
            <a:endParaRPr kumimoji="1" lang="ja-JP" altLang="en-US"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8" name="テキスト ボックス 17"/>
          <p:cNvSpPr txBox="1"/>
          <p:nvPr/>
        </p:nvSpPr>
        <p:spPr>
          <a:xfrm>
            <a:off x="4096011" y="5358041"/>
            <a:ext cx="4847574" cy="1384995"/>
          </a:xfrm>
          <a:prstGeom prst="rect">
            <a:avLst/>
          </a:prstGeom>
          <a:noFill/>
        </p:spPr>
        <p:txBody>
          <a:bodyPr wrap="square" rtlCol="0">
            <a:spAutoFit/>
          </a:bodyPr>
          <a:lstStyle/>
          <a:p>
            <a:r>
              <a:rPr kumimoji="1" lang="ja-JP" altLang="en-US" sz="2800" dirty="0" smtClean="0">
                <a:solidFill>
                  <a:srgbClr val="C00000"/>
                </a:solidFill>
                <a:latin typeface="ＤＦＰ太丸ゴシック体" panose="020F0800010101010101" pitchFamily="50" charset="-128"/>
                <a:ea typeface="ＤＦＰ太丸ゴシック体" panose="020F0800010101010101" pitchFamily="50" charset="-128"/>
              </a:rPr>
              <a:t>学校の立地条件等に</a:t>
            </a:r>
            <a:r>
              <a:rPr kumimoji="1" lang="ja-JP" altLang="en-US" sz="2800" dirty="0" smtClean="0">
                <a:solidFill>
                  <a:srgbClr val="C00000"/>
                </a:solidFill>
                <a:latin typeface="ＤＦＰ太丸ゴシック体" panose="020F0800010101010101" pitchFamily="50" charset="-128"/>
                <a:ea typeface="ＤＦＰ太丸ゴシック体" panose="020F0800010101010101" pitchFamily="50" charset="-128"/>
              </a:rPr>
              <a:t>よって，</a:t>
            </a:r>
            <a:r>
              <a:rPr lang="ja-JP" altLang="en-US" sz="2800" dirty="0" smtClean="0">
                <a:solidFill>
                  <a:srgbClr val="C00000"/>
                </a:solidFill>
                <a:latin typeface="ＤＦＰ太丸ゴシック体" panose="020F0800010101010101" pitchFamily="50" charset="-128"/>
                <a:ea typeface="ＤＦＰ太丸ゴシック体" panose="020F0800010101010101" pitchFamily="50" charset="-128"/>
              </a:rPr>
              <a:t>実際</a:t>
            </a:r>
            <a:r>
              <a:rPr lang="ja-JP" altLang="en-US" sz="2800" dirty="0" smtClean="0">
                <a:solidFill>
                  <a:srgbClr val="C00000"/>
                </a:solidFill>
                <a:latin typeface="ＤＦＰ太丸ゴシック体" panose="020F0800010101010101" pitchFamily="50" charset="-128"/>
                <a:ea typeface="ＤＦＰ太丸ゴシック体" panose="020F0800010101010101" pitchFamily="50" charset="-128"/>
              </a:rPr>
              <a:t>の温度・湿度・</a:t>
            </a:r>
            <a:r>
              <a:rPr lang="en-US" altLang="ja-JP" sz="2800" dirty="0" smtClean="0">
                <a:solidFill>
                  <a:srgbClr val="C00000"/>
                </a:solidFill>
                <a:latin typeface="ＤＦＰ太丸ゴシック体" panose="020F0800010101010101" pitchFamily="50" charset="-128"/>
                <a:ea typeface="ＤＦＰ太丸ゴシック体" panose="020F0800010101010101" pitchFamily="50" charset="-128"/>
              </a:rPr>
              <a:t>WBGT</a:t>
            </a:r>
            <a:r>
              <a:rPr lang="ja-JP" altLang="en-US" sz="2800" dirty="0" smtClean="0">
                <a:solidFill>
                  <a:srgbClr val="C00000"/>
                </a:solidFill>
                <a:latin typeface="ＤＦＰ太丸ゴシック体" panose="020F0800010101010101" pitchFamily="50" charset="-128"/>
                <a:ea typeface="ＤＦＰ太丸ゴシック体" panose="020F0800010101010101" pitchFamily="50" charset="-128"/>
              </a:rPr>
              <a:t>値は変わることに注意する！</a:t>
            </a:r>
            <a:endParaRPr kumimoji="1" lang="ja-JP" altLang="en-US" sz="2800" dirty="0">
              <a:solidFill>
                <a:srgbClr val="C00000"/>
              </a:solidFill>
              <a:latin typeface="ＤＦＰ太丸ゴシック体" panose="020F0800010101010101" pitchFamily="50" charset="-128"/>
              <a:ea typeface="ＤＦＰ太丸ゴシック体" panose="020F0800010101010101" pitchFamily="50" charset="-128"/>
            </a:endParaRPr>
          </a:p>
        </p:txBody>
      </p:sp>
    </p:spTree>
    <p:extLst>
      <p:ext uri="{BB962C8B-B14F-4D97-AF65-F5344CB8AC3E}">
        <p14:creationId xmlns:p14="http://schemas.microsoft.com/office/powerpoint/2010/main" val="1819126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396682" y="117055"/>
            <a:ext cx="2509322" cy="3144033"/>
          </a:xfrm>
          <a:prstGeom prst="rect">
            <a:avLst/>
          </a:prstGeom>
        </p:spPr>
      </p:pic>
      <p:sp>
        <p:nvSpPr>
          <p:cNvPr id="4" name="タイトル 1"/>
          <p:cNvSpPr txBox="1">
            <a:spLocks/>
          </p:cNvSpPr>
          <p:nvPr/>
        </p:nvSpPr>
        <p:spPr>
          <a:xfrm>
            <a:off x="0" y="105023"/>
            <a:ext cx="9144000" cy="9904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smtClean="0">
                <a:solidFill>
                  <a:srgbClr val="002060"/>
                </a:solidFill>
                <a:latin typeface="ＤＦ太丸ゴシック体" panose="02010609010101010101" pitchFamily="1" charset="-128"/>
                <a:ea typeface="ＤＦ太丸ゴシック体" panose="02010609010101010101" pitchFamily="1" charset="-128"/>
              </a:rPr>
              <a:t>熱中症</a:t>
            </a:r>
            <a:endParaRPr lang="ja-JP" altLang="en-US" sz="4000"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テキスト ボックス 4"/>
          <p:cNvSpPr txBox="1"/>
          <p:nvPr/>
        </p:nvSpPr>
        <p:spPr>
          <a:xfrm>
            <a:off x="546393" y="1462528"/>
            <a:ext cx="6671827" cy="1569660"/>
          </a:xfrm>
          <a:prstGeom prst="rect">
            <a:avLst/>
          </a:prstGeom>
          <a:noFill/>
        </p:spPr>
        <p:txBody>
          <a:bodyPr wrap="square" rtlCol="0">
            <a:spAutoFit/>
          </a:bodyPr>
          <a:lstStyle/>
          <a:p>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気温等の環境条件だけで</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なく，人</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の体調や暑さ</a:t>
            </a:r>
            <a:r>
              <a:rPr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rPr>
              <a:t>に</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対する慣れなども影響する</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ため，気温</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がそれほど高くない日</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でも，湿度</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が高く風が弱い日や身体が暑さに慣れていない時には注意が必要</a:t>
            </a:r>
            <a:endParaRPr kumimoji="1" lang="ja-JP" altLang="en-US" sz="24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0" y="939308"/>
            <a:ext cx="9144000" cy="523220"/>
          </a:xfrm>
          <a:prstGeom prst="rect">
            <a:avLst/>
          </a:prstGeom>
        </p:spPr>
        <p:txBody>
          <a:bodyPr wrap="square">
            <a:spAutoFit/>
          </a:bodyPr>
          <a:lstStyle/>
          <a:p>
            <a:pPr marL="133350" algn="ct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熱中症は予防が大切！</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7" name="正方形/長方形 6"/>
          <p:cNvSpPr/>
          <p:nvPr/>
        </p:nvSpPr>
        <p:spPr>
          <a:xfrm>
            <a:off x="726508" y="5661763"/>
            <a:ext cx="8154445" cy="1107996"/>
          </a:xfrm>
          <a:prstGeom prst="rect">
            <a:avLst/>
          </a:prstGeom>
        </p:spPr>
        <p:txBody>
          <a:bodyPr wrap="square">
            <a:spAutoFit/>
          </a:bodyPr>
          <a:lstStyle/>
          <a:p>
            <a:r>
              <a:rPr lang="ja-JP" altLang="en-US" b="1" dirty="0" smtClean="0">
                <a:solidFill>
                  <a:srgbClr val="002060"/>
                </a:solidFill>
                <a:latin typeface="ＤＦＰ中太丸ゴシック体" pitchFamily="50" charset="-128"/>
                <a:ea typeface="ＤＦＰ中太丸ゴシック体" pitchFamily="50" charset="-128"/>
                <a:cs typeface="Times New Roman" pitchFamily="18" charset="0"/>
              </a:rPr>
              <a:t>＜参考＞</a:t>
            </a:r>
            <a:r>
              <a:rPr lang="en-US" altLang="ja-JP" b="1" dirty="0" smtClean="0">
                <a:solidFill>
                  <a:srgbClr val="002060"/>
                </a:solidFill>
                <a:latin typeface="ＤＦＰ中太丸ゴシック体" pitchFamily="50" charset="-128"/>
                <a:ea typeface="ＤＦＰ中太丸ゴシック体" pitchFamily="50" charset="-128"/>
                <a:cs typeface="Times New Roman" pitchFamily="18" charset="0"/>
              </a:rPr>
              <a:t/>
            </a:r>
            <a:br>
              <a:rPr lang="en-US" altLang="ja-JP" b="1" dirty="0" smtClean="0">
                <a:solidFill>
                  <a:srgbClr val="002060"/>
                </a:solidFill>
                <a:latin typeface="ＤＦＰ中太丸ゴシック体" pitchFamily="50" charset="-128"/>
                <a:ea typeface="ＤＦＰ中太丸ゴシック体" pitchFamily="50" charset="-128"/>
                <a:cs typeface="Times New Roman" pitchFamily="18" charset="0"/>
              </a:rPr>
            </a:b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　　暑い</a:t>
            </a:r>
            <a:r>
              <a:rPr lang="ja-JP" altLang="en-US" sz="1600" b="1" dirty="0">
                <a:solidFill>
                  <a:srgbClr val="002060"/>
                </a:solidFill>
                <a:latin typeface="ＤＦＰ中太丸ゴシック体" pitchFamily="50" charset="-128"/>
                <a:ea typeface="ＤＦＰ中太丸ゴシック体" pitchFamily="50" charset="-128"/>
                <a:cs typeface="Times New Roman" pitchFamily="18" charset="0"/>
              </a:rPr>
              <a:t>環境で起こるものと</a:t>
            </a: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思われがちだが</a:t>
            </a:r>
            <a:r>
              <a:rPr lang="ja-JP" altLang="en-US" sz="1600" b="1" dirty="0">
                <a:solidFill>
                  <a:srgbClr val="002060"/>
                </a:solidFill>
                <a:latin typeface="ＤＦＰ中太丸ゴシック体" pitchFamily="50" charset="-128"/>
                <a:ea typeface="ＤＦＰ中太丸ゴシック体" pitchFamily="50" charset="-128"/>
                <a:cs typeface="Times New Roman" pitchFamily="18" charset="0"/>
              </a:rPr>
              <a:t>、スポーツや活動中においては体内の</a:t>
            </a: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筋</a:t>
            </a:r>
            <a:r>
              <a:rPr lang="en-US" altLang="ja-JP" sz="1600" b="1" dirty="0" smtClean="0">
                <a:solidFill>
                  <a:srgbClr val="002060"/>
                </a:solidFill>
                <a:latin typeface="ＤＦＰ中太丸ゴシック体" pitchFamily="50" charset="-128"/>
                <a:ea typeface="ＤＦＰ中太丸ゴシック体" pitchFamily="50" charset="-128"/>
                <a:cs typeface="Times New Roman" pitchFamily="18" charset="0"/>
              </a:rPr>
              <a:t/>
            </a:r>
            <a:br>
              <a:rPr lang="en-US" altLang="ja-JP" sz="1600" b="1" dirty="0" smtClean="0">
                <a:solidFill>
                  <a:srgbClr val="002060"/>
                </a:solidFill>
                <a:latin typeface="ＤＦＰ中太丸ゴシック体" pitchFamily="50" charset="-128"/>
                <a:ea typeface="ＤＦＰ中太丸ゴシック体" pitchFamily="50" charset="-128"/>
                <a:cs typeface="Times New Roman" pitchFamily="18" charset="0"/>
              </a:rPr>
            </a:b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　　肉</a:t>
            </a:r>
            <a:r>
              <a:rPr lang="ja-JP" altLang="en-US" sz="1600" b="1" dirty="0">
                <a:solidFill>
                  <a:srgbClr val="002060"/>
                </a:solidFill>
                <a:latin typeface="ＤＦＰ中太丸ゴシック体" pitchFamily="50" charset="-128"/>
                <a:ea typeface="ＤＦＰ中太丸ゴシック体" pitchFamily="50" charset="-128"/>
                <a:cs typeface="Times New Roman" pitchFamily="18" charset="0"/>
              </a:rPr>
              <a:t>から大量の熱を発生すること</a:t>
            </a: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や，脱水</a:t>
            </a:r>
            <a:r>
              <a:rPr lang="ja-JP" altLang="en-US" sz="1600" b="1" dirty="0">
                <a:solidFill>
                  <a:srgbClr val="002060"/>
                </a:solidFill>
                <a:latin typeface="ＤＦＰ中太丸ゴシック体" pitchFamily="50" charset="-128"/>
                <a:ea typeface="ＤＦＰ中太丸ゴシック体" pitchFamily="50" charset="-128"/>
                <a:cs typeface="Times New Roman" pitchFamily="18" charset="0"/>
              </a:rPr>
              <a:t>などの影響に</a:t>
            </a: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より，寒い</a:t>
            </a:r>
            <a:r>
              <a:rPr lang="ja-JP" altLang="en-US" sz="1600" b="1" dirty="0">
                <a:solidFill>
                  <a:srgbClr val="002060"/>
                </a:solidFill>
                <a:latin typeface="ＤＦＰ中太丸ゴシック体" pitchFamily="50" charset="-128"/>
                <a:ea typeface="ＤＦＰ中太丸ゴシック体" pitchFamily="50" charset="-128"/>
                <a:cs typeface="Times New Roman" pitchFamily="18" charset="0"/>
              </a:rPr>
              <a:t>とされる</a:t>
            </a: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環境下</a:t>
            </a:r>
            <a:endParaRPr lang="en-US" altLang="ja-JP" sz="1600" b="1" dirty="0" smtClean="0">
              <a:solidFill>
                <a:srgbClr val="002060"/>
              </a:solidFill>
              <a:latin typeface="ＤＦＰ中太丸ゴシック体" pitchFamily="50" charset="-128"/>
              <a:ea typeface="ＤＦＰ中太丸ゴシック体" pitchFamily="50" charset="-128"/>
              <a:cs typeface="Times New Roman" pitchFamily="18" charset="0"/>
            </a:endParaRPr>
          </a:p>
          <a:p>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　　でも</a:t>
            </a:r>
            <a:r>
              <a:rPr lang="ja-JP" altLang="en-US" sz="1600" b="1" dirty="0">
                <a:solidFill>
                  <a:srgbClr val="002060"/>
                </a:solidFill>
                <a:latin typeface="ＤＦＰ中太丸ゴシック体" pitchFamily="50" charset="-128"/>
                <a:ea typeface="ＤＦＰ中太丸ゴシック体" pitchFamily="50" charset="-128"/>
                <a:cs typeface="Times New Roman" pitchFamily="18" charset="0"/>
              </a:rPr>
              <a:t>発生し</a:t>
            </a:r>
            <a:r>
              <a:rPr lang="ja-JP" altLang="en-US" sz="1600" b="1" dirty="0" smtClean="0">
                <a:solidFill>
                  <a:srgbClr val="002060"/>
                </a:solidFill>
                <a:latin typeface="ＤＦＰ中太丸ゴシック体" pitchFamily="50" charset="-128"/>
                <a:ea typeface="ＤＦＰ中太丸ゴシック体" pitchFamily="50" charset="-128"/>
                <a:cs typeface="Times New Roman" pitchFamily="18" charset="0"/>
              </a:rPr>
              <a:t>うる。</a:t>
            </a:r>
            <a:endParaRPr lang="ja-JP" altLang="en-US" sz="1600" b="1" dirty="0">
              <a:solidFill>
                <a:srgbClr val="002060"/>
              </a:solidFill>
            </a:endParaRPr>
          </a:p>
        </p:txBody>
      </p:sp>
      <p:sp>
        <p:nvSpPr>
          <p:cNvPr id="8" name="テキスト ボックス 7"/>
          <p:cNvSpPr txBox="1"/>
          <p:nvPr/>
        </p:nvSpPr>
        <p:spPr>
          <a:xfrm>
            <a:off x="3563724" y="3119845"/>
            <a:ext cx="4979642" cy="2616101"/>
          </a:xfrm>
          <a:prstGeom prst="rect">
            <a:avLst/>
          </a:prstGeom>
          <a:solidFill>
            <a:srgbClr val="FFFF99"/>
          </a:solidFill>
          <a:ln>
            <a:solidFill>
              <a:schemeClr val="accent1"/>
            </a:solidFill>
          </a:ln>
        </p:spPr>
        <p:txBody>
          <a:bodyPr wrap="square" rtlCol="0" anchor="t" anchorCtr="1">
            <a:spAutoFit/>
          </a:bodyPr>
          <a:lstStyle/>
          <a:p>
            <a:r>
              <a:rPr kumimoji="1" lang="ja-JP" altLang="en-US" sz="2800" b="1" dirty="0" smtClean="0">
                <a:solidFill>
                  <a:srgbClr val="C00000"/>
                </a:solidFill>
                <a:latin typeface="ＤＦＰ中太丸ゴシック体" panose="020F0700010101010101" pitchFamily="50" charset="-128"/>
                <a:ea typeface="ＤＦＰ中太丸ゴシック体" panose="020F0700010101010101" pitchFamily="50" charset="-128"/>
              </a:rPr>
              <a:t>＜熱中症予防への対策＞</a:t>
            </a:r>
            <a:r>
              <a:rPr lang="en-US" altLang="ja-JP" sz="2800" b="1" dirty="0">
                <a:solidFill>
                  <a:srgbClr val="C00000"/>
                </a:solidFill>
                <a:latin typeface="ＤＦＰ中太丸ゴシック体" panose="020F0700010101010101" pitchFamily="50" charset="-128"/>
                <a:ea typeface="ＤＦＰ中太丸ゴシック体" panose="020F0700010101010101" pitchFamily="50" charset="-128"/>
              </a:rPr>
              <a:t/>
            </a:r>
            <a:br>
              <a:rPr lang="en-US" altLang="ja-JP" sz="2800" b="1" dirty="0">
                <a:solidFill>
                  <a:srgbClr val="C00000"/>
                </a:solidFill>
                <a:latin typeface="ＤＦＰ中太丸ゴシック体" panose="020F0700010101010101" pitchFamily="50" charset="-128"/>
                <a:ea typeface="ＤＦＰ中太丸ゴシック体" panose="020F0700010101010101" pitchFamily="50" charset="-128"/>
              </a:rPr>
            </a:br>
            <a:r>
              <a:rPr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　①</a:t>
            </a:r>
            <a:r>
              <a:rPr kumimoji="1"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気温・気候に注意</a:t>
            </a:r>
            <a:r>
              <a:rPr kumimoji="1" lang="en-US" altLang="ja-JP" sz="28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sz="28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kumimoji="1"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rPr>
              <a:t>WBGT</a:t>
            </a:r>
            <a:r>
              <a:rPr kumimoji="1" lang="ja-JP" altLang="en-US" sz="2400" b="1" dirty="0" smtClean="0">
                <a:solidFill>
                  <a:srgbClr val="002060"/>
                </a:solidFill>
                <a:latin typeface="ＤＦＰ中太丸ゴシック体" panose="020F0700010101010101" pitchFamily="50" charset="-128"/>
                <a:ea typeface="ＤＦＰ中太丸ゴシック体" panose="020F0700010101010101" pitchFamily="50" charset="-128"/>
              </a:rPr>
              <a:t>の活用</a:t>
            </a:r>
            <a:endParaRPr lang="en-US" altLang="ja-JP" sz="24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kumimoji="1"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　②こまめな水分補給</a:t>
            </a:r>
            <a:r>
              <a:rPr kumimoji="1" lang="en-US" altLang="ja-JP" sz="28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sz="28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　③屋内</a:t>
            </a:r>
            <a:r>
              <a:rPr kumimoji="1"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（体育館等）</a:t>
            </a:r>
            <a:r>
              <a:rPr kumimoji="1"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でも注意！</a:t>
            </a:r>
            <a:endParaRPr kumimoji="1" lang="en-US" altLang="ja-JP" sz="28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　③生活環境・体調の</a:t>
            </a:r>
            <a:r>
              <a:rPr lang="ja-JP" altLang="en-US" sz="2800" b="1" dirty="0">
                <a:solidFill>
                  <a:srgbClr val="002060"/>
                </a:solidFill>
                <a:latin typeface="ＤＦＰ中太丸ゴシック体" panose="020F0700010101010101" pitchFamily="50" charset="-128"/>
                <a:ea typeface="ＤＦＰ中太丸ゴシック体" panose="020F0700010101010101" pitchFamily="50" charset="-128"/>
              </a:rPr>
              <a:t>改善</a:t>
            </a:r>
            <a:r>
              <a:rPr kumimoji="1" lang="ja-JP" altLang="en-US" sz="2800" b="1" dirty="0" smtClean="0">
                <a:solidFill>
                  <a:srgbClr val="002060"/>
                </a:solidFill>
                <a:latin typeface="ＤＦＰ中太丸ゴシック体" panose="020F0700010101010101" pitchFamily="50" charset="-128"/>
                <a:ea typeface="ＤＦＰ中太丸ゴシック体" panose="020F0700010101010101" pitchFamily="50" charset="-128"/>
              </a:rPr>
              <a:t>！</a:t>
            </a:r>
            <a:endParaRPr kumimoji="1" lang="en-US" altLang="ja-JP" sz="2800" b="1" dirty="0" smtClean="0">
              <a:solidFill>
                <a:srgbClr val="002060"/>
              </a:solidFill>
              <a:latin typeface="ＤＦＰ中太丸ゴシック体" panose="020F0700010101010101" pitchFamily="50" charset="-128"/>
              <a:ea typeface="ＤＦＰ中太丸ゴシック体" panose="020F0700010101010101" pitchFamily="50" charset="-128"/>
            </a:endParaRPr>
          </a:p>
        </p:txBody>
      </p:sp>
      <p:pic>
        <p:nvPicPr>
          <p:cNvPr id="9" name="図 8" descr="CA390079.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02071" y="3146583"/>
            <a:ext cx="2667311" cy="2515180"/>
          </a:xfrm>
          <a:prstGeom prst="rect">
            <a:avLst/>
          </a:prstGeom>
        </p:spPr>
      </p:pic>
      <p:sp>
        <p:nvSpPr>
          <p:cNvPr id="11" name="テキスト ボックス 10"/>
          <p:cNvSpPr txBox="1"/>
          <p:nvPr/>
        </p:nvSpPr>
        <p:spPr>
          <a:xfrm>
            <a:off x="920850" y="5353986"/>
            <a:ext cx="2229752" cy="307777"/>
          </a:xfrm>
          <a:prstGeom prst="rect">
            <a:avLst/>
          </a:prstGeom>
          <a:noFill/>
        </p:spPr>
        <p:txBody>
          <a:bodyPr wrap="square" rtlCol="0">
            <a:spAutoFit/>
          </a:bodyPr>
          <a:lstStyle/>
          <a:p>
            <a:r>
              <a:rPr kumimoji="1" lang="en-US" altLang="ja-JP" sz="1400" b="1" dirty="0" smtClean="0">
                <a:solidFill>
                  <a:schemeClr val="bg1"/>
                </a:solidFill>
                <a:latin typeface="ＤＦＰ中太丸ゴシック体" panose="020F0700010101010101" pitchFamily="50" charset="-128"/>
                <a:ea typeface="ＤＦＰ中太丸ゴシック体" panose="020F0700010101010101" pitchFamily="50" charset="-128"/>
              </a:rPr>
              <a:t>WBGT</a:t>
            </a:r>
            <a:r>
              <a:rPr kumimoji="1" lang="ja-JP" altLang="en-US" sz="1400" b="1" dirty="0" smtClean="0">
                <a:solidFill>
                  <a:schemeClr val="bg1"/>
                </a:solidFill>
                <a:latin typeface="ＤＦＰ中太丸ゴシック体" panose="020F0700010101010101" pitchFamily="50" charset="-128"/>
                <a:ea typeface="ＤＦＰ中太丸ゴシック体" panose="020F0700010101010101" pitchFamily="50" charset="-128"/>
              </a:rPr>
              <a:t>の学校での活用例</a:t>
            </a:r>
            <a:endParaRPr kumimoji="1" lang="ja-JP" altLang="en-US" sz="14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0345079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16834" y="849086"/>
            <a:ext cx="8507895" cy="1200329"/>
          </a:xfrm>
          <a:prstGeom prst="rect">
            <a:avLst/>
          </a:prstGeom>
        </p:spPr>
        <p:txBody>
          <a:bodyPr wrap="square">
            <a:spAutoFit/>
          </a:bodyPr>
          <a:lstStyle/>
          <a:p>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暑さ寒さの感覚は人体と環境間の熱収支によって決定</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され，人</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は幅広い温度環境の変動の中で</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体温</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を一定に保つための生理的反応すなわち体温調節反応で恒常性を維持している</a:t>
            </a:r>
          </a:p>
        </p:txBody>
      </p:sp>
      <p:sp>
        <p:nvSpPr>
          <p:cNvPr id="6" name="正方形/長方形 5"/>
          <p:cNvSpPr/>
          <p:nvPr/>
        </p:nvSpPr>
        <p:spPr>
          <a:xfrm>
            <a:off x="642545" y="4857753"/>
            <a:ext cx="3929455" cy="1754326"/>
          </a:xfrm>
          <a:prstGeom prst="rect">
            <a:avLst/>
          </a:prstGeom>
        </p:spPr>
        <p:txBody>
          <a:bodyPr wrap="square">
            <a:spAutoFit/>
          </a:bodyPr>
          <a:lstStyle/>
          <a:p>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寒冷な環境の中で中心体温（直腸温度）がセ氏</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35</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度以下に下がると</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起こる。</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初期は寒さの訴えとふるえが起こるが意識は</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正常，極端</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に下がる</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と，昏睡</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状態となり</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脈拍呼吸数</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が低下</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し，死亡</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（凍死）</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する。</a:t>
            </a:r>
            <a:endParaRPr lang="ja-JP" altLang="en-US" b="1" dirty="0">
              <a:solidFill>
                <a:srgbClr val="002060"/>
              </a:solidFill>
              <a:latin typeface="ＤＦＰ中太丸ゴシック体" panose="020F0700010101010101" pitchFamily="50" charset="-128"/>
              <a:ea typeface="ＤＦＰ中太丸ゴシック体" panose="020F0700010101010101" pitchFamily="50" charset="-128"/>
            </a:endParaRPr>
          </a:p>
        </p:txBody>
      </p:sp>
      <p:pic>
        <p:nvPicPr>
          <p:cNvPr id="7" name="図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2545" y="2049415"/>
            <a:ext cx="3929455" cy="2837146"/>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20228" y="2049415"/>
            <a:ext cx="3937348" cy="2829970"/>
          </a:xfrm>
          <a:prstGeom prst="rect">
            <a:avLst/>
          </a:prstGeom>
        </p:spPr>
      </p:pic>
      <p:sp>
        <p:nvSpPr>
          <p:cNvPr id="9" name="正方形/長方形 8"/>
          <p:cNvSpPr/>
          <p:nvPr/>
        </p:nvSpPr>
        <p:spPr>
          <a:xfrm>
            <a:off x="4865574" y="4857753"/>
            <a:ext cx="3760353" cy="1200329"/>
          </a:xfrm>
          <a:prstGeom prst="rect">
            <a:avLst/>
          </a:prstGeom>
        </p:spPr>
        <p:txBody>
          <a:bodyPr wrap="square">
            <a:spAutoFit/>
          </a:bodyPr>
          <a:lstStyle/>
          <a:p>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花火</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大会や野外コンサートに</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出かけてゲリラ豪雨に襲われた</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場合，最も</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注意しなければいけないのは</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低体温症（＊）</a:t>
            </a:r>
            <a:endParaRPr lang="ja-JP" altLang="en-US"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0" name="タイトル 1"/>
          <p:cNvSpPr txBox="1">
            <a:spLocks/>
          </p:cNvSpPr>
          <p:nvPr/>
        </p:nvSpPr>
        <p:spPr>
          <a:xfrm>
            <a:off x="198781" y="105023"/>
            <a:ext cx="9144000" cy="9904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smtClean="0">
                <a:solidFill>
                  <a:srgbClr val="002060"/>
                </a:solidFill>
                <a:latin typeface="ＤＦ太丸ゴシック体" panose="02010609010101010101" pitchFamily="1" charset="-128"/>
                <a:ea typeface="ＤＦ太丸ゴシック体" panose="02010609010101010101" pitchFamily="1" charset="-128"/>
              </a:rPr>
              <a:t>低体温症</a:t>
            </a:r>
            <a:endParaRPr lang="ja-JP" altLang="en-US" sz="4000"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11" name="正方形/長方形 10"/>
          <p:cNvSpPr/>
          <p:nvPr/>
        </p:nvSpPr>
        <p:spPr>
          <a:xfrm>
            <a:off x="4865574" y="6027003"/>
            <a:ext cx="3692002" cy="738664"/>
          </a:xfrm>
          <a:prstGeom prst="rect">
            <a:avLst/>
          </a:prstGeom>
        </p:spPr>
        <p:txBody>
          <a:bodyPr wrap="square">
            <a:spAutoFit/>
          </a:bodyPr>
          <a:lstStyle/>
          <a:p>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＊身体</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が体温を一定に保とうと</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してどん</a:t>
            </a:r>
            <a:r>
              <a:rPr lang="ja-JP" altLang="en-US" sz="1400" dirty="0" err="1" smtClean="0">
                <a:solidFill>
                  <a:srgbClr val="002060"/>
                </a:solidFill>
                <a:latin typeface="ＤＦＰ中太丸ゴシック体" panose="020F0700010101010101" pitchFamily="50" charset="-128"/>
                <a:ea typeface="ＤＦＰ中太丸ゴシック体" panose="020F0700010101010101" pitchFamily="50" charset="-128"/>
              </a:rPr>
              <a:t>ど</a:t>
            </a:r>
            <a:r>
              <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400" dirty="0" err="1" smtClean="0">
                <a:solidFill>
                  <a:srgbClr val="002060"/>
                </a:solidFill>
                <a:latin typeface="ＤＦＰ中太丸ゴシック体" panose="020F0700010101010101" pitchFamily="50" charset="-128"/>
                <a:ea typeface="ＤＦＰ中太丸ゴシック体" panose="020F0700010101010101" pitchFamily="50" charset="-128"/>
              </a:rPr>
              <a:t>ん</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熱を</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放出，体温</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が低下</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しコントロール</a:t>
            </a:r>
            <a:r>
              <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4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　を</a:t>
            </a:r>
            <a:r>
              <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rPr>
              <a:t>失った</a:t>
            </a:r>
            <a:r>
              <a:rPr lang="ja-JP" altLang="en-US" sz="1400" dirty="0" smtClean="0">
                <a:solidFill>
                  <a:srgbClr val="002060"/>
                </a:solidFill>
                <a:latin typeface="ＤＦＰ中太丸ゴシック体" panose="020F0700010101010101" pitchFamily="50" charset="-128"/>
                <a:ea typeface="ＤＦＰ中太丸ゴシック体" panose="020F0700010101010101" pitchFamily="50" charset="-128"/>
              </a:rPr>
              <a:t>状態</a:t>
            </a:r>
            <a:endParaRPr lang="ja-JP" altLang="en-US" sz="14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1524576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92390"/>
            <a:ext cx="9144000" cy="10199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⑥ 快適な温熱条件と至適範囲</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7" name="正方形/長方形 6"/>
          <p:cNvSpPr/>
          <p:nvPr/>
        </p:nvSpPr>
        <p:spPr>
          <a:xfrm>
            <a:off x="732167" y="933662"/>
            <a:ext cx="7806609" cy="954107"/>
          </a:xfrm>
          <a:prstGeom prst="rect">
            <a:avLst/>
          </a:prstGeom>
        </p:spPr>
        <p:txBody>
          <a:bodyPr wrap="square">
            <a:spAutoFit/>
          </a:bodyPr>
          <a:lstStyle/>
          <a:p>
            <a:r>
              <a:rPr lang="ja-JP" altLang="en-US" sz="2800" b="1" dirty="0" smtClean="0">
                <a:solidFill>
                  <a:srgbClr val="FF0000"/>
                </a:solidFill>
                <a:latin typeface="ＤＦ中太丸ゴシック体" panose="02010609010101010101" pitchFamily="1" charset="-128"/>
                <a:ea typeface="ＤＦ中太丸ゴシック体" panose="02010609010101010101" pitchFamily="1" charset="-128"/>
              </a:rPr>
              <a:t>気温，湿度，気流</a:t>
            </a:r>
            <a:r>
              <a:rPr lang="ja-JP" altLang="en-US" sz="2800" b="1" dirty="0" smtClean="0">
                <a:solidFill>
                  <a:srgbClr val="FF0000"/>
                </a:solidFill>
                <a:latin typeface="ＤＦ中太丸ゴシック体" panose="02010609010101010101" pitchFamily="1" charset="-128"/>
                <a:ea typeface="ＤＦ中太丸ゴシック体" panose="02010609010101010101" pitchFamily="1" charset="-128"/>
              </a:rPr>
              <a:t>の三要素の総合効果で判断！</a:t>
            </a:r>
            <a:r>
              <a:rPr lang="en-US" altLang="ja-JP" sz="2800" b="1" dirty="0" smtClean="0">
                <a:solidFill>
                  <a:srgbClr val="FF0000"/>
                </a:solidFill>
                <a:latin typeface="ＤＦ中太丸ゴシック体" panose="02010609010101010101" pitchFamily="1" charset="-128"/>
                <a:ea typeface="ＤＦ中太丸ゴシック体" panose="02010609010101010101" pitchFamily="1" charset="-128"/>
              </a:rPr>
              <a:t/>
            </a:r>
            <a:br>
              <a:rPr lang="en-US" altLang="ja-JP" sz="2800" b="1" dirty="0" smtClean="0">
                <a:solidFill>
                  <a:srgbClr val="FF0000"/>
                </a:solidFill>
                <a:latin typeface="ＤＦ中太丸ゴシック体" panose="02010609010101010101" pitchFamily="1" charset="-128"/>
                <a:ea typeface="ＤＦ中太丸ゴシック体" panose="02010609010101010101" pitchFamily="1" charset="-128"/>
              </a:rPr>
            </a:br>
            <a:r>
              <a:rPr lang="ja-JP" altLang="en-US" sz="2800" b="1" dirty="0" smtClean="0">
                <a:solidFill>
                  <a:srgbClr val="FF0000"/>
                </a:solidFill>
                <a:latin typeface="ＤＦ中太丸ゴシック体" panose="02010609010101010101" pitchFamily="1" charset="-128"/>
                <a:ea typeface="ＤＦ中太丸ゴシック体" panose="02010609010101010101" pitchFamily="1" charset="-128"/>
              </a:rPr>
              <a:t>さらに，輻射</a:t>
            </a:r>
            <a:r>
              <a:rPr lang="ja-JP" altLang="en-US" sz="2800" b="1" dirty="0" smtClean="0">
                <a:solidFill>
                  <a:srgbClr val="FF0000"/>
                </a:solidFill>
                <a:latin typeface="ＤＦ中太丸ゴシック体" panose="02010609010101010101" pitchFamily="1" charset="-128"/>
                <a:ea typeface="ＤＦ中太丸ゴシック体" panose="02010609010101010101" pitchFamily="1" charset="-128"/>
              </a:rPr>
              <a:t>熱にも･･･？　個人差もあるよ！</a:t>
            </a:r>
            <a:endParaRPr lang="ja-JP" altLang="en-US" sz="2800" b="1" dirty="0">
              <a:solidFill>
                <a:srgbClr val="FF0000"/>
              </a:solidFill>
              <a:latin typeface="ＤＦ中太丸ゴシック体" panose="02010609010101010101" pitchFamily="1" charset="-128"/>
              <a:ea typeface="ＤＦ中太丸ゴシック体" panose="02010609010101010101" pitchFamily="1" charset="-128"/>
            </a:endParaRPr>
          </a:p>
        </p:txBody>
      </p:sp>
      <p:sp>
        <p:nvSpPr>
          <p:cNvPr id="9" name="正方形/長方形 8"/>
          <p:cNvSpPr/>
          <p:nvPr/>
        </p:nvSpPr>
        <p:spPr>
          <a:xfrm>
            <a:off x="732167" y="4132662"/>
            <a:ext cx="7261122" cy="2185214"/>
          </a:xfrm>
          <a:prstGeom prst="rect">
            <a:avLst/>
          </a:prstGeom>
        </p:spPr>
        <p:txBody>
          <a:bodyPr wrap="square">
            <a:spAutoFit/>
          </a:bodyPr>
          <a:lstStyle/>
          <a:p>
            <a:r>
              <a:rPr lang="ja-JP" altLang="en-US" sz="2000" b="1" dirty="0" smtClean="0">
                <a:solidFill>
                  <a:srgbClr val="002060"/>
                </a:solidFill>
                <a:latin typeface="ＤＦ中太丸ゴシック体" panose="02010609010101010101" pitchFamily="1" charset="-128"/>
                <a:ea typeface="ＤＦ中太丸ゴシック体" panose="02010609010101010101" pitchFamily="1" charset="-128"/>
              </a:rPr>
              <a:t>①気温の高低は、温度感覚を左右する最大のもの </a:t>
            </a:r>
          </a:p>
          <a:p>
            <a:r>
              <a:rPr lang="ja-JP" altLang="en-US" sz="2000" b="1" dirty="0" smtClean="0">
                <a:solidFill>
                  <a:srgbClr val="002060"/>
                </a:solidFill>
                <a:latin typeface="ＤＦ中太丸ゴシック体" panose="02010609010101010101" pitchFamily="1" charset="-128"/>
                <a:ea typeface="ＤＦ中太丸ゴシック体" panose="02010609010101010101" pitchFamily="1" charset="-128"/>
              </a:rPr>
              <a:t>②湿度や気流の状態で温度感覚は変わる</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　</a:t>
            </a:r>
            <a:r>
              <a:rPr lang="en-US" altLang="ja-JP" sz="2400" b="1"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2400" b="1"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　</a:t>
            </a:r>
            <a: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t>a.</a:t>
            </a: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温度が高く湿度も高いと気温以上に蒸し暑さを感じる </a:t>
            </a:r>
          </a:p>
          <a:p>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　</a:t>
            </a:r>
            <a: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t>b.</a:t>
            </a: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温度が低く湿度が高いと寒冷感が増す </a:t>
            </a:r>
          </a:p>
          <a:p>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　</a:t>
            </a:r>
            <a: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t>c.</a:t>
            </a: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風があると涼しく感じる</a:t>
            </a: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が，非常</a:t>
            </a: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に温度が高く湿度が高いと</a:t>
            </a:r>
            <a: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　　逆に蒸し暑さを感じる</a:t>
            </a:r>
            <a: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b="1"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2000" b="1" dirty="0" smtClean="0">
                <a:solidFill>
                  <a:srgbClr val="002060"/>
                </a:solidFill>
                <a:latin typeface="ＤＦ中太丸ゴシック体" panose="02010609010101010101" pitchFamily="1" charset="-128"/>
                <a:ea typeface="ＤＦ中太丸ゴシック体" panose="02010609010101010101" pitchFamily="1" charset="-128"/>
              </a:rPr>
              <a:t>③暖房時は輻射熱</a:t>
            </a:r>
            <a:r>
              <a:rPr lang="ja-JP" altLang="en-US" b="1" dirty="0" smtClean="0">
                <a:solidFill>
                  <a:srgbClr val="002060"/>
                </a:solidFill>
                <a:latin typeface="ＤＦ中太丸ゴシック体" panose="02010609010101010101" pitchFamily="1" charset="-128"/>
                <a:ea typeface="ＤＦ中太丸ゴシック体" panose="02010609010101010101" pitchFamily="1" charset="-128"/>
              </a:rPr>
              <a:t>（＊）</a:t>
            </a:r>
            <a:r>
              <a:rPr lang="ja-JP" altLang="en-US" sz="2000" b="1" dirty="0" smtClean="0">
                <a:solidFill>
                  <a:srgbClr val="002060"/>
                </a:solidFill>
                <a:latin typeface="ＤＦ中太丸ゴシック体" panose="02010609010101010101" pitchFamily="1" charset="-128"/>
                <a:ea typeface="ＤＦ中太丸ゴシック体" panose="02010609010101010101" pitchFamily="1" charset="-128"/>
              </a:rPr>
              <a:t>を考慮する</a:t>
            </a:r>
            <a:endParaRPr lang="en-US" altLang="ja-JP" sz="2000" b="1" dirty="0" smtClean="0">
              <a:solidFill>
                <a:srgbClr val="002060"/>
              </a:solidFill>
              <a:latin typeface="ＤＦ中太丸ゴシック体" panose="02010609010101010101" pitchFamily="1" charset="-128"/>
              <a:ea typeface="ＤＦ中太丸ゴシック体" panose="02010609010101010101" pitchFamily="1"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512154302"/>
              </p:ext>
            </p:extLst>
          </p:nvPr>
        </p:nvGraphicFramePr>
        <p:xfrm>
          <a:off x="4114800" y="1952837"/>
          <a:ext cx="4728575" cy="2103120"/>
        </p:xfrm>
        <a:graphic>
          <a:graphicData uri="http://schemas.openxmlformats.org/drawingml/2006/table">
            <a:tbl>
              <a:tblPr/>
              <a:tblGrid>
                <a:gridCol w="1158657"/>
                <a:gridCol w="1653436"/>
                <a:gridCol w="1916482"/>
              </a:tblGrid>
              <a:tr h="56624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項　目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20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基準値</a:t>
                      </a:r>
                      <a:r>
                        <a:rPr kumimoji="0" lang="en-US" altLang="ja-JP" sz="20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
                      </a:r>
                      <a:br>
                        <a:rPr kumimoji="0" lang="en-US" altLang="ja-JP" sz="20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br>
                      <a:r>
                        <a:rPr kumimoji="0" lang="ja-JP" altLang="en-US" sz="105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ja-JP" altLang="en-US" sz="105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学校環境衛生基準）</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20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至適範囲</a:t>
                      </a:r>
                      <a:r>
                        <a:rPr kumimoji="0" lang="en-US" altLang="ja-JP" sz="20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
                      </a:r>
                      <a:br>
                        <a:rPr kumimoji="0" lang="en-US" altLang="ja-JP" sz="20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br>
                      <a:r>
                        <a:rPr kumimoji="0" lang="ja-JP" altLang="en-US" sz="12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（推奨値）</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18225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温　度</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10℃</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以上</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
                      </a:r>
                      <a:b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b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30℃</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以下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冬季　</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18</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20</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
                      </a:r>
                      <a:b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b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夏期　</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25</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28</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3645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ja-JP" altLang="en-US" sz="18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相対湿度</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30</a:t>
                      </a:r>
                      <a:r>
                        <a:rPr kumimoji="0" lang="en-US" altLang="ja-JP" sz="16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ja-JP" altLang="en-US" sz="16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以上</a:t>
                      </a:r>
                      <a:r>
                        <a:rPr kumimoji="0" lang="en-US" altLang="ja-JP" sz="16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
                      </a:r>
                      <a:br>
                        <a:rPr kumimoji="0" lang="en-US" altLang="ja-JP" sz="16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br>
                      <a:r>
                        <a:rPr kumimoji="0" lang="en-US" altLang="ja-JP" sz="1600" b="1" i="0" u="none" strike="noStrike" cap="none" normalizeH="0" baseline="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80</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以下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40</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60</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36451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ja-JP" altLang="en-US" sz="18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気　流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0.5m/</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秒以下</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0.2</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0.3</a:t>
                      </a:r>
                      <a:r>
                        <a:rPr kumimoji="0" lang="ja-JP" altLang="en-US" sz="1600" b="1" i="0" u="none" strike="noStrike" cap="none" normalizeH="0" baseline="0" dirty="0" err="1"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ｍ</a:t>
                      </a:r>
                      <a:r>
                        <a:rPr kumimoji="0" lang="en-US" altLang="ja-JP"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a:t>
                      </a:r>
                      <a:r>
                        <a:rPr kumimoji="0" lang="ja-JP" altLang="en-US" sz="1600" b="1" i="0" u="none" strike="noStrike" cap="none" normalizeH="0" baseline="0" dirty="0" err="1"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ｓ</a:t>
                      </a:r>
                      <a:r>
                        <a:rPr kumimoji="0" lang="ja-JP" altLang="en-US" sz="1600" b="1" i="0" u="none" strike="noStrike" cap="none" normalizeH="0" baseline="0" dirty="0" smtClean="0">
                          <a:ln>
                            <a:noFill/>
                          </a:ln>
                          <a:solidFill>
                            <a:srgbClr val="002060"/>
                          </a:solidFill>
                          <a:effectLst/>
                          <a:latin typeface="ＤＦＰ中太丸ゴシック体" panose="020F0700010101010101" pitchFamily="50" charset="-128"/>
                          <a:ea typeface="ＤＦＰ中太丸ゴシック体" panose="020F0700010101010101" pitchFamily="50" charset="-128"/>
                        </a:rPr>
                        <a:t>程度</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3" name="正方形/長方形 2"/>
          <p:cNvSpPr/>
          <p:nvPr/>
        </p:nvSpPr>
        <p:spPr>
          <a:xfrm>
            <a:off x="1315232" y="6273225"/>
            <a:ext cx="7108331" cy="584775"/>
          </a:xfrm>
          <a:prstGeom prst="rect">
            <a:avLst/>
          </a:prstGeom>
        </p:spPr>
        <p:txBody>
          <a:bodyPr wrap="square">
            <a:spAutoFit/>
          </a:bodyPr>
          <a:lstStyle/>
          <a:p>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＊輻射熱と</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は，遠赤外線</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の熱線によって直接</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伝わる</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熱の</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事で太陽</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の自然</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な</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暖かさ</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や，ストーブ</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の熱なども輻射熱によるもの</a:t>
            </a:r>
          </a:p>
        </p:txBody>
      </p:sp>
      <p:pic>
        <p:nvPicPr>
          <p:cNvPr id="10" name="図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0729" y="1961999"/>
            <a:ext cx="3695178" cy="2096433"/>
          </a:xfrm>
          <a:prstGeom prst="rect">
            <a:avLst/>
          </a:prstGeom>
        </p:spPr>
      </p:pic>
    </p:spTree>
    <p:extLst>
      <p:ext uri="{BB962C8B-B14F-4D97-AF65-F5344CB8AC3E}">
        <p14:creationId xmlns:p14="http://schemas.microsoft.com/office/powerpoint/2010/main" val="151165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508731" y="2865387"/>
            <a:ext cx="8110136" cy="2250408"/>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C00000"/>
              </a:solidFill>
            </a:endParaRPr>
          </a:p>
        </p:txBody>
      </p:sp>
      <p:sp>
        <p:nvSpPr>
          <p:cNvPr id="4" name="タイトル 1"/>
          <p:cNvSpPr txBox="1">
            <a:spLocks/>
          </p:cNvSpPr>
          <p:nvPr/>
        </p:nvSpPr>
        <p:spPr>
          <a:xfrm>
            <a:off x="0" y="80822"/>
            <a:ext cx="9144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② 湿　度</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6" name="正方形/長方形 5"/>
          <p:cNvSpPr/>
          <p:nvPr/>
        </p:nvSpPr>
        <p:spPr>
          <a:xfrm>
            <a:off x="622851" y="1272959"/>
            <a:ext cx="8134037" cy="1384995"/>
          </a:xfrm>
          <a:prstGeom prst="rect">
            <a:avLst/>
          </a:prstGeom>
        </p:spPr>
        <p:txBody>
          <a:bodyPr wrap="square">
            <a:spAutoFit/>
          </a:bodyPr>
          <a:lstStyle/>
          <a:p>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空気のなかにどれだけ水蒸気</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（水が気体になったもの）</a:t>
            </a:r>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があるかを示すもの。室内環境評価を行う時には一般的に相対湿度が用いられる。</a:t>
            </a:r>
            <a:endParaRPr lang="ja-JP" altLang="en-US" sz="2800" b="1" dirty="0">
              <a:solidFill>
                <a:srgbClr val="002060"/>
              </a:solidFill>
              <a:latin typeface="ＤＦ中太丸ゴシック体" panose="02010609010101010101" pitchFamily="1" charset="-128"/>
              <a:ea typeface="ＤＦ中太丸ゴシック体" panose="02010609010101010101" pitchFamily="1" charset="-128"/>
            </a:endParaRPr>
          </a:p>
        </p:txBody>
      </p:sp>
      <p:sp>
        <p:nvSpPr>
          <p:cNvPr id="8" name="正方形/長方形 7"/>
          <p:cNvSpPr/>
          <p:nvPr/>
        </p:nvSpPr>
        <p:spPr>
          <a:xfrm>
            <a:off x="2877441" y="2932108"/>
            <a:ext cx="3372716" cy="584775"/>
          </a:xfrm>
          <a:prstGeom prst="rect">
            <a:avLst/>
          </a:prstGeom>
          <a:noFill/>
        </p:spPr>
        <p:txBody>
          <a:bodyPr wrap="square">
            <a:spAutoFit/>
          </a:bodyPr>
          <a:lstStyle/>
          <a:p>
            <a:pPr indent="266700">
              <a:spcAft>
                <a:spcPts val="0"/>
              </a:spcAft>
            </a:pPr>
            <a:r>
              <a:rPr lang="ja-JP" altLang="ja-JP" sz="3200" kern="100" dirty="0" smtClean="0">
                <a:solidFill>
                  <a:srgbClr val="C00000"/>
                </a:solidFill>
                <a:latin typeface="ＤＦ太丸ゴシック体" panose="02010609010101010101" pitchFamily="1" charset="-128"/>
                <a:ea typeface="ＤＦ太丸ゴシック体" panose="02010609010101010101" pitchFamily="1" charset="-128"/>
                <a:cs typeface="Times New Roman" panose="02020603050405020304" pitchFamily="18" charset="0"/>
              </a:rPr>
              <a:t>相対湿度</a:t>
            </a:r>
            <a:r>
              <a:rPr lang="ja-JP" altLang="en-US" sz="3200" kern="100" dirty="0" smtClean="0">
                <a:solidFill>
                  <a:srgbClr val="C00000"/>
                </a:solidFill>
                <a:latin typeface="ＤＦ太丸ゴシック体" panose="02010609010101010101" pitchFamily="1" charset="-128"/>
                <a:ea typeface="ＤＦ太丸ゴシック体" panose="02010609010101010101" pitchFamily="1" charset="-128"/>
                <a:cs typeface="Times New Roman" panose="02020603050405020304" pitchFamily="18" charset="0"/>
              </a:rPr>
              <a:t>（％）</a:t>
            </a:r>
            <a:endParaRPr lang="ja-JP" altLang="ja-JP" sz="3200" kern="100" dirty="0">
              <a:solidFill>
                <a:srgbClr val="C00000"/>
              </a:solidFill>
              <a:latin typeface="ＤＦ太丸ゴシック体" panose="02010609010101010101" pitchFamily="1" charset="-128"/>
              <a:ea typeface="ＤＦ太丸ゴシック体" panose="02010609010101010101" pitchFamily="1" charset="-128"/>
              <a:cs typeface="Times New Roman" panose="02020603050405020304" pitchFamily="18" charset="0"/>
            </a:endParaRPr>
          </a:p>
        </p:txBody>
      </p:sp>
      <p:sp>
        <p:nvSpPr>
          <p:cNvPr id="10" name="正方形/長方形 9"/>
          <p:cNvSpPr/>
          <p:nvPr/>
        </p:nvSpPr>
        <p:spPr>
          <a:xfrm>
            <a:off x="1021690" y="5236577"/>
            <a:ext cx="7863518" cy="1384995"/>
          </a:xfrm>
          <a:prstGeom prst="rect">
            <a:avLst/>
          </a:prstGeom>
        </p:spPr>
        <p:txBody>
          <a:bodyPr wrap="square">
            <a:spAutoFit/>
          </a:bodyPr>
          <a:lstStyle/>
          <a:p>
            <a:r>
              <a:rPr lang="ja-JP" altLang="en-US"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＜参考＞</a:t>
            </a:r>
            <a:r>
              <a:rPr lang="ja-JP" altLang="en-US"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　</a:t>
            </a:r>
            <a:r>
              <a:rPr lang="ja-JP" altLang="ja-JP"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絶対湿度</a:t>
            </a:r>
            <a:r>
              <a:rPr lang="ja-JP" altLang="en-US"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a:t>
            </a:r>
            <a:r>
              <a:rPr lang="ja-JP" altLang="en-US" sz="2400" kern="100" dirty="0" err="1" smtClean="0">
                <a:solidFill>
                  <a:srgbClr val="002060"/>
                </a:solidFill>
                <a:latin typeface="ＤＦ太丸ゴシック体" panose="02010609010101010101" pitchFamily="1" charset="-128"/>
                <a:ea typeface="ＤＦ太丸ゴシック体"/>
                <a:cs typeface="Times New Roman" panose="02020603050405020304" pitchFamily="18" charset="0"/>
              </a:rPr>
              <a:t>ｇ</a:t>
            </a:r>
            <a:r>
              <a:rPr lang="en-US" altLang="ja-JP"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a:t>
            </a:r>
            <a:r>
              <a:rPr lang="ja-JP" altLang="en-US"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ｍ</a:t>
            </a:r>
            <a:r>
              <a:rPr lang="ja-JP" altLang="en-US" sz="2400" kern="100" baseline="300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３</a:t>
            </a:r>
            <a:r>
              <a:rPr lang="ja-JP" altLang="en-US" sz="24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a:t>
            </a:r>
            <a:r>
              <a:rPr lang="en-US" altLang="ja-JP" sz="20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
            </a:r>
            <a:br>
              <a:rPr lang="en-US" altLang="ja-JP" sz="20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br>
            <a:r>
              <a:rPr lang="ja-JP" altLang="en-US" sz="2000" kern="100" dirty="0" smtClean="0">
                <a:solidFill>
                  <a:srgbClr val="002060"/>
                </a:solidFill>
                <a:latin typeface="ＤＦ太丸ゴシック体" panose="02010609010101010101" pitchFamily="1" charset="-128"/>
                <a:ea typeface="ＤＦ太丸ゴシック体"/>
                <a:cs typeface="Times New Roman" panose="02020603050405020304" pitchFamily="18" charset="0"/>
              </a:rPr>
              <a:t>　　　</a:t>
            </a:r>
            <a:r>
              <a:rPr lang="ja-JP" altLang="en-US" sz="2000" dirty="0" smtClean="0">
                <a:solidFill>
                  <a:srgbClr val="002060"/>
                </a:solidFill>
                <a:latin typeface="ＤＦ中太丸ゴシック体" panose="02010609010101010101" pitchFamily="1" charset="-128"/>
                <a:ea typeface="ＤＦ太丸ゴシック体"/>
              </a:rPr>
              <a:t>乾燥空気</a:t>
            </a:r>
            <a:r>
              <a:rPr lang="ja-JP" altLang="en-US" sz="2000" dirty="0" smtClean="0">
                <a:solidFill>
                  <a:srgbClr val="002060"/>
                </a:solidFill>
                <a:latin typeface="ＤＦ中太丸ゴシック体" panose="02010609010101010101" pitchFamily="1" charset="-128"/>
                <a:ea typeface="ＤＦ太丸ゴシック体"/>
              </a:rPr>
              <a:t>１ｍ</a:t>
            </a:r>
            <a:r>
              <a:rPr lang="ja-JP" altLang="en-US" sz="2000" baseline="30000" dirty="0" smtClean="0">
                <a:solidFill>
                  <a:srgbClr val="002060"/>
                </a:solidFill>
                <a:latin typeface="ＤＦ中太丸ゴシック体" panose="02010609010101010101" pitchFamily="1" charset="-128"/>
                <a:ea typeface="ＤＦ太丸ゴシック体"/>
              </a:rPr>
              <a:t>３</a:t>
            </a:r>
            <a:r>
              <a:rPr lang="ja-JP" altLang="en-US" sz="2000" dirty="0" smtClean="0">
                <a:solidFill>
                  <a:srgbClr val="002060"/>
                </a:solidFill>
                <a:latin typeface="ＤＦ中太丸ゴシック体" panose="02010609010101010101" pitchFamily="1" charset="-128"/>
                <a:ea typeface="ＤＦ太丸ゴシック体"/>
              </a:rPr>
              <a:t>に</a:t>
            </a:r>
            <a:r>
              <a:rPr lang="ja-JP" altLang="en-US" sz="2000" dirty="0" smtClean="0">
                <a:solidFill>
                  <a:srgbClr val="002060"/>
                </a:solidFill>
                <a:latin typeface="ＤＦ中太丸ゴシック体" panose="02010609010101010101" pitchFamily="1" charset="-128"/>
                <a:ea typeface="ＤＦ太丸ゴシック体"/>
              </a:rPr>
              <a:t>対する水蒸気の量（ｇ）を重量</a:t>
            </a:r>
            <a:r>
              <a:rPr lang="en-US" altLang="ja-JP" sz="2000" dirty="0" smtClean="0">
                <a:solidFill>
                  <a:srgbClr val="002060"/>
                </a:solidFill>
                <a:latin typeface="ＤＦ中太丸ゴシック体" panose="02010609010101010101" pitchFamily="1" charset="-128"/>
                <a:ea typeface="ＤＦ太丸ゴシック体"/>
              </a:rPr>
              <a:t/>
            </a:r>
            <a:br>
              <a:rPr lang="en-US" altLang="ja-JP" sz="2000" dirty="0" smtClean="0">
                <a:solidFill>
                  <a:srgbClr val="002060"/>
                </a:solidFill>
                <a:latin typeface="ＤＦ中太丸ゴシック体" panose="02010609010101010101" pitchFamily="1" charset="-128"/>
                <a:ea typeface="ＤＦ太丸ゴシック体"/>
              </a:rPr>
            </a:br>
            <a:r>
              <a:rPr lang="ja-JP" altLang="en-US" sz="2000" dirty="0" smtClean="0">
                <a:solidFill>
                  <a:srgbClr val="002060"/>
                </a:solidFill>
                <a:latin typeface="ＤＦ中太丸ゴシック体" panose="02010609010101010101" pitchFamily="1" charset="-128"/>
                <a:ea typeface="ＤＦ太丸ゴシック体"/>
              </a:rPr>
              <a:t>　　　で示したもの</a:t>
            </a:r>
            <a:r>
              <a:rPr lang="ja-JP" altLang="en-US" sz="2000" dirty="0" smtClean="0">
                <a:solidFill>
                  <a:srgbClr val="002060"/>
                </a:solidFill>
                <a:latin typeface="ＤＦ中太丸ゴシック体" panose="02010609010101010101" pitchFamily="1" charset="-128"/>
                <a:ea typeface="ＤＦ太丸ゴシック体"/>
              </a:rPr>
              <a:t>で，絶対</a:t>
            </a:r>
            <a:r>
              <a:rPr lang="ja-JP" altLang="en-US" sz="2000" dirty="0" smtClean="0">
                <a:solidFill>
                  <a:srgbClr val="002060"/>
                </a:solidFill>
                <a:latin typeface="ＤＦ中太丸ゴシック体" panose="02010609010101010101" pitchFamily="1" charset="-128"/>
                <a:ea typeface="ＤＦ太丸ゴシック体"/>
              </a:rPr>
              <a:t>湿度は気温に関係なく同じ値なら空</a:t>
            </a:r>
            <a:r>
              <a:rPr lang="en-US" altLang="ja-JP" sz="2000" dirty="0" smtClean="0">
                <a:solidFill>
                  <a:srgbClr val="002060"/>
                </a:solidFill>
                <a:latin typeface="ＤＦ中太丸ゴシック体" panose="02010609010101010101" pitchFamily="1" charset="-128"/>
                <a:ea typeface="ＤＦ太丸ゴシック体"/>
              </a:rPr>
              <a:t/>
            </a:r>
            <a:br>
              <a:rPr lang="en-US" altLang="ja-JP" sz="2000" dirty="0" smtClean="0">
                <a:solidFill>
                  <a:srgbClr val="002060"/>
                </a:solidFill>
                <a:latin typeface="ＤＦ中太丸ゴシック体" panose="02010609010101010101" pitchFamily="1" charset="-128"/>
                <a:ea typeface="ＤＦ太丸ゴシック体"/>
              </a:rPr>
            </a:br>
            <a:r>
              <a:rPr lang="ja-JP" altLang="en-US" sz="2000" dirty="0" smtClean="0">
                <a:solidFill>
                  <a:srgbClr val="002060"/>
                </a:solidFill>
                <a:latin typeface="ＤＦ中太丸ゴシック体" panose="02010609010101010101" pitchFamily="1" charset="-128"/>
                <a:ea typeface="ＤＦ太丸ゴシック体"/>
              </a:rPr>
              <a:t>　　　気中に存在する水分量は同じです。</a:t>
            </a:r>
            <a:endParaRPr lang="ja-JP" altLang="en-US" sz="2000" dirty="0">
              <a:solidFill>
                <a:srgbClr val="002060"/>
              </a:solidFill>
              <a:latin typeface="ＤＦ中太丸ゴシック体" panose="02010609010101010101" pitchFamily="1" charset="-128"/>
              <a:ea typeface="ＤＦ太丸ゴシック体"/>
            </a:endParaRPr>
          </a:p>
        </p:txBody>
      </p:sp>
      <p:sp>
        <p:nvSpPr>
          <p:cNvPr id="11" name="正方形/長方形 10"/>
          <p:cNvSpPr/>
          <p:nvPr/>
        </p:nvSpPr>
        <p:spPr>
          <a:xfrm>
            <a:off x="827381" y="3464291"/>
            <a:ext cx="7724976" cy="1569660"/>
          </a:xfrm>
          <a:prstGeom prst="rect">
            <a:avLst/>
          </a:prstGeom>
        </p:spPr>
        <p:txBody>
          <a:bodyPr wrap="square">
            <a:spAutoFit/>
          </a:bodyPr>
          <a:lstStyle/>
          <a:p>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単位体積当りの空気に取り込める水蒸気の最大量は温度によって</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変わり，これ</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を飽和水蒸気量という。</a:t>
            </a:r>
            <a:endParaRPr lang="en-US" altLang="ja-JP" sz="2400" b="1" dirty="0" smtClean="0">
              <a:solidFill>
                <a:srgbClr val="002060"/>
              </a:solidFill>
              <a:latin typeface="ＤＦ中太丸ゴシック体" panose="02010609010101010101" pitchFamily="1" charset="-128"/>
              <a:ea typeface="ＤＦ中太丸ゴシック体" panose="02010609010101010101" pitchFamily="1" charset="-128"/>
            </a:endParaRPr>
          </a:p>
          <a:p>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この飽和水蒸気量と実際に空気に含まれている水蒸気量の比を百分率（％：</a:t>
            </a:r>
            <a:r>
              <a:rPr lang="en-US" altLang="ja-JP" sz="2400" b="1" dirty="0" smtClean="0">
                <a:solidFill>
                  <a:srgbClr val="002060"/>
                </a:solidFill>
                <a:latin typeface="ＤＦ中太丸ゴシック体" panose="02010609010101010101" pitchFamily="1" charset="-128"/>
                <a:ea typeface="ＤＦ中太丸ゴシック体" panose="02010609010101010101" pitchFamily="1" charset="-128"/>
              </a:rPr>
              <a:t>RH</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）で表したもの。</a:t>
            </a:r>
            <a:endParaRPr lang="ja-JP" altLang="en-US" sz="2400" b="1" dirty="0">
              <a:solidFill>
                <a:srgbClr val="002060"/>
              </a:solidFill>
              <a:latin typeface="ＤＦ中太丸ゴシック体" panose="02010609010101010101" pitchFamily="1" charset="-128"/>
              <a:ea typeface="ＤＦ中太丸ゴシック体" panose="02010609010101010101" pitchFamily="1" charset="-128"/>
            </a:endParaRPr>
          </a:p>
        </p:txBody>
      </p:sp>
    </p:spTree>
    <p:extLst>
      <p:ext uri="{BB962C8B-B14F-4D97-AF65-F5344CB8AC3E}">
        <p14:creationId xmlns:p14="http://schemas.microsoft.com/office/powerpoint/2010/main" val="23063107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2633007" y="1324190"/>
            <a:ext cx="6178793" cy="2664000"/>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1"/>
          <p:cNvSpPr>
            <a:spLocks noGrp="1"/>
          </p:cNvSpPr>
          <p:nvPr>
            <p:ph type="title"/>
          </p:nvPr>
        </p:nvSpPr>
        <p:spPr>
          <a:xfrm>
            <a:off x="0" y="35022"/>
            <a:ext cx="9144000" cy="1325563"/>
          </a:xfrm>
        </p:spPr>
        <p:txBody>
          <a:bodyPr/>
          <a:lstStyle/>
          <a:p>
            <a:pPr algn="ctr"/>
            <a:r>
              <a:rPr kumimoji="1" lang="ja-JP" altLang="en-US" dirty="0" smtClean="0">
                <a:solidFill>
                  <a:srgbClr val="002060"/>
                </a:solidFill>
                <a:latin typeface="ＤＦ太丸ゴシック体" panose="02010609010101010101" pitchFamily="1" charset="-128"/>
                <a:ea typeface="ＤＦ太丸ゴシック体" panose="02010609010101010101" pitchFamily="1" charset="-128"/>
              </a:rPr>
              <a:t>③ 温度計・湿度計</a:t>
            </a:r>
            <a:endParaRPr kumimoji="1"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5" name="正方形/長方形 4"/>
          <p:cNvSpPr/>
          <p:nvPr/>
        </p:nvSpPr>
        <p:spPr>
          <a:xfrm>
            <a:off x="1828800" y="5515876"/>
            <a:ext cx="7107382" cy="1200329"/>
          </a:xfrm>
          <a:prstGeom prst="rect">
            <a:avLst/>
          </a:prstGeom>
        </p:spPr>
        <p:txBody>
          <a:bodyPr wrap="square">
            <a:spAutoFit/>
          </a:bodyPr>
          <a:lstStyle/>
          <a:p>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＜注意＞</a:t>
            </a:r>
            <a:r>
              <a:rPr lang="en-US" altLang="ja-JP" b="1" dirty="0" smtClean="0">
                <a:solidFill>
                  <a:srgbClr val="C00000"/>
                </a:solidFill>
                <a:latin typeface="ＤＦ中太丸ゴシック体" panose="02010609010101010101" pitchFamily="1" charset="-128"/>
                <a:ea typeface="ＤＦ中太丸ゴシック体" panose="02010609010101010101" pitchFamily="1" charset="-128"/>
              </a:rPr>
              <a:t/>
            </a:r>
            <a:br>
              <a:rPr lang="en-US" altLang="ja-JP" b="1" dirty="0" smtClean="0">
                <a:solidFill>
                  <a:srgbClr val="C00000"/>
                </a:solidFill>
                <a:latin typeface="ＤＦ中太丸ゴシック体" panose="02010609010101010101" pitchFamily="1" charset="-128"/>
                <a:ea typeface="ＤＦ中太丸ゴシック体" panose="02010609010101010101" pitchFamily="1" charset="-128"/>
              </a:rPr>
            </a:b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　　アナログ式（棒状温度計など</a:t>
            </a: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），デジタル式</a:t>
            </a: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の両方が使われ</a:t>
            </a:r>
            <a:r>
              <a:rPr lang="en-US" altLang="ja-JP" b="1" dirty="0" smtClean="0">
                <a:solidFill>
                  <a:srgbClr val="C00000"/>
                </a:solidFill>
                <a:latin typeface="ＤＦ中太丸ゴシック体" panose="02010609010101010101" pitchFamily="1" charset="-128"/>
                <a:ea typeface="ＤＦ中太丸ゴシック体" panose="02010609010101010101" pitchFamily="1" charset="-128"/>
              </a:rPr>
              <a:t/>
            </a:r>
            <a:br>
              <a:rPr lang="en-US" altLang="ja-JP" b="1" dirty="0" smtClean="0">
                <a:solidFill>
                  <a:srgbClr val="C00000"/>
                </a:solidFill>
                <a:latin typeface="ＤＦ中太丸ゴシック体" panose="02010609010101010101" pitchFamily="1" charset="-128"/>
                <a:ea typeface="ＤＦ中太丸ゴシック体" panose="02010609010101010101" pitchFamily="1" charset="-128"/>
              </a:rPr>
            </a:b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　　ている</a:t>
            </a: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が，構造</a:t>
            </a: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や測定値の特性がそれぞれに異なっているの</a:t>
            </a:r>
            <a:r>
              <a:rPr lang="en-US" altLang="ja-JP" b="1" dirty="0" smtClean="0">
                <a:solidFill>
                  <a:srgbClr val="C00000"/>
                </a:solidFill>
                <a:latin typeface="ＤＦ中太丸ゴシック体" panose="02010609010101010101" pitchFamily="1" charset="-128"/>
                <a:ea typeface="ＤＦ中太丸ゴシック体" panose="02010609010101010101" pitchFamily="1" charset="-128"/>
              </a:rPr>
              <a:t/>
            </a:r>
            <a:br>
              <a:rPr lang="en-US" altLang="ja-JP" b="1" dirty="0" smtClean="0">
                <a:solidFill>
                  <a:srgbClr val="C00000"/>
                </a:solidFill>
                <a:latin typeface="ＤＦ中太丸ゴシック体" panose="02010609010101010101" pitchFamily="1" charset="-128"/>
                <a:ea typeface="ＤＦ中太丸ゴシック体" panose="02010609010101010101" pitchFamily="1" charset="-128"/>
              </a:rPr>
            </a:b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　　</a:t>
            </a: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で，測定値</a:t>
            </a:r>
            <a:r>
              <a:rPr lang="ja-JP" altLang="en-US" b="1" dirty="0" smtClean="0">
                <a:solidFill>
                  <a:srgbClr val="C00000"/>
                </a:solidFill>
                <a:latin typeface="ＤＦ中太丸ゴシック体" panose="02010609010101010101" pitchFamily="1" charset="-128"/>
                <a:ea typeface="ＤＦ中太丸ゴシック体" panose="02010609010101010101" pitchFamily="1" charset="-128"/>
              </a:rPr>
              <a:t>を利用する際には十分注意する必要がある。</a:t>
            </a:r>
            <a:endParaRPr lang="ja-JP" altLang="en-US" b="1" dirty="0">
              <a:solidFill>
                <a:srgbClr val="C00000"/>
              </a:solidFill>
              <a:latin typeface="ＤＦ中太丸ゴシック体" panose="02010609010101010101" pitchFamily="1" charset="-128"/>
              <a:ea typeface="ＤＦ中太丸ゴシック体" panose="02010609010101010101" pitchFamily="1" charset="-128"/>
            </a:endParaRPr>
          </a:p>
        </p:txBody>
      </p:sp>
      <p:sp>
        <p:nvSpPr>
          <p:cNvPr id="6" name="正方形/長方形 5"/>
          <p:cNvSpPr/>
          <p:nvPr/>
        </p:nvSpPr>
        <p:spPr>
          <a:xfrm>
            <a:off x="2833352" y="1977942"/>
            <a:ext cx="6084937" cy="1815882"/>
          </a:xfrm>
          <a:prstGeom prst="rect">
            <a:avLst/>
          </a:prstGeom>
        </p:spPr>
        <p:txBody>
          <a:bodyPr wrap="square">
            <a:spAutoFit/>
          </a:bodyPr>
          <a:lstStyle/>
          <a:p>
            <a:r>
              <a:rPr lang="ja-JP" altLang="en-US" sz="2800" b="1" dirty="0" smtClean="0">
                <a:solidFill>
                  <a:srgbClr val="002060"/>
                </a:solidFill>
                <a:latin typeface="ＤＦ中太丸ゴシック体" panose="02010609010101010101" pitchFamily="1" charset="-128"/>
                <a:ea typeface="ＤＦ中太丸ゴシック体" panose="02010609010101010101" pitchFamily="1" charset="-128"/>
              </a:rPr>
              <a:t>一定の気流速度下の乾球温度及び湿球温度を測定する。室内温熱環境で最も正確に室温及び相対湿度の測定ができる温度・湿度計。</a:t>
            </a:r>
            <a:endParaRPr lang="ja-JP" altLang="en-US" sz="2800" b="1" dirty="0">
              <a:solidFill>
                <a:srgbClr val="002060"/>
              </a:solidFill>
              <a:latin typeface="ＤＦ中太丸ゴシック体" panose="02010609010101010101" pitchFamily="1" charset="-128"/>
              <a:ea typeface="ＤＦ中太丸ゴシック体" panose="02010609010101010101" pitchFamily="1" charset="-128"/>
            </a:endParaRPr>
          </a:p>
        </p:txBody>
      </p:sp>
      <p:pic>
        <p:nvPicPr>
          <p:cNvPr id="7" name="図 6"/>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2472" y="1091425"/>
            <a:ext cx="1648335" cy="2875874"/>
          </a:xfrm>
          <a:prstGeom prst="rect">
            <a:avLst/>
          </a:prstGeom>
          <a:noFill/>
          <a:ln>
            <a:noFill/>
          </a:ln>
        </p:spPr>
      </p:pic>
      <p:sp>
        <p:nvSpPr>
          <p:cNvPr id="9" name="正方形/長方形 8"/>
          <p:cNvSpPr/>
          <p:nvPr/>
        </p:nvSpPr>
        <p:spPr>
          <a:xfrm>
            <a:off x="3783410" y="1389737"/>
            <a:ext cx="3877985" cy="584775"/>
          </a:xfrm>
          <a:prstGeom prst="rect">
            <a:avLst/>
          </a:prstGeom>
          <a:noFill/>
        </p:spPr>
        <p:txBody>
          <a:bodyPr wrap="none">
            <a:spAutoFit/>
          </a:bodyPr>
          <a:lstStyle/>
          <a:p>
            <a:r>
              <a:rPr lang="ja-JP" altLang="en-US" sz="3200" dirty="0" smtClean="0">
                <a:solidFill>
                  <a:srgbClr val="C00000"/>
                </a:solidFill>
                <a:latin typeface="ＤＦ太丸ゴシック体" panose="02010609010101010101" pitchFamily="1" charset="-128"/>
                <a:ea typeface="ＤＦ太丸ゴシック体" panose="02010609010101010101" pitchFamily="1" charset="-128"/>
              </a:rPr>
              <a:t>アスマン通風乾湿計</a:t>
            </a:r>
            <a:endParaRPr lang="ja-JP" altLang="en-US" sz="3200" dirty="0">
              <a:solidFill>
                <a:srgbClr val="C00000"/>
              </a:solidFill>
              <a:latin typeface="ＤＦ太丸ゴシック体" panose="02010609010101010101" pitchFamily="1" charset="-128"/>
              <a:ea typeface="ＤＦ太丸ゴシック体" panose="02010609010101010101" pitchFamily="1" charset="-128"/>
            </a:endParaRPr>
          </a:p>
        </p:txBody>
      </p:sp>
      <p:sp>
        <p:nvSpPr>
          <p:cNvPr id="11" name="正方形/長方形 10"/>
          <p:cNvSpPr/>
          <p:nvPr/>
        </p:nvSpPr>
        <p:spPr>
          <a:xfrm>
            <a:off x="1828799" y="4130881"/>
            <a:ext cx="7087237" cy="1384995"/>
          </a:xfrm>
          <a:prstGeom prst="rect">
            <a:avLst/>
          </a:prstGeom>
        </p:spPr>
        <p:txBody>
          <a:bodyPr wrap="square">
            <a:spAutoFit/>
          </a:bodyPr>
          <a:lstStyle/>
          <a:p>
            <a:r>
              <a:rPr lang="ja-JP" altLang="en-US" sz="2400" dirty="0" smtClean="0">
                <a:solidFill>
                  <a:srgbClr val="002060"/>
                </a:solidFill>
                <a:latin typeface="ＤＦ太丸ゴシック体" panose="02010609010101010101" pitchFamily="1" charset="-128"/>
                <a:ea typeface="ＤＦ太丸ゴシック体" panose="02010609010101010101" pitchFamily="1" charset="-128"/>
              </a:rPr>
              <a:t>アウグスト乾湿計</a:t>
            </a:r>
          </a:p>
          <a:p>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　湿球と乾球とを大気中に開放したもの</a:t>
            </a: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で，固定</a:t>
            </a: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しての測</a:t>
            </a:r>
            <a: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　定に用いられる。</a:t>
            </a:r>
            <a: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t>1</a:t>
            </a: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a:t>
            </a:r>
            <a: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t>2%</a:t>
            </a: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程度の誤差が無視できる</a:t>
            </a: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場合，気</a:t>
            </a:r>
            <a: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　圧測定を行わずに</a:t>
            </a:r>
            <a:r>
              <a:rPr lang="en-US" altLang="ja-JP" sz="2000" dirty="0" smtClean="0">
                <a:solidFill>
                  <a:srgbClr val="002060"/>
                </a:solidFill>
                <a:latin typeface="ＤＦ中太丸ゴシック体" panose="02010609010101010101" pitchFamily="1" charset="-128"/>
                <a:ea typeface="ＤＦ中太丸ゴシック体" panose="02010609010101010101" pitchFamily="1" charset="-128"/>
              </a:rPr>
              <a:t>1</a:t>
            </a:r>
            <a:r>
              <a:rPr lang="ja-JP" altLang="en-US" sz="2000" dirty="0" smtClean="0">
                <a:solidFill>
                  <a:srgbClr val="002060"/>
                </a:solidFill>
                <a:latin typeface="ＤＦ中太丸ゴシック体" panose="02010609010101010101" pitchFamily="1" charset="-128"/>
                <a:ea typeface="ＤＦ中太丸ゴシック体" panose="02010609010101010101" pitchFamily="1" charset="-128"/>
              </a:rPr>
              <a:t>気圧のときの湿度算出表を用いる。</a:t>
            </a:r>
            <a:endParaRPr lang="ja-JP" altLang="en-US" sz="2000" dirty="0">
              <a:solidFill>
                <a:srgbClr val="002060"/>
              </a:solidFill>
              <a:latin typeface="ＤＦ中太丸ゴシック体" panose="02010609010101010101" pitchFamily="1" charset="-128"/>
              <a:ea typeface="ＤＦ中太丸ゴシック体" panose="02010609010101010101" pitchFamily="1" charset="-128"/>
            </a:endParaRPr>
          </a:p>
        </p:txBody>
      </p:sp>
      <p:pic>
        <p:nvPicPr>
          <p:cNvPr id="2" name="図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9431" y="4024944"/>
            <a:ext cx="1065371" cy="2655933"/>
          </a:xfrm>
          <a:prstGeom prst="rect">
            <a:avLst/>
          </a:prstGeom>
        </p:spPr>
      </p:pic>
    </p:spTree>
    <p:extLst>
      <p:ext uri="{BB962C8B-B14F-4D97-AF65-F5344CB8AC3E}">
        <p14:creationId xmlns:p14="http://schemas.microsoft.com/office/powerpoint/2010/main" val="4663080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1016258" y="4413342"/>
            <a:ext cx="7111484" cy="683009"/>
          </a:xfrm>
          <a:prstGeom prst="roundRect">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0" y="143258"/>
            <a:ext cx="9144000" cy="1325563"/>
          </a:xfrm>
        </p:spPr>
        <p:txBody>
          <a:bodyPr>
            <a:normAutofit/>
          </a:bodyPr>
          <a:lstStyle/>
          <a:p>
            <a:pPr algn="ctr"/>
            <a:r>
              <a:rPr kumimoji="1" lang="ja-JP" altLang="en-US" sz="4000" dirty="0" smtClean="0">
                <a:solidFill>
                  <a:srgbClr val="002060"/>
                </a:solidFill>
                <a:latin typeface="ＤＦ太丸ゴシック体" panose="02010609010101010101" pitchFamily="1" charset="-128"/>
                <a:ea typeface="ＤＦ太丸ゴシック体" panose="02010609010101010101" pitchFamily="1" charset="-128"/>
              </a:rPr>
              <a:t>学校</a:t>
            </a:r>
            <a:r>
              <a:rPr kumimoji="1" lang="ja-JP" altLang="en-US" sz="4000" dirty="0" smtClean="0">
                <a:solidFill>
                  <a:srgbClr val="002060"/>
                </a:solidFill>
                <a:latin typeface="ＤＦ太丸ゴシック体" panose="02010609010101010101" pitchFamily="1" charset="-128"/>
                <a:ea typeface="ＤＦ太丸ゴシック体" panose="02010609010101010101" pitchFamily="1" charset="-128"/>
              </a:rPr>
              <a:t>でよく</a:t>
            </a:r>
            <a:r>
              <a:rPr kumimoji="1" lang="ja-JP" altLang="en-US" sz="4000" dirty="0" smtClean="0">
                <a:solidFill>
                  <a:srgbClr val="002060"/>
                </a:solidFill>
                <a:latin typeface="ＤＦ太丸ゴシック体" panose="02010609010101010101" pitchFamily="1" charset="-128"/>
                <a:ea typeface="ＤＦ太丸ゴシック体" panose="02010609010101010101" pitchFamily="1" charset="-128"/>
              </a:rPr>
              <a:t>用いられる温度・湿度計</a:t>
            </a:r>
            <a:endParaRPr kumimoji="1" lang="ja-JP" altLang="en-US" sz="4000" dirty="0">
              <a:solidFill>
                <a:srgbClr val="002060"/>
              </a:solidFill>
              <a:latin typeface="ＤＦ太丸ゴシック体" panose="02010609010101010101" pitchFamily="1" charset="-128"/>
              <a:ea typeface="ＤＦ太丸ゴシック体" panose="02010609010101010101" pitchFamily="1" charset="-128"/>
            </a:endParaRPr>
          </a:p>
        </p:txBody>
      </p:sp>
      <p:pic>
        <p:nvPicPr>
          <p:cNvPr id="4" name="図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7453" y="1369136"/>
            <a:ext cx="2809768" cy="2813097"/>
          </a:xfrm>
          <a:prstGeom prst="rect">
            <a:avLst/>
          </a:prstGeom>
        </p:spPr>
      </p:pic>
      <p:sp>
        <p:nvSpPr>
          <p:cNvPr id="5" name="正方形/長方形 4"/>
          <p:cNvSpPr/>
          <p:nvPr/>
        </p:nvSpPr>
        <p:spPr>
          <a:xfrm>
            <a:off x="3127221" y="1352505"/>
            <a:ext cx="5486401" cy="3046988"/>
          </a:xfrm>
          <a:prstGeom prst="rect">
            <a:avLst/>
          </a:prstGeom>
        </p:spPr>
        <p:txBody>
          <a:bodyPr wrap="square">
            <a:spAutoFit/>
          </a:bodyPr>
          <a:lstStyle/>
          <a:p>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左の温度・湿度計は</a:t>
            </a:r>
            <a:r>
              <a:rPr lang="ja-JP" altLang="en-US" sz="2400" b="1" dirty="0" smtClean="0">
                <a:solidFill>
                  <a:srgbClr val="C00000"/>
                </a:solidFill>
                <a:latin typeface="ＤＦ中太丸ゴシック体" panose="02010609010101010101" pitchFamily="1" charset="-128"/>
                <a:ea typeface="ＤＦ中太丸ゴシック体" panose="02010609010101010101" pitchFamily="1" charset="-128"/>
              </a:rPr>
              <a:t>バイメタル式</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a:t>
            </a:r>
            <a:endParaRPr lang="en-US" altLang="ja-JP" sz="2400" b="1" dirty="0" smtClean="0">
              <a:solidFill>
                <a:srgbClr val="002060"/>
              </a:solidFill>
              <a:latin typeface="ＤＦ中太丸ゴシック体" panose="02010609010101010101" pitchFamily="1" charset="-128"/>
              <a:ea typeface="ＤＦ中太丸ゴシック体" panose="02010609010101010101" pitchFamily="1" charset="-128"/>
            </a:endParaRPr>
          </a:p>
          <a:p>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温度</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は，伸縮性</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の度合いが違う金属を</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張り合わせ，温度</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変化によって曲がることを利用して針が動く。</a:t>
            </a:r>
          </a:p>
          <a:p>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湿度</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は，金属</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や有機材料・非吸湿材料など収縮率の異なる感湿剤を張り合わせること</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で，湿度</a:t>
            </a:r>
            <a:r>
              <a:rPr lang="ja-JP" altLang="en-US" sz="2400" b="1" dirty="0" smtClean="0">
                <a:solidFill>
                  <a:srgbClr val="002060"/>
                </a:solidFill>
                <a:latin typeface="ＤＦ中太丸ゴシック体" panose="02010609010101010101" pitchFamily="1" charset="-128"/>
                <a:ea typeface="ＤＦ中太丸ゴシック体" panose="02010609010101010101" pitchFamily="1" charset="-128"/>
              </a:rPr>
              <a:t>の変化で曲がることを利用して針が動く。</a:t>
            </a:r>
          </a:p>
        </p:txBody>
      </p:sp>
      <p:sp>
        <p:nvSpPr>
          <p:cNvPr id="6" name="正方形/長方形 5"/>
          <p:cNvSpPr/>
          <p:nvPr/>
        </p:nvSpPr>
        <p:spPr>
          <a:xfrm>
            <a:off x="1016258" y="5126189"/>
            <a:ext cx="7497850" cy="1600438"/>
          </a:xfrm>
          <a:prstGeom prst="rect">
            <a:avLst/>
          </a:prstGeom>
        </p:spPr>
        <p:txBody>
          <a:bodyPr wrap="square">
            <a:spAutoFit/>
          </a:bodyPr>
          <a:lstStyle/>
          <a:p>
            <a:r>
              <a:rPr lang="ja-JP" altLang="en-US" dirty="0" smtClean="0">
                <a:solidFill>
                  <a:srgbClr val="002060"/>
                </a:solidFill>
                <a:latin typeface="ＤＦ中太丸ゴシック体" panose="02010609010101010101" pitchFamily="1" charset="-128"/>
                <a:ea typeface="ＤＦ中太丸ゴシック体" panose="02010609010101010101" pitchFamily="1" charset="-128"/>
              </a:rPr>
              <a:t>＜参考＞</a:t>
            </a:r>
            <a:r>
              <a:rPr lang="ja-JP" altLang="en-US" dirty="0" smtClean="0">
                <a:solidFill>
                  <a:srgbClr val="002060"/>
                </a:solidFill>
                <a:latin typeface="ＤＦ中太丸ゴシック体" panose="02010609010101010101" pitchFamily="1" charset="-128"/>
                <a:ea typeface="ＤＦ中太丸ゴシック体" panose="02010609010101010101" pitchFamily="1" charset="-128"/>
              </a:rPr>
              <a:t>　デジタル温度・湿度計</a:t>
            </a:r>
          </a:p>
          <a:p>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　　　家庭用・教材用としては温度の変化によって電気が流れやすく</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なったり，</a:t>
            </a:r>
            <a: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　　　流れにくくなるのを敏感にとらえるサーミスタ</a:t>
            </a:r>
            <a: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t>(</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抵抗</a:t>
            </a:r>
            <a: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t>)</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を使ってその変</a:t>
            </a:r>
            <a: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　　　化を計算して温度を</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出し，湿度</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は感湿剤が湿気を多く含むと電流が流れ</a:t>
            </a:r>
            <a: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　　　</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やすく，乾燥</a:t>
            </a: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すると流れにくくなるのでその流れやすさの抵抗の変化で</a:t>
            </a:r>
            <a: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t/>
            </a:r>
            <a:br>
              <a:rPr lang="en-US" altLang="ja-JP" sz="1600" dirty="0" smtClean="0">
                <a:solidFill>
                  <a:srgbClr val="002060"/>
                </a:solidFill>
                <a:latin typeface="ＤＦ中太丸ゴシック体" panose="02010609010101010101" pitchFamily="1" charset="-128"/>
                <a:ea typeface="ＤＦ中太丸ゴシック体" panose="02010609010101010101" pitchFamily="1" charset="-128"/>
              </a:rPr>
            </a:br>
            <a:r>
              <a:rPr lang="ja-JP" altLang="en-US" sz="1600" dirty="0" smtClean="0">
                <a:solidFill>
                  <a:srgbClr val="002060"/>
                </a:solidFill>
                <a:latin typeface="ＤＦ中太丸ゴシック体" panose="02010609010101010101" pitchFamily="1" charset="-128"/>
                <a:ea typeface="ＤＦ中太丸ゴシック体" panose="02010609010101010101" pitchFamily="1" charset="-128"/>
              </a:rPr>
              <a:t>　　　計る。電気式湿度計は相対湿度を計測している。</a:t>
            </a:r>
          </a:p>
        </p:txBody>
      </p:sp>
      <p:sp>
        <p:nvSpPr>
          <p:cNvPr id="7" name="正方形/長方形 6"/>
          <p:cNvSpPr/>
          <p:nvPr/>
        </p:nvSpPr>
        <p:spPr>
          <a:xfrm>
            <a:off x="1196717" y="4468540"/>
            <a:ext cx="6750566" cy="584775"/>
          </a:xfrm>
          <a:prstGeom prst="rect">
            <a:avLst/>
          </a:prstGeom>
          <a:noFill/>
        </p:spPr>
        <p:txBody>
          <a:bodyPr wrap="none">
            <a:spAutoFit/>
          </a:bodyPr>
          <a:lstStyle/>
          <a:p>
            <a:r>
              <a:rPr lang="ja-JP" altLang="en-US" sz="3200" dirty="0" smtClean="0">
                <a:solidFill>
                  <a:srgbClr val="C00000"/>
                </a:solidFill>
                <a:latin typeface="ＤＦ太丸ゴシック体" panose="02010609010101010101" pitchFamily="1" charset="-128"/>
                <a:ea typeface="ＤＦ太丸ゴシック体" panose="02010609010101010101" pitchFamily="1" charset="-128"/>
              </a:rPr>
              <a:t>アスマン通風乾湿計での校正が必要</a:t>
            </a:r>
            <a:endParaRPr lang="ja-JP" altLang="en-US" sz="3200" dirty="0">
              <a:solidFill>
                <a:srgbClr val="C00000"/>
              </a:solidFill>
              <a:latin typeface="ＤＦ太丸ゴシック体" panose="02010609010101010101" pitchFamily="1" charset="-128"/>
              <a:ea typeface="ＤＦ太丸ゴシック体" panose="02010609010101010101" pitchFamily="1" charset="-128"/>
            </a:endParaRPr>
          </a:p>
        </p:txBody>
      </p:sp>
    </p:spTree>
    <p:extLst>
      <p:ext uri="{BB962C8B-B14F-4D97-AF65-F5344CB8AC3E}">
        <p14:creationId xmlns:p14="http://schemas.microsoft.com/office/powerpoint/2010/main" val="2535358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104167"/>
            <a:ext cx="9144000" cy="9104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smtClean="0">
                <a:solidFill>
                  <a:srgbClr val="002060"/>
                </a:solidFill>
                <a:latin typeface="ＤＦ太丸ゴシック体" panose="02010609010101010101" pitchFamily="1" charset="-128"/>
                <a:ea typeface="ＤＦ太丸ゴシック体" panose="02010609010101010101" pitchFamily="1" charset="-128"/>
              </a:rPr>
              <a:t>加湿器</a:t>
            </a:r>
            <a:endParaRPr lang="ja-JP" altLang="en-US" sz="4000"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2" name="正方形/長方形 1"/>
          <p:cNvSpPr/>
          <p:nvPr/>
        </p:nvSpPr>
        <p:spPr>
          <a:xfrm>
            <a:off x="439533" y="1381965"/>
            <a:ext cx="8428893" cy="1938992"/>
          </a:xfrm>
          <a:prstGeom prst="rect">
            <a:avLst/>
          </a:prstGeom>
        </p:spPr>
        <p:txBody>
          <a:bodyPr wrap="square">
            <a:spAutoFit/>
          </a:bodyPr>
          <a:lstStyle/>
          <a:p>
            <a:r>
              <a:rPr lang="ja-JP"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冬期</a:t>
            </a:r>
            <a:r>
              <a:rPr lang="ja-JP" altLang="ja-JP" sz="20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の湿度が低くなる時期（暖房時）</a:t>
            </a:r>
            <a:r>
              <a:rPr lang="ja-JP"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に湿度</a:t>
            </a:r>
            <a:r>
              <a:rPr lang="ja-JP" altLang="ja-JP" sz="20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を</a:t>
            </a:r>
            <a:r>
              <a:rPr lang="ja-JP"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高める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ために</a:t>
            </a:r>
            <a:r>
              <a:rPr lang="ja-JP"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使用</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する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が，</a:t>
            </a:r>
            <a:r>
              <a:rPr lang="ja-JP"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細菌</a:t>
            </a:r>
            <a:r>
              <a:rPr lang="ja-JP" altLang="ja-JP" sz="20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汚染の温床となる場合もあるので利用には</a:t>
            </a:r>
            <a:r>
              <a:rPr lang="ja-JP"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注意</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が必要！</a:t>
            </a: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
            </a:r>
            <a:b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b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石油</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ストーブやガスファンヒーター</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など，「</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燃やす」ことによって暖める暖房器具からは水分（水蒸気）が</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出て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いて，気温</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が上がって</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も，水分</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の絶対量が増える</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ので，あまり</a:t>
            </a:r>
            <a:r>
              <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rPr>
              <a:t>乾燥</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しない。</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ただし，電気ストーブ，</a:t>
            </a:r>
            <a:r>
              <a:rPr lang="en-US" altLang="ja-JP" sz="2000" dirty="0" smtClean="0">
                <a:solidFill>
                  <a:srgbClr val="002060"/>
                </a:solidFill>
                <a:latin typeface="ＤＦＰ中太丸ゴシック体" panose="020F0700010101010101" pitchFamily="50" charset="-128"/>
                <a:ea typeface="ＤＦＰ中太丸ゴシック体" panose="020F0700010101010101" pitchFamily="50" charset="-128"/>
              </a:rPr>
              <a:t>FF</a:t>
            </a:r>
            <a:r>
              <a:rPr lang="ja-JP" altLang="en-US" sz="2000" dirty="0" smtClean="0">
                <a:solidFill>
                  <a:srgbClr val="002060"/>
                </a:solidFill>
                <a:latin typeface="ＤＦＰ中太丸ゴシック体" panose="020F0700010101010101" pitchFamily="50" charset="-128"/>
                <a:ea typeface="ＤＦＰ中太丸ゴシック体" panose="020F0700010101010101" pitchFamily="50" charset="-128"/>
              </a:rPr>
              <a:t>式ガスヒーター等は水分は出さないので注意する。</a:t>
            </a:r>
            <a:endParaRPr lang="ja-JP" altLang="en-US" sz="20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6" name="正方形/長方形 5"/>
          <p:cNvSpPr/>
          <p:nvPr/>
        </p:nvSpPr>
        <p:spPr>
          <a:xfrm>
            <a:off x="3083775" y="3397031"/>
            <a:ext cx="5784652" cy="2585323"/>
          </a:xfrm>
          <a:prstGeom prst="rect">
            <a:avLst/>
          </a:prstGeom>
          <a:solidFill>
            <a:srgbClr val="FFFF99"/>
          </a:solidFill>
          <a:ln>
            <a:solidFill>
              <a:srgbClr val="0070C0"/>
            </a:solidFill>
          </a:ln>
        </p:spPr>
        <p:txBody>
          <a:bodyPr wrap="square">
            <a:spAutoFit/>
          </a:bodyPr>
          <a:lstStyle/>
          <a:p>
            <a:pPr marL="263525" indent="-263525"/>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・卓上型は、</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スチームファン式</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ヒーターレスファン式</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（気化式</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ハイブリッド式</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（加熱気化式</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超音波式</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等がある。</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スチームファン式</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は</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ヒーターで水を</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加熱</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沸騰</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させて蒸気に</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変え</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て，</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ファン</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で直接室内</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に放出する</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ため加湿</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の</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効果が</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得られやす</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く，また，</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水</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を加熱するため</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細菌汚染</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など</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衛生面</a:t>
            </a:r>
            <a:r>
              <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の</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問題</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も</a:t>
            </a:r>
            <a:r>
              <a:rPr lang="ja-JP" altLang="ja-JP"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少ない</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。他</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は，フィルター</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や水の交換が必ず必要です。</a:t>
            </a:r>
            <a:endParaRPr lang="en-US"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endParaRPr>
          </a:p>
          <a:p>
            <a:pPr marL="263525" indent="-263525"/>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・空調機</a:t>
            </a:r>
            <a:r>
              <a:rPr lang="ja-JP" altLang="en-US"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組込み</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型はエアハンドリングユニットや業務用</a:t>
            </a:r>
            <a:r>
              <a:rPr lang="ja-JP" altLang="en-US"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のエアコンに一体化</a:t>
            </a:r>
            <a:r>
              <a:rPr lang="ja-JP" altLang="en-US" b="1" kern="100" dirty="0" smtClean="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され加湿能力は高い。</a:t>
            </a:r>
            <a:endParaRPr lang="ja-JP" altLang="ja-JP" b="1" kern="100" dirty="0">
              <a:solidFill>
                <a:srgbClr val="002060"/>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endParaRPr>
          </a:p>
        </p:txBody>
      </p:sp>
      <p:pic>
        <p:nvPicPr>
          <p:cNvPr id="8" name="図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9533" y="5082496"/>
            <a:ext cx="2542785" cy="1695190"/>
          </a:xfrm>
          <a:prstGeom prst="rect">
            <a:avLst/>
          </a:prstGeom>
        </p:spPr>
      </p:pic>
      <p:grpSp>
        <p:nvGrpSpPr>
          <p:cNvPr id="14" name="グループ化 13"/>
          <p:cNvGrpSpPr/>
          <p:nvPr/>
        </p:nvGrpSpPr>
        <p:grpSpPr>
          <a:xfrm>
            <a:off x="439533" y="3354132"/>
            <a:ext cx="2542785" cy="1695189"/>
            <a:chOff x="439533" y="3350738"/>
            <a:chExt cx="2542785" cy="1695189"/>
          </a:xfrm>
        </p:grpSpPr>
        <p:pic>
          <p:nvPicPr>
            <p:cNvPr id="9" name="図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9533" y="3350738"/>
              <a:ext cx="2542785" cy="1695189"/>
            </a:xfrm>
            <a:prstGeom prst="rect">
              <a:avLst/>
            </a:prstGeom>
          </p:spPr>
        </p:pic>
        <p:sp>
          <p:nvSpPr>
            <p:cNvPr id="10" name="正方形/長方形 9"/>
            <p:cNvSpPr/>
            <p:nvPr/>
          </p:nvSpPr>
          <p:spPr>
            <a:xfrm>
              <a:off x="631142" y="3363731"/>
              <a:ext cx="2016899" cy="307777"/>
            </a:xfrm>
            <a:prstGeom prst="rect">
              <a:avLst/>
            </a:prstGeom>
          </p:spPr>
          <p:txBody>
            <a:bodyPr wrap="none">
              <a:spAutoFit/>
            </a:bodyPr>
            <a:lstStyle/>
            <a:p>
              <a:r>
                <a:rPr lang="ja-JP" altLang="ja-JP" sz="1400" b="1" kern="100" dirty="0" smtClean="0">
                  <a:solidFill>
                    <a:schemeClr val="bg1"/>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スチームファン式</a:t>
              </a:r>
              <a:r>
                <a:rPr lang="ja-JP" altLang="en-US" sz="1400" b="1" kern="100" dirty="0" smtClean="0">
                  <a:solidFill>
                    <a:schemeClr val="bg1"/>
                  </a:solidFill>
                  <a:latin typeface="ＤＦＰ中太丸ゴシック体" panose="020F0700010101010101" pitchFamily="50" charset="-128"/>
                  <a:ea typeface="ＤＦＰ中太丸ゴシック体" panose="020F0700010101010101" pitchFamily="50" charset="-128"/>
                  <a:cs typeface="Times New Roman" panose="02020603050405020304" pitchFamily="18" charset="0"/>
                </a:rPr>
                <a:t>加湿器</a:t>
              </a:r>
              <a:endParaRPr lang="ja-JP" altLang="en-US" sz="1400" dirty="0">
                <a:solidFill>
                  <a:schemeClr val="bg1"/>
                </a:solidFill>
              </a:endParaRPr>
            </a:p>
          </p:txBody>
        </p:sp>
      </p:grpSp>
      <p:sp>
        <p:nvSpPr>
          <p:cNvPr id="11" name="テキスト ボックス 10"/>
          <p:cNvSpPr txBox="1"/>
          <p:nvPr/>
        </p:nvSpPr>
        <p:spPr>
          <a:xfrm>
            <a:off x="2982318" y="6058428"/>
            <a:ext cx="5705071" cy="523220"/>
          </a:xfrm>
          <a:prstGeom prst="rect">
            <a:avLst/>
          </a:prstGeom>
          <a:noFill/>
        </p:spPr>
        <p:txBody>
          <a:bodyPr wrap="square" rtlCol="0">
            <a:spAutoFit/>
          </a:bodyPr>
          <a:lstStyle/>
          <a:p>
            <a:r>
              <a:rPr kumimoji="1" lang="ja-JP" altLang="en-US" sz="1400" b="1" dirty="0" smtClean="0">
                <a:solidFill>
                  <a:srgbClr val="002060"/>
                </a:solidFill>
                <a:latin typeface="ＤＦＰ中太丸ゴシック体" panose="020F0700010101010101" pitchFamily="50" charset="-128"/>
                <a:ea typeface="ＤＦＰ中太丸ゴシック体" panose="020F0700010101010101" pitchFamily="50" charset="-128"/>
              </a:rPr>
              <a:t>＊濡れたぞうきんやバケツの水張り等については温度を</a:t>
            </a:r>
            <a:r>
              <a:rPr kumimoji="1" lang="ja-JP" altLang="en-US" sz="1400" b="1" dirty="0" smtClean="0">
                <a:solidFill>
                  <a:srgbClr val="002060"/>
                </a:solidFill>
                <a:latin typeface="ＤＦＰ中太丸ゴシック体" panose="020F0700010101010101" pitchFamily="50" charset="-128"/>
                <a:ea typeface="ＤＦＰ中太丸ゴシック体" panose="020F0700010101010101" pitchFamily="50" charset="-128"/>
              </a:rPr>
              <a:t>上げない場合，</a:t>
            </a:r>
            <a:r>
              <a:rPr kumimoji="1" lang="en-US" altLang="ja-JP" sz="14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kumimoji="1" lang="en-US" altLang="ja-JP" sz="14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kumimoji="1" lang="ja-JP" altLang="en-US" sz="1400" b="1" dirty="0" smtClean="0">
                <a:solidFill>
                  <a:srgbClr val="002060"/>
                </a:solidFill>
                <a:latin typeface="ＤＦＰ中太丸ゴシック体" panose="020F0700010101010101" pitchFamily="50" charset="-128"/>
                <a:ea typeface="ＤＦＰ中太丸ゴシック体" panose="020F0700010101010101" pitchFamily="50" charset="-128"/>
              </a:rPr>
              <a:t>　湿度を上げる効果は少ない。カビ等にも注意が必要です。</a:t>
            </a:r>
            <a:endParaRPr kumimoji="1" lang="en-US" altLang="ja-JP" sz="1400" b="1" dirty="0" smtClean="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3" name="正方形/長方形 12"/>
          <p:cNvSpPr/>
          <p:nvPr/>
        </p:nvSpPr>
        <p:spPr>
          <a:xfrm>
            <a:off x="0" y="876713"/>
            <a:ext cx="9144000" cy="523220"/>
          </a:xfrm>
          <a:prstGeom prst="rect">
            <a:avLst/>
          </a:prstGeom>
        </p:spPr>
        <p:txBody>
          <a:bodyPr wrap="square">
            <a:spAutoFit/>
          </a:bodyPr>
          <a:lstStyle/>
          <a:p>
            <a:pPr algn="ctr"/>
            <a:r>
              <a:rPr lang="ja-JP" altLang="en-US" sz="2800" b="1" spc="-150" dirty="0">
                <a:solidFill>
                  <a:srgbClr val="FF0000"/>
                </a:solidFill>
                <a:latin typeface="ＤＦＰ中太丸ゴシック体" panose="020F0700010101010101" pitchFamily="50" charset="-128"/>
                <a:ea typeface="ＤＦＰ中太丸ゴシック体" panose="020F0700010101010101" pitchFamily="50" charset="-128"/>
              </a:rPr>
              <a:t>加湿器は加湿源が無いときに</a:t>
            </a:r>
            <a:r>
              <a:rPr lang="ja-JP" altLang="en-US" sz="2800" b="1" spc="-150" dirty="0" smtClean="0">
                <a:solidFill>
                  <a:srgbClr val="FF0000"/>
                </a:solidFill>
                <a:latin typeface="ＤＦＰ中太丸ゴシック体" panose="020F0700010101010101" pitchFamily="50" charset="-128"/>
                <a:ea typeface="ＤＦＰ中太丸ゴシック体" panose="020F0700010101010101" pitchFamily="50" charset="-128"/>
              </a:rPr>
              <a:t>使い，ある</a:t>
            </a:r>
            <a:r>
              <a:rPr lang="ja-JP" altLang="en-US" sz="2800" b="1" spc="-150" dirty="0">
                <a:solidFill>
                  <a:srgbClr val="FF0000"/>
                </a:solidFill>
                <a:latin typeface="ＤＦＰ中太丸ゴシック体" panose="020F0700010101010101" pitchFamily="50" charset="-128"/>
                <a:ea typeface="ＤＦＰ中太丸ゴシック体" panose="020F0700010101010101" pitchFamily="50" charset="-128"/>
              </a:rPr>
              <a:t>ときは使わない</a:t>
            </a:r>
            <a:endParaRPr lang="ja-JP" altLang="en-US" sz="2800" spc="-150"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27417204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0" y="25402"/>
            <a:ext cx="9144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④ 気　流</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6" name="Rectangle 2"/>
          <p:cNvSpPr>
            <a:spLocks noChangeArrowheads="1"/>
          </p:cNvSpPr>
          <p:nvPr/>
        </p:nvSpPr>
        <p:spPr bwMode="auto">
          <a:xfrm>
            <a:off x="41565" y="4966938"/>
            <a:ext cx="34060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417513"/>
            <a:r>
              <a:rPr lang="ja-JP" sz="1400" dirty="0">
                <a:latin typeface="ＤＦＰ中太丸ゴシック体" panose="020F0700010101010101" pitchFamily="50" charset="-128"/>
                <a:ea typeface="ＤＦＰ中太丸ゴシック体" panose="020F0700010101010101" pitchFamily="50" charset="-128"/>
              </a:rPr>
              <a:t>＜カタ</a:t>
            </a:r>
            <a:r>
              <a:rPr lang="ja-JP" sz="1400" dirty="0" smtClean="0">
                <a:latin typeface="ＤＦＰ中太丸ゴシック体" panose="020F0700010101010101" pitchFamily="50" charset="-128"/>
                <a:ea typeface="ＤＦＰ中太丸ゴシック体" panose="020F0700010101010101" pitchFamily="50" charset="-128"/>
              </a:rPr>
              <a:t>温度計</a:t>
            </a:r>
            <a:r>
              <a:rPr lang="ja-JP" altLang="en-US" sz="1400" dirty="0" smtClean="0">
                <a:latin typeface="ＤＦＰ中太丸ゴシック体" panose="020F0700010101010101" pitchFamily="50" charset="-128"/>
                <a:ea typeface="ＤＦＰ中太丸ゴシック体" panose="020F0700010101010101" pitchFamily="50" charset="-128"/>
              </a:rPr>
              <a:t>とアネモマスター</a:t>
            </a:r>
            <a:r>
              <a:rPr lang="ja-JP" sz="1400" dirty="0" smtClean="0">
                <a:latin typeface="ＤＦＰ中太丸ゴシック体" panose="020F0700010101010101" pitchFamily="50" charset="-128"/>
                <a:ea typeface="ＤＦＰ中太丸ゴシック体" panose="020F0700010101010101" pitchFamily="50" charset="-128"/>
              </a:rPr>
              <a:t>＞</a:t>
            </a:r>
            <a:endParaRPr lang="ja-JP" sz="1400" dirty="0">
              <a:latin typeface="ＤＦＰ中太丸ゴシック体" panose="020F0700010101010101" pitchFamily="50" charset="-128"/>
              <a:ea typeface="ＤＦＰ中太丸ゴシック体" panose="020F0700010101010101" pitchFamily="50" charset="-128"/>
            </a:endParaRPr>
          </a:p>
        </p:txBody>
      </p:sp>
      <p:sp>
        <p:nvSpPr>
          <p:cNvPr id="7" name="正方形/長方形 6"/>
          <p:cNvSpPr/>
          <p:nvPr/>
        </p:nvSpPr>
        <p:spPr>
          <a:xfrm>
            <a:off x="457200" y="5549150"/>
            <a:ext cx="8229600" cy="1107996"/>
          </a:xfrm>
          <a:prstGeom prst="rect">
            <a:avLst/>
          </a:prstGeom>
        </p:spPr>
        <p:txBody>
          <a:bodyPr wrap="square">
            <a:spAutoFit/>
          </a:bodyPr>
          <a:lstStyle/>
          <a:p>
            <a:r>
              <a:rPr lang="ja-JP" altLang="en-US" dirty="0" smtClean="0">
                <a:solidFill>
                  <a:srgbClr val="002060"/>
                </a:solidFill>
                <a:latin typeface="ＤＦＰ中太丸ゴシック体" panose="020F0700010101010101" pitchFamily="50" charset="-128"/>
                <a:ea typeface="ＤＦＰ中太丸ゴシック体" panose="020F0700010101010101" pitchFamily="50" charset="-128"/>
              </a:rPr>
              <a:t>＜参考＞</a:t>
            </a:r>
            <a:endParaRPr lang="en-US" altLang="ja-JP"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教室</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の気流は一定方向だけで</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なく，様々</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な方向からのものがあり</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カタ温度計での測定</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が</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適した方法といえる</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が，測定</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が煩雑なこともあり微風</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風速計も用いられる。指向性</a:t>
            </a:r>
            <a: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　の</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ない無指向性の機器が</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望ましく，かつ</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カタ温度計</a:t>
            </a:r>
            <a:r>
              <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rPr>
              <a:t>との相関を取って</a:t>
            </a:r>
            <a:r>
              <a:rPr lang="ja-JP" altLang="en-US" sz="1600" dirty="0" smtClean="0">
                <a:solidFill>
                  <a:srgbClr val="002060"/>
                </a:solidFill>
                <a:latin typeface="ＤＦＰ中太丸ゴシック体" panose="020F0700010101010101" pitchFamily="50" charset="-128"/>
                <a:ea typeface="ＤＦＰ中太丸ゴシック体" panose="020F0700010101010101" pitchFamily="50" charset="-128"/>
              </a:rPr>
              <a:t>おくとよい。</a:t>
            </a:r>
            <a:endParaRPr lang="ja-JP" altLang="en-US" sz="1600" dirty="0">
              <a:solidFill>
                <a:srgbClr val="002060"/>
              </a:solidFill>
              <a:latin typeface="ＤＦＰ中太丸ゴシック体" panose="020F0700010101010101" pitchFamily="50" charset="-128"/>
              <a:ea typeface="ＤＦＰ中太丸ゴシック体" panose="020F0700010101010101" pitchFamily="50" charset="-128"/>
            </a:endParaRPr>
          </a:p>
        </p:txBody>
      </p:sp>
      <p:grpSp>
        <p:nvGrpSpPr>
          <p:cNvPr id="11" name="グループ化 10"/>
          <p:cNvGrpSpPr/>
          <p:nvPr/>
        </p:nvGrpSpPr>
        <p:grpSpPr>
          <a:xfrm>
            <a:off x="207471" y="2470674"/>
            <a:ext cx="3517452" cy="2530824"/>
            <a:chOff x="334510" y="1371602"/>
            <a:chExt cx="4276127" cy="2736760"/>
          </a:xfrm>
        </p:grpSpPr>
        <p:pic>
          <p:nvPicPr>
            <p:cNvPr id="2" name="図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59111" y="1371602"/>
              <a:ext cx="1751526" cy="2736760"/>
            </a:xfrm>
            <a:prstGeom prst="rect">
              <a:avLst/>
            </a:prstGeom>
          </p:spPr>
        </p:pic>
        <p:grpSp>
          <p:nvGrpSpPr>
            <p:cNvPr id="8" name="グループ化 7"/>
            <p:cNvGrpSpPr/>
            <p:nvPr/>
          </p:nvGrpSpPr>
          <p:grpSpPr>
            <a:xfrm>
              <a:off x="334510" y="1464673"/>
              <a:ext cx="2524600" cy="2534549"/>
              <a:chOff x="0" y="0"/>
              <a:chExt cx="4003766" cy="4023995"/>
            </a:xfrm>
          </p:grpSpPr>
          <p:pic>
            <p:nvPicPr>
              <p:cNvPr id="9" name="図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2162810" cy="3999865"/>
              </a:xfrm>
              <a:prstGeom prst="rect">
                <a:avLst/>
              </a:prstGeom>
              <a:noFill/>
              <a:ln>
                <a:noFill/>
              </a:ln>
            </p:spPr>
          </p:pic>
          <p:pic>
            <p:nvPicPr>
              <p:cNvPr id="10" name="図 9"/>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159726" y="0"/>
                <a:ext cx="1844040" cy="4023995"/>
              </a:xfrm>
              <a:prstGeom prst="rect">
                <a:avLst/>
              </a:prstGeom>
              <a:noFill/>
              <a:ln>
                <a:noFill/>
              </a:ln>
            </p:spPr>
          </p:pic>
        </p:grpSp>
      </p:grpSp>
      <p:sp>
        <p:nvSpPr>
          <p:cNvPr id="13" name="正方形/長方形 12"/>
          <p:cNvSpPr/>
          <p:nvPr/>
        </p:nvSpPr>
        <p:spPr>
          <a:xfrm>
            <a:off x="3837709" y="1896450"/>
            <a:ext cx="5070759" cy="3785652"/>
          </a:xfrm>
          <a:prstGeom prst="rect">
            <a:avLst/>
          </a:prstGeom>
        </p:spPr>
        <p:txBody>
          <a:bodyPr wrap="square">
            <a:spAutoFit/>
          </a:bodyPr>
          <a:lstStyle/>
          <a:p>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室内</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は</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通常，気流</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が</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生じて</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おり，</a:t>
            </a:r>
            <a:r>
              <a:rPr lang="ja-JP" altLang="en-US" sz="2400" dirty="0" smtClean="0">
                <a:solidFill>
                  <a:srgbClr val="C00000"/>
                </a:solidFill>
                <a:latin typeface="ＤＦＰ中太丸ゴシック体" panose="020F0700010101010101" pitchFamily="50" charset="-128"/>
                <a:ea typeface="ＤＦＰ中太丸ゴシック体" panose="020F0700010101010101" pitchFamily="50" charset="-128"/>
              </a:rPr>
              <a:t>自然</a:t>
            </a:r>
            <a:r>
              <a:rPr lang="ja-JP" altLang="en-US" sz="2400" dirty="0">
                <a:solidFill>
                  <a:srgbClr val="C00000"/>
                </a:solidFill>
                <a:latin typeface="ＤＦＰ中太丸ゴシック体" panose="020F0700010101010101" pitchFamily="50" charset="-128"/>
                <a:ea typeface="ＤＦＰ中太丸ゴシック体" panose="020F0700010101010101" pitchFamily="50" charset="-128"/>
              </a:rPr>
              <a:t>対流は室内の温度差に</a:t>
            </a:r>
            <a:r>
              <a:rPr lang="ja-JP" altLang="en-US" sz="2400" dirty="0" smtClean="0">
                <a:solidFill>
                  <a:srgbClr val="C00000"/>
                </a:solidFill>
                <a:latin typeface="ＤＦＰ中太丸ゴシック体" panose="020F0700010101010101" pitchFamily="50" charset="-128"/>
                <a:ea typeface="ＤＦＰ中太丸ゴシック体" panose="020F0700010101010101" pitchFamily="50" charset="-128"/>
              </a:rPr>
              <a:t>よって，強制</a:t>
            </a:r>
            <a:r>
              <a:rPr lang="ja-JP" altLang="en-US" sz="2400" dirty="0">
                <a:solidFill>
                  <a:srgbClr val="C00000"/>
                </a:solidFill>
                <a:latin typeface="ＤＦＰ中太丸ゴシック体" panose="020F0700010101010101" pitchFamily="50" charset="-128"/>
                <a:ea typeface="ＤＦＰ中太丸ゴシック体" panose="020F0700010101010101" pitchFamily="50" charset="-128"/>
              </a:rPr>
              <a:t>対流は送風機などによって</a:t>
            </a:r>
            <a:r>
              <a:rPr lang="ja-JP" altLang="en-US" sz="2400" dirty="0" smtClean="0">
                <a:solidFill>
                  <a:srgbClr val="C00000"/>
                </a:solidFill>
                <a:latin typeface="ＤＦＰ中太丸ゴシック体" panose="020F0700010101010101" pitchFamily="50" charset="-128"/>
                <a:ea typeface="ＤＦＰ中太丸ゴシック体" panose="020F0700010101010101" pitchFamily="50" charset="-128"/>
              </a:rPr>
              <a:t>発生する</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400"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気流のある</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・なしは室内温熱</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環境の</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快適性に大きく影響</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し，例えば</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蒸し暑い</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環境では扇風機で涼</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を得る</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ことが</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でき，逆</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に</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空調機</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吹き出し口からの</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気流</a:t>
            </a:r>
            <a:r>
              <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rPr>
              <a:t>によって不快感が増大する</a:t>
            </a:r>
            <a:r>
              <a:rPr lang="ja-JP" altLang="en-US" sz="2400" dirty="0" smtClean="0">
                <a:solidFill>
                  <a:srgbClr val="002060"/>
                </a:solidFill>
                <a:latin typeface="ＤＦＰ中太丸ゴシック体" panose="020F0700010101010101" pitchFamily="50" charset="-128"/>
                <a:ea typeface="ＤＦＰ中太丸ゴシック体" panose="020F0700010101010101" pitchFamily="50" charset="-128"/>
              </a:rPr>
              <a:t>こともある。</a:t>
            </a:r>
            <a:endParaRPr lang="ja-JP" altLang="en-US" sz="2400"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5" name="正方形/長方形 14"/>
          <p:cNvSpPr/>
          <p:nvPr/>
        </p:nvSpPr>
        <p:spPr>
          <a:xfrm>
            <a:off x="637109" y="1045497"/>
            <a:ext cx="7952706" cy="954107"/>
          </a:xfrm>
          <a:prstGeom prst="rect">
            <a:avLst/>
          </a:prstGeom>
        </p:spPr>
        <p:txBody>
          <a:bodyPr wrap="square">
            <a:spAutoFit/>
          </a:bodyPr>
          <a:lstStyle/>
          <a:p>
            <a:pPr marL="133350"/>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室内空気の均一化</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は，換気</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を含めた気流</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に</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より行なわれる</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40476181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82671"/>
            <a:ext cx="9144001" cy="1000517"/>
          </a:xfrm>
        </p:spPr>
        <p:txBody>
          <a:bodyPr>
            <a:normAutofit/>
          </a:bodyPr>
          <a:lstStyle/>
          <a:p>
            <a:pPr algn="ctr"/>
            <a:r>
              <a:rPr kumimoji="1" lang="ja-JP" altLang="en-US" sz="4000" dirty="0" smtClean="0">
                <a:solidFill>
                  <a:srgbClr val="002060"/>
                </a:solidFill>
                <a:effectLst>
                  <a:outerShdw blurRad="38100" dist="38100" dir="2700000" algn="tl">
                    <a:srgbClr val="000000">
                      <a:alpha val="43137"/>
                    </a:srgbClr>
                  </a:outerShdw>
                </a:effectLst>
                <a:latin typeface="ＤＦＰ太丸ゴシック体" panose="020F0800010101010101" pitchFamily="50" charset="-128"/>
                <a:ea typeface="ＤＦＰ太丸ゴシック体" panose="020F0800010101010101" pitchFamily="50" charset="-128"/>
              </a:rPr>
              <a:t>冷房・暖房時の気流に注意</a:t>
            </a:r>
            <a:endParaRPr kumimoji="1" lang="ja-JP" altLang="en-US" sz="4000" dirty="0">
              <a:solidFill>
                <a:srgbClr val="002060"/>
              </a:solidFill>
              <a:effectLst>
                <a:outerShdw blurRad="38100" dist="38100" dir="2700000" algn="tl">
                  <a:srgbClr val="000000">
                    <a:alpha val="43137"/>
                  </a:srgbClr>
                </a:outerShdw>
              </a:effectLst>
              <a:latin typeface="ＤＦＰ太丸ゴシック体" panose="020F0800010101010101" pitchFamily="50" charset="-128"/>
              <a:ea typeface="ＤＦＰ太丸ゴシック体" panose="020F0800010101010101" pitchFamily="50" charset="-128"/>
            </a:endParaRPr>
          </a:p>
        </p:txBody>
      </p:sp>
      <p:grpSp>
        <p:nvGrpSpPr>
          <p:cNvPr id="9" name="グループ化 8"/>
          <p:cNvGrpSpPr/>
          <p:nvPr/>
        </p:nvGrpSpPr>
        <p:grpSpPr>
          <a:xfrm>
            <a:off x="1352812" y="1976558"/>
            <a:ext cx="6432112" cy="3672680"/>
            <a:chOff x="486982" y="1148697"/>
            <a:chExt cx="7394888" cy="4711927"/>
          </a:xfrm>
        </p:grpSpPr>
        <p:pic>
          <p:nvPicPr>
            <p:cNvPr id="4" name="図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982" y="1148697"/>
              <a:ext cx="7394888" cy="4711927"/>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a:ext>
              </a:extLst>
            </a:blip>
            <a:stretch>
              <a:fillRect/>
            </a:stretch>
          </p:blipFill>
          <p:spPr>
            <a:xfrm rot="1205873">
              <a:off x="3037031" y="2525864"/>
              <a:ext cx="561975" cy="1476375"/>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a:ext>
              </a:extLst>
            </a:blip>
            <a:stretch>
              <a:fillRect/>
            </a:stretch>
          </p:blipFill>
          <p:spPr>
            <a:xfrm rot="20105308" flipH="1">
              <a:off x="5532365" y="2611925"/>
              <a:ext cx="532731" cy="1476375"/>
            </a:xfrm>
            <a:prstGeom prst="rect">
              <a:avLst/>
            </a:prstGeom>
          </p:spPr>
        </p:pic>
        <p:pic>
          <p:nvPicPr>
            <p:cNvPr id="7" name="図 6"/>
            <p:cNvPicPr>
              <a:picLocks noChangeAspect="1"/>
            </p:cNvPicPr>
            <p:nvPr/>
          </p:nvPicPr>
          <p:blipFill>
            <a:blip r:embed="rId4">
              <a:extLst>
                <a:ext uri="{28A0092B-C50C-407E-A947-70E740481C1C}">
                  <a14:useLocalDpi xmlns:a14="http://schemas.microsoft.com/office/drawing/2010/main"/>
                </a:ext>
              </a:extLst>
            </a:blip>
            <a:stretch>
              <a:fillRect/>
            </a:stretch>
          </p:blipFill>
          <p:spPr>
            <a:xfrm rot="4767917">
              <a:off x="3418837" y="3335094"/>
              <a:ext cx="2306325" cy="667895"/>
            </a:xfrm>
            <a:prstGeom prst="rect">
              <a:avLst/>
            </a:prstGeom>
          </p:spPr>
        </p:pic>
      </p:grpSp>
      <p:sp>
        <p:nvSpPr>
          <p:cNvPr id="10" name="正方形/長方形 9"/>
          <p:cNvSpPr/>
          <p:nvPr/>
        </p:nvSpPr>
        <p:spPr>
          <a:xfrm>
            <a:off x="498764" y="951282"/>
            <a:ext cx="8151289" cy="954107"/>
          </a:xfrm>
          <a:prstGeom prst="rect">
            <a:avLst/>
          </a:prstGeom>
        </p:spPr>
        <p:txBody>
          <a:bodyPr wrap="square">
            <a:spAutoFit/>
          </a:bodyPr>
          <a:lstStyle/>
          <a:p>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自律神経の乱れから体温の調節機能</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に障害</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を</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おこすこともある！二酸化炭素（</a:t>
            </a:r>
            <a:r>
              <a:rPr lang="en-US" altLang="ja-JP" sz="2800" b="1" dirty="0" smtClean="0">
                <a:solidFill>
                  <a:srgbClr val="FF0000"/>
                </a:solidFill>
                <a:latin typeface="ＤＦＰ中太丸ゴシック体" panose="020F0700010101010101" pitchFamily="50" charset="-128"/>
                <a:ea typeface="ＤＦＰ中太丸ゴシック体" panose="020F0700010101010101" pitchFamily="50" charset="-128"/>
              </a:rPr>
              <a:t>CO</a:t>
            </a:r>
            <a:r>
              <a:rPr lang="en-US" altLang="ja-JP" sz="2800" b="1" baseline="-24000" dirty="0" smtClean="0">
                <a:solidFill>
                  <a:srgbClr val="FF0000"/>
                </a:solidFill>
                <a:latin typeface="ＤＦＰ中太丸ゴシック体" panose="020F0700010101010101" pitchFamily="50" charset="-128"/>
                <a:ea typeface="ＤＦＰ中太丸ゴシック体" panose="020F0700010101010101" pitchFamily="50" charset="-128"/>
              </a:rPr>
              <a:t>2</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に</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も注意！</a:t>
            </a:r>
            <a:endPar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sp>
        <p:nvSpPr>
          <p:cNvPr id="11" name="正方形/長方形 10"/>
          <p:cNvSpPr/>
          <p:nvPr/>
        </p:nvSpPr>
        <p:spPr>
          <a:xfrm>
            <a:off x="733603" y="5695648"/>
            <a:ext cx="8077888" cy="1107996"/>
          </a:xfrm>
          <a:prstGeom prst="rect">
            <a:avLst/>
          </a:prstGeom>
        </p:spPr>
        <p:txBody>
          <a:bodyPr wrap="square">
            <a:spAutoFit/>
          </a:bodyPr>
          <a:lstStyle/>
          <a:p>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＜参考＞</a:t>
            </a:r>
            <a: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エアコン等使用時、換気</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装置の稼働の有無を</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含め，窓</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を閉め切ったまま授業が</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行</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われることに</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より二酸化炭素</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濃度が</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基準を大幅に越えることが</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ある。</a:t>
            </a:r>
            <a:endPar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この</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ため，常に</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適切な</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換気を行うよう注意する。</a:t>
            </a:r>
            <a:endPar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Tree>
    <p:extLst>
      <p:ext uri="{BB962C8B-B14F-4D97-AF65-F5344CB8AC3E}">
        <p14:creationId xmlns:p14="http://schemas.microsoft.com/office/powerpoint/2010/main" val="13644781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5610" y="5078960"/>
            <a:ext cx="1072982" cy="1368621"/>
          </a:xfrm>
          <a:prstGeom prst="rect">
            <a:avLst/>
          </a:prstGeom>
          <a:noFill/>
          <a:ln>
            <a:noFill/>
          </a:ln>
        </p:spPr>
      </p:pic>
      <p:sp>
        <p:nvSpPr>
          <p:cNvPr id="4" name="タイトル 1"/>
          <p:cNvSpPr txBox="1">
            <a:spLocks/>
          </p:cNvSpPr>
          <p:nvPr/>
        </p:nvSpPr>
        <p:spPr>
          <a:xfrm>
            <a:off x="0" y="129219"/>
            <a:ext cx="9144000" cy="9855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smtClean="0">
                <a:solidFill>
                  <a:srgbClr val="002060"/>
                </a:solidFill>
                <a:latin typeface="ＤＦ太丸ゴシック体" panose="02010609010101010101" pitchFamily="1" charset="-128"/>
                <a:ea typeface="ＤＦ太丸ゴシック体" panose="02010609010101010101" pitchFamily="1" charset="-128"/>
              </a:rPr>
              <a:t>⑤ ＷＢＧＴ</a:t>
            </a:r>
            <a:endParaRPr lang="ja-JP" altLang="en-US"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2" name="正方形/長方形 1"/>
          <p:cNvSpPr/>
          <p:nvPr/>
        </p:nvSpPr>
        <p:spPr>
          <a:xfrm>
            <a:off x="526474" y="957253"/>
            <a:ext cx="8078908" cy="954107"/>
          </a:xfrm>
          <a:prstGeom prst="rect">
            <a:avLst/>
          </a:prstGeom>
        </p:spPr>
        <p:txBody>
          <a:bodyPr wrap="square">
            <a:spAutoFit/>
          </a:bodyPr>
          <a:lstStyle/>
          <a:p>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人体</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の熱収支に係わる環境の</a:t>
            </a:r>
            <a:r>
              <a:rPr lang="en-US" altLang="ja-JP" sz="2800" b="1" dirty="0">
                <a:solidFill>
                  <a:srgbClr val="FF0000"/>
                </a:solidFill>
                <a:latin typeface="ＤＦＰ中太丸ゴシック体" panose="020F0700010101010101" pitchFamily="50" charset="-128"/>
                <a:ea typeface="ＤＦＰ中太丸ゴシック体" panose="020F0700010101010101" pitchFamily="50" charset="-128"/>
              </a:rPr>
              <a:t>4</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要素（</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気温，湿度，輻射熱</a:t>
            </a:r>
            <a:r>
              <a:rPr lang="ja-JP" altLang="en-US" sz="2800" b="1" dirty="0" smtClean="0">
                <a:solidFill>
                  <a:srgbClr val="FF0000"/>
                </a:solidFill>
                <a:latin typeface="ＤＦＰ中太丸ゴシック体" panose="020F0700010101010101" pitchFamily="50" charset="-128"/>
                <a:ea typeface="ＤＦＰ中太丸ゴシック体" panose="020F0700010101010101" pitchFamily="50" charset="-128"/>
              </a:rPr>
              <a:t>及び気流）を</a:t>
            </a:r>
            <a:r>
              <a:rPr lang="ja-JP" altLang="en-US" sz="2800" b="1" dirty="0">
                <a:solidFill>
                  <a:srgbClr val="FF0000"/>
                </a:solidFill>
                <a:latin typeface="ＤＦＰ中太丸ゴシック体" panose="020F0700010101010101" pitchFamily="50" charset="-128"/>
                <a:ea typeface="ＤＦＰ中太丸ゴシック体" panose="020F0700010101010101" pitchFamily="50" charset="-128"/>
              </a:rPr>
              <a:t>積極的に取り入れた指標</a:t>
            </a:r>
          </a:p>
        </p:txBody>
      </p:sp>
      <p:sp>
        <p:nvSpPr>
          <p:cNvPr id="3" name="正方形/長方形 2"/>
          <p:cNvSpPr/>
          <p:nvPr/>
        </p:nvSpPr>
        <p:spPr>
          <a:xfrm>
            <a:off x="3051359" y="4861365"/>
            <a:ext cx="5824603" cy="1846659"/>
          </a:xfrm>
          <a:prstGeom prst="rect">
            <a:avLst/>
          </a:prstGeom>
        </p:spPr>
        <p:txBody>
          <a:bodyPr wrap="square">
            <a:spAutoFit/>
          </a:bodyPr>
          <a:lstStyle/>
          <a:p>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＜参考＞</a:t>
            </a:r>
            <a: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ＷＢＧＴ</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は時間や天候等によっても数値が変わる</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全国各地のＷＢＧＴ値</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の予報が掲載されて</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いる</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が，それ</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sz="1600" b="1" dirty="0" err="1" smtClean="0">
                <a:solidFill>
                  <a:srgbClr val="002060"/>
                </a:solidFill>
                <a:latin typeface="ＤＦＰ中太丸ゴシック体" panose="020F0700010101010101" pitchFamily="50" charset="-128"/>
                <a:ea typeface="ＤＦＰ中太丸ゴシック体" panose="020F0700010101010101" pitchFamily="50" charset="-128"/>
              </a:rPr>
              <a:t>ぞれの</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学校の立地条件</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によって値に</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大きな差が出る</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こと</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が考えられる</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ため，予報</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を参考と</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しつつ，その</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学校</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独自</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の</a:t>
            </a:r>
            <a:r>
              <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rPr>
              <a:t>計測による判断が</a:t>
            </a: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適切といえる。</a:t>
            </a:r>
            <a: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　　簡易型の熱中症指数モニター計でも可能。</a:t>
            </a:r>
            <a:endParaRPr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sp>
        <p:nvSpPr>
          <p:cNvPr id="11" name="正方形/長方形 10"/>
          <p:cNvSpPr/>
          <p:nvPr/>
        </p:nvSpPr>
        <p:spPr>
          <a:xfrm>
            <a:off x="3159103" y="1995110"/>
            <a:ext cx="5609116" cy="2800767"/>
          </a:xfrm>
          <a:prstGeom prst="rect">
            <a:avLst/>
          </a:prstGeom>
          <a:solidFill>
            <a:srgbClr val="FFFF99"/>
          </a:solidFill>
          <a:ln>
            <a:solidFill>
              <a:schemeClr val="accent1"/>
            </a:solidFill>
          </a:ln>
        </p:spPr>
        <p:txBody>
          <a:bodyPr wrap="square">
            <a:spAutoFit/>
          </a:bodyPr>
          <a:lstStyle/>
          <a:p>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ＷＢＧＴの値</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は，自然</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湿球</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温度と</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黒球温度を測定</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し，また，屋外</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で太陽照射のある場合は乾球温度を測定</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して計算</a:t>
            </a:r>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する</a:t>
            </a:r>
            <a:r>
              <a:rPr lang="ja-JP" altLang="en-US" sz="2000"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sz="2000"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（簡易な熱中症指数モニター計もある）</a:t>
            </a:r>
            <a:endParaRPr lang="ja-JP" altLang="en-US" b="1" dirty="0">
              <a:solidFill>
                <a:srgbClr val="002060"/>
              </a:solidFill>
              <a:latin typeface="ＤＦＰ中太丸ゴシック体" panose="020F0700010101010101" pitchFamily="50" charset="-128"/>
              <a:ea typeface="ＤＦＰ中太丸ゴシック体" panose="020F0700010101010101" pitchFamily="50" charset="-128"/>
            </a:endParaRPr>
          </a:p>
          <a:p>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① 屋内及び屋外で太陽照射のない場合</a:t>
            </a:r>
          </a:p>
          <a:p>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ＷＢＧＴ</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0.7×</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自然湿球温度＋</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0.3×</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黒球温度</a:t>
            </a:r>
          </a:p>
          <a:p>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② 屋外で太陽照射のある場合</a:t>
            </a:r>
          </a:p>
          <a:p>
            <a:r>
              <a:rPr lang="ja-JP" altLang="en-US" sz="2000" b="1" dirty="0">
                <a:solidFill>
                  <a:srgbClr val="002060"/>
                </a:solidFill>
                <a:latin typeface="ＤＦＰ中太丸ゴシック体" panose="020F0700010101010101" pitchFamily="50" charset="-128"/>
                <a:ea typeface="ＤＦＰ中太丸ゴシック体" panose="020F0700010101010101" pitchFamily="50" charset="-128"/>
              </a:rPr>
              <a:t>　</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ＷＢＧＴ</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0.7×</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自然湿球温度＋</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0.2×</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黒球温度</a:t>
            </a: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a:t>
            </a:r>
            <a: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
            </a:r>
            <a:b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br>
            <a:r>
              <a:rPr lang="ja-JP" altLang="en-US" b="1" dirty="0" smtClean="0">
                <a:solidFill>
                  <a:srgbClr val="002060"/>
                </a:solidFill>
                <a:latin typeface="ＤＦＰ中太丸ゴシック体" panose="020F0700010101010101" pitchFamily="50" charset="-128"/>
                <a:ea typeface="ＤＦＰ中太丸ゴシック体" panose="020F0700010101010101" pitchFamily="50" charset="-128"/>
              </a:rPr>
              <a:t>　　　　　　</a:t>
            </a:r>
            <a:r>
              <a:rPr lang="en-US" altLang="ja-JP" b="1" dirty="0" smtClean="0">
                <a:solidFill>
                  <a:srgbClr val="002060"/>
                </a:solidFill>
                <a:latin typeface="ＤＦＰ中太丸ゴシック体" panose="020F0700010101010101" pitchFamily="50" charset="-128"/>
                <a:ea typeface="ＤＦＰ中太丸ゴシック体" panose="020F0700010101010101" pitchFamily="50" charset="-128"/>
              </a:rPr>
              <a:t>0.1</a:t>
            </a:r>
            <a:r>
              <a:rPr lang="en-US" altLang="ja-JP" b="1" dirty="0">
                <a:solidFill>
                  <a:srgbClr val="002060"/>
                </a:solidFill>
                <a:latin typeface="ＤＦＰ中太丸ゴシック体" panose="020F0700010101010101" pitchFamily="50" charset="-128"/>
                <a:ea typeface="ＤＦＰ中太丸ゴシック体" panose="020F0700010101010101" pitchFamily="50" charset="-128"/>
              </a:rPr>
              <a:t>×</a:t>
            </a:r>
            <a:r>
              <a:rPr lang="ja-JP" altLang="en-US" b="1" dirty="0">
                <a:solidFill>
                  <a:srgbClr val="002060"/>
                </a:solidFill>
                <a:latin typeface="ＤＦＰ中太丸ゴシック体" panose="020F0700010101010101" pitchFamily="50" charset="-128"/>
                <a:ea typeface="ＤＦＰ中太丸ゴシック体" panose="020F0700010101010101" pitchFamily="50" charset="-128"/>
              </a:rPr>
              <a:t>乾球温度</a:t>
            </a:r>
          </a:p>
        </p:txBody>
      </p:sp>
      <p:sp>
        <p:nvSpPr>
          <p:cNvPr id="12" name="正方形/長方形 11"/>
          <p:cNvSpPr/>
          <p:nvPr/>
        </p:nvSpPr>
        <p:spPr>
          <a:xfrm>
            <a:off x="173670" y="6458128"/>
            <a:ext cx="1651414" cy="276999"/>
          </a:xfrm>
          <a:prstGeom prst="rect">
            <a:avLst/>
          </a:prstGeom>
        </p:spPr>
        <p:txBody>
          <a:bodyPr wrap="none">
            <a:spAutoFit/>
          </a:bodyPr>
          <a:lstStyle/>
          <a:p>
            <a:r>
              <a:rPr lang="ja-JP" altLang="en-US" sz="1200" dirty="0">
                <a:latin typeface="ＤＦＰ中太丸ゴシック体" panose="020F0700010101010101" pitchFamily="50" charset="-128"/>
                <a:ea typeface="ＤＦＰ中太丸ゴシック体" panose="020F0700010101010101" pitchFamily="50" charset="-128"/>
              </a:rPr>
              <a:t>熱中症指数モニター計</a:t>
            </a:r>
            <a:endParaRPr lang="ja-JP" altLang="en-US" sz="1200" dirty="0"/>
          </a:p>
        </p:txBody>
      </p:sp>
      <p:pic>
        <p:nvPicPr>
          <p:cNvPr id="13" name="図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27933" y="5191108"/>
            <a:ext cx="900689" cy="1256473"/>
          </a:xfrm>
          <a:prstGeom prst="rect">
            <a:avLst/>
          </a:prstGeom>
        </p:spPr>
      </p:pic>
      <p:sp>
        <p:nvSpPr>
          <p:cNvPr id="14" name="正方形/長方形 13"/>
          <p:cNvSpPr/>
          <p:nvPr/>
        </p:nvSpPr>
        <p:spPr>
          <a:xfrm>
            <a:off x="1897219" y="6458128"/>
            <a:ext cx="1261884" cy="276999"/>
          </a:xfrm>
          <a:prstGeom prst="rect">
            <a:avLst/>
          </a:prstGeom>
        </p:spPr>
        <p:txBody>
          <a:bodyPr wrap="none">
            <a:spAutoFit/>
          </a:bodyPr>
          <a:lstStyle/>
          <a:p>
            <a:r>
              <a:rPr lang="ja-JP" altLang="en-US" sz="1200" dirty="0" smtClean="0">
                <a:latin typeface="ＤＦＰ中太丸ゴシック体" panose="020F0700010101010101" pitchFamily="50" charset="-128"/>
                <a:ea typeface="ＤＦＰ中太丸ゴシック体" panose="020F0700010101010101" pitchFamily="50" charset="-128"/>
              </a:rPr>
              <a:t>携帯型熱中症計</a:t>
            </a:r>
            <a:endParaRPr lang="ja-JP" altLang="en-US" sz="1200" dirty="0"/>
          </a:p>
        </p:txBody>
      </p:sp>
      <p:grpSp>
        <p:nvGrpSpPr>
          <p:cNvPr id="17" name="グループ化 16"/>
          <p:cNvGrpSpPr/>
          <p:nvPr/>
        </p:nvGrpSpPr>
        <p:grpSpPr>
          <a:xfrm>
            <a:off x="751562" y="1995110"/>
            <a:ext cx="2311803" cy="3000100"/>
            <a:chOff x="751562" y="2131969"/>
            <a:chExt cx="2311803" cy="3000100"/>
          </a:xfrm>
        </p:grpSpPr>
        <p:pic>
          <p:nvPicPr>
            <p:cNvPr id="5" name="図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1562" y="2131969"/>
              <a:ext cx="2293243" cy="3000100"/>
            </a:xfrm>
            <a:prstGeom prst="rect">
              <a:avLst/>
            </a:prstGeom>
          </p:spPr>
        </p:pic>
        <p:sp>
          <p:nvSpPr>
            <p:cNvPr id="10" name="テキスト ボックス 9"/>
            <p:cNvSpPr txBox="1"/>
            <p:nvPr/>
          </p:nvSpPr>
          <p:spPr>
            <a:xfrm>
              <a:off x="977922" y="3756288"/>
              <a:ext cx="1110466" cy="276999"/>
            </a:xfrm>
            <a:prstGeom prst="rect">
              <a:avLst/>
            </a:prstGeom>
            <a:noFill/>
          </p:spPr>
          <p:txBody>
            <a:bodyPr wrap="square" rtlCol="0">
              <a:spAutoFit/>
            </a:bodyPr>
            <a:lstStyle/>
            <a:p>
              <a:r>
                <a:rPr kumimoji="1" lang="ja-JP" altLang="en-US" sz="1200" b="1" dirty="0" smtClean="0">
                  <a:solidFill>
                    <a:schemeClr val="bg1"/>
                  </a:solidFill>
                  <a:latin typeface="ＤＦＰ中太丸ゴシック体" panose="020F0700010101010101" pitchFamily="50" charset="-128"/>
                  <a:ea typeface="ＤＦＰ中太丸ゴシック体" panose="020F0700010101010101" pitchFamily="50" charset="-128"/>
                </a:rPr>
                <a:t>黒球温度</a:t>
              </a:r>
              <a:endParaRPr kumimoji="1" lang="ja-JP" altLang="en-US" sz="12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15" name="テキスト ボックス 14"/>
            <p:cNvSpPr txBox="1"/>
            <p:nvPr/>
          </p:nvSpPr>
          <p:spPr>
            <a:xfrm>
              <a:off x="1952899" y="3938353"/>
              <a:ext cx="1110466" cy="276999"/>
            </a:xfrm>
            <a:prstGeom prst="rect">
              <a:avLst/>
            </a:prstGeom>
            <a:noFill/>
          </p:spPr>
          <p:txBody>
            <a:bodyPr wrap="square" rtlCol="0">
              <a:spAutoFit/>
            </a:bodyPr>
            <a:lstStyle/>
            <a:p>
              <a:r>
                <a:rPr kumimoji="1" lang="ja-JP" altLang="en-US" sz="1200" b="1" dirty="0" smtClean="0">
                  <a:solidFill>
                    <a:schemeClr val="bg1"/>
                  </a:solidFill>
                  <a:latin typeface="ＤＦＰ中太丸ゴシック体" panose="020F0700010101010101" pitchFamily="50" charset="-128"/>
                  <a:ea typeface="ＤＦＰ中太丸ゴシック体" panose="020F0700010101010101" pitchFamily="50" charset="-128"/>
                </a:rPr>
                <a:t>自然湿球温度</a:t>
              </a:r>
              <a:endParaRPr kumimoji="1" lang="ja-JP" altLang="en-US" sz="12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16" name="テキスト ボックス 15"/>
            <p:cNvSpPr txBox="1"/>
            <p:nvPr/>
          </p:nvSpPr>
          <p:spPr>
            <a:xfrm>
              <a:off x="1554002" y="3220482"/>
              <a:ext cx="1110466" cy="276999"/>
            </a:xfrm>
            <a:prstGeom prst="rect">
              <a:avLst/>
            </a:prstGeom>
            <a:noFill/>
          </p:spPr>
          <p:txBody>
            <a:bodyPr wrap="square" rtlCol="0">
              <a:spAutoFit/>
            </a:bodyPr>
            <a:lstStyle/>
            <a:p>
              <a:r>
                <a:rPr kumimoji="1" lang="ja-JP" altLang="en-US" sz="1200" b="1" dirty="0" smtClean="0">
                  <a:solidFill>
                    <a:schemeClr val="bg1"/>
                  </a:solidFill>
                  <a:latin typeface="ＤＦＰ中太丸ゴシック体" panose="020F0700010101010101" pitchFamily="50" charset="-128"/>
                  <a:ea typeface="ＤＦＰ中太丸ゴシック体" panose="020F0700010101010101" pitchFamily="50" charset="-128"/>
                </a:rPr>
                <a:t>乾球温度</a:t>
              </a:r>
              <a:endParaRPr kumimoji="1" lang="ja-JP" altLang="en-US" sz="1200" b="1" dirty="0">
                <a:solidFill>
                  <a:schemeClr val="bg1"/>
                </a:solidFill>
                <a:latin typeface="ＤＦＰ中太丸ゴシック体" panose="020F0700010101010101" pitchFamily="50" charset="-128"/>
                <a:ea typeface="ＤＦＰ中太丸ゴシック体" panose="020F0700010101010101" pitchFamily="50" charset="-128"/>
              </a:endParaRPr>
            </a:p>
          </p:txBody>
        </p:sp>
        <p:sp>
          <p:nvSpPr>
            <p:cNvPr id="9" name="正方形/長方形 8"/>
            <p:cNvSpPr/>
            <p:nvPr/>
          </p:nvSpPr>
          <p:spPr>
            <a:xfrm>
              <a:off x="1060291" y="4652078"/>
              <a:ext cx="1739579" cy="400110"/>
            </a:xfrm>
            <a:prstGeom prst="rect">
              <a:avLst/>
            </a:prstGeom>
          </p:spPr>
          <p:txBody>
            <a:bodyPr wrap="none">
              <a:spAutoFit/>
            </a:bodyPr>
            <a:lstStyle/>
            <a:p>
              <a:r>
                <a:rPr lang="en-US" altLang="ja-JP" sz="2000" dirty="0" smtClean="0">
                  <a:solidFill>
                    <a:schemeClr val="bg1"/>
                  </a:solidFill>
                  <a:latin typeface="ＤＦＰ太丸ゴシック体" panose="020F0800010101010101" pitchFamily="50" charset="-128"/>
                  <a:ea typeface="ＤＦＰ太丸ゴシック体" panose="020F0800010101010101" pitchFamily="50" charset="-128"/>
                </a:rPr>
                <a:t>WBGT</a:t>
              </a:r>
              <a:r>
                <a:rPr lang="ja-JP" altLang="en-US" sz="2000" dirty="0" smtClean="0">
                  <a:solidFill>
                    <a:schemeClr val="bg1"/>
                  </a:solidFill>
                  <a:latin typeface="ＤＦＰ太丸ゴシック体" panose="020F0800010101010101" pitchFamily="50" charset="-128"/>
                  <a:ea typeface="ＤＦＰ太丸ゴシック体" panose="020F0800010101010101" pitchFamily="50" charset="-128"/>
                </a:rPr>
                <a:t>の測定</a:t>
              </a:r>
              <a:endParaRPr lang="ja-JP" altLang="en-US" sz="2000" dirty="0">
                <a:solidFill>
                  <a:schemeClr val="bg1"/>
                </a:solidFill>
                <a:latin typeface="ＤＦＰ太丸ゴシック体" panose="020F0800010101010101" pitchFamily="50" charset="-128"/>
                <a:ea typeface="ＤＦＰ太丸ゴシック体" panose="020F0800010101010101" pitchFamily="50" charset="-128"/>
              </a:endParaRPr>
            </a:p>
          </p:txBody>
        </p:sp>
      </p:grpSp>
    </p:spTree>
    <p:extLst>
      <p:ext uri="{BB962C8B-B14F-4D97-AF65-F5344CB8AC3E}">
        <p14:creationId xmlns:p14="http://schemas.microsoft.com/office/powerpoint/2010/main" val="1725815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03853" y="1016652"/>
            <a:ext cx="8192278" cy="1200329"/>
          </a:xfrm>
          <a:prstGeom prst="rect">
            <a:avLst/>
          </a:prstGeom>
        </p:spPr>
        <p:txBody>
          <a:bodyPr wrap="square">
            <a:spAutoFit/>
          </a:bodyPr>
          <a:lstStyle/>
          <a:p>
            <a:r>
              <a:rPr lang="en-US" altLang="ja-JP" sz="2400" b="1" dirty="0" smtClean="0">
                <a:solidFill>
                  <a:srgbClr val="FF0000"/>
                </a:solidFill>
                <a:latin typeface="ＤＦＰ中太丸ゴシック体" panose="020F0700010101010101" pitchFamily="50" charset="-128"/>
                <a:ea typeface="ＤＦＰ中太丸ゴシック体" panose="020F0700010101010101" pitchFamily="50" charset="-128"/>
              </a:rPr>
              <a:t>WBGT </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は気温が低くても湿度が高ければ高値</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を示す。天気予報での気温</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と</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湿度</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から，室内</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で日射が</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ない</a:t>
            </a:r>
            <a:r>
              <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rPr>
              <a:t>状態</a:t>
            </a:r>
            <a:r>
              <a:rPr lang="ja-JP" altLang="en-US" sz="2000" b="1" dirty="0">
                <a:solidFill>
                  <a:srgbClr val="FF0000"/>
                </a:solidFill>
                <a:latin typeface="ＤＦＰ中太丸ゴシック体" panose="020F0700010101010101" pitchFamily="50" charset="-128"/>
                <a:ea typeface="ＤＦＰ中太丸ゴシック体" panose="020F0700010101010101" pitchFamily="50" charset="-128"/>
              </a:rPr>
              <a:t>（黒球温度が乾球温度と等しい</a:t>
            </a:r>
            <a:r>
              <a:rPr lang="ja-JP" altLang="en-US" sz="2000" b="1" dirty="0" smtClean="0">
                <a:solidFill>
                  <a:srgbClr val="FF0000"/>
                </a:solidFill>
                <a:latin typeface="ＤＦＰ中太丸ゴシック体" panose="020F0700010101010101" pitchFamily="50" charset="-128"/>
                <a:ea typeface="ＤＦＰ中太丸ゴシック体" panose="020F0700010101010101" pitchFamily="50" charset="-128"/>
              </a:rPr>
              <a:t>）</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での</a:t>
            </a:r>
            <a:r>
              <a:rPr lang="en-US" altLang="ja-JP" sz="2400" b="1" dirty="0" smtClean="0">
                <a:solidFill>
                  <a:srgbClr val="FF0000"/>
                </a:solidFill>
                <a:latin typeface="ＤＦＰ中太丸ゴシック体" panose="020F0700010101010101" pitchFamily="50" charset="-128"/>
                <a:ea typeface="ＤＦＰ中太丸ゴシック体" panose="020F0700010101010101" pitchFamily="50" charset="-128"/>
              </a:rPr>
              <a:t>WBGT </a:t>
            </a:r>
            <a:r>
              <a:rPr lang="ja-JP" altLang="en-US" sz="2400" b="1" dirty="0" smtClean="0">
                <a:solidFill>
                  <a:srgbClr val="FF0000"/>
                </a:solidFill>
                <a:latin typeface="ＤＦＰ中太丸ゴシック体" panose="020F0700010101010101" pitchFamily="50" charset="-128"/>
                <a:ea typeface="ＤＦＰ中太丸ゴシック体" panose="020F0700010101010101" pitchFamily="50" charset="-128"/>
              </a:rPr>
              <a:t>値の概算は･･･？</a:t>
            </a:r>
            <a:endParaRPr lang="ja-JP" altLang="en-US" sz="2400" b="1" dirty="0">
              <a:solidFill>
                <a:srgbClr val="FF0000"/>
              </a:solidFill>
              <a:latin typeface="ＤＦＰ中太丸ゴシック体" panose="020F0700010101010101" pitchFamily="50" charset="-128"/>
              <a:ea typeface="ＤＦＰ中太丸ゴシック体" panose="020F0700010101010101" pitchFamily="50" charset="-128"/>
            </a:endParaRPr>
          </a:p>
        </p:txBody>
      </p:sp>
      <p:pic>
        <p:nvPicPr>
          <p:cNvPr id="6"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748" t="7335" b="689"/>
          <a:stretch/>
        </p:blipFill>
        <p:spPr bwMode="auto">
          <a:xfrm>
            <a:off x="2948473" y="2617940"/>
            <a:ext cx="5747658" cy="4083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タイトル 1"/>
          <p:cNvSpPr txBox="1">
            <a:spLocks/>
          </p:cNvSpPr>
          <p:nvPr/>
        </p:nvSpPr>
        <p:spPr>
          <a:xfrm>
            <a:off x="0" y="129219"/>
            <a:ext cx="9144000" cy="9855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smtClean="0">
                <a:solidFill>
                  <a:srgbClr val="002060"/>
                </a:solidFill>
                <a:latin typeface="ＤＦ太丸ゴシック体" panose="02010609010101010101" pitchFamily="1" charset="-128"/>
                <a:ea typeface="ＤＦ太丸ゴシック体" panose="02010609010101010101" pitchFamily="1" charset="-128"/>
              </a:rPr>
              <a:t>簡易換算表</a:t>
            </a:r>
            <a:endParaRPr lang="ja-JP" altLang="en-US" sz="4000" dirty="0">
              <a:solidFill>
                <a:srgbClr val="002060"/>
              </a:solidFill>
              <a:latin typeface="ＤＦ太丸ゴシック体" panose="02010609010101010101" pitchFamily="1" charset="-128"/>
              <a:ea typeface="ＤＦ太丸ゴシック体" panose="02010609010101010101" pitchFamily="1" charset="-128"/>
            </a:endParaRPr>
          </a:p>
        </p:txBody>
      </p:sp>
      <p:sp>
        <p:nvSpPr>
          <p:cNvPr id="8" name="テキスト ボックス 7"/>
          <p:cNvSpPr txBox="1"/>
          <p:nvPr/>
        </p:nvSpPr>
        <p:spPr>
          <a:xfrm>
            <a:off x="1221287" y="2247832"/>
            <a:ext cx="6701425" cy="338554"/>
          </a:xfrm>
          <a:prstGeom prst="rect">
            <a:avLst/>
          </a:prstGeom>
          <a:noFill/>
        </p:spPr>
        <p:txBody>
          <a:bodyPr wrap="square" rtlCol="0">
            <a:spAutoFit/>
          </a:bodyPr>
          <a:lstStyle/>
          <a:p>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＜室内における気温、相対湿度から</a:t>
            </a:r>
            <a:r>
              <a:rPr kumimoji="1" lang="en-US" altLang="ja-JP" sz="1600" b="1" dirty="0" smtClean="0">
                <a:solidFill>
                  <a:srgbClr val="002060"/>
                </a:solidFill>
                <a:latin typeface="ＤＦＰ中太丸ゴシック体" panose="020F0700010101010101" pitchFamily="50" charset="-128"/>
                <a:ea typeface="ＤＦＰ中太丸ゴシック体" panose="020F0700010101010101" pitchFamily="50" charset="-128"/>
              </a:rPr>
              <a:t>WBGT</a:t>
            </a:r>
            <a:r>
              <a:rPr kumimoji="1" lang="ja-JP" altLang="en-US" sz="1600" b="1" dirty="0" err="1" smtClean="0">
                <a:solidFill>
                  <a:srgbClr val="002060"/>
                </a:solidFill>
                <a:latin typeface="ＤＦＰ中太丸ゴシック体" panose="020F0700010101010101" pitchFamily="50" charset="-128"/>
                <a:ea typeface="ＤＦＰ中太丸ゴシック体" panose="020F0700010101010101" pitchFamily="50" charset="-128"/>
              </a:rPr>
              <a:t>への</a:t>
            </a:r>
            <a:r>
              <a:rPr kumimoji="1" lang="ja-JP" altLang="en-US" sz="1600" b="1" dirty="0" smtClean="0">
                <a:solidFill>
                  <a:srgbClr val="002060"/>
                </a:solidFill>
                <a:latin typeface="ＤＦＰ中太丸ゴシック体" panose="020F0700010101010101" pitchFamily="50" charset="-128"/>
                <a:ea typeface="ＤＦＰ中太丸ゴシック体" panose="020F0700010101010101" pitchFamily="50" charset="-128"/>
              </a:rPr>
              <a:t>簡易換算表＞</a:t>
            </a:r>
            <a:endParaRPr kumimoji="1" lang="ja-JP" altLang="en-US" sz="1600" b="1" dirty="0">
              <a:solidFill>
                <a:srgbClr val="002060"/>
              </a:solidFill>
              <a:latin typeface="ＤＦＰ中太丸ゴシック体" panose="020F0700010101010101" pitchFamily="50" charset="-128"/>
              <a:ea typeface="ＤＦＰ中太丸ゴシック体" panose="020F0700010101010101"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3594039499"/>
              </p:ext>
            </p:extLst>
          </p:nvPr>
        </p:nvGraphicFramePr>
        <p:xfrm>
          <a:off x="304800" y="2837982"/>
          <a:ext cx="2531706" cy="3718560"/>
        </p:xfrm>
        <a:graphic>
          <a:graphicData uri="http://schemas.openxmlformats.org/drawingml/2006/table">
            <a:tbl>
              <a:tblPr firstRow="1" bandRow="1">
                <a:tableStyleId>{5C22544A-7EE6-4342-B048-85BDC9FD1C3A}</a:tableStyleId>
              </a:tblPr>
              <a:tblGrid>
                <a:gridCol w="1138079"/>
                <a:gridCol w="676905"/>
                <a:gridCol w="716722"/>
              </a:tblGrid>
              <a:tr h="457200">
                <a:tc>
                  <a:txBody>
                    <a:bodyPr/>
                    <a:lstStyle/>
                    <a:p>
                      <a:pPr algn="ct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WBGT</a:t>
                      </a: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値</a:t>
                      </a:r>
                      <a:endParaRPr kumimoji="1" lang="ja-JP" altLang="en-US" sz="1600" b="1"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dirty="0" smtClean="0">
                          <a:solidFill>
                            <a:srgbClr val="002060"/>
                          </a:solidFill>
                        </a:rPr>
                        <a:t>湿球</a:t>
                      </a:r>
                      <a:endParaRPr kumimoji="1" lang="en-US" altLang="ja-JP" sz="1600" dirty="0" smtClean="0">
                        <a:solidFill>
                          <a:srgbClr val="002060"/>
                        </a:solidFill>
                      </a:endParaRPr>
                    </a:p>
                    <a:p>
                      <a:pPr algn="ctr"/>
                      <a:r>
                        <a:rPr kumimoji="1" lang="ja-JP" altLang="en-US" sz="1600" dirty="0" smtClean="0">
                          <a:solidFill>
                            <a:srgbClr val="002060"/>
                          </a:solidFill>
                        </a:rPr>
                        <a:t>温度</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ja-JP" altLang="en-US" sz="1600" dirty="0" smtClean="0">
                          <a:solidFill>
                            <a:srgbClr val="002060"/>
                          </a:solidFill>
                        </a:rPr>
                        <a:t>乾球</a:t>
                      </a:r>
                      <a:endParaRPr kumimoji="1" lang="en-US" altLang="ja-JP" sz="1600" dirty="0" smtClean="0">
                        <a:solidFill>
                          <a:srgbClr val="002060"/>
                        </a:solidFill>
                      </a:endParaRPr>
                    </a:p>
                    <a:p>
                      <a:pPr algn="ctr"/>
                      <a:r>
                        <a:rPr kumimoji="1" lang="ja-JP" altLang="en-US" sz="1600" dirty="0" smtClean="0">
                          <a:solidFill>
                            <a:srgbClr val="002060"/>
                          </a:solidFill>
                        </a:rPr>
                        <a:t>温度</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72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危　険</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r>
                      <a:b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b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31℃</a:t>
                      </a: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以上</a:t>
                      </a:r>
                    </a:p>
                    <a:p>
                      <a:pPr algn="ctr"/>
                      <a:endParaRPr kumimoji="1" lang="ja-JP" altLang="en-US" sz="1600" b="1"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kumimoji="1" lang="en-US" altLang="ja-JP" sz="1600" dirty="0" smtClean="0">
                          <a:solidFill>
                            <a:srgbClr val="002060"/>
                          </a:solidFill>
                        </a:rPr>
                        <a:t>27℃</a:t>
                      </a:r>
                      <a:r>
                        <a:rPr kumimoji="1" lang="ja-JP" altLang="en-US" sz="1600" dirty="0" smtClean="0">
                          <a:solidFill>
                            <a:srgbClr val="002060"/>
                          </a:solidFill>
                        </a:rPr>
                        <a:t>以上</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600" dirty="0" smtClean="0">
                          <a:solidFill>
                            <a:srgbClr val="002060"/>
                          </a:solidFill>
                        </a:rPr>
                        <a:t>36℃</a:t>
                      </a:r>
                      <a:r>
                        <a:rPr kumimoji="1" lang="ja-JP" altLang="en-US" sz="1600" dirty="0" smtClean="0">
                          <a:solidFill>
                            <a:srgbClr val="002060"/>
                          </a:solidFill>
                        </a:rPr>
                        <a:t>以上</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厳重警戒</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r>
                      <a:b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b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28</a:t>
                      </a: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31℃</a:t>
                      </a:r>
                      <a:endParaRPr kumimoji="1" lang="ja-JP" altLang="en-US" sz="1600" b="1"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kumimoji="1" lang="en-US" altLang="ja-JP" sz="1600" dirty="0" smtClean="0">
                          <a:solidFill>
                            <a:srgbClr val="002060"/>
                          </a:solidFill>
                        </a:rPr>
                        <a:t>24</a:t>
                      </a:r>
                      <a:r>
                        <a:rPr kumimoji="1" lang="ja-JP" altLang="en-US" sz="1600" dirty="0" smtClean="0">
                          <a:solidFill>
                            <a:srgbClr val="002060"/>
                          </a:solidFill>
                        </a:rPr>
                        <a:t>～</a:t>
                      </a:r>
                      <a:r>
                        <a:rPr kumimoji="1" lang="en-US" altLang="ja-JP" sz="1600" dirty="0" smtClean="0">
                          <a:solidFill>
                            <a:srgbClr val="002060"/>
                          </a:solidFill>
                        </a:rPr>
                        <a:t>27℃</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600" dirty="0" smtClean="0">
                          <a:solidFill>
                            <a:srgbClr val="002060"/>
                          </a:solidFill>
                        </a:rPr>
                        <a:t>31</a:t>
                      </a:r>
                      <a:r>
                        <a:rPr kumimoji="1" lang="ja-JP" altLang="en-US" sz="1600" dirty="0" smtClean="0">
                          <a:solidFill>
                            <a:srgbClr val="002060"/>
                          </a:solidFill>
                        </a:rPr>
                        <a:t>～</a:t>
                      </a:r>
                      <a:r>
                        <a:rPr kumimoji="1" lang="en-US" altLang="ja-JP" sz="1600" dirty="0" smtClean="0">
                          <a:solidFill>
                            <a:srgbClr val="002060"/>
                          </a:solidFill>
                        </a:rPr>
                        <a:t>36℃</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警　戒</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r>
                      <a:b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b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25</a:t>
                      </a: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28℃</a:t>
                      </a:r>
                      <a:endParaRPr kumimoji="1" lang="ja-JP" altLang="en-US" sz="1600" b="1"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kumimoji="1" lang="en-US" altLang="ja-JP" sz="1600" dirty="0" smtClean="0">
                          <a:solidFill>
                            <a:srgbClr val="002060"/>
                          </a:solidFill>
                        </a:rPr>
                        <a:t>21</a:t>
                      </a:r>
                      <a:r>
                        <a:rPr kumimoji="1" lang="ja-JP" altLang="en-US" sz="1600" dirty="0" smtClean="0">
                          <a:solidFill>
                            <a:srgbClr val="002060"/>
                          </a:solidFill>
                        </a:rPr>
                        <a:t>～</a:t>
                      </a:r>
                      <a:r>
                        <a:rPr kumimoji="1" lang="en-US" altLang="ja-JP" sz="1600" dirty="0" smtClean="0">
                          <a:solidFill>
                            <a:srgbClr val="002060"/>
                          </a:solidFill>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600" dirty="0" smtClean="0">
                          <a:solidFill>
                            <a:srgbClr val="002060"/>
                          </a:solidFill>
                        </a:rPr>
                        <a:t>28</a:t>
                      </a:r>
                      <a:r>
                        <a:rPr kumimoji="1" lang="ja-JP" altLang="en-US" sz="1600" dirty="0" smtClean="0">
                          <a:solidFill>
                            <a:srgbClr val="002060"/>
                          </a:solidFill>
                        </a:rPr>
                        <a:t>～</a:t>
                      </a:r>
                      <a:r>
                        <a:rPr kumimoji="1" lang="en-US" altLang="ja-JP" sz="1600" dirty="0" smtClean="0">
                          <a:solidFill>
                            <a:srgbClr val="002060"/>
                          </a:solidFill>
                        </a:rPr>
                        <a:t>31℃</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注　意</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r>
                      <a:b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b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21</a:t>
                      </a: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25℃</a:t>
                      </a:r>
                      <a:endParaRPr kumimoji="1" lang="ja-JP" altLang="en-US" sz="1600" b="1"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ctr"/>
                      <a:r>
                        <a:rPr kumimoji="1" lang="en-US" altLang="ja-JP" sz="1600" dirty="0" smtClean="0">
                          <a:solidFill>
                            <a:srgbClr val="002060"/>
                          </a:solidFill>
                        </a:rPr>
                        <a:t>18</a:t>
                      </a:r>
                      <a:r>
                        <a:rPr kumimoji="1" lang="ja-JP" altLang="en-US" sz="1600" dirty="0" smtClean="0">
                          <a:solidFill>
                            <a:srgbClr val="002060"/>
                          </a:solidFill>
                        </a:rPr>
                        <a:t>～</a:t>
                      </a:r>
                      <a:r>
                        <a:rPr kumimoji="1" lang="en-US" altLang="ja-JP" sz="1600" dirty="0" smtClean="0">
                          <a:solidFill>
                            <a:srgbClr val="002060"/>
                          </a:solidFill>
                        </a:rPr>
                        <a:t>21℃</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600" dirty="0" smtClean="0">
                          <a:solidFill>
                            <a:srgbClr val="002060"/>
                          </a:solidFill>
                        </a:rPr>
                        <a:t>24</a:t>
                      </a:r>
                      <a:r>
                        <a:rPr kumimoji="1" lang="ja-JP" altLang="en-US" sz="1600" dirty="0" smtClean="0">
                          <a:solidFill>
                            <a:srgbClr val="002060"/>
                          </a:solidFill>
                        </a:rPr>
                        <a:t>～</a:t>
                      </a:r>
                      <a:r>
                        <a:rPr kumimoji="1" lang="en-US" altLang="ja-JP" sz="1600" dirty="0" smtClean="0">
                          <a:solidFill>
                            <a:srgbClr val="002060"/>
                          </a:solidFill>
                        </a:rPr>
                        <a:t>28℃</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ほぼ安全</a:t>
                      </a: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
                      </a:r>
                      <a:b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br>
                      <a:r>
                        <a:rPr kumimoji="1" lang="en-US" altLang="ja-JP"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21℃</a:t>
                      </a:r>
                      <a:r>
                        <a:rPr kumimoji="1" lang="ja-JP" altLang="en-US" sz="1600" b="1" dirty="0" smtClean="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rPr>
                        <a:t>未満</a:t>
                      </a:r>
                      <a:endParaRPr kumimoji="1" lang="ja-JP" altLang="en-US" sz="1600" b="1" dirty="0">
                        <a:solidFill>
                          <a:srgbClr val="002060"/>
                        </a:solidFill>
                        <a:effectLst>
                          <a:outerShdw blurRad="38100" dist="38100" dir="2700000" algn="tl">
                            <a:srgbClr val="000000">
                              <a:alpha val="43137"/>
                            </a:srgbClr>
                          </a:outerShdw>
                        </a:effectLst>
                        <a:latin typeface="ＤＦＰ中太丸ゴシック体" panose="020F0700010101010101" pitchFamily="50" charset="-128"/>
                        <a:ea typeface="ＤＦＰ中太丸ゴシック体" panose="020F0700010101010101"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tc>
                  <a:txBody>
                    <a:bodyPr/>
                    <a:lstStyle/>
                    <a:p>
                      <a:pPr algn="ctr"/>
                      <a:r>
                        <a:rPr kumimoji="1" lang="en-US" altLang="ja-JP" sz="1600" dirty="0" smtClean="0">
                          <a:solidFill>
                            <a:srgbClr val="002060"/>
                          </a:solidFill>
                        </a:rPr>
                        <a:t>18℃</a:t>
                      </a:r>
                      <a:r>
                        <a:rPr kumimoji="1" lang="ja-JP" altLang="en-US" sz="1600" dirty="0" smtClean="0">
                          <a:solidFill>
                            <a:srgbClr val="002060"/>
                          </a:solidFill>
                        </a:rPr>
                        <a:t>以下</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600" dirty="0" smtClean="0">
                          <a:solidFill>
                            <a:srgbClr val="002060"/>
                          </a:solidFill>
                        </a:rPr>
                        <a:t>24℃</a:t>
                      </a:r>
                      <a:r>
                        <a:rPr kumimoji="1" lang="ja-JP" altLang="en-US" sz="1600" dirty="0" smtClean="0">
                          <a:solidFill>
                            <a:srgbClr val="002060"/>
                          </a:solidFill>
                        </a:rPr>
                        <a:t>以下</a:t>
                      </a:r>
                      <a:endParaRPr kumimoji="1" lang="ja-JP" altLang="en-US"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870080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1692</TotalTime>
  <Words>1212</Words>
  <Application>Microsoft Office PowerPoint</Application>
  <PresentationFormat>画面に合わせる (4:3)</PresentationFormat>
  <Paragraphs>133</Paragraphs>
  <Slides>14</Slides>
  <Notes>1</Notes>
  <HiddenSlides>0</HiddenSlides>
  <MMClips>0</MMClips>
  <ScaleCrop>false</ScaleCrop>
  <HeadingPairs>
    <vt:vector size="4" baseType="variant">
      <vt:variant>
        <vt:lpstr>テーマ</vt:lpstr>
      </vt:variant>
      <vt:variant>
        <vt:i4>2</vt:i4>
      </vt:variant>
      <vt:variant>
        <vt:lpstr>スライド タイトル</vt:lpstr>
      </vt:variant>
      <vt:variant>
        <vt:i4>14</vt:i4>
      </vt:variant>
    </vt:vector>
  </HeadingPairs>
  <TitlesOfParts>
    <vt:vector size="16" baseType="lpstr">
      <vt:lpstr>Office テーマ</vt:lpstr>
      <vt:lpstr>1_Office テーマ</vt:lpstr>
      <vt:lpstr>① 温　度</vt:lpstr>
      <vt:lpstr>PowerPoint プレゼンテーション</vt:lpstr>
      <vt:lpstr>③ 温度計・湿度計</vt:lpstr>
      <vt:lpstr>学校でよく用いられる温度・湿度計</vt:lpstr>
      <vt:lpstr>PowerPoint プレゼンテーション</vt:lpstr>
      <vt:lpstr>PowerPoint プレゼンテーション</vt:lpstr>
      <vt:lpstr>冷房・暖房時の気流に注意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温度と湿度</dc:title>
  <dc:creator>木全勝彦</dc:creator>
  <cp:lastModifiedBy>tamaki</cp:lastModifiedBy>
  <cp:revision>110</cp:revision>
  <dcterms:created xsi:type="dcterms:W3CDTF">2013-12-16T03:21:22Z</dcterms:created>
  <dcterms:modified xsi:type="dcterms:W3CDTF">2014-02-24T02:11:57Z</dcterms:modified>
</cp:coreProperties>
</file>