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6.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7.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8.xml" ContentType="application/vnd.openxmlformats-officedocument.theme+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9" r:id="rId3"/>
    <p:sldMasterId id="2147483706" r:id="rId4"/>
    <p:sldMasterId id="2147483723" r:id="rId5"/>
    <p:sldMasterId id="2147483740" r:id="rId6"/>
    <p:sldMasterId id="2147483757" r:id="rId7"/>
    <p:sldMasterId id="2147483774" r:id="rId8"/>
    <p:sldMasterId id="2147483791" r:id="rId9"/>
  </p:sldMasterIdLst>
  <p:notesMasterIdLst>
    <p:notesMasterId r:id="rId26"/>
  </p:notesMasterIdLst>
  <p:handoutMasterIdLst>
    <p:handoutMasterId r:id="rId27"/>
  </p:handoutMasterIdLst>
  <p:sldIdLst>
    <p:sldId id="276" r:id="rId10"/>
    <p:sldId id="279" r:id="rId11"/>
    <p:sldId id="278" r:id="rId12"/>
    <p:sldId id="281" r:id="rId13"/>
    <p:sldId id="289" r:id="rId14"/>
    <p:sldId id="291" r:id="rId15"/>
    <p:sldId id="282" r:id="rId16"/>
    <p:sldId id="290" r:id="rId17"/>
    <p:sldId id="283" r:id="rId18"/>
    <p:sldId id="284" r:id="rId19"/>
    <p:sldId id="285" r:id="rId20"/>
    <p:sldId id="286" r:id="rId21"/>
    <p:sldId id="287" r:id="rId22"/>
    <p:sldId id="292" r:id="rId23"/>
    <p:sldId id="294" r:id="rId24"/>
    <p:sldId id="296"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33300"/>
    <a:srgbClr val="FF6600"/>
    <a:srgbClr val="00FFFF"/>
    <a:srgbClr val="3399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4" autoAdjust="0"/>
    <p:restoredTop sz="94660" autoAdjust="0"/>
  </p:normalViewPr>
  <p:slideViewPr>
    <p:cSldViewPr snapToGrid="0">
      <p:cViewPr varScale="1">
        <p:scale>
          <a:sx n="102" d="100"/>
          <a:sy n="102" d="100"/>
        </p:scale>
        <p:origin x="-102" y="-2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744644723379185E-2"/>
          <c:y val="0"/>
          <c:w val="0.89454120008150406"/>
          <c:h val="1"/>
        </c:manualLayout>
      </c:layout>
      <c:doughnutChart>
        <c:varyColors val="1"/>
        <c:ser>
          <c:idx val="0"/>
          <c:order val="0"/>
          <c:tx>
            <c:strRef>
              <c:f>Sheet1!$B$1</c:f>
              <c:strCache>
                <c:ptCount val="1"/>
                <c:pt idx="0">
                  <c:v>COPDの原因</c:v>
                </c:pt>
              </c:strCache>
            </c:strRef>
          </c:tx>
          <c:spPr>
            <a:solidFill>
              <a:srgbClr val="FF6600"/>
            </a:solidFill>
          </c:spPr>
          <c:dPt>
            <c:idx val="0"/>
            <c:bubble3D val="0"/>
            <c:spPr>
              <a:solidFill>
                <a:srgbClr val="FF6600"/>
              </a:solidFill>
              <a:ln>
                <a:noFill/>
              </a:ln>
              <a:effectLst>
                <a:outerShdw blurRad="254000" sx="102000" sy="102000" algn="ctr" rotWithShape="0">
                  <a:prstClr val="black">
                    <a:alpha val="20000"/>
                  </a:prstClr>
                </a:outerShdw>
              </a:effectLst>
            </c:spPr>
          </c:dPt>
          <c:dPt>
            <c:idx val="1"/>
            <c:bubble3D val="0"/>
            <c:spPr>
              <a:solidFill>
                <a:srgbClr val="FFFF00"/>
              </a:solidFill>
              <a:ln>
                <a:noFill/>
              </a:ln>
              <a:effectLst>
                <a:outerShdw blurRad="254000" sx="102000" sy="102000" algn="ctr" rotWithShape="0">
                  <a:prstClr val="black">
                    <a:alpha val="20000"/>
                  </a:prstClr>
                </a:outerShdw>
              </a:effectLst>
            </c:spPr>
          </c:dPt>
          <c:dPt>
            <c:idx val="2"/>
            <c:bubble3D val="0"/>
            <c:spPr>
              <a:solidFill>
                <a:srgbClr val="FF6600"/>
              </a:solidFill>
              <a:ln>
                <a:noFill/>
              </a:ln>
              <a:effectLst>
                <a:outerShdw blurRad="254000" sx="102000" sy="102000" algn="ctr" rotWithShape="0">
                  <a:prstClr val="black">
                    <a:alpha val="20000"/>
                  </a:prstClr>
                </a:outerShdw>
              </a:effectLst>
            </c:spPr>
          </c:dPt>
          <c:dPt>
            <c:idx val="3"/>
            <c:bubble3D val="0"/>
            <c:spPr>
              <a:solidFill>
                <a:srgbClr val="FF6600"/>
              </a:solidFill>
              <a:ln>
                <a:noFill/>
              </a:ln>
              <a:effectLst>
                <a:outerShdw blurRad="254000" sx="102000" sy="102000" algn="ctr" rotWithShape="0">
                  <a:prstClr val="black">
                    <a:alpha val="20000"/>
                  </a:prstClr>
                </a:outerShdw>
              </a:effectLst>
            </c:spPr>
          </c:dPt>
          <c:dLbls>
            <c:delete val="1"/>
          </c:dLbls>
          <c:cat>
            <c:strRef>
              <c:f>Sheet1!$A$2:$A$5</c:f>
              <c:strCache>
                <c:ptCount val="2"/>
                <c:pt idx="0">
                  <c:v>喫煙</c:v>
                </c:pt>
                <c:pt idx="1">
                  <c:v>その他</c:v>
                </c:pt>
              </c:strCache>
            </c:strRef>
          </c:cat>
          <c:val>
            <c:numRef>
              <c:f>Sheet1!$B$2:$B$5</c:f>
              <c:numCache>
                <c:formatCode>General</c:formatCode>
                <c:ptCount val="4"/>
                <c:pt idx="0">
                  <c:v>90</c:v>
                </c:pt>
                <c:pt idx="1">
                  <c:v>10</c:v>
                </c:pt>
              </c:numCache>
            </c:numRef>
          </c:val>
        </c:ser>
        <c:dLbls>
          <c:showLegendKey val="0"/>
          <c:showVal val="0"/>
          <c:showCatName val="0"/>
          <c:showSerName val="0"/>
          <c:showPercent val="1"/>
          <c:showBubbleSize val="0"/>
          <c:showLeaderLines val="1"/>
        </c:dLbls>
        <c:firstSliceAng val="0"/>
        <c:holeSize val="30"/>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05D55F-D1AD-4CE3-8AB9-8AC1898F7D59}" type="datetimeFigureOut">
              <a:rPr kumimoji="1" lang="ja-JP" altLang="en-US" smtClean="0"/>
              <a:t>2014/3/7</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229298-CED8-469C-9F9E-41ECAEDC5618}" type="slidenum">
              <a:rPr kumimoji="1" lang="ja-JP" altLang="en-US" smtClean="0"/>
              <a:t>‹#›</a:t>
            </a:fld>
            <a:endParaRPr kumimoji="1" lang="ja-JP" altLang="en-US"/>
          </a:p>
        </p:txBody>
      </p:sp>
    </p:spTree>
    <p:extLst>
      <p:ext uri="{BB962C8B-B14F-4D97-AF65-F5344CB8AC3E}">
        <p14:creationId xmlns:p14="http://schemas.microsoft.com/office/powerpoint/2010/main" val="2316405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0DB1D7-C676-43E0-A50E-A2688C3FB524}" type="datetimeFigureOut">
              <a:rPr kumimoji="1" lang="ja-JP" altLang="en-US" smtClean="0"/>
              <a:t>2014/3/7</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E41A00-5A72-42ED-BCE8-40E2E0827AC4}" type="slidenum">
              <a:rPr kumimoji="1" lang="ja-JP" altLang="en-US" smtClean="0"/>
              <a:t>‹#›</a:t>
            </a:fld>
            <a:endParaRPr kumimoji="1" lang="ja-JP" altLang="en-US"/>
          </a:p>
        </p:txBody>
      </p:sp>
    </p:spTree>
    <p:extLst>
      <p:ext uri="{BB962C8B-B14F-4D97-AF65-F5344CB8AC3E}">
        <p14:creationId xmlns:p14="http://schemas.microsoft.com/office/powerpoint/2010/main" val="28998798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2206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35370754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3784243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3919715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68375547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4159737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6311144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6684871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39257839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8309410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6058521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15825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81274974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582534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12386758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0266774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8594634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2542501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1070998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6752104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5451848"/>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8208616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61538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9433833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7666874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8624591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38299896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2688511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1860724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60738807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3707600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8792746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13574981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44089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7252668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16535611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6956082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6849572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7645693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592206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5044321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2067090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75318635"/>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17777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324354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78096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1151397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006155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816000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04340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839385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4659483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5013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824664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654863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2939916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201033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001494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42224336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7165282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23746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732140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530386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566381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071600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031197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5111550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8384426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8508938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346679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984699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53536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0781251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114922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485180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128322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5451361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37309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695223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27236517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6838557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327589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94089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8854268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354412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745238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1410634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3928324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53135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2358721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709661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072585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179085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84005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68391465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2012408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5314929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8950413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0786497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9950680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822686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0462464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171652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966453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7448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32742397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0325578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578565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7906496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196467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16766450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4455642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6295152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8312670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3506334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7808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78185243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77682963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209589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50853010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1255894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C06DE6-C1BB-4EFD-9A4B-3354AB1E896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960349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9"/>
            <a:ext cx="6031523"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4A836C-1397-4CC7-A533-5972AEDD4A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8260629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9"/>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BAC8C9CF-56DC-46FF-8B9B-8020D23EB8E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7663112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1"/>
            <a:ext cx="8229600" cy="4525963"/>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CE83558-F612-448B-B153-96B432A286B3}"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4026593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BE8F2F8-2E48-4DCE-90B9-B74D3278A6D1}"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2565619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AndChart" preserve="1">
  <p:cSld name="タイトル、テキスト、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グラフ プレースホルダ 3"/>
          <p:cNvSpPr>
            <a:spLocks noGrp="1"/>
          </p:cNvSpPr>
          <p:nvPr>
            <p:ph type="chart" sz="half" idx="2"/>
          </p:nvPr>
        </p:nvSpPr>
        <p:spPr>
          <a:xfrm>
            <a:off x="4642338" y="1600201"/>
            <a:ext cx="4044462" cy="4525963"/>
          </a:xfrm>
        </p:spPr>
        <p:txBody>
          <a:bodyPr/>
          <a:lstStyle/>
          <a:p>
            <a:pPr lvl="0"/>
            <a:endParaRPr lang="ja-JP"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2FDC96-9188-4AE1-B344-043D451D7B2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52916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2014/3/7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80404884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1"/>
            <a:ext cx="4044462"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2338" y="1600200"/>
            <a:ext cx="4044462"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2338" y="3938589"/>
            <a:ext cx="4044462"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dirty="0">
              <a:solidFill>
                <a:srgbClr val="000000"/>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dirty="0">
              <a:solidFill>
                <a:srgbClr val="000000"/>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1EA3B0B0-E736-48E3-B0F2-2996993239D5}" type="slidenum">
              <a:rPr lang="ja-JP" altLang="en-US">
                <a:solidFill>
                  <a:srgbClr val="000000"/>
                </a:solidFill>
              </a:rPr>
              <a:pPr/>
              <a:t>‹#›</a:t>
            </a:fld>
            <a:endParaRPr lang="en-US" altLang="ja-JP" dirty="0">
              <a:solidFill>
                <a:srgbClr val="000000"/>
              </a:solidFill>
            </a:endParaRPr>
          </a:p>
        </p:txBody>
      </p:sp>
    </p:spTree>
    <p:extLst>
      <p:ext uri="{BB962C8B-B14F-4D97-AF65-F5344CB8AC3E}">
        <p14:creationId xmlns:p14="http://schemas.microsoft.com/office/powerpoint/2010/main" val="296751541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1371601"/>
            <a:ext cx="7772400" cy="1470025"/>
          </a:xfrm>
        </p:spPr>
        <p:txBody>
          <a:bodyPr/>
          <a:lstStyle>
            <a:lvl1pPr>
              <a:defRPr/>
            </a:lvl1pPr>
          </a:lstStyle>
          <a:p>
            <a:r>
              <a:rPr lang="ja-JP" altLang="en-US"/>
              <a:t>マスタ タイトルの書式設定</a:t>
            </a:r>
          </a:p>
        </p:txBody>
      </p:sp>
      <p:sp>
        <p:nvSpPr>
          <p:cNvPr id="3075" name="Rectangle 3"/>
          <p:cNvSpPr>
            <a:spLocks noGrp="1" noChangeArrowheads="1"/>
          </p:cNvSpPr>
          <p:nvPr>
            <p:ph type="subTitle" idx="1"/>
          </p:nvPr>
        </p:nvSpPr>
        <p:spPr>
          <a:xfrm>
            <a:off x="1295400" y="3048000"/>
            <a:ext cx="6400800" cy="685800"/>
          </a:xfrm>
        </p:spPr>
        <p:txBody>
          <a:bodyPr/>
          <a:lstStyle>
            <a:lvl1pPr marL="0" indent="0" algn="ctr">
              <a:buFontTx/>
              <a:buNone/>
              <a:defRPr/>
            </a:lvl1pPr>
          </a:lstStyle>
          <a:p>
            <a:r>
              <a:rPr lang="ja-JP" altLang="en-US"/>
              <a:t>マスタ サブタイトルの書式設定</a:t>
            </a:r>
          </a:p>
        </p:txBody>
      </p:sp>
      <p:sp>
        <p:nvSpPr>
          <p:cNvPr id="4" name="Rectangle 4"/>
          <p:cNvSpPr>
            <a:spLocks noGrp="1" noChangeArrowheads="1"/>
          </p:cNvSpPr>
          <p:nvPr>
            <p:ph type="dt" sz="half" idx="10"/>
          </p:nvPr>
        </p:nvSpPr>
        <p:spPr/>
        <p:txBody>
          <a:bodyPr/>
          <a:lstStyle>
            <a:lvl1pPr>
              <a:defRPr sz="1108"/>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p:txBody>
          <a:bodyPr/>
          <a:lstStyle>
            <a:lvl1pPr>
              <a:defRPr sz="1108"/>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p:txBody>
          <a:bodyPr/>
          <a:lstStyle>
            <a:lvl1pPr>
              <a:defRPr sz="1108"/>
            </a:lvl1pPr>
          </a:lstStyle>
          <a:p>
            <a:pPr>
              <a:defRPr/>
            </a:pPr>
            <a:fld id="{87029D16-3334-4BAA-9585-04DFF1B385E8}"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4984379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76B7C0-B245-430C-8598-13CC9FCAB9A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2579192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E8E2AE7-29ED-492F-8B40-CECB9E057E8A}"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9069203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1"/>
            <a:ext cx="4044462"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DB1EF67-C5D7-474F-B39C-16EB04EE64C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7288871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7F08E049-4F61-46DA-B2EB-50C10F325656}"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36496241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C58D4F-AEFB-4594-AD1B-05A18EFC4350}"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7282592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F4CC859-6599-43AD-8EEB-0AFE4B5DB2A4}"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366362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28541DA-97FD-4D17-85B5-C380DD77E859}"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64084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smtClean="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2685E26-3910-44AB-B076-B3BB4C013E3D}" type="slidenum">
              <a:rPr lang="ja-JP" altLang="en-US">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386563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theme" Target="../theme/theme4.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theme" Target="../theme/theme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theme" Target="../theme/theme6.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theme" Target="../theme/theme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4.xml"/><Relationship Id="rId13" Type="http://schemas.openxmlformats.org/officeDocument/2006/relationships/slideLayout" Target="../slideLayouts/slideLayout119.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slideLayout" Target="../slideLayouts/slideLayout118.xml"/><Relationship Id="rId17" Type="http://schemas.openxmlformats.org/officeDocument/2006/relationships/theme" Target="../theme/theme8.xml"/><Relationship Id="rId2" Type="http://schemas.openxmlformats.org/officeDocument/2006/relationships/slideLayout" Target="../slideLayouts/slideLayout108.xml"/><Relationship Id="rId16" Type="http://schemas.openxmlformats.org/officeDocument/2006/relationships/slideLayout" Target="../slideLayouts/slideLayout122.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5" Type="http://schemas.openxmlformats.org/officeDocument/2006/relationships/slideLayout" Target="../slideLayouts/slideLayout12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 Id="rId14" Type="http://schemas.openxmlformats.org/officeDocument/2006/relationships/slideLayout" Target="../slideLayouts/slideLayout12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0.xml"/><Relationship Id="rId13" Type="http://schemas.openxmlformats.org/officeDocument/2006/relationships/slideLayout" Target="../slideLayouts/slideLayout135.xml"/><Relationship Id="rId3" Type="http://schemas.openxmlformats.org/officeDocument/2006/relationships/slideLayout" Target="../slideLayouts/slideLayout125.xml"/><Relationship Id="rId7" Type="http://schemas.openxmlformats.org/officeDocument/2006/relationships/slideLayout" Target="../slideLayouts/slideLayout129.xml"/><Relationship Id="rId12" Type="http://schemas.openxmlformats.org/officeDocument/2006/relationships/slideLayout" Target="../slideLayouts/slideLayout134.xml"/><Relationship Id="rId17" Type="http://schemas.openxmlformats.org/officeDocument/2006/relationships/theme" Target="../theme/theme9.xml"/><Relationship Id="rId2" Type="http://schemas.openxmlformats.org/officeDocument/2006/relationships/slideLayout" Target="../slideLayouts/slideLayout124.xml"/><Relationship Id="rId16" Type="http://schemas.openxmlformats.org/officeDocument/2006/relationships/slideLayout" Target="../slideLayouts/slideLayout138.xml"/><Relationship Id="rId1" Type="http://schemas.openxmlformats.org/officeDocument/2006/relationships/slideLayout" Target="../slideLayouts/slideLayout123.xml"/><Relationship Id="rId6" Type="http://schemas.openxmlformats.org/officeDocument/2006/relationships/slideLayout" Target="../slideLayouts/slideLayout128.xml"/><Relationship Id="rId11" Type="http://schemas.openxmlformats.org/officeDocument/2006/relationships/slideLayout" Target="../slideLayouts/slideLayout133.xml"/><Relationship Id="rId5" Type="http://schemas.openxmlformats.org/officeDocument/2006/relationships/slideLayout" Target="../slideLayouts/slideLayout127.xml"/><Relationship Id="rId15" Type="http://schemas.openxmlformats.org/officeDocument/2006/relationships/slideLayout" Target="../slideLayouts/slideLayout137.xml"/><Relationship Id="rId10" Type="http://schemas.openxmlformats.org/officeDocument/2006/relationships/slideLayout" Target="../slideLayouts/slideLayout132.xml"/><Relationship Id="rId4" Type="http://schemas.openxmlformats.org/officeDocument/2006/relationships/slideLayout" Target="../slideLayouts/slideLayout126.xml"/><Relationship Id="rId9" Type="http://schemas.openxmlformats.org/officeDocument/2006/relationships/slideLayout" Target="../slideLayouts/slideLayout131.xml"/><Relationship Id="rId14" Type="http://schemas.openxmlformats.org/officeDocument/2006/relationships/slideLayout" Target="../slideLayouts/slideLayout1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kumimoji="1" lang="ja-JP" altLang="en-US" smtClean="0"/>
              <a:t>2014/3/7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900028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7313420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142685014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161252019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710615583"/>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932035698"/>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1612082626"/>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769" r:id="rId12"/>
    <p:sldLayoutId id="2147483770" r:id="rId13"/>
    <p:sldLayoutId id="2147483771" r:id="rId14"/>
    <p:sldLayoutId id="2147483772" r:id="rId15"/>
    <p:sldLayoutId id="2147483773"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357131575"/>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292">
                <a:solidFill>
                  <a:schemeClr val="tx1"/>
                </a:solidFill>
                <a:ea typeface="ＭＳ Ｐゴシック" pitchFamily="50" charset="-128"/>
              </a:defRPr>
            </a:lvl1pPr>
          </a:lstStyle>
          <a:p>
            <a:pPr fontAlgn="base">
              <a:spcAft>
                <a:spcPct val="0"/>
              </a:spcAft>
              <a:defRPr/>
            </a:pPr>
            <a:endParaRPr kumimoji="0" lang="en-US" altLang="ja-JP">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92">
                <a:solidFill>
                  <a:schemeClr val="tx1"/>
                </a:solidFill>
                <a:ea typeface="ＭＳ Ｐゴシック" pitchFamily="50" charset="-128"/>
              </a:defRPr>
            </a:lvl1pPr>
          </a:lstStyle>
          <a:p>
            <a:pPr fontAlgn="base">
              <a:spcAft>
                <a:spcPct val="0"/>
              </a:spcAft>
              <a:defRPr/>
            </a:pPr>
            <a:fld id="{7EBBD0DD-13AE-4AC8-9EFC-0C967677E5AF}" type="slidenum">
              <a:rPr kumimoji="0" lang="ja-JP" altLang="en-US">
                <a:solidFill>
                  <a:srgbClr val="000000"/>
                </a:solidFill>
              </a:rPr>
              <a:pPr fontAlgn="base">
                <a:spcAft>
                  <a:spcPct val="0"/>
                </a:spcAft>
                <a:defRPr/>
              </a:pPr>
              <a:t>‹#›</a:t>
            </a:fld>
            <a:endParaRPr kumimoji="0" lang="en-US" altLang="ja-JP">
              <a:solidFill>
                <a:srgbClr val="000000"/>
              </a:solidFill>
            </a:endParaRPr>
          </a:p>
        </p:txBody>
      </p:sp>
    </p:spTree>
    <p:extLst>
      <p:ext uri="{BB962C8B-B14F-4D97-AF65-F5344CB8AC3E}">
        <p14:creationId xmlns:p14="http://schemas.microsoft.com/office/powerpoint/2010/main" val="4157113491"/>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Lst>
  <p:txStyles>
    <p:titleStyle>
      <a:lvl1pPr algn="ctr" rtl="0" eaLnBrk="0" fontAlgn="base" hangingPunct="0">
        <a:spcBef>
          <a:spcPct val="0"/>
        </a:spcBef>
        <a:spcAft>
          <a:spcPct val="0"/>
        </a:spcAft>
        <a:defRPr sz="3323">
          <a:solidFill>
            <a:schemeClr val="tx2"/>
          </a:solidFill>
          <a:latin typeface="+mj-lt"/>
          <a:ea typeface="+mj-ea"/>
          <a:cs typeface="+mj-cs"/>
        </a:defRPr>
      </a:lvl1pPr>
      <a:lvl2pPr algn="ctr" rtl="0" eaLnBrk="0" fontAlgn="base" hangingPunct="0">
        <a:spcBef>
          <a:spcPct val="0"/>
        </a:spcBef>
        <a:spcAft>
          <a:spcPct val="0"/>
        </a:spcAft>
        <a:defRPr sz="3323">
          <a:solidFill>
            <a:schemeClr val="tx2"/>
          </a:solidFill>
          <a:latin typeface="Trebuchet MS" pitchFamily="34" charset="0"/>
        </a:defRPr>
      </a:lvl2pPr>
      <a:lvl3pPr algn="ctr" rtl="0" eaLnBrk="0" fontAlgn="base" hangingPunct="0">
        <a:spcBef>
          <a:spcPct val="0"/>
        </a:spcBef>
        <a:spcAft>
          <a:spcPct val="0"/>
        </a:spcAft>
        <a:defRPr sz="3323">
          <a:solidFill>
            <a:schemeClr val="tx2"/>
          </a:solidFill>
          <a:latin typeface="Trebuchet MS" pitchFamily="34" charset="0"/>
        </a:defRPr>
      </a:lvl3pPr>
      <a:lvl4pPr algn="ctr" rtl="0" eaLnBrk="0" fontAlgn="base" hangingPunct="0">
        <a:spcBef>
          <a:spcPct val="0"/>
        </a:spcBef>
        <a:spcAft>
          <a:spcPct val="0"/>
        </a:spcAft>
        <a:defRPr sz="3323">
          <a:solidFill>
            <a:schemeClr val="tx2"/>
          </a:solidFill>
          <a:latin typeface="Trebuchet MS" pitchFamily="34" charset="0"/>
        </a:defRPr>
      </a:lvl4pPr>
      <a:lvl5pPr algn="ctr" rtl="0" eaLnBrk="0" fontAlgn="base" hangingPunct="0">
        <a:spcBef>
          <a:spcPct val="0"/>
        </a:spcBef>
        <a:spcAft>
          <a:spcPct val="0"/>
        </a:spcAft>
        <a:defRPr sz="3323">
          <a:solidFill>
            <a:schemeClr val="tx2"/>
          </a:solidFill>
          <a:latin typeface="Trebuchet MS" pitchFamily="34" charset="0"/>
        </a:defRPr>
      </a:lvl5pPr>
      <a:lvl6pPr marL="422041" algn="ctr" rtl="0" fontAlgn="base">
        <a:spcBef>
          <a:spcPct val="0"/>
        </a:spcBef>
        <a:spcAft>
          <a:spcPct val="0"/>
        </a:spcAft>
        <a:defRPr sz="3323">
          <a:solidFill>
            <a:schemeClr val="tx2"/>
          </a:solidFill>
          <a:latin typeface="Trebuchet MS" pitchFamily="34" charset="0"/>
        </a:defRPr>
      </a:lvl6pPr>
      <a:lvl7pPr marL="844083" algn="ctr" rtl="0" fontAlgn="base">
        <a:spcBef>
          <a:spcPct val="0"/>
        </a:spcBef>
        <a:spcAft>
          <a:spcPct val="0"/>
        </a:spcAft>
        <a:defRPr sz="3323">
          <a:solidFill>
            <a:schemeClr val="tx2"/>
          </a:solidFill>
          <a:latin typeface="Trebuchet MS" pitchFamily="34" charset="0"/>
        </a:defRPr>
      </a:lvl7pPr>
      <a:lvl8pPr marL="1266124" algn="ctr" rtl="0" fontAlgn="base">
        <a:spcBef>
          <a:spcPct val="0"/>
        </a:spcBef>
        <a:spcAft>
          <a:spcPct val="0"/>
        </a:spcAft>
        <a:defRPr sz="3323">
          <a:solidFill>
            <a:schemeClr val="tx2"/>
          </a:solidFill>
          <a:latin typeface="Trebuchet MS" pitchFamily="34" charset="0"/>
        </a:defRPr>
      </a:lvl8pPr>
      <a:lvl9pPr marL="1688165" algn="ctr" rtl="0" fontAlgn="base">
        <a:spcBef>
          <a:spcPct val="0"/>
        </a:spcBef>
        <a:spcAft>
          <a:spcPct val="0"/>
        </a:spcAft>
        <a:defRPr sz="3323">
          <a:solidFill>
            <a:schemeClr val="tx2"/>
          </a:solidFill>
          <a:latin typeface="Trebuchet MS" pitchFamily="34" charset="0"/>
        </a:defRPr>
      </a:lvl9pPr>
    </p:titleStyle>
    <p:bodyStyle>
      <a:lvl1pPr marL="316531" indent="-316531" algn="l" rtl="0" eaLnBrk="0" fontAlgn="base" hangingPunct="0">
        <a:spcBef>
          <a:spcPct val="20000"/>
        </a:spcBef>
        <a:spcAft>
          <a:spcPct val="0"/>
        </a:spcAft>
        <a:buChar char="•"/>
        <a:defRPr sz="2585">
          <a:solidFill>
            <a:schemeClr val="tx1"/>
          </a:solidFill>
          <a:latin typeface="+mn-lt"/>
          <a:ea typeface="+mn-ea"/>
          <a:cs typeface="+mn-cs"/>
        </a:defRPr>
      </a:lvl1pPr>
      <a:lvl2pPr marL="685817" indent="-263776" algn="l" rtl="0" eaLnBrk="0" fontAlgn="base" hangingPunct="0">
        <a:spcBef>
          <a:spcPct val="20000"/>
        </a:spcBef>
        <a:spcAft>
          <a:spcPct val="0"/>
        </a:spcAft>
        <a:buChar char="–"/>
        <a:defRPr sz="2215">
          <a:solidFill>
            <a:schemeClr val="tx1"/>
          </a:solidFill>
          <a:latin typeface="+mn-lt"/>
        </a:defRPr>
      </a:lvl2pPr>
      <a:lvl3pPr marL="1055103" indent="-211021" algn="l" rtl="0" eaLnBrk="0" fontAlgn="base" hangingPunct="0">
        <a:spcBef>
          <a:spcPct val="20000"/>
        </a:spcBef>
        <a:spcAft>
          <a:spcPct val="0"/>
        </a:spcAft>
        <a:buChar char="•"/>
        <a:defRPr sz="1846">
          <a:solidFill>
            <a:schemeClr val="tx1"/>
          </a:solidFill>
          <a:latin typeface="+mn-lt"/>
        </a:defRPr>
      </a:lvl3pPr>
      <a:lvl4pPr marL="1477145" indent="-211021" algn="l" rtl="0" eaLnBrk="0" fontAlgn="base" hangingPunct="0">
        <a:spcBef>
          <a:spcPct val="20000"/>
        </a:spcBef>
        <a:spcAft>
          <a:spcPct val="0"/>
        </a:spcAft>
        <a:buChar char="–"/>
        <a:defRPr>
          <a:solidFill>
            <a:schemeClr val="tx1"/>
          </a:solidFill>
          <a:latin typeface="+mn-lt"/>
        </a:defRPr>
      </a:lvl4pPr>
      <a:lvl5pPr marL="1899186" indent="-211021" algn="l" rtl="0" eaLnBrk="0" fontAlgn="base" hangingPunct="0">
        <a:spcBef>
          <a:spcPct val="20000"/>
        </a:spcBef>
        <a:spcAft>
          <a:spcPct val="0"/>
        </a:spcAft>
        <a:buChar char="»"/>
        <a:defRPr sz="1477">
          <a:solidFill>
            <a:schemeClr val="tx1"/>
          </a:solidFill>
          <a:latin typeface="+mn-lt"/>
        </a:defRPr>
      </a:lvl5pPr>
      <a:lvl6pPr marL="2321227" indent="-211021" algn="l" rtl="0" fontAlgn="base">
        <a:spcBef>
          <a:spcPct val="20000"/>
        </a:spcBef>
        <a:spcAft>
          <a:spcPct val="0"/>
        </a:spcAft>
        <a:buChar char="»"/>
        <a:defRPr sz="1477">
          <a:solidFill>
            <a:schemeClr val="tx1"/>
          </a:solidFill>
          <a:latin typeface="+mn-lt"/>
        </a:defRPr>
      </a:lvl6pPr>
      <a:lvl7pPr marL="2743269" indent="-211021" algn="l" rtl="0" fontAlgn="base">
        <a:spcBef>
          <a:spcPct val="20000"/>
        </a:spcBef>
        <a:spcAft>
          <a:spcPct val="0"/>
        </a:spcAft>
        <a:buChar char="»"/>
        <a:defRPr sz="1477">
          <a:solidFill>
            <a:schemeClr val="tx1"/>
          </a:solidFill>
          <a:latin typeface="+mn-lt"/>
        </a:defRPr>
      </a:lvl7pPr>
      <a:lvl8pPr marL="3165310" indent="-211021" algn="l" rtl="0" fontAlgn="base">
        <a:spcBef>
          <a:spcPct val="20000"/>
        </a:spcBef>
        <a:spcAft>
          <a:spcPct val="0"/>
        </a:spcAft>
        <a:buChar char="»"/>
        <a:defRPr sz="1477">
          <a:solidFill>
            <a:schemeClr val="tx1"/>
          </a:solidFill>
          <a:latin typeface="+mn-lt"/>
        </a:defRPr>
      </a:lvl8pPr>
      <a:lvl9pPr marL="3587351" indent="-211021" algn="l" rtl="0" fontAlgn="base">
        <a:spcBef>
          <a:spcPct val="20000"/>
        </a:spcBef>
        <a:spcAft>
          <a:spcPct val="0"/>
        </a:spcAft>
        <a:buChar char="»"/>
        <a:defRPr sz="1477">
          <a:solidFill>
            <a:schemeClr val="tx1"/>
          </a:solidFill>
          <a:latin typeface="+mn-lt"/>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jpeg"/><Relationship Id="rId2" Type="http://schemas.openxmlformats.org/officeDocument/2006/relationships/image" Target="../media/image31.png"/><Relationship Id="rId1" Type="http://schemas.openxmlformats.org/officeDocument/2006/relationships/slideLayout" Target="../slideLayouts/slideLayout6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96.xml"/></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24.xml"/><Relationship Id="rId5" Type="http://schemas.openxmlformats.org/officeDocument/2006/relationships/chart" Target="../charts/chart1.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2.jpeg"/><Relationship Id="rId5" Type="http://schemas.openxmlformats.org/officeDocument/2006/relationships/image" Target="../media/image21.emf"/><Relationship Id="rId4" Type="http://schemas.openxmlformats.org/officeDocument/2006/relationships/oleObject" Target="../embeddings/Microsoft_Excel_97-2003_______1.xls"/></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6294" y="155094"/>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①空気って？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7" name="テキスト ボックス 6"/>
          <p:cNvSpPr txBox="1"/>
          <p:nvPr/>
        </p:nvSpPr>
        <p:spPr>
          <a:xfrm>
            <a:off x="6294" y="1249982"/>
            <a:ext cx="9137706" cy="584775"/>
          </a:xfrm>
          <a:prstGeom prst="rect">
            <a:avLst/>
          </a:prstGeom>
          <a:noFill/>
        </p:spPr>
        <p:txBody>
          <a:bodyPr wrap="square" rtlCol="0">
            <a:spAutoFit/>
          </a:bodyPr>
          <a:lstStyle/>
          <a:p>
            <a:pPr algn="ctr"/>
            <a:r>
              <a:rPr kumimoji="1" lang="ja-JP" altLang="en-US" sz="3200" b="1" dirty="0" smtClean="0">
                <a:solidFill>
                  <a:srgbClr val="FF0000"/>
                </a:solidFill>
                <a:latin typeface="ＤＦＰ中太丸ゴシック体" panose="020F0700010101010101" pitchFamily="50" charset="-128"/>
                <a:ea typeface="ＤＦＰ中太丸ゴシック体" panose="020F0700010101010101" pitchFamily="50" charset="-128"/>
              </a:rPr>
              <a:t>空気中に窒素が多いから安心</a:t>
            </a:r>
            <a:endParaRPr kumimoji="1" lang="ja-JP" altLang="en-US" sz="32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graphicFrame>
        <p:nvGraphicFramePr>
          <p:cNvPr id="13" name="表 12"/>
          <p:cNvGraphicFramePr>
            <a:graphicFrameLocks noGrp="1"/>
          </p:cNvGraphicFramePr>
          <p:nvPr>
            <p:extLst>
              <p:ext uri="{D42A27DB-BD31-4B8C-83A1-F6EECF244321}">
                <p14:modId xmlns:p14="http://schemas.microsoft.com/office/powerpoint/2010/main" val="1976527868"/>
              </p:ext>
            </p:extLst>
          </p:nvPr>
        </p:nvGraphicFramePr>
        <p:xfrm>
          <a:off x="629371" y="1983757"/>
          <a:ext cx="3762896" cy="2204720"/>
        </p:xfrm>
        <a:graphic>
          <a:graphicData uri="http://schemas.openxmlformats.org/drawingml/2006/table">
            <a:tbl>
              <a:tblPr firstRow="1" bandRow="1">
                <a:tableStyleId>{5C22544A-7EE6-4342-B048-85BDC9FD1C3A}</a:tableStyleId>
              </a:tblPr>
              <a:tblGrid>
                <a:gridCol w="2216729"/>
                <a:gridCol w="1546167"/>
              </a:tblGrid>
              <a:tr h="320040">
                <a:tc>
                  <a:txBody>
                    <a:bodyPr/>
                    <a:lstStyle/>
                    <a:p>
                      <a:pPr algn="ctr"/>
                      <a:r>
                        <a:rPr kumimoji="1" lang="ja-JP" altLang="en-US" b="1" dirty="0" smtClean="0"/>
                        <a:t>空気の成分</a:t>
                      </a:r>
                      <a:endParaRPr kumimoji="1" lang="ja-JP" altLang="en-US" b="1" dirty="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c>
                  <a:txBody>
                    <a:bodyPr/>
                    <a:lstStyle/>
                    <a:p>
                      <a:pPr algn="ctr"/>
                      <a:r>
                        <a:rPr kumimoji="1" lang="ja-JP" altLang="en-US" b="1" dirty="0" smtClean="0"/>
                        <a:t>体積比（％）</a:t>
                      </a:r>
                      <a:endParaRPr kumimoji="1" lang="ja-JP" altLang="en-US" b="1" dirty="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tcPr>
                </a:tc>
              </a:tr>
              <a:tr h="370840">
                <a:tc>
                  <a:txBody>
                    <a:bodyPr/>
                    <a:lstStyle/>
                    <a:p>
                      <a:pPr algn="ctr"/>
                      <a:r>
                        <a:rPr kumimoji="1" lang="ja-JP" altLang="en-US" b="1" dirty="0" smtClean="0"/>
                        <a:t>窒素　</a:t>
                      </a:r>
                      <a:r>
                        <a:rPr kumimoji="1" lang="en-US" altLang="ja-JP" b="1" dirty="0" smtClean="0"/>
                        <a:t>N</a:t>
                      </a:r>
                      <a:r>
                        <a:rPr kumimoji="1" lang="en-US" altLang="ja-JP" b="1" baseline="-25000" dirty="0" smtClean="0"/>
                        <a:t>2</a:t>
                      </a: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1" dirty="0" smtClean="0"/>
                        <a:t>78.08</a:t>
                      </a:r>
                      <a:endParaRPr kumimoji="1" lang="ja-JP" altLang="en-US" b="1" dirty="0" smtClean="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r>
              <a:tr h="254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b="1" dirty="0" smtClean="0"/>
                        <a:t>酸素　</a:t>
                      </a:r>
                      <a:r>
                        <a:rPr kumimoji="1" lang="en-US" altLang="ja-JP" b="1" dirty="0" smtClean="0"/>
                        <a:t>O</a:t>
                      </a:r>
                      <a:r>
                        <a:rPr kumimoji="1" lang="en-US" altLang="ja-JP" b="1" baseline="-25000" dirty="0" smtClean="0"/>
                        <a:t>2</a:t>
                      </a: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1" dirty="0" smtClean="0"/>
                        <a:t>20.9</a:t>
                      </a:r>
                      <a:endParaRPr kumimoji="1" lang="ja-JP" altLang="en-US" b="1" dirty="0" smtClean="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r>
              <a:tr h="370840">
                <a:tc>
                  <a:txBody>
                    <a:bodyPr/>
                    <a:lstStyle/>
                    <a:p>
                      <a:pPr algn="ctr"/>
                      <a:r>
                        <a:rPr kumimoji="1" lang="ja-JP" altLang="en-US" b="1" dirty="0" smtClean="0"/>
                        <a:t>アルゴン　</a:t>
                      </a:r>
                      <a:r>
                        <a:rPr kumimoji="1" lang="en-US" altLang="ja-JP" b="1" dirty="0" err="1" smtClean="0"/>
                        <a:t>Ar</a:t>
                      </a:r>
                      <a:endParaRPr kumimoji="1" lang="ja-JP" altLang="en-US" b="1" dirty="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1" dirty="0" smtClean="0"/>
                        <a:t>0.93</a:t>
                      </a:r>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r>
              <a:tr h="355600">
                <a:tc>
                  <a:txBody>
                    <a:bodyPr/>
                    <a:lstStyle/>
                    <a:p>
                      <a:pPr algn="ctr"/>
                      <a:r>
                        <a:rPr kumimoji="1" lang="ja-JP" altLang="en-US" b="1" dirty="0" smtClean="0"/>
                        <a:t>二酸化炭素　</a:t>
                      </a:r>
                      <a:r>
                        <a:rPr kumimoji="1" lang="en-US" altLang="ja-JP" b="1" dirty="0" smtClean="0"/>
                        <a:t>CO</a:t>
                      </a:r>
                      <a:r>
                        <a:rPr kumimoji="1" lang="en-US" altLang="ja-JP" b="1" baseline="-25000" dirty="0" smtClean="0"/>
                        <a:t>2</a:t>
                      </a:r>
                      <a:endParaRPr kumimoji="1" lang="ja-JP" altLang="en-US" b="1" baseline="-25000" dirty="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b="1" dirty="0" smtClean="0"/>
                        <a:t>0.039</a:t>
                      </a:r>
                      <a:endParaRPr kumimoji="1" lang="ja-JP" altLang="en-US" b="1" dirty="0" smtClean="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r>
              <a:tr h="357634">
                <a:tc>
                  <a:txBody>
                    <a:bodyPr/>
                    <a:lstStyle/>
                    <a:p>
                      <a:pPr algn="ctr"/>
                      <a:r>
                        <a:rPr kumimoji="1" lang="ja-JP" altLang="en-US" b="1" dirty="0" smtClean="0"/>
                        <a:t>ネオン，ヘリウム等</a:t>
                      </a:r>
                      <a:endParaRPr kumimoji="1" lang="ja-JP" altLang="en-US" b="1" dirty="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b="1" dirty="0" smtClean="0"/>
                        <a:t>0.051</a:t>
                      </a:r>
                      <a:endParaRPr lang="ja-JP" altLang="en-US" b="1" dirty="0" smtClean="0"/>
                    </a:p>
                  </a:txBody>
                  <a:tcPr>
                    <a:lnL w="1270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FFFF99"/>
                    </a:solidFill>
                  </a:tcPr>
                </a:tc>
              </a:tr>
            </a:tbl>
          </a:graphicData>
        </a:graphic>
      </p:graphicFrame>
      <p:sp>
        <p:nvSpPr>
          <p:cNvPr id="17" name="正方形/長方形 16"/>
          <p:cNvSpPr/>
          <p:nvPr/>
        </p:nvSpPr>
        <p:spPr>
          <a:xfrm>
            <a:off x="630000" y="4189833"/>
            <a:ext cx="3751200" cy="1169551"/>
          </a:xfrm>
          <a:prstGeom prst="rect">
            <a:avLst/>
          </a:prstGeom>
          <a:solidFill>
            <a:schemeClr val="bg1"/>
          </a:solidFill>
          <a:ln>
            <a:solidFill>
              <a:schemeClr val="accent1"/>
            </a:solidFill>
          </a:ln>
        </p:spPr>
        <p:txBody>
          <a:bodyPr wrap="square">
            <a:spAutoFit/>
          </a:bodyPr>
          <a:lstStyle/>
          <a:p>
            <a:r>
              <a:rPr lang="ja-JP" altLang="ja-JP" sz="1400" dirty="0">
                <a:latin typeface="ＤＦＰ中太丸ゴシック体" panose="020F0700010101010101" pitchFamily="50" charset="-128"/>
                <a:ea typeface="ＤＦＰ中太丸ゴシック体" panose="020F0700010101010101" pitchFamily="50" charset="-128"/>
              </a:rPr>
              <a:t>水蒸気</a:t>
            </a:r>
            <a:r>
              <a:rPr lang="ja-JP" altLang="ja-JP" sz="1400" dirty="0" smtClean="0">
                <a:latin typeface="ＤＦＰ中太丸ゴシック体" panose="020F0700010101010101" pitchFamily="50" charset="-128"/>
                <a:ea typeface="ＤＦＰ中太丸ゴシック体" panose="020F0700010101010101" pitchFamily="50" charset="-128"/>
              </a:rPr>
              <a:t>は</a:t>
            </a:r>
            <a:r>
              <a:rPr lang="ja-JP" altLang="en-US" sz="1400" dirty="0" smtClean="0">
                <a:latin typeface="ＤＦＰ中太丸ゴシック体" panose="020F0700010101010101" pitchFamily="50" charset="-128"/>
                <a:ea typeface="ＤＦＰ中太丸ゴシック体" panose="020F0700010101010101" pitchFamily="50" charset="-128"/>
              </a:rPr>
              <a:t>１～４％と</a:t>
            </a:r>
            <a:r>
              <a:rPr lang="ja-JP" altLang="ja-JP" sz="1400" dirty="0" smtClean="0">
                <a:latin typeface="ＤＦＰ中太丸ゴシック体" panose="020F0700010101010101" pitchFamily="50" charset="-128"/>
                <a:ea typeface="ＤＦＰ中太丸ゴシック体" panose="020F0700010101010101" pitchFamily="50" charset="-128"/>
              </a:rPr>
              <a:t>場所</a:t>
            </a:r>
            <a:r>
              <a:rPr lang="ja-JP" altLang="ja-JP" sz="1400" dirty="0">
                <a:latin typeface="ＤＦＰ中太丸ゴシック体" panose="020F0700010101010101" pitchFamily="50" charset="-128"/>
                <a:ea typeface="ＤＦＰ中太丸ゴシック体" panose="020F0700010101010101" pitchFamily="50" charset="-128"/>
              </a:rPr>
              <a:t>や時間によって大きく変動</a:t>
            </a:r>
            <a:r>
              <a:rPr lang="ja-JP" altLang="ja-JP" sz="1400" dirty="0" smtClean="0">
                <a:latin typeface="ＤＦＰ中太丸ゴシック体" panose="020F0700010101010101" pitchFamily="50" charset="-128"/>
                <a:ea typeface="ＤＦＰ中太丸ゴシック体" panose="020F0700010101010101" pitchFamily="50" charset="-128"/>
              </a:rPr>
              <a:t>する</a:t>
            </a:r>
            <a:r>
              <a:rPr lang="ja-JP" altLang="en-US" sz="1400" dirty="0" smtClean="0">
                <a:latin typeface="ＤＦＰ中太丸ゴシック体" panose="020F0700010101010101" pitchFamily="50" charset="-128"/>
                <a:ea typeface="ＤＦＰ中太丸ゴシック体" panose="020F0700010101010101" pitchFamily="50" charset="-128"/>
              </a:rPr>
              <a:t>ため，</a:t>
            </a:r>
            <a:r>
              <a:rPr lang="ja-JP" altLang="ja-JP" sz="1400" dirty="0" smtClean="0">
                <a:latin typeface="ＤＦＰ中太丸ゴシック体" panose="020F0700010101010101" pitchFamily="50" charset="-128"/>
                <a:ea typeface="ＤＦＰ中太丸ゴシック体" panose="020F0700010101010101" pitchFamily="50" charset="-128"/>
              </a:rPr>
              <a:t>一般的</a:t>
            </a:r>
            <a:r>
              <a:rPr lang="ja-JP" altLang="ja-JP" sz="1400" dirty="0">
                <a:latin typeface="ＤＦＰ中太丸ゴシック体" panose="020F0700010101010101" pitchFamily="50" charset="-128"/>
                <a:ea typeface="ＤＦＰ中太丸ゴシック体" panose="020F0700010101010101" pitchFamily="50" charset="-128"/>
              </a:rPr>
              <a:t>に地球大気の</a:t>
            </a:r>
            <a:r>
              <a:rPr lang="ja-JP" altLang="ja-JP" sz="1400" dirty="0" smtClean="0">
                <a:latin typeface="ＤＦＰ中太丸ゴシック体" panose="020F0700010101010101" pitchFamily="50" charset="-128"/>
                <a:ea typeface="ＤＦＰ中太丸ゴシック体" panose="020F0700010101010101" pitchFamily="50" charset="-128"/>
              </a:rPr>
              <a:t>組成</a:t>
            </a:r>
            <a:r>
              <a:rPr lang="ja-JP" altLang="en-US" sz="1400" dirty="0" smtClean="0">
                <a:latin typeface="ＤＦＰ中太丸ゴシック体" panose="020F0700010101010101" pitchFamily="50" charset="-128"/>
                <a:ea typeface="ＤＦＰ中太丸ゴシック体" panose="020F0700010101010101" pitchFamily="50" charset="-128"/>
              </a:rPr>
              <a:t>は</a:t>
            </a:r>
            <a:r>
              <a:rPr lang="ja-JP" altLang="ja-JP" sz="1400" dirty="0" smtClean="0">
                <a:latin typeface="ＤＦＰ中太丸ゴシック体" panose="020F0700010101010101" pitchFamily="50" charset="-128"/>
                <a:ea typeface="ＤＦＰ中太丸ゴシック体" panose="020F0700010101010101" pitchFamily="50" charset="-128"/>
              </a:rPr>
              <a:t>水蒸気</a:t>
            </a:r>
            <a:r>
              <a:rPr lang="ja-JP" altLang="ja-JP" sz="1400" dirty="0">
                <a:latin typeface="ＤＦＰ中太丸ゴシック体" panose="020F0700010101010101" pitchFamily="50" charset="-128"/>
                <a:ea typeface="ＤＦＰ中太丸ゴシック体" panose="020F0700010101010101" pitchFamily="50" charset="-128"/>
              </a:rPr>
              <a:t>の影響を</a:t>
            </a:r>
            <a:r>
              <a:rPr lang="ja-JP" altLang="ja-JP" sz="1400" dirty="0" smtClean="0">
                <a:latin typeface="ＤＦＰ中太丸ゴシック体" panose="020F0700010101010101" pitchFamily="50" charset="-128"/>
                <a:ea typeface="ＤＦＰ中太丸ゴシック体" panose="020F0700010101010101" pitchFamily="50" charset="-128"/>
              </a:rPr>
              <a:t>除</a:t>
            </a:r>
            <a:r>
              <a:rPr lang="ja-JP" altLang="en-US" sz="1400" dirty="0" smtClean="0">
                <a:latin typeface="ＤＦＰ中太丸ゴシック体" panose="020F0700010101010101" pitchFamily="50" charset="-128"/>
                <a:ea typeface="ＤＦＰ中太丸ゴシック体" panose="020F0700010101010101" pitchFamily="50" charset="-128"/>
              </a:rPr>
              <a:t>いた</a:t>
            </a:r>
            <a:r>
              <a:rPr lang="ja-JP" altLang="ja-JP" sz="1400" dirty="0" smtClean="0">
                <a:latin typeface="ＤＦＰ中太丸ゴシック体" panose="020F0700010101010101" pitchFamily="50" charset="-128"/>
                <a:ea typeface="ＤＦＰ中太丸ゴシック体" panose="020F0700010101010101" pitchFamily="50" charset="-128"/>
              </a:rPr>
              <a:t>「</a:t>
            </a:r>
            <a:r>
              <a:rPr lang="ja-JP" altLang="ja-JP" sz="1400" dirty="0">
                <a:latin typeface="ＤＦＰ中太丸ゴシック体" panose="020F0700010101010101" pitchFamily="50" charset="-128"/>
                <a:ea typeface="ＤＦＰ中太丸ゴシック体" panose="020F0700010101010101" pitchFamily="50" charset="-128"/>
              </a:rPr>
              <a:t>乾燥大気」での組成で</a:t>
            </a:r>
            <a:r>
              <a:rPr lang="ja-JP" altLang="ja-JP" sz="1400" dirty="0" smtClean="0">
                <a:latin typeface="ＤＦＰ中太丸ゴシック体" panose="020F0700010101010101" pitchFamily="50" charset="-128"/>
                <a:ea typeface="ＤＦＰ中太丸ゴシック体" panose="020F0700010101010101" pitchFamily="50" charset="-128"/>
              </a:rPr>
              <a:t>表され</a:t>
            </a:r>
            <a:r>
              <a:rPr lang="ja-JP" altLang="en-US" sz="1400" dirty="0" smtClean="0">
                <a:latin typeface="ＤＦＰ中太丸ゴシック体" panose="020F0700010101010101" pitchFamily="50" charset="-128"/>
                <a:ea typeface="ＤＦＰ中太丸ゴシック体" panose="020F0700010101010101" pitchFamily="50" charset="-128"/>
              </a:rPr>
              <a:t>る。乾燥</a:t>
            </a:r>
            <a:r>
              <a:rPr lang="ja-JP" altLang="en-US" sz="1400" dirty="0">
                <a:latin typeface="ＤＦＰ中太丸ゴシック体" panose="020F0700010101010101" pitchFamily="50" charset="-128"/>
                <a:ea typeface="ＤＦＰ中太丸ゴシック体" panose="020F0700010101010101" pitchFamily="50" charset="-128"/>
              </a:rPr>
              <a:t>した空気</a:t>
            </a:r>
            <a:r>
              <a:rPr lang="en-US" altLang="ja-JP" sz="1400" dirty="0">
                <a:latin typeface="ＤＦＰ中太丸ゴシック体" panose="020F0700010101010101" pitchFamily="50" charset="-128"/>
                <a:ea typeface="ＤＦＰ中太丸ゴシック体" panose="020F0700010101010101" pitchFamily="50" charset="-128"/>
              </a:rPr>
              <a:t>1 L</a:t>
            </a:r>
            <a:r>
              <a:rPr lang="ja-JP" altLang="en-US" sz="1400" dirty="0">
                <a:latin typeface="ＤＦＰ中太丸ゴシック体" panose="020F0700010101010101" pitchFamily="50" charset="-128"/>
                <a:ea typeface="ＤＦＰ中太丸ゴシック体" panose="020F0700010101010101" pitchFamily="50" charset="-128"/>
              </a:rPr>
              <a:t>の重さ</a:t>
            </a:r>
            <a:r>
              <a:rPr lang="ja-JP" altLang="en-US" sz="1400" dirty="0" smtClean="0">
                <a:latin typeface="ＤＦＰ中太丸ゴシック体" panose="020F0700010101010101" pitchFamily="50" charset="-128"/>
                <a:ea typeface="ＤＦＰ中太丸ゴシック体" panose="020F0700010101010101" pitchFamily="50" charset="-128"/>
              </a:rPr>
              <a:t>は，セ</a:t>
            </a:r>
            <a:r>
              <a:rPr lang="ja-JP" altLang="en-US" sz="1400" dirty="0">
                <a:latin typeface="ＤＦＰ中太丸ゴシック体" panose="020F0700010101010101" pitchFamily="50" charset="-128"/>
                <a:ea typeface="ＤＦＰ中太丸ゴシック体" panose="020F0700010101010101" pitchFamily="50" charset="-128"/>
              </a:rPr>
              <a:t>氏</a:t>
            </a:r>
            <a:r>
              <a:rPr lang="en-US" altLang="ja-JP" sz="1400" dirty="0">
                <a:latin typeface="ＤＦＰ中太丸ゴシック体" panose="020F0700010101010101" pitchFamily="50" charset="-128"/>
                <a:ea typeface="ＤＦＰ中太丸ゴシック体" panose="020F0700010101010101" pitchFamily="50" charset="-128"/>
              </a:rPr>
              <a:t>0</a:t>
            </a:r>
            <a:r>
              <a:rPr lang="ja-JP" altLang="en-US" sz="1400" dirty="0" smtClean="0">
                <a:latin typeface="ＤＦＰ中太丸ゴシック体" panose="020F0700010101010101" pitchFamily="50" charset="-128"/>
                <a:ea typeface="ＤＦＰ中太丸ゴシック体" panose="020F0700010101010101" pitchFamily="50" charset="-128"/>
              </a:rPr>
              <a:t>度，</a:t>
            </a:r>
            <a:r>
              <a:rPr lang="en-US" altLang="ja-JP" sz="1400" dirty="0" smtClean="0">
                <a:latin typeface="ＤＦＰ中太丸ゴシック体" panose="020F0700010101010101" pitchFamily="50" charset="-128"/>
                <a:ea typeface="ＤＦＰ中太丸ゴシック体" panose="020F0700010101010101" pitchFamily="50" charset="-128"/>
              </a:rPr>
              <a:t>1</a:t>
            </a:r>
            <a:r>
              <a:rPr lang="ja-JP" altLang="en-US" sz="1400" dirty="0" smtClean="0">
                <a:latin typeface="ＤＦＰ中太丸ゴシック体" panose="020F0700010101010101" pitchFamily="50" charset="-128"/>
                <a:ea typeface="ＤＦＰ中太丸ゴシック体" panose="020F0700010101010101" pitchFamily="50" charset="-128"/>
              </a:rPr>
              <a:t>気圧の</a:t>
            </a:r>
            <a:r>
              <a:rPr lang="ja-JP" altLang="en-US" sz="1400" dirty="0">
                <a:latin typeface="ＤＦＰ中太丸ゴシック体" panose="020F0700010101010101" pitchFamily="50" charset="-128"/>
                <a:ea typeface="ＤＦＰ中太丸ゴシック体" panose="020F0700010101010101" pitchFamily="50" charset="-128"/>
              </a:rPr>
              <a:t>ときに</a:t>
            </a:r>
            <a:r>
              <a:rPr lang="en-US" altLang="ja-JP" sz="1400" u="sng" dirty="0">
                <a:solidFill>
                  <a:srgbClr val="C00000"/>
                </a:solidFill>
                <a:latin typeface="ＤＦＰ中太丸ゴシック体" panose="020F0700010101010101" pitchFamily="50" charset="-128"/>
                <a:ea typeface="ＤＦＰ中太丸ゴシック体" panose="020F0700010101010101" pitchFamily="50" charset="-128"/>
              </a:rPr>
              <a:t>1.293 </a:t>
            </a:r>
            <a:r>
              <a:rPr lang="en-US" altLang="ja-JP" sz="1400" u="sng" dirty="0" smtClean="0">
                <a:solidFill>
                  <a:srgbClr val="C00000"/>
                </a:solidFill>
                <a:latin typeface="ＤＦＰ中太丸ゴシック体" panose="020F0700010101010101" pitchFamily="50" charset="-128"/>
                <a:ea typeface="ＤＦＰ中太丸ゴシック体" panose="020F0700010101010101" pitchFamily="50" charset="-128"/>
              </a:rPr>
              <a:t>g</a:t>
            </a:r>
            <a:r>
              <a:rPr lang="ja-JP" altLang="en-US" sz="1400" dirty="0" smtClean="0">
                <a:latin typeface="ＤＦＰ中太丸ゴシック体" panose="020F0700010101010101" pitchFamily="50" charset="-128"/>
                <a:ea typeface="ＤＦＰ中太丸ゴシック体" panose="020F0700010101010101" pitchFamily="50" charset="-128"/>
              </a:rPr>
              <a:t>となる。</a:t>
            </a:r>
            <a:endParaRPr lang="ja-JP" altLang="en-US" sz="1400" dirty="0">
              <a:latin typeface="ＤＦＰ中太丸ゴシック体" panose="020F0700010101010101" pitchFamily="50" charset="-128"/>
              <a:ea typeface="ＤＦＰ中太丸ゴシック体" panose="020F0700010101010101" pitchFamily="50" charset="-128"/>
            </a:endParaRPr>
          </a:p>
        </p:txBody>
      </p:sp>
      <p:sp>
        <p:nvSpPr>
          <p:cNvPr id="18" name="正方形/長方形 17"/>
          <p:cNvSpPr/>
          <p:nvPr/>
        </p:nvSpPr>
        <p:spPr>
          <a:xfrm>
            <a:off x="4525271" y="1980062"/>
            <a:ext cx="3994615" cy="3416320"/>
          </a:xfrm>
          <a:prstGeom prst="rect">
            <a:avLst/>
          </a:prstGeom>
          <a:solidFill>
            <a:srgbClr val="FFFF99"/>
          </a:solidFill>
          <a:ln>
            <a:solidFill>
              <a:srgbClr val="00B0F0"/>
            </a:solidFill>
          </a:ln>
        </p:spPr>
        <p:txBody>
          <a:bodyPr wrap="square">
            <a:spAutoFit/>
          </a:bodyPr>
          <a:lstStyle/>
          <a:p>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現在の空気の組成（窒素：酸素＝４：１）は，地球上に植物</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現れ光合成によって酸素</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が著しく</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増えたことによるものと考えられています。そして近年，二酸化炭素</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の構成比</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が著しく増えているのは，人間の活動の活発化の結果です。</a:t>
            </a:r>
            <a:endPar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9" name="正方形/長方形 18"/>
          <p:cNvSpPr/>
          <p:nvPr/>
        </p:nvSpPr>
        <p:spPr>
          <a:xfrm>
            <a:off x="630000" y="5468256"/>
            <a:ext cx="7889886" cy="954107"/>
          </a:xfrm>
          <a:prstGeom prst="rect">
            <a:avLst/>
          </a:prstGeom>
          <a:solidFill>
            <a:schemeClr val="bg1"/>
          </a:solidFill>
          <a:ln>
            <a:solidFill>
              <a:schemeClr val="accent1"/>
            </a:solidFill>
          </a:ln>
        </p:spPr>
        <p:txBody>
          <a:bodyPr wrap="square">
            <a:spAutoFit/>
          </a:bodyPr>
          <a:lstStyle/>
          <a:p>
            <a:r>
              <a:rPr lang="ja-JP" altLang="en-US" sz="20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空気が酸素ばかりなら･･･</a:t>
            </a:r>
            <a:r>
              <a:rPr lang="ja-JP" altLang="en-US" sz="16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すぐものが燃えたり，爆発したりしてしまうよ！</a:t>
            </a:r>
            <a:endParaRPr lang="en-US" altLang="ja-JP" sz="1600"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　空気中の窒素</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は基本的に窒素</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分子の</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形で存在</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して，酸素</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と</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違って自然界</a:t>
            </a:r>
            <a:endPar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　では</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ほとんど他の物質と反応を</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示さず，安定</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した</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物質です。　</a:t>
            </a:r>
            <a:endPar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2" name="テキスト ボックス 1"/>
          <p:cNvSpPr txBox="1"/>
          <p:nvPr/>
        </p:nvSpPr>
        <p:spPr>
          <a:xfrm>
            <a:off x="5663682" y="6461515"/>
            <a:ext cx="3051110" cy="307777"/>
          </a:xfrm>
          <a:prstGeom prst="rect">
            <a:avLst/>
          </a:prstGeom>
          <a:noFill/>
        </p:spPr>
        <p:txBody>
          <a:bodyPr wrap="square" rtlCol="0">
            <a:spAutoFit/>
          </a:bodyPr>
          <a:lstStyle/>
          <a:p>
            <a:r>
              <a:rPr kumimoji="1" lang="en-US" altLang="ja-JP" sz="1400" dirty="0" smtClean="0">
                <a:latin typeface="ＭＳ ゴシック" panose="020B0609070205080204" pitchFamily="49" charset="-128"/>
                <a:ea typeface="ＭＳ ゴシック" panose="020B0609070205080204" pitchFamily="49" charset="-128"/>
              </a:rPr>
              <a:t>※</a:t>
            </a:r>
            <a:r>
              <a:rPr kumimoji="1" lang="ja-JP" altLang="en-US" sz="1400" dirty="0" smtClean="0">
                <a:latin typeface="ＭＳ ゴシック" panose="020B0609070205080204" pitchFamily="49" charset="-128"/>
                <a:ea typeface="ＭＳ ゴシック" panose="020B0609070205080204" pitchFamily="49" charset="-128"/>
              </a:rPr>
              <a:t>出典：国際標準大気 </a:t>
            </a:r>
            <a:r>
              <a:rPr kumimoji="1" lang="en-US" altLang="ja-JP" sz="1400" dirty="0" smtClean="0">
                <a:latin typeface="ＭＳ ゴシック" panose="020B0609070205080204" pitchFamily="49" charset="-128"/>
                <a:ea typeface="ＭＳ ゴシック" panose="020B0609070205080204" pitchFamily="49" charset="-128"/>
              </a:rPr>
              <a:t>1975,2011</a:t>
            </a:r>
            <a:endParaRPr kumimoji="1" lang="ja-JP" altLang="en-US" sz="1400"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1933456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59715"/>
            <a:ext cx="9144000" cy="920941"/>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ダニ</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正方形/長方形 4"/>
          <p:cNvSpPr/>
          <p:nvPr/>
        </p:nvSpPr>
        <p:spPr>
          <a:xfrm>
            <a:off x="872865" y="982108"/>
            <a:ext cx="7370604" cy="954107"/>
          </a:xfrm>
          <a:prstGeom prst="rect">
            <a:avLst/>
          </a:prstGeom>
        </p:spPr>
        <p:txBody>
          <a:bodyPr wrap="square">
            <a:spAutoFit/>
          </a:bodyPr>
          <a:lstStyle/>
          <a:p>
            <a:pPr algn="just"/>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温度や湿度</a:t>
            </a: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が高いと</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細菌，カビ，ダニ</a:t>
            </a:r>
            <a:r>
              <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が繁殖しやすく</a:t>
            </a:r>
            <a:r>
              <a:rPr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なる</a:t>
            </a:r>
            <a:endPar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3749039" y="4470016"/>
            <a:ext cx="4911633" cy="2031325"/>
          </a:xfrm>
          <a:prstGeom prst="rect">
            <a:avLst/>
          </a:prstGeom>
          <a:solidFill>
            <a:schemeClr val="bg1"/>
          </a:solidFill>
          <a:ln>
            <a:solidFill>
              <a:schemeClr val="accent1"/>
            </a:solidFill>
          </a:ln>
        </p:spPr>
        <p:txBody>
          <a:bodyPr wrap="square">
            <a:spAutoFit/>
          </a:bodyPr>
          <a:lstStyle/>
          <a:p>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ダニが原因と思われる喘息の</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発症，増</a:t>
            </a:r>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悪の調査</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で，ダニ数</a:t>
            </a:r>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が１㎡</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当たり</a:t>
            </a:r>
            <a:r>
              <a:rPr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rPr>
              <a:t>100</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匹</a:t>
            </a:r>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以下になると発作はほとんど</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でず，少なくなるということが分かってきたため，</a:t>
            </a:r>
            <a:r>
              <a:rPr lang="ja-JP" altLang="en-US" b="1" dirty="0" smtClean="0">
                <a:solidFill>
                  <a:srgbClr val="C00000"/>
                </a:solidFill>
                <a:latin typeface="ＤＦＰ中太丸ゴシック体" panose="020F0700010101010101" pitchFamily="50" charset="-128"/>
                <a:ea typeface="ＤＦＰ中太丸ゴシック体" panose="020F0700010101010101" pitchFamily="50" charset="-128"/>
              </a:rPr>
              <a:t>換気</a:t>
            </a:r>
            <a:r>
              <a:rPr lang="ja-JP" altLang="en-US" b="1" dirty="0">
                <a:solidFill>
                  <a:srgbClr val="C00000"/>
                </a:solidFill>
                <a:latin typeface="ＤＦＰ中太丸ゴシック体" panose="020F0700010101010101" pitchFamily="50" charset="-128"/>
                <a:ea typeface="ＤＦＰ中太丸ゴシック体" panose="020F0700010101010101" pitchFamily="50" charset="-128"/>
              </a:rPr>
              <a:t>の</a:t>
            </a:r>
            <a:r>
              <a:rPr lang="ja-JP" altLang="en-US" b="1" dirty="0" smtClean="0">
                <a:solidFill>
                  <a:srgbClr val="C00000"/>
                </a:solidFill>
                <a:latin typeface="ＤＦＰ中太丸ゴシック体" panose="020F0700010101010101" pitchFamily="50" charset="-128"/>
                <a:ea typeface="ＤＦＰ中太丸ゴシック体" panose="020F0700010101010101" pitchFamily="50" charset="-128"/>
              </a:rPr>
              <a:t>見直し</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や増</a:t>
            </a:r>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悪因子</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除去といった環境整備を見直し，一番最初</a:t>
            </a:r>
            <a:r>
              <a:rPr lang="ja-JP" altLang="en-US" dirty="0">
                <a:solidFill>
                  <a:srgbClr val="333300"/>
                </a:solidFill>
                <a:latin typeface="ＤＦＰ中太丸ゴシック体" panose="020F0700010101010101" pitchFamily="50" charset="-128"/>
                <a:ea typeface="ＤＦＰ中太丸ゴシック体" panose="020F0700010101010101" pitchFamily="50" charset="-128"/>
              </a:rPr>
              <a:t>に</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行うことが望ましい。</a:t>
            </a:r>
            <a:endParaRPr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endParaRPr>
          </a:p>
          <a:p>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＊週に</a:t>
            </a:r>
            <a:r>
              <a:rPr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rPr>
              <a:t>3</a:t>
            </a:r>
            <a:r>
              <a:rPr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回程，掃除機をかけるといいよ！</a:t>
            </a:r>
            <a:endParaRPr lang="ja-JP" altLang="en-US"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9" name="テキスト ボックス 8"/>
          <p:cNvSpPr txBox="1"/>
          <p:nvPr/>
        </p:nvSpPr>
        <p:spPr>
          <a:xfrm>
            <a:off x="684787" y="2152592"/>
            <a:ext cx="7975885" cy="1938992"/>
          </a:xfrm>
          <a:prstGeom prst="rect">
            <a:avLst/>
          </a:prstGeom>
          <a:solidFill>
            <a:srgbClr val="FFFF99"/>
          </a:solidFill>
          <a:ln>
            <a:solidFill>
              <a:schemeClr val="accent1"/>
            </a:solidFill>
          </a:ln>
        </p:spPr>
        <p:txBody>
          <a:bodyPr wrap="square" rtlCol="0">
            <a:spAutoFit/>
          </a:bodyPr>
          <a:lstStyle/>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ダニが好む環境は？</a:t>
            </a:r>
            <a:endPar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①温度　</a:t>
            </a:r>
            <a: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25</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20</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②湿度　</a:t>
            </a:r>
            <a: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60</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％以上</a:t>
            </a:r>
            <a:endPar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③栄養　人のフケやアカ，カビ，食べこぼし等</a:t>
            </a:r>
            <a:endPar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④場所　湿気を適度に含む，畳，布団，じゅうたん等</a:t>
            </a:r>
            <a:endParaRPr kumimoji="1"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pic>
        <p:nvPicPr>
          <p:cNvPr id="10" name="図 9"/>
          <p:cNvPicPr>
            <a:picLocks noChangeAspect="1"/>
          </p:cNvPicPr>
          <p:nvPr/>
        </p:nvPicPr>
        <p:blipFill>
          <a:blip r:embed="rId2"/>
          <a:stretch>
            <a:fillRect/>
          </a:stretch>
        </p:blipFill>
        <p:spPr>
          <a:xfrm>
            <a:off x="684787" y="4470016"/>
            <a:ext cx="2941284" cy="2031324"/>
          </a:xfrm>
          <a:prstGeom prst="rect">
            <a:avLst/>
          </a:prstGeom>
        </p:spPr>
      </p:pic>
    </p:spTree>
    <p:extLst>
      <p:ext uri="{BB962C8B-B14F-4D97-AF65-F5344CB8AC3E}">
        <p14:creationId xmlns:p14="http://schemas.microsoft.com/office/powerpoint/2010/main" val="468841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04295"/>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③屋外の空気環境</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pic>
        <p:nvPicPr>
          <p:cNvPr id="9" name="図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1720" y="1570679"/>
            <a:ext cx="4240280" cy="4464361"/>
          </a:xfrm>
          <a:prstGeom prst="rect">
            <a:avLst/>
          </a:prstGeom>
        </p:spPr>
      </p:pic>
      <p:sp>
        <p:nvSpPr>
          <p:cNvPr id="11" name="テキスト ボックス 10"/>
          <p:cNvSpPr txBox="1"/>
          <p:nvPr/>
        </p:nvSpPr>
        <p:spPr>
          <a:xfrm>
            <a:off x="4192173" y="2063278"/>
            <a:ext cx="4716300" cy="3785652"/>
          </a:xfrm>
          <a:prstGeom prst="rect">
            <a:avLst/>
          </a:prstGeom>
          <a:solidFill>
            <a:srgbClr val="FFFF99"/>
          </a:solidFill>
          <a:ln>
            <a:solidFill>
              <a:srgbClr val="00B0F0"/>
            </a:solidFill>
          </a:ln>
        </p:spPr>
        <p:txBody>
          <a:bodyPr wrap="square" rtlCol="0">
            <a:spAutoFit/>
          </a:bodyPr>
          <a:lstStyle/>
          <a:p>
            <a:pPr>
              <a:lnSpc>
                <a:spcPct val="150000"/>
              </a:lnSpc>
            </a:pP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・花粉</a:t>
            </a:r>
            <a:endParaRPr kumimoji="1" lang="en-US" altLang="ja-JP" sz="3200" dirty="0" smtClean="0">
              <a:solidFill>
                <a:srgbClr val="FF0000"/>
              </a:solidFill>
              <a:latin typeface="ＤＦＰ中太丸ゴシック体" panose="020F0700010101010101" pitchFamily="50" charset="-128"/>
              <a:ea typeface="ＤＦＰ中太丸ゴシック体" panose="020F0700010101010101" pitchFamily="50" charset="-128"/>
            </a:endParaRPr>
          </a:p>
          <a:p>
            <a:pPr>
              <a:lnSpc>
                <a:spcPct val="150000"/>
              </a:lnSpc>
            </a:pP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・黄砂</a:t>
            </a:r>
            <a:endParaRPr kumimoji="1" lang="en-US" altLang="ja-JP" sz="3200" dirty="0" smtClean="0">
              <a:solidFill>
                <a:srgbClr val="FF0000"/>
              </a:solidFill>
              <a:latin typeface="ＤＦＰ中太丸ゴシック体" panose="020F0700010101010101" pitchFamily="50" charset="-128"/>
              <a:ea typeface="ＤＦＰ中太丸ゴシック体" panose="020F0700010101010101" pitchFamily="50" charset="-128"/>
            </a:endParaRPr>
          </a:p>
          <a:p>
            <a:pPr>
              <a:lnSpc>
                <a:spcPct val="150000"/>
              </a:lnSpc>
            </a:pPr>
            <a:r>
              <a:rPr lang="ja-JP" altLang="en-US" sz="3200" dirty="0">
                <a:solidFill>
                  <a:srgbClr val="FF0000"/>
                </a:solidFill>
                <a:latin typeface="ＤＦＰ中太丸ゴシック体" panose="020F0700010101010101" pitchFamily="50" charset="-128"/>
                <a:ea typeface="ＤＦＰ中太丸ゴシック体" panose="020F0700010101010101" pitchFamily="50" charset="-128"/>
              </a:rPr>
              <a:t>・</a:t>
            </a: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浮遊粒子状物（</a:t>
            </a:r>
            <a:r>
              <a:rPr kumimoji="1" lang="en-US" altLang="ja-JP" sz="3200" dirty="0" smtClean="0">
                <a:solidFill>
                  <a:srgbClr val="FF0000"/>
                </a:solidFill>
                <a:latin typeface="ＤＦＰ中太丸ゴシック体" panose="020F0700010101010101" pitchFamily="50" charset="-128"/>
                <a:ea typeface="ＤＦＰ中太丸ゴシック体" panose="020F0700010101010101" pitchFamily="50" charset="-128"/>
              </a:rPr>
              <a:t>SPM)</a:t>
            </a:r>
          </a:p>
          <a:p>
            <a:pPr>
              <a:lnSpc>
                <a:spcPct val="150000"/>
              </a:lnSpc>
            </a:pPr>
            <a:r>
              <a:rPr lang="ja-JP" altLang="en-US" sz="3200" dirty="0">
                <a:solidFill>
                  <a:srgbClr val="FF0000"/>
                </a:solidFill>
                <a:latin typeface="ＤＦＰ中太丸ゴシック体" panose="020F0700010101010101" pitchFamily="50" charset="-128"/>
                <a:ea typeface="ＤＦＰ中太丸ゴシック体" panose="020F0700010101010101" pitchFamily="50" charset="-128"/>
              </a:rPr>
              <a:t>・</a:t>
            </a: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光化学オキシダント</a:t>
            </a:r>
            <a:endParaRPr kumimoji="1" lang="en-US" altLang="ja-JP" sz="3200" dirty="0" smtClean="0">
              <a:solidFill>
                <a:srgbClr val="FF0000"/>
              </a:solidFill>
              <a:latin typeface="ＤＦＰ中太丸ゴシック体" panose="020F0700010101010101" pitchFamily="50" charset="-128"/>
              <a:ea typeface="ＤＦＰ中太丸ゴシック体" panose="020F0700010101010101" pitchFamily="50" charset="-128"/>
            </a:endParaRPr>
          </a:p>
          <a:p>
            <a:pPr>
              <a:lnSpc>
                <a:spcPct val="150000"/>
              </a:lnSpc>
            </a:pPr>
            <a:r>
              <a:rPr lang="ja-JP" altLang="en-US" sz="3200" dirty="0">
                <a:solidFill>
                  <a:srgbClr val="FF0000"/>
                </a:solidFill>
                <a:latin typeface="ＤＦＰ中太丸ゴシック体" panose="020F0700010101010101" pitchFamily="50" charset="-128"/>
                <a:ea typeface="ＤＦＰ中太丸ゴシック体" panose="020F0700010101010101" pitchFamily="50" charset="-128"/>
              </a:rPr>
              <a:t>・</a:t>
            </a: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受動喫煙と</a:t>
            </a:r>
            <a:r>
              <a:rPr kumimoji="1" lang="en-US" altLang="ja-JP" sz="3200" dirty="0" smtClean="0">
                <a:solidFill>
                  <a:srgbClr val="FF0000"/>
                </a:solidFill>
                <a:latin typeface="ＤＦＰ中太丸ゴシック体" panose="020F0700010101010101" pitchFamily="50" charset="-128"/>
                <a:ea typeface="ＤＦＰ中太丸ゴシック体" panose="020F0700010101010101" pitchFamily="50" charset="-128"/>
              </a:rPr>
              <a:t>PM2.5</a:t>
            </a:r>
            <a:endParaRPr kumimoji="1" lang="ja-JP" altLang="en-US" sz="32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41013878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360313" y="17135"/>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花　粉</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pic>
        <p:nvPicPr>
          <p:cNvPr id="3" name="図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3456" y="1760645"/>
            <a:ext cx="2867027" cy="1911350"/>
          </a:xfrm>
          <a:prstGeom prst="rect">
            <a:avLst/>
          </a:prstGeom>
        </p:spPr>
      </p:pic>
      <p:sp>
        <p:nvSpPr>
          <p:cNvPr id="5" name="正方形/長方形 4"/>
          <p:cNvSpPr/>
          <p:nvPr/>
        </p:nvSpPr>
        <p:spPr>
          <a:xfrm>
            <a:off x="4235414" y="5224973"/>
            <a:ext cx="4548272" cy="1200329"/>
          </a:xfrm>
          <a:prstGeom prst="rect">
            <a:avLst/>
          </a:prstGeom>
          <a:ln>
            <a:solidFill>
              <a:srgbClr val="0070C0"/>
            </a:solidFill>
          </a:ln>
        </p:spPr>
        <p:txBody>
          <a:bodyPr wrap="square">
            <a:spAutoFit/>
          </a:bodyPr>
          <a:lstStyle/>
          <a:p>
            <a:pPr fontAlgn="base">
              <a:spcBef>
                <a:spcPct val="50000"/>
              </a:spcBef>
              <a:spcAft>
                <a:spcPct val="0"/>
              </a:spcAft>
            </a:pPr>
            <a:r>
              <a:rPr kumimoji="0" lang="ja-JP" altLang="en-US" sz="2400" dirty="0" smtClean="0">
                <a:solidFill>
                  <a:srgbClr val="333300"/>
                </a:solidFill>
                <a:latin typeface="ＤＦＰ中太丸ゴシック体" panose="020F0700010101010101" pitchFamily="50" charset="-128"/>
                <a:ea typeface="ＤＦＰ中太丸ゴシック体" panose="020F0700010101010101" pitchFamily="50" charset="-128"/>
              </a:rPr>
              <a:t>参考　環境省花粉観測システム</a:t>
            </a:r>
            <a:r>
              <a:rPr kumimoji="0" lang="en-US" altLang="ja-JP" sz="2400" dirty="0" smtClean="0">
                <a:solidFill>
                  <a:srgbClr val="333300"/>
                </a:solidFill>
                <a:latin typeface="ＤＦＰ中太丸ゴシック体" panose="020F0700010101010101" pitchFamily="50" charset="-128"/>
                <a:ea typeface="ＤＦＰ中太丸ゴシック体" panose="020F0700010101010101" pitchFamily="50" charset="-128"/>
              </a:rPr>
              <a:t/>
            </a:r>
            <a:br>
              <a:rPr kumimoji="0" lang="en-US" altLang="ja-JP" sz="2400" dirty="0" smtClean="0">
                <a:solidFill>
                  <a:srgbClr val="333300"/>
                </a:solidFill>
                <a:latin typeface="ＤＦＰ中太丸ゴシック体" panose="020F0700010101010101" pitchFamily="50" charset="-128"/>
                <a:ea typeface="ＤＦＰ中太丸ゴシック体" panose="020F0700010101010101" pitchFamily="50" charset="-128"/>
              </a:rPr>
            </a:br>
            <a:r>
              <a:rPr kumimoji="0" lang="ja-JP" altLang="en-US" sz="2400"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0"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（はなこさん）</a:t>
            </a:r>
            <a:r>
              <a:rPr kumimoji="0" lang="en-US" altLang="ja-JP" dirty="0">
                <a:solidFill>
                  <a:srgbClr val="333300"/>
                </a:solidFill>
                <a:latin typeface="ＤＦＰ中太丸ゴシック体" panose="020F0700010101010101" pitchFamily="50" charset="-128"/>
                <a:ea typeface="ＤＦＰ中太丸ゴシック体" panose="020F0700010101010101" pitchFamily="50" charset="-128"/>
              </a:rPr>
              <a:t/>
            </a:r>
            <a:br>
              <a:rPr kumimoji="0" lang="en-US" altLang="ja-JP" dirty="0">
                <a:solidFill>
                  <a:srgbClr val="333300"/>
                </a:solidFill>
                <a:latin typeface="ＤＦＰ中太丸ゴシック体" panose="020F0700010101010101" pitchFamily="50" charset="-128"/>
                <a:ea typeface="ＤＦＰ中太丸ゴシック体" panose="020F0700010101010101" pitchFamily="50" charset="-128"/>
              </a:rPr>
            </a:br>
            <a:r>
              <a:rPr kumimoji="0"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0" lang="en-US" altLang="ja-JP" sz="2400" dirty="0" smtClean="0">
                <a:solidFill>
                  <a:srgbClr val="333300"/>
                </a:solidFill>
                <a:latin typeface="ＤＦＰ中太丸ゴシック体" panose="020F0700010101010101" pitchFamily="50" charset="-128"/>
                <a:ea typeface="ＤＦＰ中太丸ゴシック体" panose="020F0700010101010101" pitchFamily="50" charset="-128"/>
              </a:rPr>
              <a:t>http</a:t>
            </a:r>
            <a:r>
              <a:rPr kumimoji="0" lang="en-US" altLang="ja-JP" sz="2400" dirty="0">
                <a:solidFill>
                  <a:srgbClr val="333300"/>
                </a:solidFill>
                <a:latin typeface="ＤＦＰ中太丸ゴシック体" panose="020F0700010101010101" pitchFamily="50" charset="-128"/>
                <a:ea typeface="ＤＦＰ中太丸ゴシック体" panose="020F0700010101010101" pitchFamily="50" charset="-128"/>
              </a:rPr>
              <a:t>://kafun.taiki.go.jp/</a:t>
            </a:r>
            <a:endParaRPr kumimoji="0" lang="ja-JP" altLang="en-US" sz="2400" dirty="0">
              <a:solidFill>
                <a:srgbClr val="333300"/>
              </a:solidFill>
              <a:latin typeface="ＤＦＰ中太丸ゴシック体" panose="020F0700010101010101" pitchFamily="50" charset="-128"/>
              <a:ea typeface="ＤＦＰ中太丸ゴシック体" panose="020F0700010101010101" pitchFamily="50" charset="-128"/>
            </a:endParaRPr>
          </a:p>
        </p:txBody>
      </p:sp>
      <p:grpSp>
        <p:nvGrpSpPr>
          <p:cNvPr id="15" name="グループ化 14"/>
          <p:cNvGrpSpPr/>
          <p:nvPr/>
        </p:nvGrpSpPr>
        <p:grpSpPr>
          <a:xfrm>
            <a:off x="3321829" y="1488760"/>
            <a:ext cx="5457337" cy="3646224"/>
            <a:chOff x="4072344" y="1056017"/>
            <a:chExt cx="5018950" cy="3412822"/>
          </a:xfrm>
        </p:grpSpPr>
        <p:pic>
          <p:nvPicPr>
            <p:cNvPr id="2" name="図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48645" y="1496134"/>
              <a:ext cx="2882537" cy="2882537"/>
            </a:xfrm>
            <a:prstGeom prst="rect">
              <a:avLst/>
            </a:prstGeom>
          </p:spPr>
        </p:pic>
        <p:grpSp>
          <p:nvGrpSpPr>
            <p:cNvPr id="14" name="グループ化 13"/>
            <p:cNvGrpSpPr/>
            <p:nvPr/>
          </p:nvGrpSpPr>
          <p:grpSpPr>
            <a:xfrm>
              <a:off x="4072344" y="1056017"/>
              <a:ext cx="5018950" cy="3412822"/>
              <a:chOff x="4125996" y="1056017"/>
              <a:chExt cx="5018950" cy="3412822"/>
            </a:xfrm>
          </p:grpSpPr>
          <p:sp>
            <p:nvSpPr>
              <p:cNvPr id="9" name="線吹き出し 2 (枠付き) 8"/>
              <p:cNvSpPr/>
              <p:nvPr/>
            </p:nvSpPr>
            <p:spPr>
              <a:xfrm>
                <a:off x="7453454" y="1056017"/>
                <a:ext cx="1330233" cy="655934"/>
              </a:xfrm>
              <a:prstGeom prst="borderCallout2">
                <a:avLst>
                  <a:gd name="adj1" fmla="val 52295"/>
                  <a:gd name="adj2" fmla="val 1212"/>
                  <a:gd name="adj3" fmla="val 52296"/>
                  <a:gd name="adj4" fmla="val -16667"/>
                  <a:gd name="adj5" fmla="val 150338"/>
                  <a:gd name="adj6" fmla="val -46667"/>
                </a:avLst>
              </a:prstGeom>
              <a:solidFill>
                <a:schemeClr val="bg1"/>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rPr>
                  <a:t>帽子をかぶり髪に花粉がつかないように</a:t>
                </a:r>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する</a:t>
                </a:r>
                <a:endPar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10" name="線吹き出し 2 (枠付き) 9"/>
              <p:cNvSpPr/>
              <p:nvPr/>
            </p:nvSpPr>
            <p:spPr>
              <a:xfrm>
                <a:off x="7671940" y="2106430"/>
                <a:ext cx="1473006" cy="655934"/>
              </a:xfrm>
              <a:prstGeom prst="borderCallout2">
                <a:avLst>
                  <a:gd name="adj1" fmla="val 52295"/>
                  <a:gd name="adj2" fmla="val 1212"/>
                  <a:gd name="adj3" fmla="val 52296"/>
                  <a:gd name="adj4" fmla="val -16667"/>
                  <a:gd name="adj5" fmla="val 38815"/>
                  <a:gd name="adj6" fmla="val -57273"/>
                </a:avLst>
              </a:prstGeom>
              <a:solidFill>
                <a:schemeClr val="bg1"/>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普通のメガネでも目に入る花粉を</a:t>
                </a:r>
                <a:r>
                  <a:rPr lang="en-US" altLang="ja-JP" sz="1400" dirty="0" smtClean="0">
                    <a:solidFill>
                      <a:srgbClr val="333300"/>
                    </a:solidFill>
                    <a:latin typeface="ＤＦＰ中太丸ゴシック体" panose="020F0700010101010101" pitchFamily="50" charset="-128"/>
                    <a:ea typeface="ＤＦＰ中太丸ゴシック体" panose="020F0700010101010101" pitchFamily="50" charset="-128"/>
                  </a:rPr>
                  <a:t>1/3</a:t>
                </a:r>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に減らせる</a:t>
                </a:r>
                <a:endPar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11" name="線吹き出し 2 (枠付き) 10"/>
              <p:cNvSpPr/>
              <p:nvPr/>
            </p:nvSpPr>
            <p:spPr>
              <a:xfrm>
                <a:off x="7453454" y="3658902"/>
                <a:ext cx="1599203" cy="655934"/>
              </a:xfrm>
              <a:prstGeom prst="borderCallout2">
                <a:avLst>
                  <a:gd name="adj1" fmla="val 52295"/>
                  <a:gd name="adj2" fmla="val 1212"/>
                  <a:gd name="adj3" fmla="val 52296"/>
                  <a:gd name="adj4" fmla="val -16667"/>
                  <a:gd name="adj5" fmla="val -82666"/>
                  <a:gd name="adj6" fmla="val -39816"/>
                </a:avLst>
              </a:prstGeom>
              <a:solidFill>
                <a:schemeClr val="bg1"/>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花粉のつきにくい素材の服の着用</a:t>
                </a:r>
                <a:endPar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12" name="線吹き出し 2 (枠付き) 11"/>
              <p:cNvSpPr/>
              <p:nvPr/>
            </p:nvSpPr>
            <p:spPr>
              <a:xfrm>
                <a:off x="4125996" y="1703162"/>
                <a:ext cx="1538622" cy="1229115"/>
              </a:xfrm>
              <a:prstGeom prst="borderCallout2">
                <a:avLst>
                  <a:gd name="adj1" fmla="val 48312"/>
                  <a:gd name="adj2" fmla="val 99559"/>
                  <a:gd name="adj3" fmla="val 75256"/>
                  <a:gd name="adj4" fmla="val 116995"/>
                  <a:gd name="adj5" fmla="val 76130"/>
                  <a:gd name="adj6" fmla="val 165018"/>
                </a:avLst>
              </a:prstGeom>
              <a:solidFill>
                <a:schemeClr val="bg1"/>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マスクは効果的で普通のガーゼでも</a:t>
                </a:r>
                <a:r>
                  <a:rPr lang="en-US" altLang="ja-JP" sz="1400" dirty="0" smtClean="0">
                    <a:solidFill>
                      <a:srgbClr val="333300"/>
                    </a:solidFill>
                    <a:latin typeface="ＤＦＰ中太丸ゴシック体" panose="020F0700010101010101" pitchFamily="50" charset="-128"/>
                    <a:ea typeface="ＤＦＰ中太丸ゴシック体" panose="020F0700010101010101" pitchFamily="50" charset="-128"/>
                  </a:rPr>
                  <a:t>60</a:t>
                </a:r>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％カットでき，専用マスクなら</a:t>
                </a:r>
                <a:r>
                  <a:rPr lang="en-US" altLang="ja-JP" sz="1400" dirty="0" smtClean="0">
                    <a:solidFill>
                      <a:srgbClr val="333300"/>
                    </a:solidFill>
                    <a:latin typeface="ＤＦＰ中太丸ゴシック体" panose="020F0700010101010101" pitchFamily="50" charset="-128"/>
                    <a:ea typeface="ＤＦＰ中太丸ゴシック体" panose="020F0700010101010101" pitchFamily="50" charset="-128"/>
                  </a:rPr>
                  <a:t>90</a:t>
                </a:r>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％以上減らせる</a:t>
                </a:r>
                <a:endPar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13" name="線吹き出し 2 (枠付き) 12"/>
              <p:cNvSpPr/>
              <p:nvPr/>
            </p:nvSpPr>
            <p:spPr>
              <a:xfrm>
                <a:off x="4944361" y="3812905"/>
                <a:ext cx="1354810" cy="655934"/>
              </a:xfrm>
              <a:prstGeom prst="borderCallout2">
                <a:avLst>
                  <a:gd name="adj1" fmla="val 54286"/>
                  <a:gd name="adj2" fmla="val 100523"/>
                  <a:gd name="adj3" fmla="val 16449"/>
                  <a:gd name="adj4" fmla="val 110605"/>
                  <a:gd name="adj5" fmla="val -18938"/>
                  <a:gd name="adj6" fmla="val 125922"/>
                </a:avLst>
              </a:prstGeom>
              <a:solidFill>
                <a:schemeClr val="bg1"/>
              </a:solidFill>
              <a:ln>
                <a:solidFill>
                  <a:srgbClr val="33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srgbClr val="333300"/>
                    </a:solidFill>
                    <a:latin typeface="ＤＦＰ中太丸ゴシック体" panose="020F0700010101010101" pitchFamily="50" charset="-128"/>
                    <a:ea typeface="ＤＦＰ中太丸ゴシック体" panose="020F0700010101010101" pitchFamily="50" charset="-128"/>
                  </a:rPr>
                  <a:t>外に干した洗濯物や布団はよく払って取り込む</a:t>
                </a:r>
                <a:endParaRPr lang="ja-JP" altLang="en-US" sz="1400" dirty="0">
                  <a:solidFill>
                    <a:srgbClr val="333300"/>
                  </a:solidFill>
                  <a:latin typeface="ＤＦＰ中太丸ゴシック体" panose="020F0700010101010101" pitchFamily="50" charset="-128"/>
                  <a:ea typeface="ＤＦＰ中太丸ゴシック体" panose="020F0700010101010101" pitchFamily="50" charset="-128"/>
                </a:endParaRPr>
              </a:p>
            </p:txBody>
          </p:sp>
        </p:grpSp>
      </p:grpSp>
      <p:sp>
        <p:nvSpPr>
          <p:cNvPr id="16" name="テキスト ボックス 15"/>
          <p:cNvSpPr txBox="1"/>
          <p:nvPr/>
        </p:nvSpPr>
        <p:spPr>
          <a:xfrm>
            <a:off x="373456" y="4059783"/>
            <a:ext cx="3687607" cy="2369880"/>
          </a:xfrm>
          <a:prstGeom prst="rect">
            <a:avLst/>
          </a:prstGeom>
          <a:solidFill>
            <a:srgbClr val="FFFF99"/>
          </a:solidFill>
          <a:ln>
            <a:solidFill>
              <a:srgbClr val="333300"/>
            </a:solidFill>
          </a:ln>
        </p:spPr>
        <p:txBody>
          <a:bodyPr wrap="square" rtlCol="0">
            <a:spAutoFit/>
          </a:bodyPr>
          <a:lstStyle/>
          <a:p>
            <a:r>
              <a:rPr kumimoji="1"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＜花粉症の発症時期＞</a:t>
            </a:r>
            <a:endParaRPr kumimoji="1"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　・樹木花粉期（</a:t>
            </a:r>
            <a:r>
              <a:rPr kumimoji="1"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2</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kumimoji="1"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4</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月）</a:t>
            </a:r>
            <a:endParaRPr kumimoji="1"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スギ，ヒノキ，ハンノキ，</a:t>
            </a:r>
            <a:endParaRPr kumimoji="1"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シラカバ</a:t>
            </a:r>
            <a:endParaRPr kumimoji="1"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・イネ科花粉期（</a:t>
            </a:r>
            <a: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5</a:t>
            </a:r>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6</a:t>
            </a:r>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月）</a:t>
            </a:r>
            <a:endPar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カモガヤ，スズメノカタピラ</a:t>
            </a:r>
            <a:endParaRPr kumimoji="1"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・キク科花粉期（</a:t>
            </a:r>
            <a: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9</a:t>
            </a:r>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10</a:t>
            </a:r>
            <a:r>
              <a:rPr kumimoji="1"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月）</a:t>
            </a:r>
            <a: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ブタクサ，ヨモギ，カナムグラ</a:t>
            </a:r>
            <a:endParaRPr kumimoji="1" lang="ja-JP" altLang="en-US" sz="16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7" name="正方形/長方形 16"/>
          <p:cNvSpPr/>
          <p:nvPr/>
        </p:nvSpPr>
        <p:spPr>
          <a:xfrm>
            <a:off x="702938" y="3658235"/>
            <a:ext cx="2289409" cy="276999"/>
          </a:xfrm>
          <a:prstGeom prst="rect">
            <a:avLst/>
          </a:prstGeom>
        </p:spPr>
        <p:txBody>
          <a:bodyPr wrap="none">
            <a:spAutoFit/>
          </a:bodyPr>
          <a:lstStyle/>
          <a:p>
            <a:r>
              <a:rPr lang="ja-JP" altLang="en-US" sz="1200" dirty="0" smtClean="0">
                <a:latin typeface="ＤＦＰ中太丸ゴシック体" panose="020F0700010101010101" pitchFamily="50" charset="-128"/>
                <a:ea typeface="ＤＦＰ中太丸ゴシック体" panose="020F0700010101010101" pitchFamily="50" charset="-128"/>
              </a:rPr>
              <a:t>スギ花粉の粒径はおよそ</a:t>
            </a:r>
            <a:r>
              <a:rPr lang="en-US" altLang="ja-JP" sz="1200" dirty="0" smtClean="0">
                <a:latin typeface="ＤＦＰ中太丸ゴシック体" panose="020F0700010101010101" pitchFamily="50" charset="-128"/>
                <a:ea typeface="ＤＦＰ中太丸ゴシック体" panose="020F0700010101010101" pitchFamily="50" charset="-128"/>
              </a:rPr>
              <a:t>30</a:t>
            </a:r>
            <a:r>
              <a:rPr lang="el-GR" altLang="ja-JP" sz="1200" dirty="0">
                <a:ea typeface="ＤＦＰ中太丸ゴシック体" panose="020F0700010101010101" pitchFamily="50" charset="-128"/>
              </a:rPr>
              <a:t>μ</a:t>
            </a:r>
            <a:r>
              <a:rPr lang="ja-JP" altLang="en-US" sz="1200" dirty="0">
                <a:latin typeface="ＤＦＰ中太丸ゴシック体" panose="020F0700010101010101" pitchFamily="50" charset="-128"/>
                <a:ea typeface="ＤＦＰ中太丸ゴシック体" panose="020F0700010101010101" pitchFamily="50" charset="-128"/>
              </a:rPr>
              <a:t>ｍ</a:t>
            </a:r>
          </a:p>
        </p:txBody>
      </p:sp>
      <p:sp>
        <p:nvSpPr>
          <p:cNvPr id="18" name="テキスト ボックス 17"/>
          <p:cNvSpPr txBox="1"/>
          <p:nvPr/>
        </p:nvSpPr>
        <p:spPr>
          <a:xfrm>
            <a:off x="1559156" y="986499"/>
            <a:ext cx="5963085" cy="584775"/>
          </a:xfrm>
          <a:prstGeom prst="rect">
            <a:avLst/>
          </a:prstGeom>
          <a:noFill/>
        </p:spPr>
        <p:txBody>
          <a:bodyPr wrap="square" rtlCol="0">
            <a:spAutoFit/>
          </a:bodyPr>
          <a:lstStyle/>
          <a:p>
            <a:pPr algn="ctr"/>
            <a:r>
              <a:rPr kumimoji="1" lang="ja-JP" altLang="en-US" sz="3200" dirty="0" smtClean="0">
                <a:solidFill>
                  <a:srgbClr val="FF0000"/>
                </a:solidFill>
                <a:latin typeface="ＤＦＰ中太丸ゴシック体" panose="020F0700010101010101" pitchFamily="50" charset="-128"/>
                <a:ea typeface="ＤＦＰ中太丸ゴシック体" panose="020F0700010101010101" pitchFamily="50" charset="-128"/>
              </a:rPr>
              <a:t>花粉情報等を有効活用しよう！</a:t>
            </a:r>
            <a:endParaRPr kumimoji="1" lang="ja-JP" altLang="en-US" sz="32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1686071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21165"/>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黄砂と浮遊粒子状物質</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grpSp>
        <p:nvGrpSpPr>
          <p:cNvPr id="6" name="グループ化 5"/>
          <p:cNvGrpSpPr/>
          <p:nvPr/>
        </p:nvGrpSpPr>
        <p:grpSpPr>
          <a:xfrm>
            <a:off x="896312" y="2087134"/>
            <a:ext cx="7613628" cy="3041864"/>
            <a:chOff x="600891" y="1730250"/>
            <a:chExt cx="7596458" cy="2989160"/>
          </a:xfrm>
        </p:grpSpPr>
        <p:pic>
          <p:nvPicPr>
            <p:cNvPr id="3" name="図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79669" y="1730250"/>
              <a:ext cx="4317680" cy="2989160"/>
            </a:xfrm>
            <a:prstGeom prst="rect">
              <a:avLst/>
            </a:prstGeom>
          </p:spPr>
        </p:pic>
        <p:pic>
          <p:nvPicPr>
            <p:cNvPr id="2" name="図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0891" y="1730250"/>
              <a:ext cx="3278778" cy="2459083"/>
            </a:xfrm>
            <a:prstGeom prst="rect">
              <a:avLst/>
            </a:prstGeom>
          </p:spPr>
        </p:pic>
        <p:sp>
          <p:nvSpPr>
            <p:cNvPr id="5" name="テキスト ボックス 4"/>
            <p:cNvSpPr txBox="1"/>
            <p:nvPr/>
          </p:nvSpPr>
          <p:spPr>
            <a:xfrm>
              <a:off x="1254035" y="4177341"/>
              <a:ext cx="2625634" cy="276999"/>
            </a:xfrm>
            <a:prstGeom prst="rect">
              <a:avLst/>
            </a:prstGeom>
            <a:noFill/>
          </p:spPr>
          <p:txBody>
            <a:bodyPr wrap="square" rtlCol="0">
              <a:spAutoFit/>
            </a:bodyPr>
            <a:lstStyle/>
            <a:p>
              <a:r>
                <a:rPr kumimoji="1" lang="ja-JP" altLang="en-US" sz="1200" dirty="0" smtClean="0"/>
                <a:t>＜黄砂で霞む大分市街地＞</a:t>
              </a:r>
              <a:endParaRPr kumimoji="1" lang="ja-JP" altLang="en-US" sz="1200" dirty="0"/>
            </a:p>
          </p:txBody>
        </p:sp>
      </p:grpSp>
      <p:pic>
        <p:nvPicPr>
          <p:cNvPr id="7" name="図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4008" y="4824223"/>
            <a:ext cx="3148150" cy="1803628"/>
          </a:xfrm>
          <a:prstGeom prst="rect">
            <a:avLst/>
          </a:prstGeom>
        </p:spPr>
      </p:pic>
      <p:sp>
        <p:nvSpPr>
          <p:cNvPr id="8" name="テキスト ボックス 7"/>
          <p:cNvSpPr txBox="1"/>
          <p:nvPr/>
        </p:nvSpPr>
        <p:spPr>
          <a:xfrm>
            <a:off x="304800" y="1049897"/>
            <a:ext cx="8492835" cy="954107"/>
          </a:xfrm>
          <a:prstGeom prst="rect">
            <a:avLst/>
          </a:prstGeom>
          <a:noFill/>
        </p:spPr>
        <p:txBody>
          <a:bodyPr wrap="square" rtlCol="0">
            <a:spAutoFit/>
          </a:bodyPr>
          <a:lstStyle/>
          <a:p>
            <a:r>
              <a:rPr kumimoji="1" lang="ja-JP" altLang="en-US" sz="2800" dirty="0" smtClean="0">
                <a:solidFill>
                  <a:srgbClr val="FF0000"/>
                </a:solidFill>
              </a:rPr>
              <a:t>偏西風に乗って海を渡ってくるものと車</a:t>
            </a:r>
            <a:r>
              <a:rPr kumimoji="1" lang="ja-JP" altLang="en-US" sz="2400" dirty="0" smtClean="0">
                <a:solidFill>
                  <a:srgbClr val="FF0000"/>
                </a:solidFill>
              </a:rPr>
              <a:t>（ディーゼル車等）</a:t>
            </a:r>
            <a:r>
              <a:rPr kumimoji="1" lang="ja-JP" altLang="en-US" sz="2800" dirty="0" smtClean="0">
                <a:solidFill>
                  <a:srgbClr val="FF0000"/>
                </a:solidFill>
              </a:rPr>
              <a:t>や工場から出る国内で発生するものがある</a:t>
            </a:r>
            <a:endParaRPr kumimoji="1" lang="ja-JP" altLang="en-US" sz="2800" dirty="0">
              <a:solidFill>
                <a:srgbClr val="FF0000"/>
              </a:solidFill>
            </a:endParaRPr>
          </a:p>
        </p:txBody>
      </p:sp>
      <p:sp>
        <p:nvSpPr>
          <p:cNvPr id="10" name="Text Box 9"/>
          <p:cNvSpPr txBox="1">
            <a:spLocks noChangeArrowheads="1"/>
          </p:cNvSpPr>
          <p:nvPr/>
        </p:nvSpPr>
        <p:spPr bwMode="auto">
          <a:xfrm>
            <a:off x="4011176" y="5304412"/>
            <a:ext cx="4980423" cy="1323439"/>
          </a:xfrm>
          <a:prstGeom prst="rect">
            <a:avLst/>
          </a:prstGeom>
          <a:solidFill>
            <a:srgbClr val="FFFF99"/>
          </a:solidFill>
          <a:ln w="9525" algn="ctr">
            <a:solidFill>
              <a:srgbClr val="0070C0"/>
            </a:solidFill>
            <a:miter lim="800000"/>
            <a:headEnd/>
            <a:tailEnd/>
          </a:ln>
          <a:effectLst/>
        </p:spPr>
        <p:txBody>
          <a:bodyPr wrap="square">
            <a:spAutoFit/>
          </a:bodyPr>
          <a:lstStyle/>
          <a:p>
            <a:pPr fontAlgn="base">
              <a:spcBef>
                <a:spcPct val="50000"/>
              </a:spcBef>
              <a:spcAft>
                <a:spcPct val="0"/>
              </a:spcAft>
            </a:pPr>
            <a:r>
              <a:rPr lang="ja-JP" altLang="en-US" sz="2000" dirty="0">
                <a:solidFill>
                  <a:srgbClr val="333300"/>
                </a:solidFill>
                <a:latin typeface="ＤＦＰ中太丸ゴシック体" pitchFamily="50" charset="-128"/>
                <a:ea typeface="ＤＦＰ中太丸ゴシック体" pitchFamily="50" charset="-128"/>
              </a:rPr>
              <a:t>環境省大気汚染物質広域監視</a:t>
            </a:r>
            <a:r>
              <a:rPr lang="ja-JP" altLang="en-US" sz="2000" dirty="0" smtClean="0">
                <a:solidFill>
                  <a:srgbClr val="333300"/>
                </a:solidFill>
                <a:latin typeface="ＤＦＰ中太丸ゴシック体" pitchFamily="50" charset="-128"/>
                <a:ea typeface="ＤＦＰ中太丸ゴシック体" pitchFamily="50" charset="-128"/>
              </a:rPr>
              <a:t>システム　　</a:t>
            </a:r>
            <a:r>
              <a:rPr lang="en-US" altLang="ja-JP" sz="2000" dirty="0" smtClean="0">
                <a:solidFill>
                  <a:srgbClr val="333300"/>
                </a:solidFill>
                <a:latin typeface="ＤＦＰ中太丸ゴシック体" pitchFamily="50" charset="-128"/>
                <a:ea typeface="ＤＦＰ中太丸ゴシック体" pitchFamily="50" charset="-128"/>
              </a:rPr>
              <a:t/>
            </a:r>
            <a:br>
              <a:rPr lang="en-US" altLang="ja-JP" sz="2000" dirty="0" smtClean="0">
                <a:solidFill>
                  <a:srgbClr val="333300"/>
                </a:solidFill>
                <a:latin typeface="ＤＦＰ中太丸ゴシック体" pitchFamily="50" charset="-128"/>
                <a:ea typeface="ＤＦＰ中太丸ゴシック体" pitchFamily="50" charset="-128"/>
              </a:rPr>
            </a:br>
            <a:r>
              <a:rPr lang="ja-JP" altLang="en-US" sz="2000" dirty="0" smtClean="0">
                <a:solidFill>
                  <a:srgbClr val="333300"/>
                </a:solidFill>
                <a:latin typeface="ＤＦＰ中太丸ゴシック体" pitchFamily="50" charset="-128"/>
                <a:ea typeface="ＤＦＰ中太丸ゴシック体" pitchFamily="50" charset="-128"/>
              </a:rPr>
              <a:t>　</a:t>
            </a:r>
            <a:r>
              <a:rPr lang="en-US" altLang="ja-JP" sz="2000" dirty="0" smtClean="0">
                <a:solidFill>
                  <a:srgbClr val="333300"/>
                </a:solidFill>
                <a:latin typeface="ＤＦＰ中太丸ゴシック体" pitchFamily="50" charset="-128"/>
                <a:ea typeface="ＤＦＰ中太丸ゴシック体" pitchFamily="50" charset="-128"/>
              </a:rPr>
              <a:t>http</a:t>
            </a:r>
            <a:r>
              <a:rPr lang="en-US" altLang="ja-JP" sz="2000" dirty="0">
                <a:solidFill>
                  <a:srgbClr val="333300"/>
                </a:solidFill>
                <a:latin typeface="ＤＦＰ中太丸ゴシック体" pitchFamily="50" charset="-128"/>
                <a:ea typeface="ＤＦＰ中太丸ゴシック体" pitchFamily="50" charset="-128"/>
              </a:rPr>
              <a:t>://</a:t>
            </a:r>
            <a:r>
              <a:rPr lang="en-US" altLang="ja-JP" sz="2000" dirty="0" smtClean="0">
                <a:solidFill>
                  <a:srgbClr val="333300"/>
                </a:solidFill>
                <a:latin typeface="ＤＦＰ中太丸ゴシック体" pitchFamily="50" charset="-128"/>
                <a:ea typeface="ＤＦＰ中太丸ゴシック体" pitchFamily="50" charset="-128"/>
              </a:rPr>
              <a:t>soramame.taiki.go.jp/</a:t>
            </a:r>
            <a:br>
              <a:rPr lang="en-US" altLang="ja-JP" sz="2000" dirty="0" smtClean="0">
                <a:solidFill>
                  <a:srgbClr val="333300"/>
                </a:solidFill>
                <a:latin typeface="ＤＦＰ中太丸ゴシック体" pitchFamily="50" charset="-128"/>
                <a:ea typeface="ＤＦＰ中太丸ゴシック体" pitchFamily="50" charset="-128"/>
              </a:rPr>
            </a:br>
            <a:r>
              <a:rPr kumimoji="0" lang="ja-JP" altLang="en-US" sz="2000" dirty="0">
                <a:solidFill>
                  <a:srgbClr val="333300"/>
                </a:solidFill>
                <a:latin typeface="ＤＦＰ中太丸ゴシック体" panose="020F0700010101010101" pitchFamily="50" charset="-128"/>
                <a:ea typeface="ＤＦＰ中太丸ゴシック体" panose="020F0700010101010101" pitchFamily="50" charset="-128"/>
              </a:rPr>
              <a:t>環境省黄砂飛来情報（ライダー黄砂）</a:t>
            </a:r>
            <a:r>
              <a:rPr kumimoji="0" lang="en-US" altLang="ja-JP" sz="2000" dirty="0">
                <a:solidFill>
                  <a:srgbClr val="333300"/>
                </a:solidFill>
                <a:latin typeface="ＤＦＰ中太丸ゴシック体" panose="020F0700010101010101" pitchFamily="50" charset="-128"/>
                <a:ea typeface="ＤＦＰ中太丸ゴシック体" panose="020F0700010101010101" pitchFamily="50" charset="-128"/>
              </a:rPr>
              <a:t/>
            </a:r>
            <a:br>
              <a:rPr kumimoji="0" lang="en-US" altLang="ja-JP" sz="2000" dirty="0">
                <a:solidFill>
                  <a:srgbClr val="333300"/>
                </a:solidFill>
                <a:latin typeface="ＤＦＰ中太丸ゴシック体" panose="020F0700010101010101" pitchFamily="50" charset="-128"/>
                <a:ea typeface="ＤＦＰ中太丸ゴシック体" panose="020F0700010101010101" pitchFamily="50" charset="-128"/>
              </a:rPr>
            </a:b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http</a:t>
            </a:r>
            <a:r>
              <a:rPr kumimoji="0" lang="en-US" altLang="ja-JP" sz="2000" dirty="0">
                <a:solidFill>
                  <a:srgbClr val="333300"/>
                </a:solidFill>
                <a:latin typeface="ＤＦＰ中太丸ゴシック体" panose="020F0700010101010101" pitchFamily="50" charset="-128"/>
                <a:ea typeface="ＤＦＰ中太丸ゴシック体" panose="020F0700010101010101" pitchFamily="50" charset="-128"/>
              </a:rPr>
              <a:t>://soramame.taiki.go.jp/dss/kosa/</a:t>
            </a:r>
            <a:endParaRPr lang="en-US" altLang="ja-JP" sz="2000" dirty="0">
              <a:solidFill>
                <a:srgbClr val="333300"/>
              </a:solidFill>
              <a:latin typeface="ＤＦＰ中太丸ゴシック体" pitchFamily="50" charset="-128"/>
              <a:ea typeface="ＤＦＰ中太丸ゴシック体" pitchFamily="50" charset="-128"/>
            </a:endParaRPr>
          </a:p>
        </p:txBody>
      </p:sp>
      <p:sp>
        <p:nvSpPr>
          <p:cNvPr id="11" name="テキスト ボックス 10"/>
          <p:cNvSpPr txBox="1"/>
          <p:nvPr/>
        </p:nvSpPr>
        <p:spPr>
          <a:xfrm>
            <a:off x="4596778" y="4597644"/>
            <a:ext cx="3226474" cy="261610"/>
          </a:xfrm>
          <a:prstGeom prst="rect">
            <a:avLst/>
          </a:prstGeom>
          <a:noFill/>
        </p:spPr>
        <p:txBody>
          <a:bodyPr wrap="square" rtlCol="0">
            <a:spAutoFit/>
          </a:bodyPr>
          <a:lstStyle/>
          <a:p>
            <a:r>
              <a:rPr kumimoji="1" lang="ja-JP" altLang="en-US" sz="1100" dirty="0" smtClean="0"/>
              <a:t>＜</a:t>
            </a:r>
            <a:r>
              <a:rPr kumimoji="1" lang="en-US" altLang="ja-JP" sz="1100" dirty="0" smtClean="0"/>
              <a:t>SPRINTARS</a:t>
            </a:r>
            <a:r>
              <a:rPr kumimoji="1" lang="ja-JP" altLang="en-US" sz="1100" dirty="0" smtClean="0"/>
              <a:t>　大気汚染粒子・黄砂予測動画より＞</a:t>
            </a:r>
            <a:endParaRPr kumimoji="1" lang="ja-JP" altLang="en-US" sz="1100" dirty="0"/>
          </a:p>
        </p:txBody>
      </p:sp>
    </p:spTree>
    <p:extLst>
      <p:ext uri="{BB962C8B-B14F-4D97-AF65-F5344CB8AC3E}">
        <p14:creationId xmlns:p14="http://schemas.microsoft.com/office/powerpoint/2010/main" val="4058215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グループ化 29"/>
          <p:cNvGrpSpPr/>
          <p:nvPr/>
        </p:nvGrpSpPr>
        <p:grpSpPr>
          <a:xfrm>
            <a:off x="540793" y="4480560"/>
            <a:ext cx="5511320" cy="2377440"/>
            <a:chOff x="2072680" y="1475336"/>
            <a:chExt cx="7203050" cy="3172465"/>
          </a:xfrm>
        </p:grpSpPr>
        <p:pic>
          <p:nvPicPr>
            <p:cNvPr id="12" name="図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30206" y="3679062"/>
              <a:ext cx="407715" cy="407715"/>
            </a:xfrm>
            <a:prstGeom prst="rect">
              <a:avLst/>
            </a:prstGeom>
          </p:spPr>
        </p:pic>
        <p:grpSp>
          <p:nvGrpSpPr>
            <p:cNvPr id="29" name="グループ化 28"/>
            <p:cNvGrpSpPr/>
            <p:nvPr/>
          </p:nvGrpSpPr>
          <p:grpSpPr>
            <a:xfrm>
              <a:off x="2072680" y="1475336"/>
              <a:ext cx="7203050" cy="3172465"/>
              <a:chOff x="2072680" y="1499928"/>
              <a:chExt cx="7203050" cy="3172465"/>
            </a:xfrm>
          </p:grpSpPr>
          <p:grpSp>
            <p:nvGrpSpPr>
              <p:cNvPr id="28" name="グループ化 27"/>
              <p:cNvGrpSpPr/>
              <p:nvPr/>
            </p:nvGrpSpPr>
            <p:grpSpPr>
              <a:xfrm>
                <a:off x="2072680" y="1499928"/>
                <a:ext cx="7203050" cy="3172465"/>
                <a:chOff x="2072680" y="1499928"/>
                <a:chExt cx="7203050" cy="3172465"/>
              </a:xfrm>
            </p:grpSpPr>
            <p:pic>
              <p:nvPicPr>
                <p:cNvPr id="4" name="図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2680" y="1792073"/>
                  <a:ext cx="2880320" cy="2880320"/>
                </a:xfrm>
                <a:prstGeom prst="rect">
                  <a:avLst/>
                </a:prstGeom>
              </p:spPr>
            </p:pic>
            <p:sp>
              <p:nvSpPr>
                <p:cNvPr id="7" name="テキスト ボックス 6"/>
                <p:cNvSpPr txBox="1"/>
                <p:nvPr/>
              </p:nvSpPr>
              <p:spPr>
                <a:xfrm>
                  <a:off x="2576737" y="3222202"/>
                  <a:ext cx="2160241" cy="752006"/>
                </a:xfrm>
                <a:prstGeom prst="rect">
                  <a:avLst/>
                </a:prstGeom>
                <a:noFill/>
              </p:spPr>
              <p:txBody>
                <a:bodyPr wrap="square" rtlCol="0">
                  <a:spAutoFit/>
                </a:bodyPr>
                <a:lstStyle/>
                <a:p>
                  <a:pPr fontAlgn="base">
                    <a:spcBef>
                      <a:spcPct val="50000"/>
                    </a:spcBef>
                    <a:spcAft>
                      <a:spcPct val="0"/>
                    </a:spcAft>
                  </a:pPr>
                  <a:r>
                    <a:rPr lang="ja-JP" altLang="en-US" sz="1400" b="1" dirty="0">
                      <a:solidFill>
                        <a:srgbClr val="FFFFFF"/>
                      </a:solidFill>
                      <a:latin typeface="ＤＦＰ中太丸ゴシック体" panose="020F0700010101010101" pitchFamily="50" charset="-128"/>
                      <a:ea typeface="ＤＦＰ中太丸ゴシック体" panose="020F0700010101010101" pitchFamily="50" charset="-128"/>
                    </a:rPr>
                    <a:t>浮遊粒子状物質</a:t>
                  </a:r>
                  <a:r>
                    <a:rPr lang="en-US" altLang="ja-JP" sz="1400" b="1" dirty="0">
                      <a:solidFill>
                        <a:srgbClr val="FFFFFF"/>
                      </a:solidFill>
                      <a:latin typeface="ＤＦＰ中太丸ゴシック体" panose="020F0700010101010101" pitchFamily="50" charset="-128"/>
                      <a:ea typeface="ＤＦＰ中太丸ゴシック体" panose="020F0700010101010101" pitchFamily="50" charset="-128"/>
                    </a:rPr>
                    <a:t/>
                  </a:r>
                  <a:br>
                    <a:rPr lang="en-US" altLang="ja-JP" sz="1400" b="1" dirty="0">
                      <a:solidFill>
                        <a:srgbClr val="FFFFFF"/>
                      </a:solidFill>
                      <a:latin typeface="ＤＦＰ中太丸ゴシック体" panose="020F0700010101010101" pitchFamily="50" charset="-128"/>
                      <a:ea typeface="ＤＦＰ中太丸ゴシック体" panose="020F0700010101010101" pitchFamily="50" charset="-128"/>
                    </a:rPr>
                  </a:br>
                  <a:r>
                    <a:rPr lang="ja-JP" altLang="en-US" sz="1662" b="1" dirty="0">
                      <a:solidFill>
                        <a:srgbClr val="FFFFFF"/>
                      </a:solidFill>
                      <a:latin typeface="ＤＦＰ中太丸ゴシック体" panose="020F0700010101010101" pitchFamily="50" charset="-128"/>
                      <a:ea typeface="ＤＦＰ中太丸ゴシック体" panose="020F0700010101010101" pitchFamily="50" charset="-128"/>
                    </a:rPr>
                    <a:t>　（ＳＰＭ</a:t>
                  </a:r>
                  <a:r>
                    <a:rPr lang="en-US" altLang="ja-JP" sz="1662" b="1" dirty="0">
                      <a:solidFill>
                        <a:srgbClr val="FFFFFF"/>
                      </a:solidFill>
                      <a:latin typeface="ＤＦＰ中太丸ゴシック体" panose="020F0700010101010101" pitchFamily="50" charset="-128"/>
                      <a:ea typeface="ＤＦＰ中太丸ゴシック体" panose="020F0700010101010101" pitchFamily="50" charset="-128"/>
                    </a:rPr>
                    <a:t>)</a:t>
                  </a:r>
                  <a:endParaRPr lang="ja-JP" altLang="en-US" sz="1662" b="1" dirty="0">
                    <a:solidFill>
                      <a:srgbClr val="FFFFFF"/>
                    </a:solidFill>
                    <a:latin typeface="ＤＦＰ中太丸ゴシック体" panose="020F0700010101010101" pitchFamily="50" charset="-128"/>
                    <a:ea typeface="ＤＦＰ中太丸ゴシック体" panose="020F0700010101010101" pitchFamily="50" charset="-128"/>
                  </a:endParaRPr>
                </a:p>
              </p:txBody>
            </p:sp>
            <p:pic>
              <p:nvPicPr>
                <p:cNvPr id="9" name="図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69557" y="1499928"/>
                  <a:ext cx="1799666" cy="1799666"/>
                </a:xfrm>
                <a:prstGeom prst="rect">
                  <a:avLst/>
                </a:prstGeom>
              </p:spPr>
            </p:pic>
            <p:pic>
              <p:nvPicPr>
                <p:cNvPr id="10" name="図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4745" y="2301193"/>
                  <a:ext cx="1233054" cy="1233054"/>
                </a:xfrm>
                <a:prstGeom prst="rect">
                  <a:avLst/>
                </a:prstGeom>
              </p:spPr>
            </p:pic>
            <p:pic>
              <p:nvPicPr>
                <p:cNvPr id="11" name="図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57056" y="3609610"/>
                  <a:ext cx="720080" cy="720080"/>
                </a:xfrm>
                <a:prstGeom prst="rect">
                  <a:avLst/>
                </a:prstGeom>
              </p:spPr>
            </p:pic>
            <p:sp>
              <p:nvSpPr>
                <p:cNvPr id="13" name="テキスト ボックス 12"/>
                <p:cNvSpPr txBox="1"/>
                <p:nvPr/>
              </p:nvSpPr>
              <p:spPr>
                <a:xfrm>
                  <a:off x="4412673" y="3096000"/>
                  <a:ext cx="3002145" cy="492838"/>
                </a:xfrm>
                <a:prstGeom prst="rect">
                  <a:avLst/>
                </a:prstGeom>
                <a:noFill/>
              </p:spPr>
              <p:txBody>
                <a:bodyPr wrap="square" rtlCol="0">
                  <a:spAutoFit/>
                </a:bodyPr>
                <a:lstStyle/>
                <a:p>
                  <a:pPr fontAlgn="base">
                    <a:spcBef>
                      <a:spcPct val="50000"/>
                    </a:spcBef>
                    <a:spcAft>
                      <a:spcPct val="0"/>
                    </a:spcAft>
                  </a:pPr>
                  <a:r>
                    <a:rPr lang="ja-JP" altLang="en-US" dirty="0">
                      <a:solidFill>
                        <a:srgbClr val="003E00"/>
                      </a:solidFill>
                      <a:latin typeface="ＤＦＰ中太丸ゴシック体" panose="020F0700010101010101" pitchFamily="50" charset="-128"/>
                      <a:ea typeface="ＤＦＰ中太丸ゴシック体" panose="020F0700010101010101" pitchFamily="50" charset="-128"/>
                    </a:rPr>
                    <a:t>直径が</a:t>
                  </a:r>
                  <a:r>
                    <a:rPr lang="en-US" altLang="ja-JP" dirty="0">
                      <a:solidFill>
                        <a:srgbClr val="003E00"/>
                      </a:solidFill>
                      <a:latin typeface="ＤＦＰ中太丸ゴシック体" panose="020F0700010101010101" pitchFamily="50" charset="-128"/>
                      <a:ea typeface="ＤＦＰ中太丸ゴシック体" panose="020F0700010101010101" pitchFamily="50" charset="-128"/>
                    </a:rPr>
                    <a:t>10</a:t>
                  </a:r>
                  <a:r>
                    <a:rPr lang="ja-JP" altLang="en-US" dirty="0">
                      <a:solidFill>
                        <a:srgbClr val="003E00"/>
                      </a:solidFill>
                      <a:latin typeface="ＤＦＰ中太丸ゴシック体" panose="020F0700010101010101" pitchFamily="50" charset="-128"/>
                      <a:ea typeface="ＤＦＰ中太丸ゴシック体" panose="020F0700010101010101" pitchFamily="50" charset="-128"/>
                    </a:rPr>
                    <a:t>㎛以下</a:t>
                  </a:r>
                </a:p>
              </p:txBody>
            </p:sp>
            <p:cxnSp>
              <p:nvCxnSpPr>
                <p:cNvPr id="15" name="直線コネクタ 14"/>
                <p:cNvCxnSpPr/>
                <p:nvPr/>
              </p:nvCxnSpPr>
              <p:spPr bwMode="auto">
                <a:xfrm>
                  <a:off x="3476702" y="4248000"/>
                  <a:ext cx="1871941" cy="0"/>
                </a:xfrm>
                <a:prstGeom prst="line">
                  <a:avLst/>
                </a:prstGeom>
                <a:noFill/>
                <a:ln w="34925" cap="flat" cmpd="sng" algn="ctr">
                  <a:solidFill>
                    <a:schemeClr val="tx1"/>
                  </a:solidFill>
                  <a:prstDash val="sysDot"/>
                  <a:round/>
                  <a:headEnd type="none" w="med" len="med"/>
                  <a:tailEnd type="none" w="med" len="med"/>
                </a:ln>
                <a:effectLst/>
              </p:spPr>
            </p:cxnSp>
            <p:cxnSp>
              <p:nvCxnSpPr>
                <p:cNvPr id="17" name="直線コネクタ 16"/>
                <p:cNvCxnSpPr/>
                <p:nvPr/>
              </p:nvCxnSpPr>
              <p:spPr bwMode="auto">
                <a:xfrm>
                  <a:off x="3467784" y="2232000"/>
                  <a:ext cx="1871941" cy="0"/>
                </a:xfrm>
                <a:prstGeom prst="line">
                  <a:avLst/>
                </a:prstGeom>
                <a:noFill/>
                <a:ln w="34925" cap="flat" cmpd="sng" algn="ctr">
                  <a:solidFill>
                    <a:schemeClr val="tx1"/>
                  </a:solidFill>
                  <a:prstDash val="sysDot"/>
                  <a:round/>
                  <a:headEnd type="none" w="med" len="med"/>
                  <a:tailEnd type="none" w="med" len="med"/>
                </a:ln>
                <a:effectLst/>
              </p:spPr>
            </p:cxnSp>
            <p:cxnSp>
              <p:nvCxnSpPr>
                <p:cNvPr id="23" name="直線コネクタ 22"/>
                <p:cNvCxnSpPr/>
                <p:nvPr/>
              </p:nvCxnSpPr>
              <p:spPr bwMode="auto">
                <a:xfrm flipV="1">
                  <a:off x="5773526" y="3708000"/>
                  <a:ext cx="648000" cy="3479"/>
                </a:xfrm>
                <a:prstGeom prst="line">
                  <a:avLst/>
                </a:prstGeom>
                <a:noFill/>
                <a:ln w="34925" cap="flat" cmpd="sng" algn="ctr">
                  <a:solidFill>
                    <a:schemeClr val="tx1"/>
                  </a:solidFill>
                  <a:prstDash val="sysDot"/>
                  <a:round/>
                  <a:headEnd type="none" w="med" len="med"/>
                  <a:tailEnd type="none" w="med" len="med"/>
                </a:ln>
                <a:effectLst/>
              </p:spPr>
            </p:cxnSp>
            <p:cxnSp>
              <p:nvCxnSpPr>
                <p:cNvPr id="26" name="直線コネクタ 25"/>
                <p:cNvCxnSpPr/>
                <p:nvPr/>
              </p:nvCxnSpPr>
              <p:spPr bwMode="auto">
                <a:xfrm flipV="1">
                  <a:off x="5796000" y="4225887"/>
                  <a:ext cx="648000" cy="3479"/>
                </a:xfrm>
                <a:prstGeom prst="line">
                  <a:avLst/>
                </a:prstGeom>
                <a:noFill/>
                <a:ln w="34925" cap="flat" cmpd="sng" algn="ctr">
                  <a:solidFill>
                    <a:schemeClr val="tx1"/>
                  </a:solidFill>
                  <a:prstDash val="sysDot"/>
                  <a:round/>
                  <a:headEnd type="none" w="med" len="med"/>
                  <a:tailEnd type="none" w="med" len="med"/>
                </a:ln>
                <a:effectLst/>
              </p:spPr>
            </p:cxnSp>
            <p:sp>
              <p:nvSpPr>
                <p:cNvPr id="27" name="テキスト ボックス 26"/>
                <p:cNvSpPr txBox="1"/>
                <p:nvPr/>
              </p:nvSpPr>
              <p:spPr>
                <a:xfrm>
                  <a:off x="6069390" y="3708000"/>
                  <a:ext cx="3206340" cy="506714"/>
                </a:xfrm>
                <a:prstGeom prst="rect">
                  <a:avLst/>
                </a:prstGeom>
                <a:noFill/>
              </p:spPr>
              <p:txBody>
                <a:bodyPr wrap="square" rtlCol="0">
                  <a:spAutoFit/>
                </a:bodyPr>
                <a:lstStyle/>
                <a:p>
                  <a:pPr fontAlgn="base">
                    <a:spcBef>
                      <a:spcPct val="50000"/>
                    </a:spcBef>
                    <a:spcAft>
                      <a:spcPct val="0"/>
                    </a:spcAft>
                  </a:pPr>
                  <a:r>
                    <a:rPr lang="en-US" altLang="ja-JP" dirty="0">
                      <a:solidFill>
                        <a:srgbClr val="003E00"/>
                      </a:solidFill>
                      <a:latin typeface="ＤＦＰ中太丸ゴシック体" panose="020F0700010101010101" pitchFamily="50" charset="-128"/>
                      <a:ea typeface="ＤＦＰ中太丸ゴシック体" panose="020F0700010101010101" pitchFamily="50" charset="-128"/>
                    </a:rPr>
                    <a:t>2.5</a:t>
                  </a:r>
                  <a:r>
                    <a:rPr lang="ja-JP" altLang="en-US" dirty="0">
                      <a:solidFill>
                        <a:srgbClr val="003E00"/>
                      </a:solidFill>
                      <a:latin typeface="ＤＦＰ中太丸ゴシック体" panose="020F0700010101010101" pitchFamily="50" charset="-128"/>
                      <a:ea typeface="ＤＦＰ中太丸ゴシック体" panose="020F0700010101010101" pitchFamily="50" charset="-128"/>
                    </a:rPr>
                    <a:t>㎛以下</a:t>
                  </a:r>
                  <a:endParaRPr lang="en-US" altLang="ja-JP" dirty="0">
                    <a:solidFill>
                      <a:srgbClr val="003E00"/>
                    </a:solidFill>
                    <a:latin typeface="ＤＦＰ中太丸ゴシック体" panose="020F0700010101010101" pitchFamily="50" charset="-128"/>
                    <a:ea typeface="ＤＦＰ中太丸ゴシック体" panose="020F0700010101010101" pitchFamily="50" charset="-128"/>
                  </a:endParaRPr>
                </a:p>
              </p:txBody>
            </p:sp>
          </p:grpSp>
          <p:cxnSp>
            <p:nvCxnSpPr>
              <p:cNvPr id="19" name="直線矢印コネクタ 18"/>
              <p:cNvCxnSpPr/>
              <p:nvPr/>
            </p:nvCxnSpPr>
            <p:spPr bwMode="auto">
              <a:xfrm flipV="1">
                <a:off x="4736976" y="2244382"/>
                <a:ext cx="0" cy="828000"/>
              </a:xfrm>
              <a:prstGeom prst="straightConnector1">
                <a:avLst/>
              </a:prstGeom>
              <a:noFill/>
              <a:ln w="34925" cap="flat" cmpd="sng" algn="ctr">
                <a:solidFill>
                  <a:schemeClr val="tx1"/>
                </a:solidFill>
                <a:prstDash val="solid"/>
                <a:round/>
                <a:headEnd type="none" w="lg" len="lg"/>
                <a:tailEnd type="triangle"/>
              </a:ln>
              <a:effectLst/>
            </p:spPr>
          </p:cxnSp>
          <p:cxnSp>
            <p:nvCxnSpPr>
              <p:cNvPr id="20" name="直線矢印コネクタ 19"/>
              <p:cNvCxnSpPr/>
              <p:nvPr/>
            </p:nvCxnSpPr>
            <p:spPr bwMode="auto">
              <a:xfrm>
                <a:off x="4736976" y="3545366"/>
                <a:ext cx="0" cy="684000"/>
              </a:xfrm>
              <a:prstGeom prst="straightConnector1">
                <a:avLst/>
              </a:prstGeom>
              <a:noFill/>
              <a:ln w="34925" cap="flat" cmpd="sng" algn="ctr">
                <a:solidFill>
                  <a:schemeClr val="tx1"/>
                </a:solidFill>
                <a:prstDash val="solid"/>
                <a:round/>
                <a:headEnd type="none" w="lg" len="lg"/>
                <a:tailEnd type="triangle"/>
              </a:ln>
              <a:effectLst/>
            </p:spPr>
          </p:cxnSp>
        </p:grpSp>
      </p:grpSp>
      <p:sp>
        <p:nvSpPr>
          <p:cNvPr id="31" name="正方形/長方形 30"/>
          <p:cNvSpPr/>
          <p:nvPr/>
        </p:nvSpPr>
        <p:spPr>
          <a:xfrm>
            <a:off x="263237" y="2999015"/>
            <a:ext cx="8617526" cy="1631216"/>
          </a:xfrm>
          <a:prstGeom prst="rect">
            <a:avLst/>
          </a:prstGeom>
          <a:noFill/>
          <a:ln>
            <a:solidFill>
              <a:srgbClr val="006666"/>
            </a:solidFill>
          </a:ln>
        </p:spPr>
        <p:txBody>
          <a:bodyPr wrap="square">
            <a:spAutoFit/>
          </a:bodyPr>
          <a:lstStyle/>
          <a:p>
            <a:pPr fontAlgn="base">
              <a:spcBef>
                <a:spcPct val="50000"/>
              </a:spcBef>
              <a:spcAft>
                <a:spcPct val="0"/>
              </a:spcAft>
            </a:pP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SPM</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とは，大気中に浮遊する粒子状物質のうち，粒径が</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10μ</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ｍ（</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1μ</a:t>
            </a:r>
            <a:r>
              <a:rPr kumimoji="0" lang="ja-JP" altLang="en-US" sz="2000" dirty="0" err="1" smtClean="0">
                <a:solidFill>
                  <a:srgbClr val="333300"/>
                </a:solidFill>
                <a:latin typeface="ＤＦＰ中太丸ゴシック体" panose="020F0700010101010101" pitchFamily="50" charset="-128"/>
                <a:ea typeface="ＤＦＰ中太丸ゴシック体" panose="020F0700010101010101" pitchFamily="50" charset="-128"/>
              </a:rPr>
              <a:t>ｍ</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は</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1</a:t>
            </a:r>
            <a:r>
              <a:rPr kumimoji="0" lang="ja-JP" altLang="en-US" sz="2000" dirty="0" err="1" smtClean="0">
                <a:solidFill>
                  <a:srgbClr val="333300"/>
                </a:solidFill>
                <a:latin typeface="ＤＦＰ中太丸ゴシック体" panose="020F0700010101010101" pitchFamily="50" charset="-128"/>
                <a:ea typeface="ＤＦＰ中太丸ゴシック体" panose="020F0700010101010101" pitchFamily="50" charset="-128"/>
              </a:rPr>
              <a:t>ｍ</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の</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100</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万分の</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1</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）以下のものをいい，微小なため大気中に長期間滞留し，肺や気管などに沈着して，呼吸器に影響を及ぼす。また，ＰＭ</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2.5</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とは，直径</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2.5</a:t>
            </a:r>
            <a:r>
              <a:rPr kumimoji="0" lang="el-GR"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μ</a:t>
            </a:r>
            <a:r>
              <a:rPr kumimoji="0" lang="en-US" altLang="ja-JP" sz="2000" dirty="0" smtClean="0">
                <a:solidFill>
                  <a:srgbClr val="333300"/>
                </a:solidFill>
                <a:latin typeface="ＤＦＰ中太丸ゴシック体" panose="020F0700010101010101" pitchFamily="50" charset="-128"/>
                <a:ea typeface="ＤＦＰ中太丸ゴシック体" panose="020F0700010101010101" pitchFamily="50" charset="-128"/>
              </a:rPr>
              <a:t>m</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以下のものことで，通常のＳＰＭよりも肺の深部まで入り込むため，</a:t>
            </a:r>
            <a:r>
              <a:rPr kumimoji="0" lang="ja-JP" altLang="en-US" sz="2000" dirty="0" err="1" smtClean="0">
                <a:solidFill>
                  <a:srgbClr val="333300"/>
                </a:solidFill>
                <a:latin typeface="ＤＦＰ中太丸ゴシック体" panose="020F0700010101010101" pitchFamily="50" charset="-128"/>
                <a:ea typeface="ＤＦＰ中太丸ゴシック体" panose="020F0700010101010101" pitchFamily="50" charset="-128"/>
              </a:rPr>
              <a:t>ぜん</a:t>
            </a:r>
            <a:r>
              <a:rPr kumimoji="0" lang="ja-JP" altLang="en-US" sz="2000" dirty="0" smtClean="0">
                <a:solidFill>
                  <a:srgbClr val="333300"/>
                </a:solidFill>
                <a:latin typeface="ＤＦＰ中太丸ゴシック体" panose="020F0700010101010101" pitchFamily="50" charset="-128"/>
                <a:ea typeface="ＤＦＰ中太丸ゴシック体" panose="020F0700010101010101" pitchFamily="50" charset="-128"/>
              </a:rPr>
              <a:t>息や気管支炎を起こす確率が高い。</a:t>
            </a:r>
            <a:endParaRPr kumimoji="0" lang="ja-JP" altLang="en-US" sz="20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32" name="Rectangle 2"/>
          <p:cNvSpPr txBox="1">
            <a:spLocks noChangeArrowheads="1"/>
          </p:cNvSpPr>
          <p:nvPr/>
        </p:nvSpPr>
        <p:spPr bwMode="auto">
          <a:xfrm>
            <a:off x="0" y="76872"/>
            <a:ext cx="9160172" cy="968705"/>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rebuchet MS" pitchFamily="34" charset="0"/>
              </a:defRPr>
            </a:lvl2pPr>
            <a:lvl3pPr algn="ctr" rtl="0" eaLnBrk="0" fontAlgn="base" hangingPunct="0">
              <a:spcBef>
                <a:spcPct val="0"/>
              </a:spcBef>
              <a:spcAft>
                <a:spcPct val="0"/>
              </a:spcAft>
              <a:defRPr sz="3600">
                <a:solidFill>
                  <a:schemeClr val="tx2"/>
                </a:solidFill>
                <a:latin typeface="Trebuchet MS" pitchFamily="34" charset="0"/>
              </a:defRPr>
            </a:lvl3pPr>
            <a:lvl4pPr algn="ctr" rtl="0" eaLnBrk="0" fontAlgn="base" hangingPunct="0">
              <a:spcBef>
                <a:spcPct val="0"/>
              </a:spcBef>
              <a:spcAft>
                <a:spcPct val="0"/>
              </a:spcAft>
              <a:defRPr sz="3600">
                <a:solidFill>
                  <a:schemeClr val="tx2"/>
                </a:solidFill>
                <a:latin typeface="Trebuchet MS" pitchFamily="34" charset="0"/>
              </a:defRPr>
            </a:lvl4pPr>
            <a:lvl5pPr algn="ctr" rtl="0" eaLnBrk="0" fontAlgn="base" hangingPunct="0">
              <a:spcBef>
                <a:spcPct val="0"/>
              </a:spcBef>
              <a:spcAft>
                <a:spcPct val="0"/>
              </a:spcAft>
              <a:defRPr sz="3600">
                <a:solidFill>
                  <a:schemeClr val="tx2"/>
                </a:solidFill>
                <a:latin typeface="Trebuchet MS" pitchFamily="34" charset="0"/>
              </a:defRPr>
            </a:lvl5pPr>
            <a:lvl6pPr marL="457200" algn="ctr" rtl="0" fontAlgn="base">
              <a:spcBef>
                <a:spcPct val="0"/>
              </a:spcBef>
              <a:spcAft>
                <a:spcPct val="0"/>
              </a:spcAft>
              <a:defRPr sz="3600">
                <a:solidFill>
                  <a:schemeClr val="tx2"/>
                </a:solidFill>
                <a:latin typeface="Trebuchet MS" pitchFamily="34" charset="0"/>
              </a:defRPr>
            </a:lvl6pPr>
            <a:lvl7pPr marL="914400" algn="ctr" rtl="0" fontAlgn="base">
              <a:spcBef>
                <a:spcPct val="0"/>
              </a:spcBef>
              <a:spcAft>
                <a:spcPct val="0"/>
              </a:spcAft>
              <a:defRPr sz="3600">
                <a:solidFill>
                  <a:schemeClr val="tx2"/>
                </a:solidFill>
                <a:latin typeface="Trebuchet MS" pitchFamily="34" charset="0"/>
              </a:defRPr>
            </a:lvl7pPr>
            <a:lvl8pPr marL="1371600" algn="ctr" rtl="0" fontAlgn="base">
              <a:spcBef>
                <a:spcPct val="0"/>
              </a:spcBef>
              <a:spcAft>
                <a:spcPct val="0"/>
              </a:spcAft>
              <a:defRPr sz="3600">
                <a:solidFill>
                  <a:schemeClr val="tx2"/>
                </a:solidFill>
                <a:latin typeface="Trebuchet MS" pitchFamily="34" charset="0"/>
              </a:defRPr>
            </a:lvl8pPr>
            <a:lvl9pPr marL="1828800" algn="ctr" rtl="0" fontAlgn="base">
              <a:spcBef>
                <a:spcPct val="0"/>
              </a:spcBef>
              <a:spcAft>
                <a:spcPct val="0"/>
              </a:spcAft>
              <a:defRPr sz="3600">
                <a:solidFill>
                  <a:schemeClr val="tx2"/>
                </a:solidFill>
                <a:latin typeface="Trebuchet MS" pitchFamily="34" charset="0"/>
              </a:defRPr>
            </a:lvl9pPr>
          </a:lstStyle>
          <a:p>
            <a:pPr eaLnBrk="1" hangingPunct="1">
              <a:defRPr/>
            </a:pPr>
            <a:r>
              <a:rPr kumimoji="0" lang="ja-JP" altLang="en-US" sz="4000" kern="0" dirty="0">
                <a:solidFill>
                  <a:srgbClr val="002060"/>
                </a:solidFill>
                <a:latin typeface="ＤＦＰ太丸ゴシック体" pitchFamily="50" charset="-128"/>
                <a:ea typeface="ＤＦＰ太丸ゴシック体" pitchFamily="50" charset="-128"/>
              </a:rPr>
              <a:t>浮遊粒子状物質（</a:t>
            </a:r>
            <a:r>
              <a:rPr kumimoji="0" lang="en-US" altLang="ja-JP" sz="4000" kern="0" dirty="0">
                <a:solidFill>
                  <a:srgbClr val="002060"/>
                </a:solidFill>
                <a:latin typeface="ＤＦＰ太丸ゴシック体" pitchFamily="50" charset="-128"/>
                <a:ea typeface="ＤＦＰ太丸ゴシック体" pitchFamily="50" charset="-128"/>
              </a:rPr>
              <a:t>SPM</a:t>
            </a:r>
            <a:r>
              <a:rPr kumimoji="0" lang="ja-JP" altLang="en-US" sz="4000" kern="0" dirty="0">
                <a:solidFill>
                  <a:srgbClr val="002060"/>
                </a:solidFill>
                <a:latin typeface="ＤＦＰ太丸ゴシック体" pitchFamily="50" charset="-128"/>
                <a:ea typeface="ＤＦＰ太丸ゴシック体" pitchFamily="50" charset="-128"/>
              </a:rPr>
              <a:t>）</a:t>
            </a:r>
          </a:p>
        </p:txBody>
      </p:sp>
      <p:sp>
        <p:nvSpPr>
          <p:cNvPr id="35" name="正方形/長方形 34"/>
          <p:cNvSpPr/>
          <p:nvPr/>
        </p:nvSpPr>
        <p:spPr>
          <a:xfrm>
            <a:off x="-3806" y="849072"/>
            <a:ext cx="9147806" cy="523220"/>
          </a:xfrm>
          <a:prstGeom prst="rect">
            <a:avLst/>
          </a:prstGeom>
        </p:spPr>
        <p:txBody>
          <a:bodyPr wrap="square">
            <a:spAutoFit/>
          </a:bodyPr>
          <a:lstStyle/>
          <a:p>
            <a:pPr algn="ctr"/>
            <a:r>
              <a:rPr lang="ja-JP" altLang="en-US" sz="2800" dirty="0" smtClean="0">
                <a:solidFill>
                  <a:srgbClr val="FF0000"/>
                </a:solidFill>
                <a:latin typeface="ＤＦＰ太丸ゴシック体" panose="020F0800010101010101" pitchFamily="50" charset="-128"/>
              </a:rPr>
              <a:t>ばいじん，粉</a:t>
            </a:r>
            <a:r>
              <a:rPr lang="ja-JP" altLang="en-US" sz="2800" dirty="0" err="1" smtClean="0">
                <a:solidFill>
                  <a:srgbClr val="FF0000"/>
                </a:solidFill>
                <a:latin typeface="ＤＦＰ太丸ゴシック体" panose="020F0800010101010101" pitchFamily="50" charset="-128"/>
              </a:rPr>
              <a:t>じん</a:t>
            </a:r>
            <a:r>
              <a:rPr lang="ja-JP" altLang="en-US" sz="2800" dirty="0">
                <a:solidFill>
                  <a:srgbClr val="FF0000"/>
                </a:solidFill>
                <a:latin typeface="ＤＦＰ太丸ゴシック体" panose="020F0800010101010101" pitchFamily="50" charset="-128"/>
              </a:rPr>
              <a:t>，</a:t>
            </a:r>
            <a:r>
              <a:rPr lang="ja-JP" altLang="en-US" sz="2800" dirty="0" smtClean="0">
                <a:solidFill>
                  <a:srgbClr val="FF0000"/>
                </a:solidFill>
                <a:latin typeface="ＤＦＰ太丸ゴシック体" panose="020F0800010101010101" pitchFamily="50" charset="-128"/>
              </a:rPr>
              <a:t>排気微粒子（Ｄ</a:t>
            </a:r>
            <a:r>
              <a:rPr lang="en-US" altLang="ja-JP" sz="2800" dirty="0" smtClean="0">
                <a:solidFill>
                  <a:srgbClr val="FF0000"/>
                </a:solidFill>
                <a:latin typeface="ＤＦＰ太丸ゴシック体" panose="020F0800010101010101" pitchFamily="50" charset="-128"/>
              </a:rPr>
              <a:t>E</a:t>
            </a:r>
            <a:r>
              <a:rPr lang="ja-JP" altLang="en-US" sz="2800" dirty="0" smtClean="0">
                <a:solidFill>
                  <a:srgbClr val="FF0000"/>
                </a:solidFill>
                <a:latin typeface="ＤＦＰ太丸ゴシック体" panose="020F0800010101010101" pitchFamily="50" charset="-128"/>
              </a:rPr>
              <a:t>Ｐ）</a:t>
            </a:r>
            <a:endParaRPr lang="ja-JP" altLang="en-US" sz="2800" dirty="0">
              <a:solidFill>
                <a:srgbClr val="FF0000"/>
              </a:solidFill>
              <a:latin typeface="ＤＦＰ太丸ゴシック体" panose="020F0800010101010101" pitchFamily="50" charset="-128"/>
            </a:endParaRPr>
          </a:p>
        </p:txBody>
      </p:sp>
      <p:sp>
        <p:nvSpPr>
          <p:cNvPr id="2" name="正方形/長方形 1"/>
          <p:cNvSpPr/>
          <p:nvPr/>
        </p:nvSpPr>
        <p:spPr>
          <a:xfrm>
            <a:off x="263236" y="1488974"/>
            <a:ext cx="8617527" cy="1495794"/>
          </a:xfrm>
          <a:prstGeom prst="rect">
            <a:avLst/>
          </a:prstGeom>
          <a:solidFill>
            <a:srgbClr val="FFFF99"/>
          </a:solidFill>
          <a:ln>
            <a:solidFill>
              <a:srgbClr val="006666"/>
            </a:solidFill>
          </a:ln>
        </p:spPr>
        <p:txBody>
          <a:bodyPr wrap="square">
            <a:spAutoFit/>
          </a:bodyPr>
          <a:lstStyle/>
          <a:p>
            <a:pPr>
              <a:lnSpc>
                <a:spcPct val="114000"/>
              </a:lnSpc>
            </a:pP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ＳＰＭには，工場</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などから排出されるばいじんや粉</a:t>
            </a:r>
            <a:r>
              <a:rPr lang="ja-JP" altLang="en-US" sz="2000" dirty="0" err="1" smtClean="0">
                <a:solidFill>
                  <a:srgbClr val="002060"/>
                </a:solidFill>
                <a:latin typeface="ＤＦＰ中太丸ゴシック体" panose="020F0700010101010101" pitchFamily="50" charset="-128"/>
                <a:ea typeface="ＤＦＰ中太丸ゴシック体" panose="020F0700010101010101" pitchFamily="50" charset="-128"/>
              </a:rPr>
              <a:t>じん</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，ディーゼル車</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の排出ガス中に含まれる黒煙など人為的発生源によるもの</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と，土壌</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の飛散など自然発生源によるものがある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。特に，ディーゼル</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機関からの排気微粒子（ＤＥＰ）については健康影響などへの早急な対策が求められている。</a:t>
            </a:r>
          </a:p>
        </p:txBody>
      </p:sp>
      <p:pic>
        <p:nvPicPr>
          <p:cNvPr id="5" name="図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64100" y="4685248"/>
            <a:ext cx="2033655" cy="1982812"/>
          </a:xfrm>
          <a:prstGeom prst="rect">
            <a:avLst/>
          </a:prstGeom>
        </p:spPr>
      </p:pic>
      <p:sp>
        <p:nvSpPr>
          <p:cNvPr id="6" name="テキスト ボックス 5"/>
          <p:cNvSpPr txBox="1"/>
          <p:nvPr/>
        </p:nvSpPr>
        <p:spPr>
          <a:xfrm>
            <a:off x="5943472" y="6368226"/>
            <a:ext cx="1928917" cy="276999"/>
          </a:xfrm>
          <a:prstGeom prst="rect">
            <a:avLst/>
          </a:prstGeom>
          <a:noFill/>
        </p:spPr>
        <p:txBody>
          <a:bodyPr wrap="square" rtlCol="0">
            <a:spAutoFit/>
          </a:bodyPr>
          <a:lstStyle/>
          <a:p>
            <a:r>
              <a:rPr kumimoji="1" lang="ja-JP" altLang="en-US" sz="1200" dirty="0" smtClean="0">
                <a:solidFill>
                  <a:schemeClr val="bg1"/>
                </a:solidFill>
              </a:rPr>
              <a:t>デジタル粉塵計での測定</a:t>
            </a:r>
            <a:endParaRPr kumimoji="1" lang="ja-JP" altLang="en-US" sz="1200" dirty="0">
              <a:solidFill>
                <a:schemeClr val="bg1"/>
              </a:solidFill>
            </a:endParaRPr>
          </a:p>
        </p:txBody>
      </p:sp>
    </p:spTree>
    <p:extLst>
      <p:ext uri="{BB962C8B-B14F-4D97-AF65-F5344CB8AC3E}">
        <p14:creationId xmlns:p14="http://schemas.microsoft.com/office/powerpoint/2010/main" val="25723672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39297" y="1261262"/>
            <a:ext cx="2133785" cy="2103302"/>
          </a:xfrm>
          <a:prstGeom prst="rect">
            <a:avLst/>
          </a:prstGeom>
        </p:spPr>
      </p:pic>
      <p:sp>
        <p:nvSpPr>
          <p:cNvPr id="3" name="正方形/長方形 2"/>
          <p:cNvSpPr/>
          <p:nvPr/>
        </p:nvSpPr>
        <p:spPr>
          <a:xfrm>
            <a:off x="0" y="310925"/>
            <a:ext cx="9144000" cy="546945"/>
          </a:xfrm>
          <a:prstGeom prst="rect">
            <a:avLst/>
          </a:prstGeom>
        </p:spPr>
        <p:txBody>
          <a:bodyPr wrap="square">
            <a:spAutoFit/>
          </a:bodyPr>
          <a:lstStyle/>
          <a:p>
            <a:pPr algn="ctr" fontAlgn="base">
              <a:spcBef>
                <a:spcPct val="50000"/>
              </a:spcBef>
              <a:spcAft>
                <a:spcPct val="0"/>
              </a:spcAft>
            </a:pPr>
            <a:r>
              <a:rPr kumimoji="0" lang="ja-JP" altLang="en-US" sz="2954" dirty="0">
                <a:solidFill>
                  <a:srgbClr val="002060"/>
                </a:solidFill>
                <a:latin typeface="ＤＦＰ太丸ゴシック体" panose="020F0800010101010101" pitchFamily="50" charset="-128"/>
                <a:ea typeface="ＤＦＰ太丸ゴシック体" pitchFamily="50" charset="-128"/>
              </a:rPr>
              <a:t>環境省大気汚染物質広域監視システム</a:t>
            </a:r>
          </a:p>
        </p:txBody>
      </p:sp>
      <p:sp>
        <p:nvSpPr>
          <p:cNvPr id="4" name="Rectangle 2"/>
          <p:cNvSpPr txBox="1">
            <a:spLocks noChangeArrowheads="1"/>
          </p:cNvSpPr>
          <p:nvPr/>
        </p:nvSpPr>
        <p:spPr bwMode="auto">
          <a:xfrm>
            <a:off x="-16172" y="584397"/>
            <a:ext cx="9160172" cy="105507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rebuchet MS" pitchFamily="34" charset="0"/>
              </a:defRPr>
            </a:lvl2pPr>
            <a:lvl3pPr algn="ctr" rtl="0" eaLnBrk="0" fontAlgn="base" hangingPunct="0">
              <a:spcBef>
                <a:spcPct val="0"/>
              </a:spcBef>
              <a:spcAft>
                <a:spcPct val="0"/>
              </a:spcAft>
              <a:defRPr sz="3600">
                <a:solidFill>
                  <a:schemeClr val="tx2"/>
                </a:solidFill>
                <a:latin typeface="Trebuchet MS" pitchFamily="34" charset="0"/>
              </a:defRPr>
            </a:lvl3pPr>
            <a:lvl4pPr algn="ctr" rtl="0" eaLnBrk="0" fontAlgn="base" hangingPunct="0">
              <a:spcBef>
                <a:spcPct val="0"/>
              </a:spcBef>
              <a:spcAft>
                <a:spcPct val="0"/>
              </a:spcAft>
              <a:defRPr sz="3600">
                <a:solidFill>
                  <a:schemeClr val="tx2"/>
                </a:solidFill>
                <a:latin typeface="Trebuchet MS" pitchFamily="34" charset="0"/>
              </a:defRPr>
            </a:lvl4pPr>
            <a:lvl5pPr algn="ctr" rtl="0" eaLnBrk="0" fontAlgn="base" hangingPunct="0">
              <a:spcBef>
                <a:spcPct val="0"/>
              </a:spcBef>
              <a:spcAft>
                <a:spcPct val="0"/>
              </a:spcAft>
              <a:defRPr sz="3600">
                <a:solidFill>
                  <a:schemeClr val="tx2"/>
                </a:solidFill>
                <a:latin typeface="Trebuchet MS" pitchFamily="34" charset="0"/>
              </a:defRPr>
            </a:lvl5pPr>
            <a:lvl6pPr marL="457200" algn="ctr" rtl="0" fontAlgn="base">
              <a:spcBef>
                <a:spcPct val="0"/>
              </a:spcBef>
              <a:spcAft>
                <a:spcPct val="0"/>
              </a:spcAft>
              <a:defRPr sz="3600">
                <a:solidFill>
                  <a:schemeClr val="tx2"/>
                </a:solidFill>
                <a:latin typeface="Trebuchet MS" pitchFamily="34" charset="0"/>
              </a:defRPr>
            </a:lvl6pPr>
            <a:lvl7pPr marL="914400" algn="ctr" rtl="0" fontAlgn="base">
              <a:spcBef>
                <a:spcPct val="0"/>
              </a:spcBef>
              <a:spcAft>
                <a:spcPct val="0"/>
              </a:spcAft>
              <a:defRPr sz="3600">
                <a:solidFill>
                  <a:schemeClr val="tx2"/>
                </a:solidFill>
                <a:latin typeface="Trebuchet MS" pitchFamily="34" charset="0"/>
              </a:defRPr>
            </a:lvl7pPr>
            <a:lvl8pPr marL="1371600" algn="ctr" rtl="0" fontAlgn="base">
              <a:spcBef>
                <a:spcPct val="0"/>
              </a:spcBef>
              <a:spcAft>
                <a:spcPct val="0"/>
              </a:spcAft>
              <a:defRPr sz="3600">
                <a:solidFill>
                  <a:schemeClr val="tx2"/>
                </a:solidFill>
                <a:latin typeface="Trebuchet MS" pitchFamily="34" charset="0"/>
              </a:defRPr>
            </a:lvl8pPr>
            <a:lvl9pPr marL="1828800" algn="ctr" rtl="0" fontAlgn="base">
              <a:spcBef>
                <a:spcPct val="0"/>
              </a:spcBef>
              <a:spcAft>
                <a:spcPct val="0"/>
              </a:spcAft>
              <a:defRPr sz="3600">
                <a:solidFill>
                  <a:schemeClr val="tx2"/>
                </a:solidFill>
                <a:latin typeface="Trebuchet MS" pitchFamily="34" charset="0"/>
              </a:defRPr>
            </a:lvl9pPr>
          </a:lstStyle>
          <a:p>
            <a:pPr eaLnBrk="1" hangingPunct="1">
              <a:defRPr/>
            </a:pPr>
            <a:r>
              <a:rPr kumimoji="0" lang="ja-JP" altLang="en-US" sz="4062" kern="0" dirty="0">
                <a:solidFill>
                  <a:srgbClr val="002060"/>
                </a:solidFill>
                <a:latin typeface="ＤＦＰ太丸ゴシック体" pitchFamily="50" charset="-128"/>
                <a:ea typeface="ＤＦＰ太丸ゴシック体" pitchFamily="50" charset="-128"/>
              </a:rPr>
              <a:t>そらまめ君</a:t>
            </a:r>
          </a:p>
        </p:txBody>
      </p:sp>
      <p:sp>
        <p:nvSpPr>
          <p:cNvPr id="6" name="正方形/長方形 5"/>
          <p:cNvSpPr/>
          <p:nvPr/>
        </p:nvSpPr>
        <p:spPr>
          <a:xfrm>
            <a:off x="1168380" y="1643246"/>
            <a:ext cx="7510988" cy="433196"/>
          </a:xfrm>
          <a:prstGeom prst="rect">
            <a:avLst/>
          </a:prstGeom>
        </p:spPr>
        <p:txBody>
          <a:bodyPr wrap="square">
            <a:spAutoFit/>
          </a:bodyPr>
          <a:lstStyle/>
          <a:p>
            <a:pPr algn="ctr" fontAlgn="base">
              <a:spcBef>
                <a:spcPct val="50000"/>
              </a:spcBef>
              <a:spcAft>
                <a:spcPct val="0"/>
              </a:spcAft>
            </a:pPr>
            <a:r>
              <a:rPr kumimoji="0" lang="ja-JP" altLang="en-US" sz="2215" dirty="0">
                <a:solidFill>
                  <a:srgbClr val="FF0000"/>
                </a:solidFill>
                <a:latin typeface="ＤＦＰ中太丸ゴシック体" panose="020F0700010101010101" pitchFamily="50" charset="-128"/>
                <a:ea typeface="ＤＦＰ中太丸ゴシック体" panose="020F0700010101010101" pitchFamily="50" charset="-128"/>
              </a:rPr>
              <a:t>大気汚染物質１２物質と気象観測項目４項目を表示</a:t>
            </a:r>
          </a:p>
        </p:txBody>
      </p:sp>
      <p:graphicFrame>
        <p:nvGraphicFramePr>
          <p:cNvPr id="9" name="表 8"/>
          <p:cNvGraphicFramePr>
            <a:graphicFrameLocks noGrp="1"/>
          </p:cNvGraphicFramePr>
          <p:nvPr>
            <p:extLst>
              <p:ext uri="{D42A27DB-BD31-4B8C-83A1-F6EECF244321}">
                <p14:modId xmlns:p14="http://schemas.microsoft.com/office/powerpoint/2010/main" val="2957935952"/>
              </p:ext>
            </p:extLst>
          </p:nvPr>
        </p:nvGraphicFramePr>
        <p:xfrm>
          <a:off x="533850" y="3521194"/>
          <a:ext cx="8175678" cy="2935846"/>
        </p:xfrm>
        <a:graphic>
          <a:graphicData uri="http://schemas.openxmlformats.org/drawingml/2006/table">
            <a:tbl>
              <a:tblPr firstRow="1" firstCol="1" bandRow="1"/>
              <a:tblGrid>
                <a:gridCol w="256756"/>
                <a:gridCol w="203847"/>
                <a:gridCol w="941463"/>
                <a:gridCol w="941463"/>
                <a:gridCol w="941463"/>
                <a:gridCol w="941463"/>
                <a:gridCol w="941463"/>
                <a:gridCol w="941463"/>
                <a:gridCol w="869856"/>
                <a:gridCol w="1196441"/>
              </a:tblGrid>
              <a:tr h="239336">
                <a:tc gridSpan="2">
                  <a:txBody>
                    <a:bodyPr/>
                    <a:lstStyle/>
                    <a:p>
                      <a:pPr algn="ctr">
                        <a:spcAft>
                          <a:spcPts val="0"/>
                        </a:spcAft>
                      </a:pPr>
                      <a:r>
                        <a:rPr lang="ja-JP" sz="13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略称</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kumimoji="1" lang="ja-JP" altLang="en-US"/>
                    </a:p>
                  </a:txBody>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SO2</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NO</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NO2</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OX</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NMHC</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SPM</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PM2.5</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WD,WS</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r>
              <a:tr h="449486">
                <a:tc gridSpan="2">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物質名</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hMerge="1">
                  <a:txBody>
                    <a:bodyPr/>
                    <a:lstStyle/>
                    <a:p>
                      <a:endParaRPr kumimoji="1" lang="ja-JP" altLang="en-US"/>
                    </a:p>
                  </a:txBody>
                  <a:tcPr/>
                </a:tc>
                <a:tc>
                  <a:txBody>
                    <a:bodyPr/>
                    <a:lstStyle/>
                    <a:p>
                      <a:pPr algn="ctr">
                        <a:spcAft>
                          <a:spcPts val="0"/>
                        </a:spcAft>
                      </a:pPr>
                      <a:r>
                        <a:rPr lang="ja-JP" sz="13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二酸化硫黄</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一酸化窒素</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二酸化窒素</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光化学オキシダント</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非メタン炭化水素</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浮遊粒子状物質</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微小粒子状物質</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c>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風向・風速</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66"/>
                    </a:solidFill>
                  </a:tcPr>
                </a:tc>
              </a:tr>
              <a:tr h="239336">
                <a:tc gridSpan="2">
                  <a:txBody>
                    <a:bodyPr/>
                    <a:lstStyle/>
                    <a:p>
                      <a:pPr algn="ctr">
                        <a:spcAft>
                          <a:spcPts val="0"/>
                        </a:spcAft>
                      </a:pPr>
                      <a:r>
                        <a:rPr lang="ja-JP" sz="1300" b="1" kern="0">
                          <a:effectLst/>
                          <a:latin typeface="Century" panose="02040604050505020304" pitchFamily="18" charset="0"/>
                          <a:ea typeface="ＭＳ Ｐゴシック" panose="020B0600070205080204" pitchFamily="50" charset="-128"/>
                          <a:cs typeface="ＭＳ Ｐゴシック" panose="020B0600070205080204" pitchFamily="50" charset="-128"/>
                        </a:rPr>
                        <a:t>単位</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hMerge="1">
                  <a:txBody>
                    <a:bodyPr/>
                    <a:lstStyle/>
                    <a:p>
                      <a:endParaRPr kumimoji="1" lang="ja-JP" altLang="en-US"/>
                    </a:p>
                  </a:txBody>
                  <a:tcPr/>
                </a:tc>
                <a:tc>
                  <a:txBody>
                    <a:bodyPr/>
                    <a:lstStyle/>
                    <a:p>
                      <a:pPr algn="ctr">
                        <a:spcAft>
                          <a:spcPts val="0"/>
                        </a:spcAft>
                      </a:pPr>
                      <a:r>
                        <a:rPr lang="en-US" sz="1300" b="1"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ppm</a:t>
                      </a:r>
                      <a:endParaRPr lang="ja-JP" sz="13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ppm</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ppm</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ppm</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err="1">
                          <a:effectLst/>
                          <a:latin typeface="ＭＳ Ｐゴシック" panose="020B0600070205080204" pitchFamily="50" charset="-128"/>
                          <a:ea typeface="ＭＳ 明朝" panose="02020609040205080304" pitchFamily="17" charset="-128"/>
                          <a:cs typeface="ＭＳ Ｐゴシック" panose="020B0600070205080204" pitchFamily="50" charset="-128"/>
                        </a:rPr>
                        <a:t>ppmC</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mg/m3</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err="1">
                          <a:effectLst/>
                          <a:latin typeface="ＭＳ Ｐゴシック" panose="020B0600070205080204" pitchFamily="50" charset="-128"/>
                          <a:ea typeface="ＭＳ 明朝" panose="02020609040205080304" pitchFamily="17" charset="-128"/>
                          <a:cs typeface="ＭＳ Ｐゴシック" panose="020B0600070205080204" pitchFamily="50" charset="-128"/>
                        </a:rPr>
                        <a:t>μg</a:t>
                      </a: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/m3</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300" b="1"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m/s</a:t>
                      </a:r>
                      <a:endParaRPr lang="ja-JP" sz="13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6397">
                <a:tc rowSpan="7">
                  <a:txBody>
                    <a:bodyPr/>
                    <a:lstStyle/>
                    <a:p>
                      <a:pPr algn="ctr"/>
                      <a:r>
                        <a:rPr lang="ja-JP" altLang="en-US" sz="1300" kern="100" dirty="0" smtClean="0">
                          <a:effectLst/>
                          <a:latin typeface="Century" panose="02040604050505020304" pitchFamily="18" charset="0"/>
                        </a:rPr>
                        <a:t>濃度と表示</a:t>
                      </a:r>
                      <a:endParaRPr lang="ja-JP" sz="1300" kern="100" dirty="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CC66"/>
                    </a:solidFill>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endParaRPr lang="ja-JP" altLang="en-US" sz="1100" dirty="0"/>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0.2m/s</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未満（静穏）</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4361">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33FF"/>
                    </a:solidFill>
                  </a:tcPr>
                </a:tc>
                <a:tc>
                  <a:txBody>
                    <a:bodyPr/>
                    <a:lstStyle/>
                    <a:p>
                      <a:endParaRPr lang="ja-JP" altLang="en-US" sz="1100" dirty="0"/>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0.000</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0.050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0.000</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0.020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0.000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0.020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0.09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0.000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0.050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5</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3.9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4361">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0.021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0.040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0.051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0.100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0.021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0.040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0.021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0.040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0.10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0.19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0.051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0.100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6</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10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4.0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6.9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4361">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0.041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0.100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0.101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0.200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0.041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0.060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0.041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0.060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0.31</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0.101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0.200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11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15</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7.0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9.9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74361">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0.101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0.120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0.400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0.061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0.100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0.061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0.119</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0.32</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0.50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0.400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16</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25</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10.0</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12.9</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74361">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0.121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0.150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0.401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0.600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0.101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0.200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0.120</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0.239</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0.51</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1.00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0.401</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0.600</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26</a:t>
                      </a: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a:effectLst/>
                          <a:latin typeface="Century" panose="02040604050505020304" pitchFamily="18" charset="0"/>
                          <a:ea typeface="ＭＳ Ｐゴシック" panose="020B0600070205080204" pitchFamily="50" charset="-128"/>
                          <a:cs typeface="ＭＳ Ｐゴシック" panose="020B0600070205080204" pitchFamily="50" charset="-128"/>
                        </a:rPr>
                        <a:t>35</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　</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449486">
                <a:tc vMerge="1">
                  <a:txBody>
                    <a:bodyPr/>
                    <a:lstStyle/>
                    <a:p>
                      <a:endParaRPr kumimoji="1" lang="ja-JP" altLang="en-US"/>
                    </a:p>
                  </a:txBody>
                  <a:tcPr/>
                </a:tc>
                <a:tc>
                  <a:txBody>
                    <a:bodyPr/>
                    <a:lstStyle/>
                    <a:p>
                      <a:endParaRPr lang="ja-JP" sz="1000" kern="100">
                        <a:effectLst/>
                        <a:latin typeface="Century" panose="020406040505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0.151ppm</a:t>
                      </a:r>
                      <a:b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0.601ppm</a:t>
                      </a:r>
                      <a:b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t>0.201ppm</a:t>
                      </a:r>
                      <a:br>
                        <a:rPr lang="en-US" sz="1100" kern="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0.240ppm</a:t>
                      </a:r>
                      <a:b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1.01ppmC</a:t>
                      </a:r>
                      <a:b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0.601mg/m3</a:t>
                      </a:r>
                      <a:b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36μg/m3</a:t>
                      </a:r>
                      <a:b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b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100" kern="0" dirty="0">
                          <a:effectLst/>
                          <a:latin typeface="ＭＳ Ｐゴシック" panose="020B0600070205080204" pitchFamily="50" charset="-128"/>
                          <a:ea typeface="ＭＳ 明朝" panose="02020609040205080304" pitchFamily="17" charset="-128"/>
                          <a:cs typeface="ＭＳ Ｐゴシック" panose="020B0600070205080204" pitchFamily="50" charset="-128"/>
                        </a:rPr>
                        <a:t>0.000</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0.020</a:t>
                      </a:r>
                      <a:endParaRPr 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10" name="Rectangle 2"/>
          <p:cNvSpPr>
            <a:spLocks noChangeArrowheads="1"/>
          </p:cNvSpPr>
          <p:nvPr/>
        </p:nvSpPr>
        <p:spPr bwMode="auto">
          <a:xfrm>
            <a:off x="2187820" y="2628897"/>
            <a:ext cx="170525" cy="369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406" tIns="42203" rIns="84406" bIns="42203" numCol="1" anchor="ctr" anchorCtr="0" compatLnSpc="1">
            <a:prstTxWarp prst="textNoShape">
              <a:avLst/>
            </a:prstTxWarp>
            <a:spAutoFit/>
          </a:bodyPr>
          <a:lstStyle/>
          <a:p>
            <a:pPr fontAlgn="base">
              <a:spcBef>
                <a:spcPct val="50000"/>
              </a:spcBef>
              <a:spcAft>
                <a:spcPct val="0"/>
              </a:spcAft>
            </a:pPr>
            <a:endParaRPr kumimoji="0" lang="ja-JP" altLang="en-US" sz="1846">
              <a:solidFill>
                <a:srgbClr val="003E00"/>
              </a:solidFill>
              <a:ea typeface="ＤＦＰ太丸ゴシック体" pitchFamily="50" charset="-128"/>
            </a:endParaRPr>
          </a:p>
        </p:txBody>
      </p:sp>
      <p:sp>
        <p:nvSpPr>
          <p:cNvPr id="12" name="Rectangle 3"/>
          <p:cNvSpPr>
            <a:spLocks noChangeArrowheads="1"/>
          </p:cNvSpPr>
          <p:nvPr/>
        </p:nvSpPr>
        <p:spPr bwMode="auto">
          <a:xfrm>
            <a:off x="449114" y="310925"/>
            <a:ext cx="170525" cy="59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4406" tIns="42203" rIns="84406" bIns="42203" numCol="1" anchor="ctr" anchorCtr="0" compatLnSpc="1">
            <a:prstTxWarp prst="textNoShape">
              <a:avLst/>
            </a:prstTxWarp>
            <a:spAutoFit/>
          </a:bodyPr>
          <a:lstStyle/>
          <a:p>
            <a:pPr eaLnBrk="0" fontAlgn="base" hangingPunct="0">
              <a:spcBef>
                <a:spcPct val="0"/>
              </a:spcBef>
              <a:spcAft>
                <a:spcPct val="0"/>
              </a:spcAft>
            </a:pPr>
            <a:r>
              <a:rPr kumimoji="0" lang="ja-JP" altLang="ja-JP" sz="1662">
                <a:solidFill>
                  <a:srgbClr val="000000"/>
                </a:solidFill>
                <a:latin typeface="Arial" panose="020B0604020202020204" pitchFamily="34" charset="0"/>
                <a:ea typeface="ＤＦＰ太丸ゴシック体" pitchFamily="50" charset="-128"/>
              </a:rPr>
              <a:t/>
            </a:r>
            <a:br>
              <a:rPr kumimoji="0" lang="ja-JP" altLang="ja-JP" sz="1662">
                <a:solidFill>
                  <a:srgbClr val="000000"/>
                </a:solidFill>
                <a:latin typeface="Arial" panose="020B0604020202020204" pitchFamily="34" charset="0"/>
                <a:ea typeface="ＤＦＰ太丸ゴシック体" pitchFamily="50" charset="-128"/>
              </a:rPr>
            </a:br>
            <a:endParaRPr kumimoji="0" lang="ja-JP" altLang="ja-JP" sz="1662">
              <a:solidFill>
                <a:srgbClr val="000000"/>
              </a:solidFill>
              <a:latin typeface="Arial" panose="020B0604020202020204" pitchFamily="34" charset="0"/>
              <a:ea typeface="ＤＦＰ太丸ゴシック体"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419716777"/>
              </p:ext>
            </p:extLst>
          </p:nvPr>
        </p:nvGraphicFramePr>
        <p:xfrm>
          <a:off x="2255740" y="2494856"/>
          <a:ext cx="6427773" cy="879231"/>
        </p:xfrm>
        <a:graphic>
          <a:graphicData uri="http://schemas.openxmlformats.org/drawingml/2006/table">
            <a:tbl>
              <a:tblPr firstRow="1" firstCol="1" bandRow="1"/>
              <a:tblGrid>
                <a:gridCol w="615591"/>
                <a:gridCol w="5812182"/>
              </a:tblGrid>
              <a:tr h="355209">
                <a:tc>
                  <a:txBody>
                    <a:bodyPr/>
                    <a:lstStyle/>
                    <a:p>
                      <a:pPr algn="ctr">
                        <a:spcAft>
                          <a:spcPts val="0"/>
                        </a:spcAft>
                      </a:pPr>
                      <a:r>
                        <a:rPr lang="ja-JP" sz="1100" b="1" kern="0" dirty="0">
                          <a:effectLst/>
                          <a:latin typeface="Century" panose="02040604050505020304" pitchFamily="18" charset="0"/>
                          <a:ea typeface="ＭＳ Ｐゴシック" panose="020B0600070205080204" pitchFamily="50" charset="-128"/>
                          <a:cs typeface="ＭＳ Ｐゴシック" panose="020B0600070205080204" pitchFamily="50" charset="-128"/>
                        </a:rPr>
                        <a:t>注意報</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33"/>
                    </a:solidFill>
                  </a:tcPr>
                </a:tc>
                <a:tc>
                  <a:txBody>
                    <a:bodyPr/>
                    <a:lstStyle/>
                    <a:p>
                      <a:pPr algn="l">
                        <a:spcAft>
                          <a:spcPts val="0"/>
                        </a:spcAft>
                      </a:pP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注意報 光化学オキシダント濃度の１時間値が</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0.12ppm</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で</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気象</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条件から</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みて</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その</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状態が継続すると認められる場合</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に</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大気</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汚染防止法第２３条第１項の規定により都道府県知事等が発令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4022">
                <a:tc>
                  <a:txBody>
                    <a:bodyPr/>
                    <a:lstStyle/>
                    <a:p>
                      <a:pPr algn="ctr">
                        <a:spcAft>
                          <a:spcPts val="0"/>
                        </a:spcAft>
                      </a:pPr>
                      <a:r>
                        <a:rPr lang="ja-JP" sz="1100" b="1" kern="0">
                          <a:effectLst/>
                          <a:latin typeface="Century" panose="02040604050505020304" pitchFamily="18" charset="0"/>
                          <a:ea typeface="ＭＳ Ｐゴシック" panose="020B0600070205080204" pitchFamily="50" charset="-128"/>
                          <a:cs typeface="ＭＳ Ｐゴシック" panose="020B0600070205080204" pitchFamily="50" charset="-128"/>
                        </a:rPr>
                        <a:t>警報</a:t>
                      </a:r>
                      <a:endParaRPr lang="ja-JP" sz="10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l">
                        <a:spcAft>
                          <a:spcPts val="0"/>
                        </a:spcAft>
                      </a:pP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各都道府県等が独自に要綱等で定めているもの</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で</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一般的</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に</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は</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光</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化学オキシダント濃度の１時間値が</a:t>
                      </a:r>
                      <a:r>
                        <a:rPr lang="en-US"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0.24ppm</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以上</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で</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気象</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条件から</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みて</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その</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状態が継続すると認められる場合</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に</a:t>
                      </a:r>
                      <a:r>
                        <a:rPr lang="ja-JP" altLang="en-US"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a:t>
                      </a:r>
                      <a:r>
                        <a:rPr lang="ja-JP" sz="1100" kern="0" dirty="0" smtClean="0">
                          <a:effectLst/>
                          <a:latin typeface="Century" panose="02040604050505020304" pitchFamily="18" charset="0"/>
                          <a:ea typeface="ＭＳ Ｐゴシック" panose="020B0600070205080204" pitchFamily="50" charset="-128"/>
                          <a:cs typeface="ＭＳ Ｐゴシック" panose="020B0600070205080204" pitchFamily="50" charset="-128"/>
                        </a:rPr>
                        <a:t>都道府県</a:t>
                      </a:r>
                      <a:r>
                        <a:rPr lang="ja-JP" sz="1100" kern="0" dirty="0">
                          <a:effectLst/>
                          <a:latin typeface="Century" panose="02040604050505020304" pitchFamily="18" charset="0"/>
                          <a:ea typeface="ＭＳ Ｐゴシック" panose="020B0600070205080204" pitchFamily="50" charset="-128"/>
                          <a:cs typeface="ＭＳ Ｐゴシック" panose="020B0600070205080204" pitchFamily="50" charset="-128"/>
                        </a:rPr>
                        <a:t>知事等が発令</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8792" marR="8792" marT="8792" marB="879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9" name="正方形/長方形 18"/>
          <p:cNvSpPr/>
          <p:nvPr/>
        </p:nvSpPr>
        <p:spPr>
          <a:xfrm>
            <a:off x="2183156" y="2167328"/>
            <a:ext cx="5675915" cy="291170"/>
          </a:xfrm>
          <a:prstGeom prst="rect">
            <a:avLst/>
          </a:prstGeom>
        </p:spPr>
        <p:txBody>
          <a:bodyPr wrap="square">
            <a:spAutoFit/>
          </a:bodyPr>
          <a:lstStyle/>
          <a:p>
            <a:pPr fontAlgn="base">
              <a:spcBef>
                <a:spcPct val="50000"/>
              </a:spcBef>
              <a:spcAft>
                <a:spcPct val="0"/>
              </a:spcAft>
            </a:pPr>
            <a:r>
              <a:rPr kumimoji="0" lang="ja-JP" altLang="en-US" sz="1292" b="1" dirty="0">
                <a:solidFill>
                  <a:srgbClr val="0070C0"/>
                </a:solidFill>
                <a:latin typeface="ＤＦＰ中太丸ゴシック体" panose="020F0700010101010101" pitchFamily="50" charset="-128"/>
                <a:ea typeface="ＤＦＰ中太丸ゴシック体" panose="020F0700010101010101" pitchFamily="50" charset="-128"/>
              </a:rPr>
              <a:t>参考：光化学オキシダント注意報、警報の発令基準</a:t>
            </a:r>
            <a:endParaRPr kumimoji="0" lang="ja-JP" altLang="en-US" sz="1292" dirty="0">
              <a:solidFill>
                <a:srgbClr val="0070C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41649979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グループ化 64"/>
          <p:cNvGrpSpPr/>
          <p:nvPr/>
        </p:nvGrpSpPr>
        <p:grpSpPr>
          <a:xfrm>
            <a:off x="6312783" y="1469492"/>
            <a:ext cx="2314516" cy="2591341"/>
            <a:chOff x="6450903" y="1544561"/>
            <a:chExt cx="2278481" cy="2565459"/>
          </a:xfrm>
        </p:grpSpPr>
        <p:pic>
          <p:nvPicPr>
            <p:cNvPr id="19" name="図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50903" y="1544561"/>
              <a:ext cx="2278481" cy="2565459"/>
            </a:xfrm>
            <a:prstGeom prst="rect">
              <a:avLst/>
            </a:prstGeom>
          </p:spPr>
        </p:pic>
        <p:cxnSp>
          <p:nvCxnSpPr>
            <p:cNvPr id="37" name="直線矢印コネクタ 36"/>
            <p:cNvCxnSpPr/>
            <p:nvPr/>
          </p:nvCxnSpPr>
          <p:spPr bwMode="auto">
            <a:xfrm>
              <a:off x="7619976" y="2125014"/>
              <a:ext cx="0" cy="725107"/>
            </a:xfrm>
            <a:prstGeom prst="straightConnector1">
              <a:avLst/>
            </a:prstGeom>
            <a:noFill/>
            <a:ln w="57150" cap="flat" cmpd="thinThick" algn="ctr">
              <a:solidFill>
                <a:srgbClr val="00B0F0"/>
              </a:solidFill>
              <a:prstDash val="solid"/>
              <a:round/>
              <a:headEnd type="none" w="med" len="med"/>
              <a:tailEnd type="triangle"/>
            </a:ln>
            <a:effectLst/>
          </p:spPr>
        </p:cxnSp>
        <p:cxnSp>
          <p:nvCxnSpPr>
            <p:cNvPr id="39" name="直線矢印コネクタ 38"/>
            <p:cNvCxnSpPr/>
            <p:nvPr/>
          </p:nvCxnSpPr>
          <p:spPr bwMode="auto">
            <a:xfrm>
              <a:off x="7619976" y="2893512"/>
              <a:ext cx="364925" cy="429237"/>
            </a:xfrm>
            <a:prstGeom prst="straightConnector1">
              <a:avLst/>
            </a:prstGeom>
            <a:noFill/>
            <a:ln w="57150" cap="flat" cmpd="sng" algn="ctr">
              <a:solidFill>
                <a:srgbClr val="00B0F0"/>
              </a:solidFill>
              <a:prstDash val="solid"/>
              <a:round/>
              <a:headEnd type="none" w="med" len="med"/>
              <a:tailEnd type="triangle"/>
            </a:ln>
            <a:effectLst/>
          </p:spPr>
        </p:cxnSp>
        <p:cxnSp>
          <p:nvCxnSpPr>
            <p:cNvPr id="41" name="直線矢印コネクタ 40"/>
            <p:cNvCxnSpPr/>
            <p:nvPr/>
          </p:nvCxnSpPr>
          <p:spPr bwMode="auto">
            <a:xfrm>
              <a:off x="7984901" y="3322749"/>
              <a:ext cx="302549" cy="236864"/>
            </a:xfrm>
            <a:prstGeom prst="straightConnector1">
              <a:avLst/>
            </a:prstGeom>
            <a:noFill/>
            <a:ln w="57150" cap="flat" cmpd="sng" algn="ctr">
              <a:solidFill>
                <a:srgbClr val="00B0F0"/>
              </a:solidFill>
              <a:prstDash val="solid"/>
              <a:round/>
              <a:headEnd type="none" w="med" len="med"/>
              <a:tailEnd type="triangle"/>
            </a:ln>
            <a:effectLst/>
          </p:spPr>
        </p:cxnSp>
        <p:cxnSp>
          <p:nvCxnSpPr>
            <p:cNvPr id="46" name="曲線コネクタ 45"/>
            <p:cNvCxnSpPr/>
            <p:nvPr/>
          </p:nvCxnSpPr>
          <p:spPr bwMode="auto">
            <a:xfrm flipV="1">
              <a:off x="6877160" y="1786597"/>
              <a:ext cx="423972" cy="162834"/>
            </a:xfrm>
            <a:prstGeom prst="curvedConnector3">
              <a:avLst>
                <a:gd name="adj1" fmla="val 50000"/>
              </a:avLst>
            </a:prstGeom>
            <a:noFill/>
            <a:ln w="57150" cap="flat" cmpd="sng" algn="ctr">
              <a:solidFill>
                <a:srgbClr val="00B0F0"/>
              </a:solidFill>
              <a:prstDash val="solid"/>
              <a:round/>
              <a:headEnd type="none" w="med" len="med"/>
              <a:tailEnd type="triangle"/>
            </a:ln>
            <a:effectLst/>
          </p:spPr>
        </p:cxnSp>
      </p:grpSp>
      <p:sp>
        <p:nvSpPr>
          <p:cNvPr id="5" name="Rectangle 2"/>
          <p:cNvSpPr txBox="1">
            <a:spLocks noGrp="1" noChangeArrowheads="1"/>
          </p:cNvSpPr>
          <p:nvPr>
            <p:ph type="title"/>
          </p:nvPr>
        </p:nvSpPr>
        <p:spPr bwMode="auto">
          <a:xfrm>
            <a:off x="16279" y="112716"/>
            <a:ext cx="9144000" cy="105507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4406" tIns="42203" rIns="84406" bIns="42203" numCol="1" anchor="ctr" anchorCtr="0" compatLnSpc="1">
            <a:prstTxWarp prst="textNoShape">
              <a:avLst/>
            </a:prstTxWarp>
          </a:bodyPr>
          <a:lst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Trebuchet MS" pitchFamily="34" charset="0"/>
              </a:defRPr>
            </a:lvl2pPr>
            <a:lvl3pPr algn="ctr" rtl="0" eaLnBrk="0" fontAlgn="base" hangingPunct="0">
              <a:spcBef>
                <a:spcPct val="0"/>
              </a:spcBef>
              <a:spcAft>
                <a:spcPct val="0"/>
              </a:spcAft>
              <a:defRPr sz="3600">
                <a:solidFill>
                  <a:schemeClr val="tx2"/>
                </a:solidFill>
                <a:latin typeface="Trebuchet MS" pitchFamily="34" charset="0"/>
              </a:defRPr>
            </a:lvl3pPr>
            <a:lvl4pPr algn="ctr" rtl="0" eaLnBrk="0" fontAlgn="base" hangingPunct="0">
              <a:spcBef>
                <a:spcPct val="0"/>
              </a:spcBef>
              <a:spcAft>
                <a:spcPct val="0"/>
              </a:spcAft>
              <a:defRPr sz="3600">
                <a:solidFill>
                  <a:schemeClr val="tx2"/>
                </a:solidFill>
                <a:latin typeface="Trebuchet MS" pitchFamily="34" charset="0"/>
              </a:defRPr>
            </a:lvl4pPr>
            <a:lvl5pPr algn="ctr" rtl="0" eaLnBrk="0" fontAlgn="base" hangingPunct="0">
              <a:spcBef>
                <a:spcPct val="0"/>
              </a:spcBef>
              <a:spcAft>
                <a:spcPct val="0"/>
              </a:spcAft>
              <a:defRPr sz="3600">
                <a:solidFill>
                  <a:schemeClr val="tx2"/>
                </a:solidFill>
                <a:latin typeface="Trebuchet MS" pitchFamily="34" charset="0"/>
              </a:defRPr>
            </a:lvl5pPr>
            <a:lvl6pPr marL="457200" algn="ctr" rtl="0" fontAlgn="base">
              <a:spcBef>
                <a:spcPct val="0"/>
              </a:spcBef>
              <a:spcAft>
                <a:spcPct val="0"/>
              </a:spcAft>
              <a:defRPr sz="3600">
                <a:solidFill>
                  <a:schemeClr val="tx2"/>
                </a:solidFill>
                <a:latin typeface="Trebuchet MS" pitchFamily="34" charset="0"/>
              </a:defRPr>
            </a:lvl6pPr>
            <a:lvl7pPr marL="914400" algn="ctr" rtl="0" fontAlgn="base">
              <a:spcBef>
                <a:spcPct val="0"/>
              </a:spcBef>
              <a:spcAft>
                <a:spcPct val="0"/>
              </a:spcAft>
              <a:defRPr sz="3600">
                <a:solidFill>
                  <a:schemeClr val="tx2"/>
                </a:solidFill>
                <a:latin typeface="Trebuchet MS" pitchFamily="34" charset="0"/>
              </a:defRPr>
            </a:lvl7pPr>
            <a:lvl8pPr marL="1371600" algn="ctr" rtl="0" fontAlgn="base">
              <a:spcBef>
                <a:spcPct val="0"/>
              </a:spcBef>
              <a:spcAft>
                <a:spcPct val="0"/>
              </a:spcAft>
              <a:defRPr sz="3600">
                <a:solidFill>
                  <a:schemeClr val="tx2"/>
                </a:solidFill>
                <a:latin typeface="Trebuchet MS" pitchFamily="34" charset="0"/>
              </a:defRPr>
            </a:lvl8pPr>
            <a:lvl9pPr marL="1828800" algn="ctr" rtl="0" fontAlgn="base">
              <a:spcBef>
                <a:spcPct val="0"/>
              </a:spcBef>
              <a:spcAft>
                <a:spcPct val="0"/>
              </a:spcAft>
              <a:defRPr sz="3600">
                <a:solidFill>
                  <a:schemeClr val="tx2"/>
                </a:solidFill>
                <a:latin typeface="Trebuchet MS" pitchFamily="34" charset="0"/>
              </a:defRPr>
            </a:lvl9pPr>
          </a:lstStyle>
          <a:p>
            <a:pPr eaLnBrk="1" hangingPunct="1">
              <a:defRPr/>
            </a:pPr>
            <a:r>
              <a:rPr lang="ja-JP" altLang="en-US" sz="4000" dirty="0">
                <a:solidFill>
                  <a:srgbClr val="002060"/>
                </a:solidFill>
                <a:latin typeface="ＤＦＰ太丸ゴシック体" pitchFamily="50" charset="-128"/>
                <a:ea typeface="ＤＦＰ太丸ゴシック体" pitchFamily="50" charset="-128"/>
              </a:rPr>
              <a:t>受動喫煙がもたらす</a:t>
            </a:r>
            <a:r>
              <a:rPr lang="en-US" altLang="ja-JP" sz="4000" dirty="0">
                <a:solidFill>
                  <a:srgbClr val="002060"/>
                </a:solidFill>
                <a:latin typeface="ＤＦＰ太丸ゴシック体" pitchFamily="50" charset="-128"/>
                <a:ea typeface="ＤＦＰ太丸ゴシック体" pitchFamily="50" charset="-128"/>
              </a:rPr>
              <a:t>PM2.5</a:t>
            </a:r>
            <a:r>
              <a:rPr lang="ja-JP" altLang="en-US" sz="4000" dirty="0">
                <a:solidFill>
                  <a:srgbClr val="002060"/>
                </a:solidFill>
                <a:latin typeface="ＤＦＰ太丸ゴシック体" pitchFamily="50" charset="-128"/>
                <a:ea typeface="ＤＦＰ太丸ゴシック体" pitchFamily="50" charset="-128"/>
              </a:rPr>
              <a:t>の危険性</a:t>
            </a:r>
          </a:p>
        </p:txBody>
      </p:sp>
      <p:sp>
        <p:nvSpPr>
          <p:cNvPr id="6" name="正方形/長方形 5"/>
          <p:cNvSpPr/>
          <p:nvPr/>
        </p:nvSpPr>
        <p:spPr>
          <a:xfrm>
            <a:off x="549258" y="4513135"/>
            <a:ext cx="8262233" cy="1938992"/>
          </a:xfrm>
          <a:prstGeom prst="rect">
            <a:avLst/>
          </a:prstGeom>
          <a:solidFill>
            <a:srgbClr val="FFFF99"/>
          </a:solidFill>
          <a:ln>
            <a:solidFill>
              <a:srgbClr val="00B0F0"/>
            </a:solidFill>
          </a:ln>
        </p:spPr>
        <p:txBody>
          <a:bodyPr wrap="square">
            <a:spAutoFit/>
          </a:bodyPr>
          <a:lstStyle/>
          <a:p>
            <a:pPr fontAlgn="base">
              <a:spcBef>
                <a:spcPct val="50000"/>
              </a:spcBef>
              <a:spcAft>
                <a:spcPct val="0"/>
              </a:spcAft>
            </a:pP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普通，室内</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には土ぼこりはほぼ存在</a:t>
            </a: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せず，喫煙</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室内とその周辺の汚染物質の大半は喫煙由来の</a:t>
            </a:r>
            <a:r>
              <a:rPr kumimoji="0" lang="en-US" altLang="ja-JP" sz="2400" dirty="0">
                <a:solidFill>
                  <a:srgbClr val="002060"/>
                </a:solidFill>
                <a:latin typeface="ＤＦＰ中太丸ゴシック体" panose="020F0700010101010101" pitchFamily="50" charset="-128"/>
                <a:ea typeface="ＤＦＰ中太丸ゴシック体" panose="020F0700010101010101" pitchFamily="50" charset="-128"/>
              </a:rPr>
              <a:t>PM2.5</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です。粒径が小さいために鼻腔で捕捉されず気管から気管支へと侵入</a:t>
            </a: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し，肺胞</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まで到達</a:t>
            </a: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して，心肺</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疾患のある</a:t>
            </a: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人では，重篤化につながり，一般</a:t>
            </a:r>
            <a:r>
              <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の人では呼吸器に深刻な悪影響が</a:t>
            </a:r>
            <a:r>
              <a:rPr kumimoji="0"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あります。</a:t>
            </a:r>
            <a:endParaRPr kumimoji="0" lang="ja-JP" altLang="en-US" sz="24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nvGrpSpPr>
          <p:cNvPr id="18" name="グループ化 17"/>
          <p:cNvGrpSpPr/>
          <p:nvPr/>
        </p:nvGrpSpPr>
        <p:grpSpPr>
          <a:xfrm>
            <a:off x="549259" y="1358116"/>
            <a:ext cx="4263933" cy="2627648"/>
            <a:chOff x="439562" y="1256050"/>
            <a:chExt cx="4263933" cy="2627648"/>
          </a:xfrm>
        </p:grpSpPr>
        <p:grpSp>
          <p:nvGrpSpPr>
            <p:cNvPr id="4" name="グループ化 3"/>
            <p:cNvGrpSpPr/>
            <p:nvPr/>
          </p:nvGrpSpPr>
          <p:grpSpPr>
            <a:xfrm>
              <a:off x="439562" y="1256050"/>
              <a:ext cx="4263933" cy="2627648"/>
              <a:chOff x="694115" y="977473"/>
              <a:chExt cx="4340527" cy="2856394"/>
            </a:xfrm>
          </p:grpSpPr>
          <p:pic>
            <p:nvPicPr>
              <p:cNvPr id="3" name="図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8402" y="1204967"/>
                <a:ext cx="4206240" cy="2628900"/>
              </a:xfrm>
              <a:prstGeom prst="rect">
                <a:avLst/>
              </a:prstGeom>
            </p:spPr>
          </p:pic>
          <p:pic>
            <p:nvPicPr>
              <p:cNvPr id="2" name="図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666668" flipH="1">
                <a:off x="694115" y="977473"/>
                <a:ext cx="3011461" cy="1213788"/>
              </a:xfrm>
              <a:prstGeom prst="rect">
                <a:avLst/>
              </a:prstGeom>
            </p:spPr>
          </p:pic>
        </p:grpSp>
        <p:sp>
          <p:nvSpPr>
            <p:cNvPr id="16" name="雲形吹き出し 15"/>
            <p:cNvSpPr/>
            <p:nvPr/>
          </p:nvSpPr>
          <p:spPr bwMode="auto">
            <a:xfrm rot="5032900">
              <a:off x="1739233" y="3436278"/>
              <a:ext cx="358978" cy="447129"/>
            </a:xfrm>
            <a:prstGeom prst="cloudCallout">
              <a:avLst>
                <a:gd name="adj1" fmla="val -44221"/>
                <a:gd name="adj2" fmla="val 84690"/>
              </a:avLst>
            </a:prstGeom>
            <a:solidFill>
              <a:schemeClr val="bg1">
                <a:lumMod val="75000"/>
              </a:schemeClr>
            </a:solidFill>
            <a:ln w="57150" cap="flat" cmpd="thinThick"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342900" marR="0" indent="-342900" algn="l" defTabSz="914400" rtl="0" eaLnBrk="1" fontAlgn="base" latinLnBrk="0" hangingPunct="1">
                <a:lnSpc>
                  <a:spcPct val="100000"/>
                </a:lnSpc>
                <a:spcBef>
                  <a:spcPct val="50000"/>
                </a:spcBef>
                <a:spcAft>
                  <a:spcPct val="0"/>
                </a:spcAft>
                <a:buClrTx/>
                <a:buSzTx/>
                <a:buFontTx/>
                <a:buNone/>
                <a:tabLst/>
              </a:pPr>
              <a:endParaRPr kumimoji="0" lang="ja-JP" altLang="en-US" sz="2000" b="0" i="0" u="none" strike="noStrike" cap="none" normalizeH="0" baseline="0" smtClean="0">
                <a:ln>
                  <a:noFill/>
                </a:ln>
                <a:solidFill>
                  <a:srgbClr val="003E00"/>
                </a:solidFill>
                <a:effectLst/>
                <a:latin typeface="Trebuchet MS" pitchFamily="34" charset="0"/>
                <a:ea typeface="ＤＦＰ太丸ゴシック体" pitchFamily="50" charset="-128"/>
              </a:endParaRPr>
            </a:p>
          </p:txBody>
        </p:sp>
      </p:grpSp>
      <p:sp>
        <p:nvSpPr>
          <p:cNvPr id="17" name="正方形/長方形 16"/>
          <p:cNvSpPr/>
          <p:nvPr/>
        </p:nvSpPr>
        <p:spPr>
          <a:xfrm>
            <a:off x="0" y="1001384"/>
            <a:ext cx="9127721" cy="523220"/>
          </a:xfrm>
          <a:prstGeom prst="rect">
            <a:avLst/>
          </a:prstGeom>
        </p:spPr>
        <p:txBody>
          <a:bodyPr wrap="square">
            <a:spAutoFit/>
          </a:bodyPr>
          <a:lstStyle/>
          <a:p>
            <a:pPr algn="ctr"/>
            <a:r>
              <a:rPr kumimoji="0" lang="ja-JP" altLang="en-US" sz="2800" dirty="0">
                <a:solidFill>
                  <a:srgbClr val="FF0000"/>
                </a:solidFill>
                <a:latin typeface="ＤＦＰ中太丸ゴシック体" panose="020F0700010101010101" pitchFamily="50" charset="-128"/>
                <a:ea typeface="ＤＦＰ中太丸ゴシック体" panose="020F0700010101010101" pitchFamily="50" charset="-128"/>
              </a:rPr>
              <a:t>タバコの煙も典型的な</a:t>
            </a:r>
            <a:r>
              <a:rPr kumimoji="0" lang="en-US" altLang="ja-JP" sz="2800" dirty="0">
                <a:solidFill>
                  <a:srgbClr val="FF0000"/>
                </a:solidFill>
                <a:latin typeface="ＤＦＰ中太丸ゴシック体" panose="020F0700010101010101" pitchFamily="50" charset="-128"/>
                <a:ea typeface="ＤＦＰ中太丸ゴシック体" panose="020F0700010101010101" pitchFamily="50" charset="-128"/>
              </a:rPr>
              <a:t>PM2.5</a:t>
            </a:r>
            <a:endParaRPr lang="ja-JP" altLang="en-US"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graphicFrame>
        <p:nvGraphicFramePr>
          <p:cNvPr id="14" name="グラフ 13"/>
          <p:cNvGraphicFramePr/>
          <p:nvPr>
            <p:extLst>
              <p:ext uri="{D42A27DB-BD31-4B8C-83A1-F6EECF244321}">
                <p14:modId xmlns:p14="http://schemas.microsoft.com/office/powerpoint/2010/main" val="2257467279"/>
              </p:ext>
            </p:extLst>
          </p:nvPr>
        </p:nvGraphicFramePr>
        <p:xfrm>
          <a:off x="4645443" y="1716270"/>
          <a:ext cx="1960351" cy="1891749"/>
        </p:xfrm>
        <a:graphic>
          <a:graphicData uri="http://schemas.openxmlformats.org/drawingml/2006/chart">
            <c:chart xmlns:c="http://schemas.openxmlformats.org/drawingml/2006/chart" xmlns:r="http://schemas.openxmlformats.org/officeDocument/2006/relationships" r:id="rId5"/>
          </a:graphicData>
        </a:graphic>
      </p:graphicFrame>
      <p:cxnSp>
        <p:nvCxnSpPr>
          <p:cNvPr id="21" name="曲線コネクタ 20"/>
          <p:cNvCxnSpPr/>
          <p:nvPr/>
        </p:nvCxnSpPr>
        <p:spPr bwMode="auto">
          <a:xfrm>
            <a:off x="6926893" y="1979112"/>
            <a:ext cx="914400" cy="914400"/>
          </a:xfrm>
          <a:prstGeom prst="curvedConnector3">
            <a:avLst/>
          </a:prstGeom>
          <a:noFill/>
          <a:ln w="57150" cap="flat" cmpd="thinThick" algn="ctr">
            <a:noFill/>
            <a:prstDash val="solid"/>
            <a:round/>
            <a:headEnd type="none" w="med" len="med"/>
            <a:tailEnd type="triangle"/>
          </a:ln>
          <a:effectLst/>
        </p:spPr>
      </p:cxnSp>
      <p:cxnSp>
        <p:nvCxnSpPr>
          <p:cNvPr id="44" name="直線矢印コネクタ 43"/>
          <p:cNvCxnSpPr/>
          <p:nvPr/>
        </p:nvCxnSpPr>
        <p:spPr bwMode="auto">
          <a:xfrm flipV="1">
            <a:off x="6926893" y="1916408"/>
            <a:ext cx="246639" cy="62704"/>
          </a:xfrm>
          <a:prstGeom prst="straightConnector1">
            <a:avLst/>
          </a:prstGeom>
          <a:noFill/>
          <a:ln w="57150" cap="flat" cmpd="thinThick" algn="ctr">
            <a:noFill/>
            <a:prstDash val="solid"/>
            <a:round/>
            <a:headEnd type="none" w="med" len="med"/>
            <a:tailEnd type="triangle"/>
          </a:ln>
          <a:effectLst/>
        </p:spPr>
      </p:cxnSp>
      <p:sp>
        <p:nvSpPr>
          <p:cNvPr id="15" name="テキスト ボックス 14"/>
          <p:cNvSpPr txBox="1"/>
          <p:nvPr/>
        </p:nvSpPr>
        <p:spPr>
          <a:xfrm>
            <a:off x="781878" y="3940972"/>
            <a:ext cx="7686261" cy="461665"/>
          </a:xfrm>
          <a:prstGeom prst="rect">
            <a:avLst/>
          </a:prstGeom>
          <a:noFill/>
        </p:spPr>
        <p:txBody>
          <a:bodyPr wrap="square" rtlCol="0">
            <a:spAutoFit/>
          </a:bodyPr>
          <a:lstStyle/>
          <a:p>
            <a:pPr algn="ctr"/>
            <a:r>
              <a:rPr kumimoji="1"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a:t>
            </a:r>
            <a:r>
              <a:rPr lang="zh-TW"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慢性</a:t>
            </a:r>
            <a:r>
              <a:rPr lang="zh-TW" altLang="en-US" sz="2400" b="1" dirty="0">
                <a:solidFill>
                  <a:srgbClr val="333300"/>
                </a:solidFill>
                <a:latin typeface="ＤＦＰ中太丸ゴシック体" panose="020F0700010101010101" pitchFamily="50" charset="-128"/>
                <a:ea typeface="ＤＦＰ中太丸ゴシック体" panose="020F0700010101010101" pitchFamily="50" charset="-128"/>
              </a:rPr>
              <a:t>閉塞性肺</a:t>
            </a:r>
            <a:r>
              <a:rPr lang="zh-TW"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疾患</a:t>
            </a:r>
            <a:r>
              <a:rPr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a:t>
            </a:r>
            <a:r>
              <a:rPr lang="en-US" altLang="ja-JP" sz="2400" b="1" dirty="0" smtClean="0">
                <a:solidFill>
                  <a:srgbClr val="333300"/>
                </a:solidFill>
                <a:latin typeface="ＤＦＰ中太丸ゴシック体" panose="020F0700010101010101" pitchFamily="50" charset="-128"/>
                <a:ea typeface="ＤＦＰ中太丸ゴシック体" panose="020F0700010101010101" pitchFamily="50" charset="-128"/>
              </a:rPr>
              <a:t>COPD</a:t>
            </a:r>
            <a:r>
              <a:rPr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a:t>
            </a:r>
            <a:r>
              <a:rPr kumimoji="1" lang="ja-JP" altLang="en-US" sz="2400" b="1" dirty="0" smtClean="0">
                <a:solidFill>
                  <a:srgbClr val="333300"/>
                </a:solidFill>
                <a:latin typeface="ＤＦＰ中太丸ゴシック体" panose="020F0700010101010101" pitchFamily="50" charset="-128"/>
                <a:ea typeface="ＤＦＰ中太丸ゴシック体" panose="020F0700010101010101" pitchFamily="50" charset="-128"/>
              </a:rPr>
              <a:t>の原因は･･･＞</a:t>
            </a:r>
            <a:endParaRPr kumimoji="1" lang="ja-JP" altLang="en-US" sz="2400" b="1" dirty="0">
              <a:solidFill>
                <a:srgbClr val="333300"/>
              </a:solidFill>
              <a:latin typeface="ＤＦＰ中太丸ゴシック体" panose="020F0700010101010101" pitchFamily="50" charset="-128"/>
              <a:ea typeface="ＤＦＰ中太丸ゴシック体" panose="020F0700010101010101" pitchFamily="50" charset="-128"/>
            </a:endParaRPr>
          </a:p>
        </p:txBody>
      </p:sp>
      <p:sp>
        <p:nvSpPr>
          <p:cNvPr id="7" name="テキスト ボックス 6"/>
          <p:cNvSpPr txBox="1"/>
          <p:nvPr/>
        </p:nvSpPr>
        <p:spPr>
          <a:xfrm>
            <a:off x="4813192" y="1704489"/>
            <a:ext cx="1279698" cy="523220"/>
          </a:xfrm>
          <a:prstGeom prst="rect">
            <a:avLst/>
          </a:prstGeom>
          <a:noFill/>
        </p:spPr>
        <p:txBody>
          <a:bodyPr wrap="square" rtlCol="0">
            <a:spAutoFit/>
          </a:bodyPr>
          <a:lstStyle/>
          <a:p>
            <a:pPr algn="ctr"/>
            <a:r>
              <a:rPr kumimoji="1" lang="ja-JP" altLang="en-US" sz="1400" b="1" dirty="0" smtClean="0">
                <a:latin typeface="ＭＳ Ｐゴシック" panose="020B0600070205080204" pitchFamily="50" charset="-128"/>
                <a:ea typeface="ＭＳ Ｐゴシック" panose="020B0600070205080204" pitchFamily="50" charset="-128"/>
              </a:rPr>
              <a:t>その他</a:t>
            </a:r>
            <a:endParaRPr kumimoji="1" lang="en-US" altLang="ja-JP" sz="1400" b="1" dirty="0" smtClean="0">
              <a:latin typeface="ＭＳ Ｐゴシック" panose="020B0600070205080204" pitchFamily="50" charset="-128"/>
              <a:ea typeface="ＭＳ Ｐゴシック" panose="020B0600070205080204" pitchFamily="50" charset="-128"/>
            </a:endParaRPr>
          </a:p>
          <a:p>
            <a:pPr algn="ctr"/>
            <a:r>
              <a:rPr lang="en-US" altLang="ja-JP" sz="1400" b="1" dirty="0" smtClean="0">
                <a:latin typeface="ＭＳ Ｐゴシック" panose="020B0600070205080204" pitchFamily="50" charset="-128"/>
                <a:ea typeface="ＭＳ Ｐゴシック" panose="020B0600070205080204" pitchFamily="50" charset="-128"/>
              </a:rPr>
              <a:t>10</a:t>
            </a:r>
            <a:r>
              <a:rPr lang="ja-JP" altLang="en-US" sz="1400" b="1" dirty="0" smtClean="0">
                <a:latin typeface="ＭＳ Ｐゴシック" panose="020B0600070205080204" pitchFamily="50" charset="-128"/>
                <a:ea typeface="ＭＳ Ｐゴシック" panose="020B0600070205080204" pitchFamily="50" charset="-128"/>
              </a:rPr>
              <a:t>％</a:t>
            </a:r>
            <a:endParaRPr kumimoji="1" lang="ja-JP" altLang="en-US" sz="1400" b="1" dirty="0">
              <a:latin typeface="ＭＳ Ｐゴシック" panose="020B0600070205080204" pitchFamily="50" charset="-128"/>
              <a:ea typeface="ＭＳ Ｐゴシック" panose="020B0600070205080204" pitchFamily="50" charset="-128"/>
            </a:endParaRPr>
          </a:p>
        </p:txBody>
      </p:sp>
      <p:sp>
        <p:nvSpPr>
          <p:cNvPr id="8" name="テキスト ボックス 7"/>
          <p:cNvSpPr txBox="1"/>
          <p:nvPr/>
        </p:nvSpPr>
        <p:spPr>
          <a:xfrm>
            <a:off x="5327780" y="3004009"/>
            <a:ext cx="653143" cy="523220"/>
          </a:xfrm>
          <a:prstGeom prst="rect">
            <a:avLst/>
          </a:prstGeom>
          <a:noFill/>
        </p:spPr>
        <p:txBody>
          <a:bodyPr wrap="square" rtlCol="0">
            <a:spAutoFit/>
          </a:bodyPr>
          <a:lstStyle/>
          <a:p>
            <a:pPr algn="ctr"/>
            <a:r>
              <a:rPr kumimoji="1" lang="ja-JP" altLang="en-US" sz="1400" b="1" dirty="0" smtClean="0">
                <a:latin typeface="ＭＳ Ｐゴシック" panose="020B0600070205080204" pitchFamily="50" charset="-128"/>
                <a:ea typeface="ＭＳ Ｐゴシック" panose="020B0600070205080204" pitchFamily="50" charset="-128"/>
              </a:rPr>
              <a:t>喫煙</a:t>
            </a:r>
            <a:endParaRPr kumimoji="1" lang="en-US" altLang="ja-JP" sz="1400" b="1" dirty="0" smtClean="0">
              <a:latin typeface="ＭＳ Ｐゴシック" panose="020B0600070205080204" pitchFamily="50" charset="-128"/>
              <a:ea typeface="ＭＳ Ｐゴシック" panose="020B0600070205080204" pitchFamily="50" charset="-128"/>
            </a:endParaRPr>
          </a:p>
          <a:p>
            <a:pPr algn="ctr"/>
            <a:r>
              <a:rPr lang="en-US" altLang="ja-JP" sz="1400" b="1" dirty="0" smtClean="0">
                <a:latin typeface="ＭＳ Ｐゴシック" panose="020B0600070205080204" pitchFamily="50" charset="-128"/>
                <a:ea typeface="ＭＳ Ｐゴシック" panose="020B0600070205080204" pitchFamily="50" charset="-128"/>
              </a:rPr>
              <a:t>90</a:t>
            </a:r>
            <a:r>
              <a:rPr lang="ja-JP" altLang="en-US" sz="1400" b="1" dirty="0" smtClean="0">
                <a:latin typeface="ＭＳ Ｐゴシック" panose="020B0600070205080204" pitchFamily="50" charset="-128"/>
                <a:ea typeface="ＭＳ Ｐゴシック" panose="020B0600070205080204" pitchFamily="50" charset="-128"/>
              </a:rPr>
              <a:t>％</a:t>
            </a:r>
            <a:endParaRPr kumimoji="1" lang="ja-JP" altLang="en-US" sz="1400"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20058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4485625" y="1343694"/>
            <a:ext cx="4422848" cy="3250121"/>
          </a:xfrm>
          <a:prstGeom prst="rect">
            <a:avLst/>
          </a:prstGeom>
          <a:solidFill>
            <a:srgbClr val="FFFF99"/>
          </a:solidFill>
          <a:ln>
            <a:solidFill>
              <a:schemeClr val="accent1"/>
            </a:solidFill>
          </a:ln>
        </p:spPr>
        <p:txBody>
          <a:bodyPr wrap="square">
            <a:spAutoFit/>
          </a:bodyPr>
          <a:lstStyle/>
          <a:p>
            <a:pPr>
              <a:lnSpc>
                <a:spcPct val="114000"/>
              </a:lnSpc>
            </a:pP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人間</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は１日に約</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15</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ｍ</a:t>
            </a:r>
            <a:r>
              <a:rPr lang="ja-JP" altLang="en-US" sz="2000" baseline="30000" dirty="0" smtClean="0">
                <a:solidFill>
                  <a:srgbClr val="002060"/>
                </a:solidFill>
                <a:latin typeface="ＤＦＰ中太丸ゴシック体" panose="020F0700010101010101" pitchFamily="50" charset="-128"/>
                <a:ea typeface="ＤＦＰ中太丸ゴシック体" panose="020F0700010101010101" pitchFamily="50" charset="-128"/>
              </a:rPr>
              <a:t>３</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空気を</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呼吸</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（体重</a:t>
            </a:r>
            <a:r>
              <a:rPr lang="en-US" altLang="ja-JP" sz="1400" dirty="0">
                <a:solidFill>
                  <a:srgbClr val="002060"/>
                </a:solidFill>
                <a:latin typeface="ＤＦＰ中太丸ゴシック体" panose="020F0700010101010101" pitchFamily="50" charset="-128"/>
                <a:ea typeface="ＤＦＰ中太丸ゴシック体" panose="020F0700010101010101" pitchFamily="50" charset="-128"/>
              </a:rPr>
              <a:t>50Kg</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の人</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して</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生活</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している。肺</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に取り込まれた</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空気（酸素）は，肺胞</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から吸収</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され，血液</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入り，体</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の隅々まで流れて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いき利用されています。こうして毎日，体内</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に大量の空気を取り入れて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生活している私たち</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とって，「</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空気の質」というの</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は，健康</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に大きな影響を与える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存在です。</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nvGrpSpPr>
          <p:cNvPr id="14" name="グループ化 13"/>
          <p:cNvGrpSpPr/>
          <p:nvPr/>
        </p:nvGrpSpPr>
        <p:grpSpPr>
          <a:xfrm>
            <a:off x="253739" y="1512180"/>
            <a:ext cx="4210752" cy="2756693"/>
            <a:chOff x="416678" y="1466963"/>
            <a:chExt cx="4324792" cy="2301057"/>
          </a:xfrm>
        </p:grpSpPr>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80706" y="1466963"/>
              <a:ext cx="2073928" cy="2301057"/>
            </a:xfrm>
            <a:prstGeom prst="rect">
              <a:avLst/>
            </a:prstGeom>
          </p:spPr>
        </p:pic>
        <p:grpSp>
          <p:nvGrpSpPr>
            <p:cNvPr id="11" name="グループ化 10"/>
            <p:cNvGrpSpPr/>
            <p:nvPr/>
          </p:nvGrpSpPr>
          <p:grpSpPr>
            <a:xfrm>
              <a:off x="416678" y="2490697"/>
              <a:ext cx="4324792" cy="963724"/>
              <a:chOff x="416678" y="2490697"/>
              <a:chExt cx="4324792" cy="963724"/>
            </a:xfrm>
          </p:grpSpPr>
          <p:sp>
            <p:nvSpPr>
              <p:cNvPr id="7" name="円形吹き出し 6"/>
              <p:cNvSpPr/>
              <p:nvPr/>
            </p:nvSpPr>
            <p:spPr>
              <a:xfrm rot="10976270">
                <a:off x="450668" y="2490698"/>
                <a:ext cx="1407886" cy="963723"/>
              </a:xfrm>
              <a:prstGeom prst="wedgeEllipseCallout">
                <a:avLst>
                  <a:gd name="adj1" fmla="val -84745"/>
                  <a:gd name="adj2" fmla="val 94436"/>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p>
            </p:txBody>
          </p:sp>
          <p:sp>
            <p:nvSpPr>
              <p:cNvPr id="8" name="円形吹き出し 7"/>
              <p:cNvSpPr/>
              <p:nvPr/>
            </p:nvSpPr>
            <p:spPr>
              <a:xfrm rot="10976270">
                <a:off x="3191926" y="2490697"/>
                <a:ext cx="1407886" cy="963723"/>
              </a:xfrm>
              <a:prstGeom prst="wedgeEllipseCallout">
                <a:avLst>
                  <a:gd name="adj1" fmla="val 99548"/>
                  <a:gd name="adj2" fmla="val 80619"/>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16678" y="2661184"/>
                <a:ext cx="1454115" cy="693647"/>
              </a:xfrm>
              <a:prstGeom prst="rect">
                <a:avLst/>
              </a:prstGeom>
              <a:noFill/>
            </p:spPr>
            <p:txBody>
              <a:bodyPr wrap="none" rtlCol="0">
                <a:spAutoFit/>
              </a:bodyPr>
              <a:lstStyle/>
              <a:p>
                <a:pPr algn="ctr"/>
                <a:r>
                  <a:rPr kumimoji="1" lang="ja-JP" altLang="en-US" sz="1600" dirty="0" smtClean="0">
                    <a:latin typeface="ＤＦＰ中太丸ゴシック体" panose="020F0700010101010101" pitchFamily="50" charset="-128"/>
                    <a:ea typeface="ＤＦＰ中太丸ゴシック体" panose="020F0700010101010101" pitchFamily="50" charset="-128"/>
                  </a:rPr>
                  <a:t>１回当たりの</a:t>
                </a:r>
                <a:endParaRPr kumimoji="1" lang="en-US" altLang="ja-JP" sz="1600" dirty="0" smtClean="0">
                  <a:latin typeface="ＤＦＰ中太丸ゴシック体" panose="020F0700010101010101" pitchFamily="50" charset="-128"/>
                  <a:ea typeface="ＤＦＰ中太丸ゴシック体" panose="020F0700010101010101" pitchFamily="50" charset="-128"/>
                </a:endParaRPr>
              </a:p>
              <a:p>
                <a:pPr algn="ctr"/>
                <a:r>
                  <a:rPr kumimoji="1" lang="ja-JP" altLang="en-US" sz="1600" dirty="0" smtClean="0">
                    <a:latin typeface="ＤＦＰ中太丸ゴシック体" panose="020F0700010101010101" pitchFamily="50" charset="-128"/>
                    <a:ea typeface="ＤＦＰ中太丸ゴシック体" panose="020F0700010101010101" pitchFamily="50" charset="-128"/>
                  </a:rPr>
                  <a:t>平均換気量</a:t>
                </a:r>
                <a:endParaRPr kumimoji="1" lang="en-US" altLang="ja-JP" sz="1600" dirty="0" smtClean="0">
                  <a:latin typeface="ＤＦＰ中太丸ゴシック体" panose="020F0700010101010101" pitchFamily="50" charset="-128"/>
                  <a:ea typeface="ＤＦＰ中太丸ゴシック体" panose="020F0700010101010101" pitchFamily="50" charset="-128"/>
                </a:endParaRPr>
              </a:p>
              <a:p>
                <a:pPr algn="ctr"/>
                <a:r>
                  <a:rPr kumimoji="1" lang="en-US" altLang="ja-JP" sz="1600" dirty="0" smtClean="0">
                    <a:latin typeface="ＤＦＰ中太丸ゴシック体" panose="020F0700010101010101" pitchFamily="50" charset="-128"/>
                    <a:ea typeface="ＤＦＰ中太丸ゴシック体" panose="020F0700010101010101" pitchFamily="50" charset="-128"/>
                  </a:rPr>
                  <a:t>0.5L</a:t>
                </a:r>
                <a:endParaRPr kumimoji="1" lang="ja-JP" altLang="en-US" sz="1600" dirty="0">
                  <a:latin typeface="ＤＦＰ中太丸ゴシック体" panose="020F0700010101010101" pitchFamily="50" charset="-128"/>
                  <a:ea typeface="ＤＦＰ中太丸ゴシック体" panose="020F0700010101010101" pitchFamily="50" charset="-128"/>
                </a:endParaRPr>
              </a:p>
            </p:txBody>
          </p:sp>
          <p:sp>
            <p:nvSpPr>
              <p:cNvPr id="10" name="テキスト ボックス 9"/>
              <p:cNvSpPr txBox="1"/>
              <p:nvPr/>
            </p:nvSpPr>
            <p:spPr>
              <a:xfrm>
                <a:off x="3050270" y="2649392"/>
                <a:ext cx="1691200" cy="616575"/>
              </a:xfrm>
              <a:prstGeom prst="rect">
                <a:avLst/>
              </a:prstGeom>
              <a:noFill/>
            </p:spPr>
            <p:txBody>
              <a:bodyPr wrap="none" rtlCol="0">
                <a:spAutoFit/>
              </a:bodyPr>
              <a:lstStyle/>
              <a:p>
                <a:pPr algn="ctr"/>
                <a:r>
                  <a:rPr kumimoji="1" lang="ja-JP" altLang="en-US" sz="1400" dirty="0" smtClean="0">
                    <a:latin typeface="ＤＦＰ中太丸ゴシック体" panose="020F0700010101010101" pitchFamily="50" charset="-128"/>
                    <a:ea typeface="ＤＦＰ中太丸ゴシック体" panose="020F0700010101010101" pitchFamily="50" charset="-128"/>
                  </a:rPr>
                  <a:t>１日の呼吸回数</a:t>
                </a:r>
                <a:r>
                  <a:rPr kumimoji="1" lang="en-US" altLang="ja-JP" sz="1400" dirty="0" smtClean="0">
                    <a:latin typeface="ＤＦＰ中太丸ゴシック体" panose="020F0700010101010101" pitchFamily="50" charset="-128"/>
                    <a:ea typeface="ＤＦＰ中太丸ゴシック体" panose="020F0700010101010101" pitchFamily="50" charset="-128"/>
                  </a:rPr>
                  <a:t/>
                </a:r>
                <a:br>
                  <a:rPr kumimoji="1" lang="en-US" altLang="ja-JP" sz="1400" dirty="0" smtClean="0">
                    <a:latin typeface="ＤＦＰ中太丸ゴシック体" panose="020F0700010101010101" pitchFamily="50" charset="-128"/>
                    <a:ea typeface="ＤＦＰ中太丸ゴシック体" panose="020F0700010101010101" pitchFamily="50" charset="-128"/>
                  </a:rPr>
                </a:br>
                <a:r>
                  <a:rPr kumimoji="1" lang="ja-JP" altLang="en-US" sz="1400" dirty="0" smtClean="0">
                    <a:latin typeface="ＤＦＰ中太丸ゴシック体" panose="020F0700010101010101" pitchFamily="50" charset="-128"/>
                    <a:ea typeface="ＤＦＰ中太丸ゴシック体" panose="020F0700010101010101" pitchFamily="50" charset="-128"/>
                  </a:rPr>
                  <a:t>２８，８００回</a:t>
                </a:r>
                <a:r>
                  <a:rPr kumimoji="1" lang="en-US" altLang="ja-JP" sz="1400" dirty="0" smtClean="0">
                    <a:latin typeface="ＤＦＰ中太丸ゴシック体" panose="020F0700010101010101" pitchFamily="50" charset="-128"/>
                    <a:ea typeface="ＤＦＰ中太丸ゴシック体" panose="020F0700010101010101" pitchFamily="50" charset="-128"/>
                  </a:rPr>
                  <a:t/>
                </a:r>
                <a:br>
                  <a:rPr kumimoji="1" lang="en-US" altLang="ja-JP" sz="1400" dirty="0" smtClean="0">
                    <a:latin typeface="ＤＦＰ中太丸ゴシック体" panose="020F0700010101010101" pitchFamily="50" charset="-128"/>
                    <a:ea typeface="ＤＦＰ中太丸ゴシック体" panose="020F0700010101010101" pitchFamily="50" charset="-128"/>
                  </a:rPr>
                </a:br>
                <a:r>
                  <a:rPr kumimoji="1" lang="ja-JP" altLang="en-US" sz="1400" dirty="0" smtClean="0">
                    <a:latin typeface="ＤＦＰ中太丸ゴシック体" panose="020F0700010101010101" pitchFamily="50" charset="-128"/>
                    <a:ea typeface="ＤＦＰ中太丸ゴシック体" panose="020F0700010101010101" pitchFamily="50" charset="-128"/>
                  </a:rPr>
                  <a:t>（</a:t>
                </a:r>
                <a:r>
                  <a:rPr kumimoji="1" lang="en-US" altLang="ja-JP" sz="1400" dirty="0" smtClean="0">
                    <a:latin typeface="ＤＦＰ中太丸ゴシック体" panose="020F0700010101010101" pitchFamily="50" charset="-128"/>
                    <a:ea typeface="ＤＦＰ中太丸ゴシック体" panose="020F0700010101010101" pitchFamily="50" charset="-128"/>
                  </a:rPr>
                  <a:t>20</a:t>
                </a:r>
                <a:r>
                  <a:rPr kumimoji="1" lang="ja-JP" altLang="en-US" sz="1400" dirty="0" smtClean="0">
                    <a:latin typeface="ＤＦＰ中太丸ゴシック体" panose="020F0700010101010101" pitchFamily="50" charset="-128"/>
                    <a:ea typeface="ＤＦＰ中太丸ゴシック体" panose="020F0700010101010101" pitchFamily="50" charset="-128"/>
                  </a:rPr>
                  <a:t>回／１分間）</a:t>
                </a:r>
                <a:endParaRPr kumimoji="1" lang="ja-JP" altLang="en-US" sz="1400" dirty="0">
                  <a:latin typeface="ＤＦＰ中太丸ゴシック体" panose="020F0700010101010101" pitchFamily="50" charset="-128"/>
                  <a:ea typeface="ＤＦＰ中太丸ゴシック体" panose="020F0700010101010101" pitchFamily="50" charset="-128"/>
                </a:endParaRPr>
              </a:p>
            </p:txBody>
          </p:sp>
        </p:grpSp>
        <p:pic>
          <p:nvPicPr>
            <p:cNvPr id="12" name="図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35746" y="1466963"/>
              <a:ext cx="1323975" cy="378173"/>
            </a:xfrm>
            <a:prstGeom prst="rect">
              <a:avLst/>
            </a:prstGeom>
          </p:spPr>
        </p:pic>
        <p:pic>
          <p:nvPicPr>
            <p:cNvPr id="13" name="図 12"/>
            <p:cNvPicPr>
              <a:picLocks noChangeAspect="1"/>
            </p:cNvPicPr>
            <p:nvPr/>
          </p:nvPicPr>
          <p:blipFill>
            <a:blip r:embed="rId4">
              <a:extLst>
                <a:ext uri="{28A0092B-C50C-407E-A947-70E740481C1C}">
                  <a14:useLocalDpi xmlns:a14="http://schemas.microsoft.com/office/drawing/2010/main"/>
                </a:ext>
              </a:extLst>
            </a:blip>
            <a:stretch>
              <a:fillRect/>
            </a:stretch>
          </p:blipFill>
          <p:spPr>
            <a:xfrm rot="20189562">
              <a:off x="2371746" y="1511143"/>
              <a:ext cx="1323975" cy="335772"/>
            </a:xfrm>
            <a:prstGeom prst="rect">
              <a:avLst/>
            </a:prstGeom>
          </p:spPr>
        </p:pic>
      </p:grpSp>
      <p:sp>
        <p:nvSpPr>
          <p:cNvPr id="15" name="テキスト ボックス 14"/>
          <p:cNvSpPr txBox="1"/>
          <p:nvPr/>
        </p:nvSpPr>
        <p:spPr>
          <a:xfrm>
            <a:off x="0" y="380488"/>
            <a:ext cx="9144000" cy="707886"/>
          </a:xfrm>
          <a:prstGeom prst="rect">
            <a:avLst/>
          </a:prstGeom>
          <a:noFill/>
        </p:spPr>
        <p:txBody>
          <a:bodyPr wrap="square" rtlCol="0">
            <a:spAutoFit/>
          </a:bodyPr>
          <a:lstStyle/>
          <a:p>
            <a:pPr algn="ctr"/>
            <a:r>
              <a:rPr kumimoji="1" lang="ja-JP" altLang="en-US" sz="4000" dirty="0" smtClean="0">
                <a:solidFill>
                  <a:srgbClr val="002060"/>
                </a:solidFill>
                <a:latin typeface="ＤＦＰ中太丸ゴシック体" panose="020F0700010101010101" pitchFamily="50" charset="-128"/>
                <a:ea typeface="ＤＦＰ中丸ゴシック体"/>
              </a:rPr>
              <a:t>人は１日にどれくらいの空気を吸うの</a:t>
            </a:r>
            <a:endParaRPr kumimoji="1" lang="ja-JP" altLang="en-US" sz="4000" dirty="0">
              <a:solidFill>
                <a:srgbClr val="002060"/>
              </a:solidFill>
              <a:latin typeface="ＤＦＰ中太丸ゴシック体" panose="020F0700010101010101" pitchFamily="50" charset="-128"/>
              <a:ea typeface="ＤＦＰ中丸ゴシック体"/>
            </a:endParaRPr>
          </a:p>
        </p:txBody>
      </p:sp>
      <p:sp>
        <p:nvSpPr>
          <p:cNvPr id="17" name="テキスト ボックス 16"/>
          <p:cNvSpPr txBox="1"/>
          <p:nvPr/>
        </p:nvSpPr>
        <p:spPr>
          <a:xfrm>
            <a:off x="395831" y="4870921"/>
            <a:ext cx="8262298" cy="1631216"/>
          </a:xfrm>
          <a:prstGeom prst="rect">
            <a:avLst/>
          </a:prstGeom>
          <a:solidFill>
            <a:schemeClr val="bg1"/>
          </a:solidFill>
          <a:ln>
            <a:solidFill>
              <a:schemeClr val="accent1"/>
            </a:solidFill>
          </a:ln>
        </p:spPr>
        <p:txBody>
          <a:bodyPr wrap="square" rtlCol="0">
            <a:spAutoFit/>
          </a:bodyPr>
          <a:lstStyle/>
          <a:p>
            <a:r>
              <a:rPr kumimoji="1" lang="ja-JP" altLang="en-US" sz="2400" b="1" dirty="0" smtClean="0">
                <a:solidFill>
                  <a:srgbClr val="C00000"/>
                </a:solidFill>
                <a:latin typeface="ＤＦＰ中太丸ゴシック体" panose="020F0700010101010101" pitchFamily="50" charset="-128"/>
                <a:ea typeface="ＤＦＰ中太丸ゴシック体" panose="020F0700010101010101" pitchFamily="50" charset="-128"/>
              </a:rPr>
              <a:t>＊空気の質</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を悪くするものは？</a:t>
            </a:r>
            <a:endPar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１．</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室内の空気環境</a:t>
            </a:r>
          </a:p>
          <a:p>
            <a:r>
              <a:rPr kumimoji="1" lang="ja-JP" altLang="en-US" b="1"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1" lang="ja-JP" altLang="en-US"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二酸化炭素，一酸化炭素，二酸化窒素，揮発性有機化合物，ダニ</a:t>
            </a:r>
            <a:endParaRPr kumimoji="1" lang="en-US" altLang="ja-JP"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２．</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屋外の空気</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環境</a:t>
            </a:r>
            <a:endPar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b="1" dirty="0" smtClean="0">
                <a:solidFill>
                  <a:srgbClr val="333300"/>
                </a:solidFill>
                <a:latin typeface="ＤＦＰ中太丸ゴシック体" panose="020F0700010101010101" pitchFamily="50" charset="-128"/>
                <a:ea typeface="ＤＦＰ中太丸ゴシック体" panose="020F0700010101010101" pitchFamily="50" charset="-128"/>
              </a:rPr>
              <a:t>　　　　</a:t>
            </a:r>
            <a:r>
              <a:rPr lang="ja-JP" altLang="en-US"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花粉，黄砂，浮遊粒子状物質（</a:t>
            </a:r>
            <a:r>
              <a:rPr lang="en-US" altLang="ja-JP"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SPM)</a:t>
            </a:r>
            <a:endParaRPr lang="en-US" altLang="ja-JP" b="1"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21680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104295"/>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②室内の空気環境</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6" name="正方形/長方形 5"/>
          <p:cNvSpPr/>
          <p:nvPr/>
        </p:nvSpPr>
        <p:spPr>
          <a:xfrm>
            <a:off x="457839" y="4447153"/>
            <a:ext cx="8215085" cy="2246769"/>
          </a:xfrm>
          <a:prstGeom prst="rect">
            <a:avLst/>
          </a:prstGeom>
          <a:solidFill>
            <a:srgbClr val="FFFF99"/>
          </a:solidFill>
          <a:ln>
            <a:solidFill>
              <a:schemeClr val="accent1"/>
            </a:solidFill>
          </a:ln>
        </p:spPr>
        <p:txBody>
          <a:bodyPr wrap="square">
            <a:spAutoFit/>
          </a:bodyPr>
          <a:lstStyle/>
          <a:p>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近年，建築様式が大きく変わり，コンクリート建物が増え，サッシの使用等により断熱性</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向上し，気密性</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高い建物に</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なって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いる。また，洋風化</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すすみ，畳</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は</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フローリングに，壁</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は土などの自然素材のものでは</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なく，合板</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・ビニールクロス等の化学物質材料を利用したものとなって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いる。密閉</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された室内の空気</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は人</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活動</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や</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化学物質材料の利用に伴い，屋外</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の空気</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に比べ，一酸化炭素</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・二酸化炭素・化学物質などの汚染</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物質が室外に排出されにくく，高濃度</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なりやすい。</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6" name="テキスト ボックス 15"/>
          <p:cNvSpPr txBox="1"/>
          <p:nvPr/>
        </p:nvSpPr>
        <p:spPr>
          <a:xfrm>
            <a:off x="0" y="1104147"/>
            <a:ext cx="9144000" cy="523220"/>
          </a:xfrm>
          <a:prstGeom prst="rect">
            <a:avLst/>
          </a:prstGeom>
          <a:noFill/>
        </p:spPr>
        <p:txBody>
          <a:bodyPr wrap="square" rtlCol="0">
            <a:spAutoFit/>
          </a:bodyPr>
          <a:lstStyle/>
          <a:p>
            <a:pPr algn="ctr"/>
            <a:r>
              <a:rPr kumimoji="1"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空気の質の悪化は住環境の変化も大きな要因</a:t>
            </a:r>
            <a:endParaRPr kumimoji="1"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grpSp>
        <p:nvGrpSpPr>
          <p:cNvPr id="10" name="グループ化 9"/>
          <p:cNvGrpSpPr/>
          <p:nvPr/>
        </p:nvGrpSpPr>
        <p:grpSpPr>
          <a:xfrm>
            <a:off x="464457" y="1627367"/>
            <a:ext cx="8210795" cy="2822289"/>
            <a:chOff x="464457" y="1732351"/>
            <a:chExt cx="8210795" cy="2822289"/>
          </a:xfrm>
        </p:grpSpPr>
        <p:grpSp>
          <p:nvGrpSpPr>
            <p:cNvPr id="14" name="グループ化 13"/>
            <p:cNvGrpSpPr/>
            <p:nvPr/>
          </p:nvGrpSpPr>
          <p:grpSpPr>
            <a:xfrm>
              <a:off x="464457" y="1732351"/>
              <a:ext cx="8210795" cy="2822289"/>
              <a:chOff x="447121" y="1580271"/>
              <a:chExt cx="8210795" cy="2822289"/>
            </a:xfrm>
          </p:grpSpPr>
          <p:pic>
            <p:nvPicPr>
              <p:cNvPr id="7" name="図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7121" y="1580272"/>
                <a:ext cx="3801203" cy="2534134"/>
              </a:xfrm>
              <a:prstGeom prst="rect">
                <a:avLst/>
              </a:prstGeom>
            </p:spPr>
          </p:pic>
          <p:pic>
            <p:nvPicPr>
              <p:cNvPr id="8" name="図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47771" y="1580271"/>
                <a:ext cx="3810145" cy="2534135"/>
              </a:xfrm>
              <a:prstGeom prst="rect">
                <a:avLst/>
              </a:prstGeom>
            </p:spPr>
          </p:pic>
          <p:sp>
            <p:nvSpPr>
              <p:cNvPr id="11" name="二等辺三角形 10"/>
              <p:cNvSpPr/>
              <p:nvPr/>
            </p:nvSpPr>
            <p:spPr>
              <a:xfrm rot="5400000">
                <a:off x="3886881" y="2719538"/>
                <a:ext cx="1322332" cy="382182"/>
              </a:xfrm>
              <a:prstGeom prst="triangl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1640114" y="4033228"/>
                <a:ext cx="1654629" cy="369332"/>
              </a:xfrm>
              <a:prstGeom prst="rect">
                <a:avLst/>
              </a:prstGeom>
              <a:noFill/>
            </p:spPr>
            <p:txBody>
              <a:bodyPr wrap="square" rtlCol="0">
                <a:spAutoFit/>
              </a:bodyPr>
              <a:lstStyle/>
              <a:p>
                <a:pPr algn="ctr"/>
                <a:r>
                  <a:rPr kumimoji="1" lang="ja-JP" altLang="en-US" dirty="0" smtClean="0">
                    <a:solidFill>
                      <a:schemeClr val="tx1">
                        <a:lumMod val="85000"/>
                        <a:lumOff val="15000"/>
                      </a:schemeClr>
                    </a:solidFill>
                    <a:latin typeface="ＤＦＰ中太丸ゴシック体" panose="020F0700010101010101" pitchFamily="50" charset="-128"/>
                    <a:ea typeface="ＤＦＰ中太丸ゴシック体" panose="020F0700010101010101" pitchFamily="50" charset="-128"/>
                  </a:rPr>
                  <a:t>＜昔の家＞</a:t>
                </a:r>
                <a:endParaRPr kumimoji="1" lang="ja-JP" altLang="en-US" dirty="0">
                  <a:solidFill>
                    <a:schemeClr val="tx1">
                      <a:lumMod val="85000"/>
                      <a:lumOff val="15000"/>
                    </a:schemeClr>
                  </a:solidFill>
                  <a:latin typeface="ＤＦＰ中太丸ゴシック体" panose="020F0700010101010101" pitchFamily="50" charset="-128"/>
                  <a:ea typeface="ＤＦＰ中太丸ゴシック体" panose="020F0700010101010101" pitchFamily="50" charset="-128"/>
                </a:endParaRPr>
              </a:p>
            </p:txBody>
          </p:sp>
          <p:sp>
            <p:nvSpPr>
              <p:cNvPr id="13" name="テキスト ボックス 12"/>
              <p:cNvSpPr txBox="1"/>
              <p:nvPr/>
            </p:nvSpPr>
            <p:spPr>
              <a:xfrm>
                <a:off x="5925528" y="4030725"/>
                <a:ext cx="1654629" cy="369332"/>
              </a:xfrm>
              <a:prstGeom prst="rect">
                <a:avLst/>
              </a:prstGeom>
              <a:noFill/>
            </p:spPr>
            <p:txBody>
              <a:bodyPr wrap="square" rtlCol="0">
                <a:spAutoFit/>
              </a:bodyPr>
              <a:lstStyle/>
              <a:p>
                <a:pPr algn="ctr"/>
                <a:r>
                  <a:rPr kumimoji="1" lang="ja-JP" altLang="en-US" dirty="0" smtClean="0">
                    <a:solidFill>
                      <a:schemeClr val="tx1">
                        <a:lumMod val="85000"/>
                        <a:lumOff val="15000"/>
                      </a:schemeClr>
                    </a:solidFill>
                    <a:latin typeface="ＤＦＰ中太丸ゴシック体" panose="020F0700010101010101" pitchFamily="50" charset="-128"/>
                    <a:ea typeface="ＤＦＰ中太丸ゴシック体" panose="020F0700010101010101" pitchFamily="50" charset="-128"/>
                  </a:rPr>
                  <a:t>＜今の家＞</a:t>
                </a:r>
                <a:endParaRPr kumimoji="1" lang="ja-JP" altLang="en-US" dirty="0">
                  <a:solidFill>
                    <a:schemeClr val="tx1">
                      <a:lumMod val="85000"/>
                      <a:lumOff val="15000"/>
                    </a:schemeClr>
                  </a:solidFill>
                  <a:latin typeface="ＤＦＰ中太丸ゴシック体" panose="020F0700010101010101" pitchFamily="50" charset="-128"/>
                  <a:ea typeface="ＤＦＰ中太丸ゴシック体" panose="020F0700010101010101" pitchFamily="50" charset="-128"/>
                </a:endParaRPr>
              </a:p>
            </p:txBody>
          </p:sp>
        </p:grpSp>
        <p:pic>
          <p:nvPicPr>
            <p:cNvPr id="2" name="図 1"/>
            <p:cNvPicPr>
              <a:picLocks noChangeAspect="1"/>
            </p:cNvPicPr>
            <p:nvPr/>
          </p:nvPicPr>
          <p:blipFill>
            <a:blip r:embed="rId4">
              <a:extLst>
                <a:ext uri="{28A0092B-C50C-407E-A947-70E740481C1C}">
                  <a14:useLocalDpi xmlns:a14="http://schemas.microsoft.com/office/drawing/2010/main"/>
                </a:ext>
              </a:extLst>
            </a:blip>
            <a:stretch>
              <a:fillRect/>
            </a:stretch>
          </p:blipFill>
          <p:spPr>
            <a:xfrm rot="12595389">
              <a:off x="3011870" y="2401637"/>
              <a:ext cx="1313456" cy="1313456"/>
            </a:xfrm>
            <a:prstGeom prst="rect">
              <a:avLst/>
            </a:prstGeom>
          </p:spPr>
        </p:pic>
        <p:pic>
          <p:nvPicPr>
            <p:cNvPr id="3" name="図 2"/>
            <p:cNvPicPr>
              <a:picLocks noChangeAspect="1"/>
            </p:cNvPicPr>
            <p:nvPr/>
          </p:nvPicPr>
          <p:blipFill>
            <a:blip r:embed="rId5">
              <a:extLst>
                <a:ext uri="{28A0092B-C50C-407E-A947-70E740481C1C}">
                  <a14:useLocalDpi xmlns:a14="http://schemas.microsoft.com/office/drawing/2010/main"/>
                </a:ext>
              </a:extLst>
            </a:blip>
            <a:stretch>
              <a:fillRect/>
            </a:stretch>
          </p:blipFill>
          <p:spPr>
            <a:xfrm rot="10103566">
              <a:off x="2080681" y="2085913"/>
              <a:ext cx="2136429" cy="238732"/>
            </a:xfrm>
            <a:prstGeom prst="rect">
              <a:avLst/>
            </a:prstGeom>
          </p:spPr>
        </p:pic>
        <p:pic>
          <p:nvPicPr>
            <p:cNvPr id="4" name="図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5617687" y="2028632"/>
              <a:ext cx="355298" cy="658030"/>
            </a:xfrm>
            <a:prstGeom prst="rect">
              <a:avLst/>
            </a:prstGeom>
          </p:spPr>
        </p:pic>
        <p:pic>
          <p:nvPicPr>
            <p:cNvPr id="9" name="図 8"/>
            <p:cNvPicPr>
              <a:picLocks noChangeAspect="1"/>
            </p:cNvPicPr>
            <p:nvPr/>
          </p:nvPicPr>
          <p:blipFill>
            <a:blip r:embed="rId7"/>
            <a:stretch>
              <a:fillRect/>
            </a:stretch>
          </p:blipFill>
          <p:spPr>
            <a:xfrm flipH="1">
              <a:off x="6572432" y="2045603"/>
              <a:ext cx="396956" cy="624088"/>
            </a:xfrm>
            <a:prstGeom prst="rect">
              <a:avLst/>
            </a:prstGeom>
          </p:spPr>
        </p:pic>
      </p:grpSp>
    </p:spTree>
    <p:extLst>
      <p:ext uri="{BB962C8B-B14F-4D97-AF65-F5344CB8AC3E}">
        <p14:creationId xmlns:p14="http://schemas.microsoft.com/office/powerpoint/2010/main" val="12275281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00586"/>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二酸化炭素</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dirty="0">
                <a:solidFill>
                  <a:srgbClr val="002060"/>
                </a:solidFill>
                <a:latin typeface="ＤＦＰ中太丸ゴシック体" panose="020F0700010101010101" pitchFamily="50" charset="-128"/>
                <a:ea typeface="ＤＦＰ中太丸ゴシック体" panose="020F0700010101010101" pitchFamily="50" charset="-128"/>
              </a:rPr>
              <a:t>CO</a:t>
            </a:r>
            <a:r>
              <a:rPr lang="en-US" altLang="ja-JP" baseline="-10000" dirty="0">
                <a:solidFill>
                  <a:srgbClr val="002060"/>
                </a:solidFill>
                <a:latin typeface="ＤＦＰ中太丸ゴシック体" panose="020F0700010101010101" pitchFamily="50" charset="-128"/>
                <a:ea typeface="ＤＦＰ中太丸ゴシック体" panose="020F0700010101010101" pitchFamily="50" charset="-128"/>
              </a:rPr>
              <a:t>2</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5" name="正方形/長方形 4"/>
          <p:cNvSpPr/>
          <p:nvPr/>
        </p:nvSpPr>
        <p:spPr>
          <a:xfrm>
            <a:off x="703942" y="2245417"/>
            <a:ext cx="7920000" cy="2246769"/>
          </a:xfrm>
          <a:prstGeom prst="rect">
            <a:avLst/>
          </a:prstGeom>
          <a:solidFill>
            <a:srgbClr val="FFFF99"/>
          </a:solidFill>
          <a:ln>
            <a:solidFill>
              <a:schemeClr val="accent1"/>
            </a:solidFill>
          </a:ln>
        </p:spPr>
        <p:txBody>
          <a:bodyPr wrap="square">
            <a:spAutoFit/>
          </a:bodyPr>
          <a:lstStyle/>
          <a:p>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二酸化炭素</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は環境中にごくありふれた物質</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で，その</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有毒性が問題となることはまず</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ない。しかし，二酸化炭素</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濃度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が極めて高く</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なる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と，問題を起こすこともある。</a:t>
            </a:r>
            <a:endPar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一方，人が</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ストレスや疲労</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で，呼吸</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（換気）を</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し過ぎたり，呼吸が</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速くなり過ぎたり</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して，人の血液中</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の二酸化炭素濃度が異常に低くなることが</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ある。これ</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を過</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呼吸，あるいは</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過換気症候群（過呼吸症候群）と</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呼びます。</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1669142" y="1141582"/>
            <a:ext cx="6357257" cy="954107"/>
          </a:xfrm>
          <a:prstGeom prst="rect">
            <a:avLst/>
          </a:prstGeom>
        </p:spPr>
        <p:txBody>
          <a:bodyPr wrap="square">
            <a:spAutoFit/>
          </a:bodyPr>
          <a:lstStyle/>
          <a:p>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気体は炭酸</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ガス，固体</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は</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ドライアイス，水溶液</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は</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炭酸，炭酸水</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pic>
        <p:nvPicPr>
          <p:cNvPr id="2" name="図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a:off x="717206" y="4495092"/>
            <a:ext cx="7906736" cy="1735890"/>
          </a:xfrm>
          <a:prstGeom prst="rect">
            <a:avLst/>
          </a:prstGeom>
          <a:ln>
            <a:solidFill>
              <a:schemeClr val="accent1"/>
            </a:solidFill>
          </a:ln>
        </p:spPr>
      </p:pic>
      <p:sp>
        <p:nvSpPr>
          <p:cNvPr id="8" name="テキスト ボックス 7"/>
          <p:cNvSpPr txBox="1"/>
          <p:nvPr/>
        </p:nvSpPr>
        <p:spPr>
          <a:xfrm>
            <a:off x="2365704" y="5861651"/>
            <a:ext cx="2833312" cy="369332"/>
          </a:xfrm>
          <a:prstGeom prst="rect">
            <a:avLst/>
          </a:prstGeom>
          <a:noFill/>
        </p:spPr>
        <p:txBody>
          <a:bodyPr wrap="square" rtlCol="0">
            <a:spAutoFit/>
          </a:bodyPr>
          <a:lstStyle/>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＜北川式ガス検知器＞</a:t>
            </a:r>
            <a:endParaRPr kumimoji="1" lang="ja-JP" altLang="en-US"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0" name="四角形吹き出し 9"/>
          <p:cNvSpPr/>
          <p:nvPr/>
        </p:nvSpPr>
        <p:spPr>
          <a:xfrm>
            <a:off x="6662057" y="5014940"/>
            <a:ext cx="1658982" cy="348097"/>
          </a:xfrm>
          <a:prstGeom prst="wedgeRectCallout">
            <a:avLst>
              <a:gd name="adj1" fmla="val 4571"/>
              <a:gd name="adj2" fmla="val 11460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rgbClr val="002060"/>
                </a:solidFill>
                <a:latin typeface="ＤＦＰ中太丸ゴシック体" panose="020F0700010101010101" pitchFamily="50" charset="-128"/>
                <a:ea typeface="ＤＦＰ中太丸ゴシック体" panose="020F0700010101010101" pitchFamily="50" charset="-128"/>
              </a:rPr>
              <a:t>メモリを読み取る</a:t>
            </a:r>
            <a:endParaRPr kumimoji="1" lang="ja-JP" altLang="en-US" sz="14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1" name="テキスト ボックス 10"/>
          <p:cNvSpPr txBox="1"/>
          <p:nvPr/>
        </p:nvSpPr>
        <p:spPr>
          <a:xfrm>
            <a:off x="6243845" y="5831953"/>
            <a:ext cx="2380097" cy="338554"/>
          </a:xfrm>
          <a:prstGeom prst="rect">
            <a:avLst/>
          </a:prstGeom>
          <a:noFill/>
        </p:spPr>
        <p:txBody>
          <a:bodyPr wrap="square" rtlCol="0">
            <a:spAutoFit/>
          </a:bodyPr>
          <a:lstStyle/>
          <a:p>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kumimoji="1" lang="en-US" altLang="ja-JP" sz="1600" b="1" baseline="-10000" dirty="0" smtClean="0">
                <a:solidFill>
                  <a:srgbClr val="002060"/>
                </a:solidFill>
                <a:latin typeface="ＤＦＰ中太丸ゴシック体" panose="020F0700010101010101" pitchFamily="50" charset="-128"/>
                <a:ea typeface="ＤＦＰ中太丸ゴシック体" panose="020F0700010101010101" pitchFamily="50" charset="-128"/>
              </a:rPr>
              <a:t>2</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ガス検知管＞</a:t>
            </a:r>
            <a:endParaRPr kumimoji="1"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6212832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99791"/>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Ｐ太丸ゴシック体" panose="020F0800010101010101" pitchFamily="50" charset="-128"/>
                <a:ea typeface="ＤＦＰ太丸ゴシック体" panose="020F0800010101010101" pitchFamily="50" charset="-128"/>
              </a:rPr>
              <a:t>換　気</a:t>
            </a:r>
            <a:endParaRPr lang="ja-JP" altLang="en-US" dirty="0">
              <a:solidFill>
                <a:srgbClr val="002060"/>
              </a:solidFill>
              <a:latin typeface="ＤＦＰ太丸ゴシック体" panose="020F0800010101010101" pitchFamily="50" charset="-128"/>
              <a:ea typeface="ＤＦＰ太丸ゴシック体" panose="020F0800010101010101" pitchFamily="50" charset="-128"/>
            </a:endParaRPr>
          </a:p>
        </p:txBody>
      </p:sp>
      <p:sp>
        <p:nvSpPr>
          <p:cNvPr id="5" name="テキスト ボックス 4"/>
          <p:cNvSpPr txBox="1"/>
          <p:nvPr/>
        </p:nvSpPr>
        <p:spPr>
          <a:xfrm>
            <a:off x="0" y="1058092"/>
            <a:ext cx="9144000" cy="954107"/>
          </a:xfrm>
          <a:prstGeom prst="rect">
            <a:avLst/>
          </a:prstGeom>
          <a:noFill/>
        </p:spPr>
        <p:txBody>
          <a:bodyPr wrap="square" rtlCol="0">
            <a:spAutoFit/>
          </a:bodyPr>
          <a:lstStyle/>
          <a:p>
            <a:pPr algn="ctr"/>
            <a:r>
              <a:rPr kumimoji="1"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二酸化炭素の増減で換気の状況をみる</a:t>
            </a:r>
            <a:r>
              <a:rPr kumimoji="1" lang="en-US" altLang="ja-JP" sz="2800" b="1" dirty="0" smtClean="0">
                <a:solidFill>
                  <a:srgbClr val="FF0000"/>
                </a:solidFill>
                <a:latin typeface="ＤＦＰ中太丸ゴシック体" panose="020F0700010101010101" pitchFamily="50" charset="-128"/>
                <a:ea typeface="ＤＦＰ中太丸ゴシック体" panose="020F0700010101010101" pitchFamily="50" charset="-128"/>
              </a:rPr>
              <a:t/>
            </a:r>
            <a:br>
              <a:rPr kumimoji="1" lang="en-US" altLang="ja-JP" sz="2800" b="1" dirty="0" smtClean="0">
                <a:solidFill>
                  <a:srgbClr val="FF0000"/>
                </a:solidFill>
                <a:latin typeface="ＤＦＰ中太丸ゴシック体" panose="020F0700010101010101" pitchFamily="50" charset="-128"/>
                <a:ea typeface="ＤＦＰ中太丸ゴシック体" panose="020F0700010101010101" pitchFamily="50" charset="-128"/>
              </a:rPr>
            </a:br>
            <a:r>
              <a:rPr kumimoji="1" lang="en-US" altLang="ja-JP" sz="2800" b="1" dirty="0" smtClean="0">
                <a:solidFill>
                  <a:srgbClr val="FF0000"/>
                </a:solidFill>
                <a:latin typeface="ＤＦＰ中太丸ゴシック体" panose="020F0700010101010101" pitchFamily="50" charset="-128"/>
                <a:ea typeface="ＤＦＰ中太丸ゴシック体" panose="020F0700010101010101" pitchFamily="50" charset="-128"/>
              </a:rPr>
              <a:t>1500ppm(0.15%)</a:t>
            </a:r>
            <a:r>
              <a:rPr kumimoji="1"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を超えたら換気をしよう！</a:t>
            </a:r>
            <a:endParaRPr kumimoji="1"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6" name="テキスト ボックス 5"/>
          <p:cNvSpPr txBox="1"/>
          <p:nvPr/>
        </p:nvSpPr>
        <p:spPr>
          <a:xfrm>
            <a:off x="189411" y="5181877"/>
            <a:ext cx="8575654" cy="1200329"/>
          </a:xfrm>
          <a:prstGeom prst="rect">
            <a:avLst/>
          </a:prstGeom>
          <a:solidFill>
            <a:schemeClr val="bg1"/>
          </a:solidFill>
          <a:ln>
            <a:solidFill>
              <a:schemeClr val="accent1"/>
            </a:solidFill>
          </a:ln>
        </p:spPr>
        <p:txBody>
          <a:bodyPr wrap="square" rtlCol="0">
            <a:spAutoFit/>
          </a:bodyPr>
          <a:lstStyle/>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＜基準＞</a:t>
            </a:r>
            <a:r>
              <a:rPr kumimoji="1" lang="en-US" altLang="ja-JP" sz="2400" b="1" dirty="0" smtClean="0">
                <a:solidFill>
                  <a:srgbClr val="C00000"/>
                </a:solidFill>
                <a:latin typeface="ＤＦＰ中太丸ゴシック体" panose="020F0700010101010101" pitchFamily="50" charset="-128"/>
                <a:ea typeface="ＤＦＰ中太丸ゴシック体" panose="020F0700010101010101" pitchFamily="50" charset="-128"/>
              </a:rPr>
              <a:t>1500ppm</a:t>
            </a:r>
            <a:r>
              <a:rPr kumimoji="1" lang="ja-JP" altLang="en-US" sz="2400" b="1" dirty="0" smtClean="0">
                <a:solidFill>
                  <a:srgbClr val="C00000"/>
                </a:solidFill>
                <a:latin typeface="ＤＦＰ中太丸ゴシック体" panose="020F0700010101010101" pitchFamily="50" charset="-128"/>
                <a:ea typeface="ＤＦＰ中太丸ゴシック体" panose="020F0700010101010101" pitchFamily="50" charset="-128"/>
              </a:rPr>
              <a:t>以下</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（学校環境衛生基準）</a:t>
            </a:r>
            <a: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参考　①</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建築物</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衛生管理</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基準では</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1000ppm</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以下（</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8000m</a:t>
            </a:r>
            <a:r>
              <a:rPr kumimoji="1" lang="en-US" altLang="ja-JP" sz="1600" b="1" baseline="30000" dirty="0" smtClean="0">
                <a:solidFill>
                  <a:srgbClr val="002060"/>
                </a:solidFill>
                <a:latin typeface="ＤＦＰ中太丸ゴシック体" panose="020F0700010101010101" pitchFamily="50" charset="-128"/>
                <a:ea typeface="ＤＦＰ中太丸ゴシック体" panose="020F0700010101010101" pitchFamily="50" charset="-128"/>
              </a:rPr>
              <a:t>2</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以上の校舎）。</a:t>
            </a:r>
            <a:endPar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②換気回数としては，幼稚園，小学校で約</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2.2</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回，中学校で約</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3</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回，高等</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学校は約</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4.4</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回以上必要といわれている。</a:t>
            </a:r>
            <a:endParaRPr kumimoji="1"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9" name="正方形/長方形 8"/>
          <p:cNvSpPr/>
          <p:nvPr/>
        </p:nvSpPr>
        <p:spPr>
          <a:xfrm>
            <a:off x="4957241" y="2012199"/>
            <a:ext cx="3807824" cy="3170099"/>
          </a:xfrm>
          <a:prstGeom prst="rect">
            <a:avLst/>
          </a:prstGeom>
          <a:solidFill>
            <a:srgbClr val="FFFF99"/>
          </a:solidFill>
          <a:ln>
            <a:solidFill>
              <a:schemeClr val="accent1"/>
            </a:solidFill>
          </a:ln>
        </p:spPr>
        <p:txBody>
          <a:bodyPr wrap="square">
            <a:spAutoFit/>
          </a:bodyPr>
          <a:lstStyle/>
          <a:p>
            <a:r>
              <a:rPr lang="ja-JP" altLang="en-US" sz="2000" dirty="0" smtClean="0">
                <a:latin typeface="ＤＦＰ中太丸ゴシック体" panose="020F0700010101010101" pitchFamily="50" charset="-128"/>
                <a:ea typeface="ＤＦＰ中太丸ゴシック体" panose="020F0700010101010101" pitchFamily="50" charset="-128"/>
              </a:rPr>
              <a:t>換気は，室内</a:t>
            </a:r>
            <a:r>
              <a:rPr lang="ja-JP" altLang="en-US" sz="2000" dirty="0">
                <a:latin typeface="ＤＦＰ中太丸ゴシック体" panose="020F0700010101010101" pitchFamily="50" charset="-128"/>
                <a:ea typeface="ＤＦＰ中太丸ゴシック体" panose="020F0700010101010101" pitchFamily="50" charset="-128"/>
              </a:rPr>
              <a:t>の二酸化炭素</a:t>
            </a:r>
            <a:r>
              <a:rPr lang="ja-JP" altLang="en-US" sz="2000" dirty="0" smtClean="0">
                <a:latin typeface="ＤＦＰ中太丸ゴシック体" panose="020F0700010101010101" pitchFamily="50" charset="-128"/>
                <a:ea typeface="ＤＦＰ中太丸ゴシック体" panose="020F0700010101010101" pitchFamily="50" charset="-128"/>
              </a:rPr>
              <a:t>や</a:t>
            </a:r>
            <a:r>
              <a:rPr lang="ja-JP" altLang="en-US" sz="2000" dirty="0">
                <a:latin typeface="ＤＦＰ中太丸ゴシック体" panose="020F0700010101010101" pitchFamily="50" charset="-128"/>
                <a:ea typeface="ＤＦＰ中太丸ゴシック体" panose="020F0700010101010101" pitchFamily="50" charset="-128"/>
              </a:rPr>
              <a:t>湿気</a:t>
            </a:r>
            <a:r>
              <a:rPr lang="ja-JP" altLang="en-US" sz="2000" dirty="0" smtClean="0">
                <a:latin typeface="ＤＦＰ中太丸ゴシック体" panose="020F0700010101010101" pitchFamily="50" charset="-128"/>
                <a:ea typeface="ＤＦＰ中太丸ゴシック体" panose="020F0700010101010101" pitchFamily="50" charset="-128"/>
              </a:rPr>
              <a:t>・臭い・化学</a:t>
            </a:r>
            <a:r>
              <a:rPr lang="ja-JP" altLang="en-US" sz="2000" dirty="0">
                <a:latin typeface="ＤＦＰ中太丸ゴシック体" panose="020F0700010101010101" pitchFamily="50" charset="-128"/>
                <a:ea typeface="ＤＦＰ中太丸ゴシック体" panose="020F0700010101010101" pitchFamily="50" charset="-128"/>
              </a:rPr>
              <a:t>物質を排出</a:t>
            </a:r>
            <a:r>
              <a:rPr lang="ja-JP" altLang="en-US" sz="2000" dirty="0" smtClean="0">
                <a:latin typeface="ＤＦＰ中太丸ゴシック体" panose="020F0700010101010101" pitchFamily="50" charset="-128"/>
                <a:ea typeface="ＤＦＰ中太丸ゴシック体" panose="020F0700010101010101" pitchFamily="50" charset="-128"/>
              </a:rPr>
              <a:t>し，室内</a:t>
            </a:r>
            <a:r>
              <a:rPr lang="ja-JP" altLang="en-US" sz="2000" dirty="0">
                <a:latin typeface="ＤＦＰ中太丸ゴシック体" panose="020F0700010101010101" pitchFamily="50" charset="-128"/>
                <a:ea typeface="ＤＦＰ中太丸ゴシック体" panose="020F0700010101010101" pitchFamily="50" charset="-128"/>
              </a:rPr>
              <a:t>の空気を清潔に</a:t>
            </a:r>
            <a:r>
              <a:rPr lang="ja-JP" altLang="en-US" sz="2000" dirty="0" smtClean="0">
                <a:latin typeface="ＤＦＰ中太丸ゴシック体" panose="020F0700010101010101" pitchFamily="50" charset="-128"/>
                <a:ea typeface="ＤＦＰ中太丸ゴシック体" panose="020F0700010101010101" pitchFamily="50" charset="-128"/>
              </a:rPr>
              <a:t>保つとともに，新鮮</a:t>
            </a:r>
            <a:r>
              <a:rPr lang="ja-JP" altLang="en-US" sz="2000" dirty="0">
                <a:latin typeface="ＤＦＰ中太丸ゴシック体" panose="020F0700010101010101" pitchFamily="50" charset="-128"/>
                <a:ea typeface="ＤＦＰ中太丸ゴシック体" panose="020F0700010101010101" pitchFamily="50" charset="-128"/>
              </a:rPr>
              <a:t>な</a:t>
            </a:r>
            <a:r>
              <a:rPr lang="ja-JP" altLang="en-US" sz="2000" dirty="0" smtClean="0">
                <a:latin typeface="ＤＦＰ中太丸ゴシック体" panose="020F0700010101010101" pitchFamily="50" charset="-128"/>
                <a:ea typeface="ＤＦＰ中太丸ゴシック体" panose="020F0700010101010101" pitchFamily="50" charset="-128"/>
              </a:rPr>
              <a:t>空気を常に確保ため</a:t>
            </a:r>
            <a:r>
              <a:rPr lang="ja-JP" altLang="en-US" sz="2000" dirty="0">
                <a:latin typeface="ＤＦＰ中太丸ゴシック体" panose="020F0700010101010101" pitchFamily="50" charset="-128"/>
                <a:ea typeface="ＤＦＰ中太丸ゴシック体" panose="020F0700010101010101" pitchFamily="50" charset="-128"/>
              </a:rPr>
              <a:t>に必要</a:t>
            </a:r>
            <a:r>
              <a:rPr lang="ja-JP" altLang="en-US" sz="2000" dirty="0" smtClean="0">
                <a:latin typeface="ＤＦＰ中太丸ゴシック体" panose="020F0700010101010101" pitchFamily="50" charset="-128"/>
                <a:ea typeface="ＤＦＰ中太丸ゴシック体" panose="020F0700010101010101" pitchFamily="50" charset="-128"/>
              </a:rPr>
              <a:t>です。</a:t>
            </a:r>
            <a:endParaRPr lang="en-US" altLang="ja-JP" sz="2000" dirty="0" smtClean="0">
              <a:latin typeface="ＤＦＰ中太丸ゴシック体" panose="020F0700010101010101" pitchFamily="50" charset="-128"/>
              <a:ea typeface="ＤＦＰ中太丸ゴシック体" panose="020F0700010101010101" pitchFamily="50" charset="-128"/>
            </a:endParaRPr>
          </a:p>
          <a:p>
            <a:r>
              <a:rPr lang="ja-JP" altLang="en-US" sz="2000" dirty="0" smtClean="0">
                <a:latin typeface="ＤＦＰ中太丸ゴシック体" panose="020F0700010101010101" pitchFamily="50" charset="-128"/>
                <a:ea typeface="ＤＦＰ中太丸ゴシック体" panose="020F0700010101010101" pitchFamily="50" charset="-128"/>
              </a:rPr>
              <a:t>換気</a:t>
            </a:r>
            <a:r>
              <a:rPr lang="ja-JP" altLang="en-US" sz="2000" dirty="0">
                <a:latin typeface="ＤＦＰ中太丸ゴシック体" panose="020F0700010101010101" pitchFamily="50" charset="-128"/>
                <a:ea typeface="ＤＦＰ中太丸ゴシック体" panose="020F0700010101010101" pitchFamily="50" charset="-128"/>
              </a:rPr>
              <a:t>回数</a:t>
            </a:r>
            <a:r>
              <a:rPr lang="ja-JP" altLang="en-US" sz="2000" dirty="0" smtClean="0">
                <a:latin typeface="ＤＦＰ中太丸ゴシック体" panose="020F0700010101010101" pitchFamily="50" charset="-128"/>
                <a:ea typeface="ＤＦＰ中太丸ゴシック体" panose="020F0700010101010101" pitchFamily="50" charset="-128"/>
              </a:rPr>
              <a:t>が１回</a:t>
            </a:r>
            <a:r>
              <a:rPr lang="en-US" altLang="ja-JP" sz="2000" dirty="0">
                <a:latin typeface="ＤＦＰ中太丸ゴシック体" panose="020F0700010101010101" pitchFamily="50" charset="-128"/>
                <a:ea typeface="ＤＦＰ中太丸ゴシック体" panose="020F0700010101010101" pitchFamily="50" charset="-128"/>
              </a:rPr>
              <a:t>/</a:t>
            </a:r>
            <a:r>
              <a:rPr lang="ja-JP" altLang="en-US" sz="2000" dirty="0" err="1" smtClean="0">
                <a:latin typeface="ＤＦＰ中太丸ゴシック体" panose="020F0700010101010101" pitchFamily="50" charset="-128"/>
                <a:ea typeface="ＤＦＰ中太丸ゴシック体" panose="020F0700010101010101" pitchFamily="50" charset="-128"/>
              </a:rPr>
              <a:t>ｈ</a:t>
            </a:r>
            <a:r>
              <a:rPr lang="ja-JP" altLang="en-US" sz="2000" dirty="0" smtClean="0">
                <a:latin typeface="ＤＦＰ中太丸ゴシック体" panose="020F0700010101010101" pitchFamily="50" charset="-128"/>
                <a:ea typeface="ＤＦＰ中太丸ゴシック体" panose="020F0700010101010101" pitchFamily="50" charset="-128"/>
              </a:rPr>
              <a:t>の場合，室内</a:t>
            </a:r>
            <a:r>
              <a:rPr lang="ja-JP" altLang="en-US" sz="2000" dirty="0">
                <a:latin typeface="ＤＦＰ中太丸ゴシック体" panose="020F0700010101010101" pitchFamily="50" charset="-128"/>
                <a:ea typeface="ＤＦＰ中太丸ゴシック体" panose="020F0700010101010101" pitchFamily="50" charset="-128"/>
              </a:rPr>
              <a:t>の空気</a:t>
            </a:r>
            <a:r>
              <a:rPr lang="ja-JP" altLang="en-US" sz="2000" dirty="0" smtClean="0">
                <a:latin typeface="ＤＦＰ中太丸ゴシック体" panose="020F0700010101010101" pitchFamily="50" charset="-128"/>
                <a:ea typeface="ＤＦＰ中太丸ゴシック体" panose="020F0700010101010101" pitchFamily="50" charset="-128"/>
              </a:rPr>
              <a:t>は１時間で１回入れ替わることから，換気</a:t>
            </a:r>
            <a:r>
              <a:rPr lang="ja-JP" altLang="en-US" sz="2000" dirty="0">
                <a:latin typeface="ＤＦＰ中太丸ゴシック体" panose="020F0700010101010101" pitchFamily="50" charset="-128"/>
                <a:ea typeface="ＤＦＰ中太丸ゴシック体" panose="020F0700010101010101" pitchFamily="50" charset="-128"/>
              </a:rPr>
              <a:t>の</a:t>
            </a:r>
            <a:r>
              <a:rPr lang="ja-JP" altLang="en-US" sz="2000" dirty="0" smtClean="0">
                <a:latin typeface="ＤＦＰ中太丸ゴシック体" panose="020F0700010101010101" pitchFamily="50" charset="-128"/>
                <a:ea typeface="ＤＦＰ中太丸ゴシック体" panose="020F0700010101010101" pitchFamily="50" charset="-128"/>
              </a:rPr>
              <a:t>方法としては休み時間を利用して窓を大きく開けることが必要になる。</a:t>
            </a:r>
            <a:endParaRPr lang="ja-JP" altLang="en-US" sz="2000" dirty="0">
              <a:latin typeface="ＤＦＰ中太丸ゴシック体" panose="020F0700010101010101" pitchFamily="50" charset="-128"/>
              <a:ea typeface="ＤＦＰ中太丸ゴシック体" panose="020F0700010101010101" pitchFamily="50" charset="-128"/>
            </a:endParaRPr>
          </a:p>
        </p:txBody>
      </p:sp>
      <p:grpSp>
        <p:nvGrpSpPr>
          <p:cNvPr id="16" name="グループ化 15"/>
          <p:cNvGrpSpPr/>
          <p:nvPr/>
        </p:nvGrpSpPr>
        <p:grpSpPr>
          <a:xfrm>
            <a:off x="189411" y="2012199"/>
            <a:ext cx="4767830" cy="3170099"/>
            <a:chOff x="189411" y="2012199"/>
            <a:chExt cx="4767830" cy="3170099"/>
          </a:xfrm>
        </p:grpSpPr>
        <p:pic>
          <p:nvPicPr>
            <p:cNvPr id="7" name="図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411" y="2012199"/>
              <a:ext cx="4767830" cy="3170099"/>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48025" y="3246120"/>
              <a:ext cx="1323975" cy="914400"/>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37731" y="3194823"/>
              <a:ext cx="561975" cy="1476375"/>
            </a:xfrm>
            <a:prstGeom prst="rect">
              <a:avLst/>
            </a:prstGeom>
          </p:spPr>
        </p:pic>
        <p:pic>
          <p:nvPicPr>
            <p:cNvPr id="14" name="図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48025" y="2797643"/>
              <a:ext cx="1442968" cy="471826"/>
            </a:xfrm>
            <a:prstGeom prst="rect">
              <a:avLst/>
            </a:prstGeom>
          </p:spPr>
        </p:pic>
        <p:pic>
          <p:nvPicPr>
            <p:cNvPr id="15" name="図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8211738">
              <a:off x="933752" y="2780054"/>
              <a:ext cx="1051391" cy="507003"/>
            </a:xfrm>
            <a:prstGeom prst="rect">
              <a:avLst/>
            </a:prstGeom>
          </p:spPr>
        </p:pic>
      </p:grpSp>
    </p:spTree>
    <p:extLst>
      <p:ext uri="{BB962C8B-B14F-4D97-AF65-F5344CB8AC3E}">
        <p14:creationId xmlns:p14="http://schemas.microsoft.com/office/powerpoint/2010/main" val="2098672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99791"/>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Ｐ太丸ゴシック体" panose="020F0800010101010101" pitchFamily="50" charset="-128"/>
                <a:ea typeface="ＤＦＰ太丸ゴシック体" panose="020F0800010101010101" pitchFamily="50" charset="-128"/>
              </a:rPr>
              <a:t>換気を悪くする例</a:t>
            </a:r>
            <a:endParaRPr lang="ja-JP" altLang="en-US" dirty="0">
              <a:solidFill>
                <a:srgbClr val="002060"/>
              </a:solidFill>
              <a:latin typeface="ＤＦＰ太丸ゴシック体" panose="020F0800010101010101" pitchFamily="50" charset="-128"/>
              <a:ea typeface="ＤＦＰ太丸ゴシック体" panose="020F0800010101010101" pitchFamily="50" charset="-128"/>
            </a:endParaRPr>
          </a:p>
        </p:txBody>
      </p:sp>
      <p:sp>
        <p:nvSpPr>
          <p:cNvPr id="8" name="テキスト ボックス 7"/>
          <p:cNvSpPr txBox="1"/>
          <p:nvPr/>
        </p:nvSpPr>
        <p:spPr>
          <a:xfrm>
            <a:off x="0" y="1129666"/>
            <a:ext cx="9144000" cy="523220"/>
          </a:xfrm>
          <a:prstGeom prst="rect">
            <a:avLst/>
          </a:prstGeom>
          <a:noFill/>
        </p:spPr>
        <p:txBody>
          <a:bodyPr wrap="square" rtlCol="0">
            <a:spAutoFit/>
          </a:bodyPr>
          <a:lstStyle/>
          <a:p>
            <a:pPr algn="ct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欄間</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やドアの</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ガラリへの目張りはだめ</a:t>
            </a:r>
            <a:endParaRPr kumimoji="1"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11" name="正方形/長方形 10"/>
          <p:cNvSpPr/>
          <p:nvPr/>
        </p:nvSpPr>
        <p:spPr>
          <a:xfrm>
            <a:off x="536713" y="5510475"/>
            <a:ext cx="8070573" cy="1015663"/>
          </a:xfrm>
          <a:prstGeom prst="rect">
            <a:avLst/>
          </a:prstGeom>
          <a:solidFill>
            <a:srgbClr val="FFFF99"/>
          </a:solidFill>
          <a:ln>
            <a:solidFill>
              <a:schemeClr val="accent1"/>
            </a:solidFill>
          </a:ln>
        </p:spPr>
        <p:txBody>
          <a:bodyPr wrap="square">
            <a:spAutoFit/>
          </a:bodyPr>
          <a:lstStyle/>
          <a:p>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遮光・通風のための欄間やドアのガラリに目張りしてある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ケースや換気扇の前にカーテンやブラインドで覆ってしまっている様子を時々見かけますが，換気</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をできなくしてしまいますのでやめましょう。</a:t>
            </a:r>
          </a:p>
        </p:txBody>
      </p:sp>
      <p:grpSp>
        <p:nvGrpSpPr>
          <p:cNvPr id="16" name="グループ化 15"/>
          <p:cNvGrpSpPr/>
          <p:nvPr/>
        </p:nvGrpSpPr>
        <p:grpSpPr>
          <a:xfrm>
            <a:off x="755509" y="1741143"/>
            <a:ext cx="7632980" cy="3711556"/>
            <a:chOff x="835159" y="1894114"/>
            <a:chExt cx="7513607" cy="3566160"/>
          </a:xfrm>
        </p:grpSpPr>
        <p:pic>
          <p:nvPicPr>
            <p:cNvPr id="5" name="図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5159" y="1894114"/>
              <a:ext cx="2758727" cy="3566160"/>
            </a:xfrm>
            <a:prstGeom prst="rect">
              <a:avLst/>
            </a:prstGeom>
          </p:spPr>
        </p:pic>
        <p:pic>
          <p:nvPicPr>
            <p:cNvPr id="7" name="図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93886" y="1894114"/>
              <a:ext cx="4754880" cy="3566160"/>
            </a:xfrm>
            <a:prstGeom prst="rect">
              <a:avLst/>
            </a:prstGeom>
          </p:spPr>
        </p:pic>
        <p:pic>
          <p:nvPicPr>
            <p:cNvPr id="13" name="図 12"/>
            <p:cNvPicPr>
              <a:picLocks noChangeAspect="1"/>
            </p:cNvPicPr>
            <p:nvPr/>
          </p:nvPicPr>
          <p:blipFill>
            <a:blip r:embed="rId4">
              <a:extLst>
                <a:ext uri="{28A0092B-C50C-407E-A947-70E740481C1C}">
                  <a14:useLocalDpi xmlns:a14="http://schemas.microsoft.com/office/drawing/2010/main"/>
                </a:ext>
              </a:extLst>
            </a:blip>
            <a:stretch>
              <a:fillRect/>
            </a:stretch>
          </p:blipFill>
          <p:spPr>
            <a:xfrm rot="1440152">
              <a:off x="2820779" y="4071117"/>
              <a:ext cx="752748" cy="550364"/>
            </a:xfrm>
            <a:prstGeom prst="rect">
              <a:avLst/>
            </a:prstGeom>
          </p:spPr>
        </p:pic>
        <p:pic>
          <p:nvPicPr>
            <p:cNvPr id="15" name="図 1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019393">
              <a:off x="1544654" y="3830154"/>
              <a:ext cx="635644" cy="507015"/>
            </a:xfrm>
            <a:prstGeom prst="rect">
              <a:avLst/>
            </a:prstGeom>
          </p:spPr>
        </p:pic>
      </p:grpSp>
      <p:pic>
        <p:nvPicPr>
          <p:cNvPr id="2" name="図 1"/>
          <p:cNvPicPr>
            <a:picLocks noChangeAspect="1"/>
          </p:cNvPicPr>
          <p:nvPr/>
        </p:nvPicPr>
        <p:blipFill>
          <a:blip r:embed="rId6"/>
          <a:stretch>
            <a:fillRect/>
          </a:stretch>
        </p:blipFill>
        <p:spPr>
          <a:xfrm rot="9447145" flipH="1">
            <a:off x="5851060" y="3565169"/>
            <a:ext cx="627880" cy="621934"/>
          </a:xfrm>
          <a:prstGeom prst="rect">
            <a:avLst/>
          </a:prstGeom>
        </p:spPr>
      </p:pic>
    </p:spTree>
    <p:extLst>
      <p:ext uri="{BB962C8B-B14F-4D97-AF65-F5344CB8AC3E}">
        <p14:creationId xmlns:p14="http://schemas.microsoft.com/office/powerpoint/2010/main" val="7035451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35020"/>
            <a:ext cx="9144000" cy="1059487"/>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一酸化炭素</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CO)</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9634" y="2012600"/>
            <a:ext cx="3670663" cy="2752998"/>
          </a:xfrm>
          <a:prstGeom prst="rect">
            <a:avLst/>
          </a:prstGeom>
        </p:spPr>
      </p:pic>
      <p:sp>
        <p:nvSpPr>
          <p:cNvPr id="7" name="テキスト ボックス 6"/>
          <p:cNvSpPr txBox="1"/>
          <p:nvPr/>
        </p:nvSpPr>
        <p:spPr>
          <a:xfrm>
            <a:off x="1449977" y="958692"/>
            <a:ext cx="7125788" cy="954107"/>
          </a:xfrm>
          <a:prstGeom prst="rect">
            <a:avLst/>
          </a:prstGeom>
          <a:noFill/>
        </p:spPr>
        <p:txBody>
          <a:bodyPr wrap="square" rtlCol="0">
            <a:spAutoFit/>
          </a:bodyPr>
          <a:lstStyle/>
          <a:p>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燃焼器具の不完全燃焼で発生するため，</a:t>
            </a:r>
            <a:r>
              <a:rPr kumimoji="1" lang="en-US" altLang="ja-JP" sz="2800" dirty="0" smtClean="0">
                <a:solidFill>
                  <a:srgbClr val="FF0000"/>
                </a:solidFill>
                <a:latin typeface="ＤＦＰ中太丸ゴシック体" panose="020F0700010101010101" pitchFamily="50" charset="-128"/>
                <a:ea typeface="ＤＦＰ中太丸ゴシック体" panose="020F0700010101010101" pitchFamily="50" charset="-128"/>
              </a:rPr>
              <a:t/>
            </a:r>
            <a:br>
              <a:rPr kumimoji="1" lang="en-US" altLang="ja-JP" sz="2800" dirty="0" smtClean="0">
                <a:solidFill>
                  <a:srgbClr val="FF0000"/>
                </a:solidFill>
                <a:latin typeface="ＤＦＰ中太丸ゴシック体" panose="020F0700010101010101" pitchFamily="50" charset="-128"/>
                <a:ea typeface="ＤＦＰ中太丸ゴシック体" panose="020F0700010101010101" pitchFamily="50" charset="-128"/>
              </a:rPr>
            </a:br>
            <a:r>
              <a:rPr kumimoji="1" lang="ja-JP" altLang="en-US" sz="2800" dirty="0" smtClean="0">
                <a:solidFill>
                  <a:srgbClr val="FF0000"/>
                </a:solidFill>
                <a:latin typeface="ＤＦＰ中太丸ゴシック体" panose="020F0700010101010101" pitchFamily="50" charset="-128"/>
                <a:ea typeface="ＤＦＰ中太丸ゴシック体" panose="020F0700010101010101" pitchFamily="50" charset="-128"/>
              </a:rPr>
              <a:t>暖房器具のフィルター等の清掃が必要！</a:t>
            </a:r>
            <a:endParaRPr kumimoji="1" lang="ja-JP" altLang="en-US" sz="2800"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8" name="正方形/長方形 7"/>
          <p:cNvSpPr/>
          <p:nvPr/>
        </p:nvSpPr>
        <p:spPr>
          <a:xfrm>
            <a:off x="339634" y="4792441"/>
            <a:ext cx="8543108" cy="1354217"/>
          </a:xfrm>
          <a:prstGeom prst="rect">
            <a:avLst/>
          </a:prstGeom>
          <a:solidFill>
            <a:srgbClr val="FFFF99"/>
          </a:solidFill>
          <a:ln>
            <a:solidFill>
              <a:schemeClr val="accent1"/>
            </a:solidFill>
          </a:ln>
        </p:spPr>
        <p:txBody>
          <a:bodyPr wrap="square">
            <a:spAutoFit/>
          </a:bodyPr>
          <a:lstStyle/>
          <a:p>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一酸化炭素</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中毒</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は，燃焼</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器具の不完全</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燃焼で発生した</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を含んだ空気を</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呼吸した場合に</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起こる健康影響。</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は無色，無味，無臭の</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気体</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で，空気中</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に拡散した</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場合に気付き難い</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人の血液中で酸素を運ぶヘモグロビン</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との結合力が酸素の</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約</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250</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倍</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も強い</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気体のため，少量</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を吸引してもヘモグロビン</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と</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lang="ja-JP" altLang="en-US" sz="1600" dirty="0" err="1" smtClean="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1600" dirty="0" err="1">
                <a:solidFill>
                  <a:srgbClr val="002060"/>
                </a:solidFill>
                <a:latin typeface="ＤＦＰ中太丸ゴシック体" panose="020F0700010101010101" pitchFamily="50" charset="-128"/>
                <a:ea typeface="ＤＦＰ中太丸ゴシック体" panose="020F0700010101010101" pitchFamily="50" charset="-128"/>
              </a:rPr>
              <a:t>結</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合して</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CO</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ヘモグロビン</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と</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なり，血液</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の酸素運搬能力が</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著しく低下し，酸素不足で窒息を</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起こす</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など非常に危険です。</a:t>
            </a:r>
            <a:endPar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aphicFrame>
        <p:nvGraphicFramePr>
          <p:cNvPr id="29" name="Group 113"/>
          <p:cNvGraphicFramePr>
            <a:graphicFrameLocks noGrp="1"/>
          </p:cNvGraphicFramePr>
          <p:nvPr>
            <p:ph idx="1"/>
            <p:extLst>
              <p:ext uri="{D42A27DB-BD31-4B8C-83A1-F6EECF244321}">
                <p14:modId xmlns:p14="http://schemas.microsoft.com/office/powerpoint/2010/main" val="2761975278"/>
              </p:ext>
            </p:extLst>
          </p:nvPr>
        </p:nvGraphicFramePr>
        <p:xfrm>
          <a:off x="4114801" y="2009784"/>
          <a:ext cx="4781005" cy="2758631"/>
        </p:xfrm>
        <a:graphic>
          <a:graphicData uri="http://schemas.openxmlformats.org/drawingml/2006/table">
            <a:tbl>
              <a:tblPr/>
              <a:tblGrid>
                <a:gridCol w="1447415"/>
                <a:gridCol w="3333590"/>
              </a:tblGrid>
              <a:tr h="372842">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rgbClr val="333300"/>
                          </a:solidFill>
                          <a:effectLst/>
                          <a:latin typeface="ＤＦＰ太丸ゴシック体" pitchFamily="50" charset="-128"/>
                          <a:ea typeface="ＤＦＰ太丸ゴシック体" pitchFamily="50" charset="-128"/>
                        </a:rPr>
                        <a:t>空気中の</a:t>
                      </a:r>
                      <a:endParaRPr kumimoji="0" lang="en-US" altLang="ja-JP" sz="1200" b="0" i="0" u="none" strike="noStrike" cap="none" normalizeH="0" baseline="0" dirty="0" smtClean="0">
                        <a:ln>
                          <a:noFill/>
                        </a:ln>
                        <a:solidFill>
                          <a:srgbClr val="333300"/>
                        </a:solidFill>
                        <a:effectLst/>
                        <a:latin typeface="ＤＦＰ太丸ゴシック体" pitchFamily="50" charset="-128"/>
                        <a:ea typeface="ＤＦＰ太丸ゴシック体" pitchFamily="50" charset="-128"/>
                      </a:endParaRPr>
                    </a:p>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rgbClr val="333300"/>
                          </a:solidFill>
                          <a:effectLst/>
                          <a:latin typeface="ＤＦＰ太丸ゴシック体" pitchFamily="50" charset="-128"/>
                          <a:ea typeface="ＤＦＰ太丸ゴシック体" pitchFamily="50" charset="-128"/>
                        </a:rPr>
                        <a:t>一酸化炭素濃度</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0" i="0" u="none" strike="noStrike" cap="none" normalizeH="0" baseline="0" dirty="0" smtClean="0">
                          <a:ln>
                            <a:noFill/>
                          </a:ln>
                          <a:solidFill>
                            <a:srgbClr val="333300"/>
                          </a:solidFill>
                          <a:effectLst/>
                          <a:latin typeface="ＤＦＰ太丸ゴシック体" pitchFamily="50" charset="-128"/>
                          <a:ea typeface="ＤＦＰ太丸ゴシック体" pitchFamily="50" charset="-128"/>
                        </a:rPr>
                        <a:t>吸入時間と中毒症状</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8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０．０２％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２～３時間で前頭部に軽度の頭痛</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7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０．０４％</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１～２時間で前頭痛・吐き気，</a:t>
                      </a:r>
                      <a:r>
                        <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2.5</a:t>
                      </a: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a:t>
                      </a:r>
                      <a:r>
                        <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3.5</a:t>
                      </a: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時間で後頭痛</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7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０．０８％</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45</a:t>
                      </a: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分間で頭痛・めまい・吐き気・けいれん，</a:t>
                      </a:r>
                      <a:endPar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２時間で失神</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8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０．１６％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20</a:t>
                      </a: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分間で頭痛・めまい・吐き気，２時間で死亡</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8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smtClean="0">
                          <a:ln>
                            <a:noFill/>
                          </a:ln>
                          <a:solidFill>
                            <a:srgbClr val="333300"/>
                          </a:solidFill>
                          <a:effectLst/>
                          <a:latin typeface="ＤＦＰ中丸ゴシック体" pitchFamily="50" charset="-128"/>
                          <a:ea typeface="ＤＦＰ中丸ゴシック体" pitchFamily="50" charset="-128"/>
                        </a:rPr>
                        <a:t>０．３２％</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５～</a:t>
                      </a:r>
                      <a:r>
                        <a:rPr kumimoji="0" lang="en-US" altLang="ja-JP"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10</a:t>
                      </a: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分間で頭痛・めまい，３０分で死亡</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8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smtClean="0">
                          <a:ln>
                            <a:noFill/>
                          </a:ln>
                          <a:solidFill>
                            <a:srgbClr val="333300"/>
                          </a:solidFill>
                          <a:effectLst/>
                          <a:latin typeface="ＤＦＰ中丸ゴシック体" pitchFamily="50" charset="-128"/>
                          <a:ea typeface="ＤＦＰ中丸ゴシック体" pitchFamily="50" charset="-128"/>
                        </a:rPr>
                        <a:t>０．６４％</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１～２分間で頭痛・めまい，１５～３０分で死亡</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8817">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ja-JP" altLang="en-US" sz="1200" b="1" i="0" u="none" strike="noStrike" cap="none" normalizeH="0" baseline="0" smtClean="0">
                          <a:ln>
                            <a:noFill/>
                          </a:ln>
                          <a:solidFill>
                            <a:srgbClr val="333300"/>
                          </a:solidFill>
                          <a:effectLst/>
                          <a:latin typeface="ＤＦＰ中丸ゴシック体" pitchFamily="50" charset="-128"/>
                          <a:ea typeface="ＤＦＰ中丸ゴシック体" pitchFamily="50" charset="-128"/>
                        </a:rPr>
                        <a:t>１．２８％</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ja-JP" altLang="en-US" sz="1000" b="1" i="0" u="none" strike="noStrike" cap="none" normalizeH="0" baseline="0" dirty="0" smtClean="0">
                          <a:ln>
                            <a:noFill/>
                          </a:ln>
                          <a:solidFill>
                            <a:srgbClr val="333300"/>
                          </a:solidFill>
                          <a:effectLst/>
                          <a:latin typeface="ＤＦＰ中丸ゴシック体" pitchFamily="50" charset="-128"/>
                          <a:ea typeface="ＤＦＰ中丸ゴシック体" pitchFamily="50" charset="-128"/>
                        </a:rPr>
                        <a:t>１～３分間で死亡</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 name="テキスト ボックス 29"/>
          <p:cNvSpPr txBox="1"/>
          <p:nvPr/>
        </p:nvSpPr>
        <p:spPr>
          <a:xfrm>
            <a:off x="767695" y="6116307"/>
            <a:ext cx="8376305" cy="646331"/>
          </a:xfrm>
          <a:prstGeom prst="rect">
            <a:avLst/>
          </a:prstGeom>
          <a:noFill/>
        </p:spPr>
        <p:txBody>
          <a:bodyPr wrap="square" rtlCol="0">
            <a:spAutoFit/>
          </a:bodyPr>
          <a:lstStyle/>
          <a:p>
            <a:r>
              <a:rPr kumimoji="1"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＜注意＞　</a:t>
            </a:r>
            <a:r>
              <a:rPr kumimoji="1"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rPr>
              <a:t>FF</a:t>
            </a:r>
            <a:r>
              <a:rPr kumimoji="1"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式の暖房機器であっても排気ガスが室内に漏れ出す，外から</a:t>
            </a:r>
            <a:r>
              <a:rPr kumimoji="1"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rPr>
              <a:t/>
            </a:r>
            <a:br>
              <a:rPr kumimoji="1" lang="en-US" altLang="ja-JP" dirty="0" smtClean="0">
                <a:solidFill>
                  <a:srgbClr val="333300"/>
                </a:solidFill>
                <a:latin typeface="ＤＦＰ中太丸ゴシック体" panose="020F0700010101010101" pitchFamily="50" charset="-128"/>
                <a:ea typeface="ＤＦＰ中太丸ゴシック体" panose="020F0700010101010101" pitchFamily="50" charset="-128"/>
              </a:rPr>
            </a:br>
            <a:r>
              <a:rPr kumimoji="1" lang="ja-JP" altLang="en-US" dirty="0" smtClean="0">
                <a:solidFill>
                  <a:srgbClr val="333300"/>
                </a:solidFill>
                <a:latin typeface="ＤＦＰ中太丸ゴシック体" panose="020F0700010101010101" pitchFamily="50" charset="-128"/>
                <a:ea typeface="ＤＦＰ中太丸ゴシック体" panose="020F0700010101010101" pitchFamily="50" charset="-128"/>
              </a:rPr>
              <a:t>　　　　　環流することがあるため注意が必要です。</a:t>
            </a:r>
            <a:endParaRPr kumimoji="1" lang="ja-JP" altLang="en-US" dirty="0">
              <a:solidFill>
                <a:srgbClr val="3333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019337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グループ化 31"/>
          <p:cNvGrpSpPr/>
          <p:nvPr/>
        </p:nvGrpSpPr>
        <p:grpSpPr>
          <a:xfrm>
            <a:off x="3302961" y="1563254"/>
            <a:ext cx="5409888" cy="2765051"/>
            <a:chOff x="3373480" y="2281167"/>
            <a:chExt cx="5409888" cy="2765051"/>
          </a:xfrm>
        </p:grpSpPr>
        <p:grpSp>
          <p:nvGrpSpPr>
            <p:cNvPr id="7" name="Group 28"/>
            <p:cNvGrpSpPr>
              <a:grpSpLocks/>
            </p:cNvGrpSpPr>
            <p:nvPr/>
          </p:nvGrpSpPr>
          <p:grpSpPr bwMode="auto">
            <a:xfrm>
              <a:off x="3373480" y="2281167"/>
              <a:ext cx="5409888" cy="2765051"/>
              <a:chOff x="217" y="911"/>
              <a:chExt cx="6146" cy="2753"/>
            </a:xfrm>
            <a:noFill/>
          </p:grpSpPr>
          <p:graphicFrame>
            <p:nvGraphicFramePr>
              <p:cNvPr id="8" name="Object 2"/>
              <p:cNvGraphicFramePr>
                <a:graphicFrameLocks noChangeAspect="1"/>
              </p:cNvGraphicFramePr>
              <p:nvPr>
                <p:extLst>
                  <p:ext uri="{D42A27DB-BD31-4B8C-83A1-F6EECF244321}">
                    <p14:modId xmlns:p14="http://schemas.microsoft.com/office/powerpoint/2010/main" val="38902833"/>
                  </p:ext>
                </p:extLst>
              </p:nvPr>
            </p:nvGraphicFramePr>
            <p:xfrm>
              <a:off x="217" y="911"/>
              <a:ext cx="6146" cy="2753"/>
            </p:xfrm>
            <a:graphic>
              <a:graphicData uri="http://schemas.openxmlformats.org/presentationml/2006/ole">
                <mc:AlternateContent xmlns:mc="http://schemas.openxmlformats.org/markup-compatibility/2006">
                  <mc:Choice xmlns:v="urn:schemas-microsoft-com:vml" Requires="v">
                    <p:oleObj spid="_x0000_s1074" name="グラフ" r:id="rId4" imgW="7086651" imgH="3581314" progId="Excel.Sheet.8">
                      <p:embed/>
                    </p:oleObj>
                  </mc:Choice>
                  <mc:Fallback>
                    <p:oleObj name="グラフ" r:id="rId4" imgW="7086651" imgH="3581314"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 y="911"/>
                            <a:ext cx="6146" cy="2753"/>
                          </a:xfrm>
                          <a:prstGeom prst="rect">
                            <a:avLst/>
                          </a:prstGeom>
                          <a:noFill/>
                          <a:ln>
                            <a:noFill/>
                          </a:ln>
                          <a:effectLst/>
                          <a:extLst/>
                        </p:spPr>
                      </p:pic>
                    </p:oleObj>
                  </mc:Fallback>
                </mc:AlternateContent>
              </a:graphicData>
            </a:graphic>
          </p:graphicFrame>
          <p:sp>
            <p:nvSpPr>
              <p:cNvPr id="9" name="Text Box 5"/>
              <p:cNvSpPr txBox="1">
                <a:spLocks noChangeArrowheads="1"/>
              </p:cNvSpPr>
              <p:nvPr/>
            </p:nvSpPr>
            <p:spPr bwMode="auto">
              <a:xfrm>
                <a:off x="3953" y="2976"/>
                <a:ext cx="2304" cy="244"/>
              </a:xfrm>
              <a:prstGeom prst="rect">
                <a:avLst/>
              </a:prstGeom>
              <a:grpFill/>
              <a:ln w="19050" algn="ctr">
                <a:noFill/>
                <a:miter lim="800000"/>
                <a:headEnd/>
                <a:tailEnd/>
              </a:ln>
              <a:effectLst/>
            </p:spPr>
            <p:txBody>
              <a:bodyPr wrap="square">
                <a:spAutoFit/>
              </a:bodyPr>
              <a:lstStyle/>
              <a:p>
                <a:pPr marL="342900" marR="0" lvl="0" indent="-342900" defTabSz="914400" eaLnBrk="1" fontAlgn="base" latinLnBrk="0" hangingPunct="1">
                  <a:lnSpc>
                    <a:spcPct val="90000"/>
                  </a:lnSpc>
                  <a:spcBef>
                    <a:spcPct val="50000"/>
                  </a:spcBef>
                  <a:spcAft>
                    <a:spcPct val="0"/>
                  </a:spcAft>
                  <a:buClr>
                    <a:srgbClr val="FF6600"/>
                  </a:buClr>
                  <a:buSzPct val="80000"/>
                  <a:buFont typeface="Wingdings" pitchFamily="2" charset="2"/>
                  <a:buNone/>
                  <a:tabLst/>
                  <a:defRPr/>
                </a:pPr>
                <a:r>
                  <a:rPr kumimoji="0" lang="en-US" altLang="ja-JP" sz="1100" i="0" u="none" strike="noStrike" kern="0" cap="none" spc="0" normalizeH="0" baseline="0" noProof="0" dirty="0" smtClean="0">
                    <a:ln>
                      <a:noFill/>
                    </a:ln>
                    <a:solidFill>
                      <a:srgbClr val="000000"/>
                    </a:solidFill>
                    <a:effectLst/>
                    <a:uLnTx/>
                    <a:uFillTx/>
                    <a:latin typeface="ＭＳ Ｐゴシック" pitchFamily="50" charset="-128"/>
                  </a:rPr>
                  <a:t>MODEL:4150</a:t>
                </a:r>
                <a:r>
                  <a:rPr kumimoji="0" lang="ja-JP" altLang="en-US" sz="1100" i="0" u="none" strike="noStrike" kern="0" cap="none" spc="0" normalizeH="0" baseline="0" noProof="0" dirty="0" smtClean="0">
                    <a:ln>
                      <a:noFill/>
                    </a:ln>
                    <a:solidFill>
                      <a:srgbClr val="000000"/>
                    </a:solidFill>
                    <a:effectLst/>
                    <a:uLnTx/>
                    <a:uFillTx/>
                    <a:latin typeface="ＭＳ Ｐゴシック" pitchFamily="50" charset="-128"/>
                  </a:rPr>
                  <a:t>による連続測定</a:t>
                </a:r>
              </a:p>
            </p:txBody>
          </p:sp>
          <p:sp>
            <p:nvSpPr>
              <p:cNvPr id="16" name="Text Box 15"/>
              <p:cNvSpPr txBox="1">
                <a:spLocks noChangeArrowheads="1"/>
              </p:cNvSpPr>
              <p:nvPr/>
            </p:nvSpPr>
            <p:spPr bwMode="auto">
              <a:xfrm>
                <a:off x="3570" y="2024"/>
                <a:ext cx="383" cy="1173"/>
              </a:xfrm>
              <a:prstGeom prst="rect">
                <a:avLst/>
              </a:prstGeom>
              <a:grpFill/>
              <a:ln w="19050" algn="ctr">
                <a:noFill/>
                <a:miter lim="800000"/>
                <a:headEnd/>
                <a:tailEnd/>
              </a:ln>
              <a:effectLst/>
            </p:spPr>
            <p:txBody>
              <a:bodyPr vert="eaVert" wrap="square">
                <a:spAutoFit/>
              </a:bodyPr>
              <a:lstStyle/>
              <a:p>
                <a:pPr marL="342900" marR="0" lvl="0" indent="-342900" defTabSz="914400" eaLnBrk="1" fontAlgn="base" latinLnBrk="0" hangingPunct="1">
                  <a:lnSpc>
                    <a:spcPct val="90000"/>
                  </a:lnSpc>
                  <a:spcBef>
                    <a:spcPct val="50000"/>
                  </a:spcBef>
                  <a:spcAft>
                    <a:spcPct val="0"/>
                  </a:spcAft>
                  <a:buClr>
                    <a:srgbClr val="FF6600"/>
                  </a:buClr>
                  <a:buSzPct val="80000"/>
                  <a:buFont typeface="Wingdings" pitchFamily="2" charset="2"/>
                  <a:buNone/>
                  <a:tabLst/>
                  <a:defRPr/>
                </a:pPr>
                <a:r>
                  <a:rPr kumimoji="0" lang="ja-JP" altLang="en-US" sz="1100" b="1" i="0" u="none" strike="noStrike" kern="0" cap="none" spc="0" normalizeH="0" baseline="0" noProof="0" dirty="0" smtClean="0">
                    <a:ln>
                      <a:noFill/>
                    </a:ln>
                    <a:solidFill>
                      <a:srgbClr val="FFFFFF"/>
                    </a:solidFill>
                    <a:effectLst/>
                    <a:uLnTx/>
                    <a:uFillTx/>
                    <a:latin typeface="ＭＳ Ｐゴシック" pitchFamily="50" charset="-128"/>
                  </a:rPr>
                  <a:t>ストーブ停止</a:t>
                </a:r>
              </a:p>
            </p:txBody>
          </p:sp>
          <p:sp>
            <p:nvSpPr>
              <p:cNvPr id="17" name="Text Box 16"/>
              <p:cNvSpPr txBox="1">
                <a:spLocks noChangeArrowheads="1"/>
              </p:cNvSpPr>
              <p:nvPr/>
            </p:nvSpPr>
            <p:spPr bwMode="auto">
              <a:xfrm>
                <a:off x="3207" y="2024"/>
                <a:ext cx="383" cy="862"/>
              </a:xfrm>
              <a:prstGeom prst="rect">
                <a:avLst/>
              </a:prstGeom>
              <a:grpFill/>
              <a:ln w="19050" algn="ctr">
                <a:noFill/>
                <a:miter lim="800000"/>
                <a:headEnd/>
                <a:tailEnd/>
              </a:ln>
              <a:effectLst/>
            </p:spPr>
            <p:txBody>
              <a:bodyPr vert="eaVert">
                <a:spAutoFit/>
              </a:bodyPr>
              <a:lstStyle/>
              <a:p>
                <a:pPr marL="342900" marR="0" lvl="0" indent="-342900" defTabSz="914400" eaLnBrk="1" fontAlgn="base" latinLnBrk="0" hangingPunct="1">
                  <a:lnSpc>
                    <a:spcPct val="90000"/>
                  </a:lnSpc>
                  <a:spcBef>
                    <a:spcPct val="50000"/>
                  </a:spcBef>
                  <a:spcAft>
                    <a:spcPct val="0"/>
                  </a:spcAft>
                  <a:buClr>
                    <a:srgbClr val="FF6600"/>
                  </a:buClr>
                  <a:buSzPct val="80000"/>
                  <a:buFont typeface="Wingdings" pitchFamily="2" charset="2"/>
                  <a:buNone/>
                  <a:tabLst/>
                  <a:defRPr/>
                </a:pPr>
                <a:r>
                  <a:rPr kumimoji="0" lang="ja-JP" altLang="en-US" sz="1100" b="1" i="0" u="none" strike="noStrike" kern="0" cap="none" spc="0" normalizeH="0" baseline="0" noProof="0" dirty="0" smtClean="0">
                    <a:ln>
                      <a:noFill/>
                    </a:ln>
                    <a:solidFill>
                      <a:srgbClr val="FFFFFF"/>
                    </a:solidFill>
                    <a:effectLst/>
                    <a:uLnTx/>
                    <a:uFillTx/>
                    <a:latin typeface="ＭＳ Ｐゴシック" pitchFamily="50" charset="-128"/>
                  </a:rPr>
                  <a:t>窓閉</a:t>
                </a:r>
              </a:p>
            </p:txBody>
          </p:sp>
          <p:sp>
            <p:nvSpPr>
              <p:cNvPr id="18" name="Text Box 17"/>
              <p:cNvSpPr txBox="1">
                <a:spLocks noChangeArrowheads="1"/>
              </p:cNvSpPr>
              <p:nvPr/>
            </p:nvSpPr>
            <p:spPr bwMode="auto">
              <a:xfrm>
                <a:off x="2754" y="2024"/>
                <a:ext cx="383" cy="1089"/>
              </a:xfrm>
              <a:prstGeom prst="rect">
                <a:avLst/>
              </a:prstGeom>
              <a:grpFill/>
              <a:ln w="19050" algn="ctr">
                <a:noFill/>
                <a:miter lim="800000"/>
                <a:headEnd/>
                <a:tailEnd/>
              </a:ln>
              <a:effectLst/>
            </p:spPr>
            <p:txBody>
              <a:bodyPr vert="eaVert">
                <a:spAutoFit/>
              </a:bodyPr>
              <a:lstStyle/>
              <a:p>
                <a:pPr marL="342900" marR="0" lvl="0" indent="-342900" defTabSz="914400" eaLnBrk="1" fontAlgn="base" latinLnBrk="0" hangingPunct="1">
                  <a:lnSpc>
                    <a:spcPct val="90000"/>
                  </a:lnSpc>
                  <a:spcBef>
                    <a:spcPct val="50000"/>
                  </a:spcBef>
                  <a:spcAft>
                    <a:spcPct val="0"/>
                  </a:spcAft>
                  <a:buClr>
                    <a:srgbClr val="FF6600"/>
                  </a:buClr>
                  <a:buSzPct val="80000"/>
                  <a:buFont typeface="Wingdings" pitchFamily="2" charset="2"/>
                  <a:buNone/>
                  <a:tabLst/>
                  <a:defRPr/>
                </a:pPr>
                <a:r>
                  <a:rPr kumimoji="0" lang="ja-JP" altLang="en-US" sz="1100" b="1" i="0" u="none" strike="noStrike" kern="0" cap="none" spc="0" normalizeH="0" baseline="0" noProof="0" dirty="0" smtClean="0">
                    <a:ln>
                      <a:noFill/>
                    </a:ln>
                    <a:solidFill>
                      <a:srgbClr val="FFFFFF"/>
                    </a:solidFill>
                    <a:effectLst/>
                    <a:uLnTx/>
                    <a:uFillTx/>
                    <a:latin typeface="ＭＳ Ｐゴシック" pitchFamily="50" charset="-128"/>
                  </a:rPr>
                  <a:t>窓を一部開</a:t>
                </a:r>
              </a:p>
            </p:txBody>
          </p:sp>
          <p:sp>
            <p:nvSpPr>
              <p:cNvPr id="19" name="Line 18"/>
              <p:cNvSpPr>
                <a:spLocks noChangeShapeType="1"/>
              </p:cNvSpPr>
              <p:nvPr/>
            </p:nvSpPr>
            <p:spPr bwMode="auto">
              <a:xfrm flipH="1" flipV="1">
                <a:off x="2895" y="1611"/>
                <a:ext cx="52" cy="368"/>
              </a:xfrm>
              <a:prstGeom prst="line">
                <a:avLst/>
              </a:prstGeom>
              <a:grpFill/>
              <a:ln w="25400">
                <a:solidFill>
                  <a:srgbClr val="FFFFFF"/>
                </a:solidFill>
                <a:round/>
                <a:headEnd/>
                <a:tailEnd type="arrow" w="lg" len="lg"/>
              </a:ln>
              <a:effectLst/>
            </p:spPr>
            <p:txBody>
              <a:bodyPr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ja-JP" altLang="en-US" sz="1800" b="0" i="0" u="none" strike="noStrike" kern="0" cap="none" spc="0" normalizeH="0" baseline="0" noProof="0" smtClean="0">
                  <a:ln>
                    <a:noFill/>
                  </a:ln>
                  <a:solidFill>
                    <a:srgbClr val="000000"/>
                  </a:solidFill>
                  <a:effectLst/>
                  <a:uLnTx/>
                  <a:uFillTx/>
                  <a:latin typeface="Arial" charset="0"/>
                  <a:ea typeface="ＤＦＰ太丸ゴシック体" pitchFamily="50" charset="-128"/>
                </a:endParaRPr>
              </a:p>
            </p:txBody>
          </p:sp>
          <p:sp>
            <p:nvSpPr>
              <p:cNvPr id="20" name="Line 19"/>
              <p:cNvSpPr>
                <a:spLocks noChangeShapeType="1"/>
              </p:cNvSpPr>
              <p:nvPr/>
            </p:nvSpPr>
            <p:spPr bwMode="auto">
              <a:xfrm flipV="1">
                <a:off x="3438" y="1695"/>
                <a:ext cx="77" cy="238"/>
              </a:xfrm>
              <a:prstGeom prst="line">
                <a:avLst/>
              </a:prstGeom>
              <a:grpFill/>
              <a:ln w="25400">
                <a:solidFill>
                  <a:srgbClr val="FFFFFF"/>
                </a:solidFill>
                <a:round/>
                <a:headEnd/>
                <a:tailEnd type="arrow" w="lg" len="lg"/>
              </a:ln>
              <a:effectLst/>
            </p:spPr>
            <p:txBody>
              <a:bodyPr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ja-JP" altLang="en-US" sz="1800" b="0" i="0" u="none" strike="noStrike" kern="0" cap="none" spc="0" normalizeH="0" baseline="0" noProof="0" smtClean="0">
                  <a:ln>
                    <a:noFill/>
                  </a:ln>
                  <a:solidFill>
                    <a:srgbClr val="000000"/>
                  </a:solidFill>
                  <a:effectLst/>
                  <a:uLnTx/>
                  <a:uFillTx/>
                  <a:latin typeface="Arial" charset="0"/>
                  <a:ea typeface="ＤＦＰ太丸ゴシック体" pitchFamily="50" charset="-128"/>
                </a:endParaRPr>
              </a:p>
            </p:txBody>
          </p:sp>
          <p:sp>
            <p:nvSpPr>
              <p:cNvPr id="21" name="Line 20"/>
              <p:cNvSpPr>
                <a:spLocks noChangeShapeType="1"/>
              </p:cNvSpPr>
              <p:nvPr/>
            </p:nvSpPr>
            <p:spPr bwMode="auto">
              <a:xfrm flipV="1">
                <a:off x="3804" y="1695"/>
                <a:ext cx="149" cy="284"/>
              </a:xfrm>
              <a:prstGeom prst="line">
                <a:avLst/>
              </a:prstGeom>
              <a:grpFill/>
              <a:ln w="25400">
                <a:solidFill>
                  <a:srgbClr val="FFFFFF"/>
                </a:solidFill>
                <a:round/>
                <a:headEnd/>
                <a:tailEnd type="arrow" w="lg" len="lg"/>
              </a:ln>
              <a:effectLst/>
            </p:spPr>
            <p:txBody>
              <a:bodyPr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ja-JP" altLang="en-US" sz="1800" b="0" i="0" u="none" strike="noStrike" kern="0" cap="none" spc="0" normalizeH="0" baseline="0" noProof="0" smtClean="0">
                  <a:ln>
                    <a:noFill/>
                  </a:ln>
                  <a:solidFill>
                    <a:srgbClr val="000000"/>
                  </a:solidFill>
                  <a:effectLst/>
                  <a:uLnTx/>
                  <a:uFillTx/>
                  <a:latin typeface="Arial" charset="0"/>
                  <a:ea typeface="ＤＦＰ太丸ゴシック体" pitchFamily="50" charset="-128"/>
                </a:endParaRPr>
              </a:p>
            </p:txBody>
          </p:sp>
          <p:sp>
            <p:nvSpPr>
              <p:cNvPr id="22" name="Text Box 22"/>
              <p:cNvSpPr txBox="1">
                <a:spLocks noChangeArrowheads="1"/>
              </p:cNvSpPr>
              <p:nvPr/>
            </p:nvSpPr>
            <p:spPr bwMode="auto">
              <a:xfrm>
                <a:off x="742" y="1389"/>
                <a:ext cx="399" cy="1043"/>
              </a:xfrm>
              <a:prstGeom prst="rect">
                <a:avLst/>
              </a:prstGeom>
              <a:grpFill/>
              <a:ln w="19050" algn="ctr">
                <a:noFill/>
                <a:miter lim="800000"/>
                <a:headEnd/>
                <a:tailEnd/>
              </a:ln>
              <a:effectLst/>
            </p:spPr>
            <p:txBody>
              <a:bodyPr vert="eaVert">
                <a:spAutoFit/>
              </a:bodyPr>
              <a:lstStyle/>
              <a:p>
                <a:pPr marL="342900" marR="0" lvl="0" indent="-342900" defTabSz="914400" eaLnBrk="1" fontAlgn="base" latinLnBrk="0" hangingPunct="1">
                  <a:lnSpc>
                    <a:spcPct val="90000"/>
                  </a:lnSpc>
                  <a:spcBef>
                    <a:spcPct val="50000"/>
                  </a:spcBef>
                  <a:spcAft>
                    <a:spcPct val="0"/>
                  </a:spcAft>
                  <a:buClr>
                    <a:srgbClr val="FF6600"/>
                  </a:buClr>
                  <a:buSzPct val="80000"/>
                  <a:buFont typeface="Wingdings" pitchFamily="2" charset="2"/>
                  <a:buNone/>
                  <a:tabLst/>
                  <a:defRPr/>
                </a:pPr>
                <a:r>
                  <a:rPr kumimoji="0" lang="ja-JP" altLang="en-US" sz="1200" b="1" i="0" u="none" strike="noStrike" kern="0" cap="none" spc="0" normalizeH="0" baseline="0" noProof="0" dirty="0" smtClean="0">
                    <a:ln>
                      <a:noFill/>
                    </a:ln>
                    <a:solidFill>
                      <a:srgbClr val="FF0000"/>
                    </a:solidFill>
                    <a:effectLst/>
                    <a:uLnTx/>
                    <a:uFillTx/>
                    <a:latin typeface="ＤＦＰ中太丸ゴシック体" panose="020F0700010101010101" pitchFamily="50" charset="-128"/>
                    <a:ea typeface="ＤＦＰ中太丸ゴシック体" panose="020F0700010101010101" pitchFamily="50" charset="-128"/>
                  </a:rPr>
                  <a:t>ストｰブ点火</a:t>
                </a:r>
              </a:p>
            </p:txBody>
          </p:sp>
          <p:sp>
            <p:nvSpPr>
              <p:cNvPr id="23" name="Line 23"/>
              <p:cNvSpPr>
                <a:spLocks noChangeShapeType="1"/>
              </p:cNvSpPr>
              <p:nvPr/>
            </p:nvSpPr>
            <p:spPr bwMode="auto">
              <a:xfrm flipH="1">
                <a:off x="807" y="2387"/>
                <a:ext cx="148" cy="499"/>
              </a:xfrm>
              <a:prstGeom prst="line">
                <a:avLst/>
              </a:prstGeom>
              <a:grpFill/>
              <a:ln w="25400">
                <a:solidFill>
                  <a:srgbClr val="FF0000"/>
                </a:solidFill>
                <a:round/>
                <a:headEnd/>
                <a:tailEnd type="arrow" w="lg" len="lg"/>
              </a:ln>
              <a:effectLst/>
            </p:spPr>
            <p:txBody>
              <a:bodyPr anchor="ctr"/>
              <a:lstStyle/>
              <a:p>
                <a:pPr marL="0" marR="0" lvl="0" indent="0" algn="ctr" defTabSz="914400" eaLnBrk="1" fontAlgn="base" latinLnBrk="0" hangingPunct="1">
                  <a:lnSpc>
                    <a:spcPct val="100000"/>
                  </a:lnSpc>
                  <a:spcBef>
                    <a:spcPct val="50000"/>
                  </a:spcBef>
                  <a:spcAft>
                    <a:spcPct val="0"/>
                  </a:spcAft>
                  <a:buClrTx/>
                  <a:buSzTx/>
                  <a:buFontTx/>
                  <a:buNone/>
                  <a:tabLst/>
                  <a:defRPr/>
                </a:pPr>
                <a:endParaRPr kumimoji="0" lang="ja-JP" altLang="en-US" sz="1800" b="0" i="0" u="none" strike="noStrike" kern="0" cap="none" spc="0" normalizeH="0" baseline="0" noProof="0" smtClean="0">
                  <a:ln>
                    <a:noFill/>
                  </a:ln>
                  <a:solidFill>
                    <a:srgbClr val="000000"/>
                  </a:solidFill>
                  <a:effectLst/>
                  <a:uLnTx/>
                  <a:uFillTx/>
                  <a:latin typeface="Arial" charset="0"/>
                  <a:ea typeface="ＤＦＰ太丸ゴシック体" pitchFamily="50" charset="-128"/>
                </a:endParaRPr>
              </a:p>
            </p:txBody>
          </p:sp>
        </p:grpSp>
        <p:sp>
          <p:nvSpPr>
            <p:cNvPr id="31" name="テキスト ボックス 30"/>
            <p:cNvSpPr txBox="1"/>
            <p:nvPr/>
          </p:nvSpPr>
          <p:spPr>
            <a:xfrm>
              <a:off x="6889462" y="3543797"/>
              <a:ext cx="1126899" cy="738664"/>
            </a:xfrm>
            <a:prstGeom prst="rect">
              <a:avLst/>
            </a:prstGeom>
            <a:solidFill>
              <a:schemeClr val="bg1"/>
            </a:solidFill>
          </p:spPr>
          <p:txBody>
            <a:bodyPr wrap="square" rtlCol="0">
              <a:spAutoFit/>
            </a:bodyPr>
            <a:lstStyle/>
            <a:p>
              <a:pPr algn="ctr"/>
              <a:r>
                <a:rPr kumimoji="1" lang="ja-JP" altLang="en-US" sz="1400" b="1" dirty="0" smtClean="0">
                  <a:solidFill>
                    <a:srgbClr val="333300"/>
                  </a:solidFill>
                </a:rPr>
                <a:t>換気を行わないと減っていかない</a:t>
              </a:r>
              <a:endParaRPr kumimoji="1" lang="ja-JP" altLang="en-US" sz="1400" b="1" dirty="0">
                <a:solidFill>
                  <a:srgbClr val="333300"/>
                </a:solidFill>
              </a:endParaRPr>
            </a:p>
          </p:txBody>
        </p:sp>
      </p:grpSp>
      <p:sp>
        <p:nvSpPr>
          <p:cNvPr id="4" name="タイトル 1"/>
          <p:cNvSpPr txBox="1">
            <a:spLocks/>
          </p:cNvSpPr>
          <p:nvPr/>
        </p:nvSpPr>
        <p:spPr>
          <a:xfrm>
            <a:off x="0" y="7311"/>
            <a:ext cx="9144000" cy="1087196"/>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二酸化窒素</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NO</a:t>
            </a:r>
            <a:r>
              <a:rPr lang="en-US" altLang="ja-JP" baseline="-10000" dirty="0" smtClean="0">
                <a:solidFill>
                  <a:srgbClr val="002060"/>
                </a:solidFill>
                <a:latin typeface="ＤＦＰ中太丸ゴシック体" panose="020F0700010101010101" pitchFamily="50" charset="-128"/>
                <a:ea typeface="ＤＦＰ中太丸ゴシック体" panose="020F0700010101010101" pitchFamily="50" charset="-128"/>
              </a:rPr>
              <a:t>2</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430399" y="788010"/>
            <a:ext cx="8391918" cy="1200329"/>
          </a:xfrm>
          <a:prstGeom prst="rect">
            <a:avLst/>
          </a:prstGeom>
        </p:spPr>
        <p:txBody>
          <a:bodyPr wrap="square">
            <a:spAutoFit/>
          </a:bodyPr>
          <a:lstStyle/>
          <a:p>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都市</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ガス，プロパン，電気</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（ヒーター</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）であろうが，高温（燃焼等）であれば大気中</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の窒素と反応</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して発生し大気汚染の元ともなるので注意する</a:t>
            </a:r>
            <a:endPar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pic>
        <p:nvPicPr>
          <p:cNvPr id="27" name="図 2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0398" y="2012293"/>
            <a:ext cx="2903217" cy="2177413"/>
          </a:xfrm>
          <a:prstGeom prst="rect">
            <a:avLst/>
          </a:prstGeom>
        </p:spPr>
      </p:pic>
      <p:sp>
        <p:nvSpPr>
          <p:cNvPr id="28" name="Rectangle 9"/>
          <p:cNvSpPr>
            <a:spLocks noChangeArrowheads="1"/>
          </p:cNvSpPr>
          <p:nvPr/>
        </p:nvSpPr>
        <p:spPr bwMode="auto">
          <a:xfrm>
            <a:off x="331303" y="4209423"/>
            <a:ext cx="8491014" cy="1815882"/>
          </a:xfrm>
          <a:prstGeom prst="rect">
            <a:avLst/>
          </a:prstGeom>
          <a:solidFill>
            <a:srgbClr val="FFFF99"/>
          </a:solidFill>
          <a:ln w="19050" algn="ctr">
            <a:solidFill>
              <a:srgbClr val="0070C0"/>
            </a:solidFill>
            <a:miter lim="800000"/>
            <a:headEnd/>
            <a:tailEnd/>
          </a:ln>
          <a:effectLst/>
        </p:spPr>
        <p:txBody>
          <a:bodyPr wrap="square" anchor="ctr">
            <a:spAutoFit/>
          </a:bodyPr>
          <a:lstStyle/>
          <a:p>
            <a:pPr marL="263525" indent="-263525" algn="l">
              <a:spcBef>
                <a:spcPct val="0"/>
              </a:spcBef>
            </a:pPr>
            <a:r>
              <a:rPr kumimoji="1"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Ａ：大気汚染に係る環境</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基準</a:t>
            </a:r>
            <a:r>
              <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b="1" dirty="0">
                <a:solidFill>
                  <a:srgbClr val="002060"/>
                </a:solidFill>
                <a:latin typeface="ＤＦＰ中太丸ゴシック体" panose="020F0700010101010101" pitchFamily="50" charset="-128"/>
                <a:ea typeface="ＤＦＰ中太丸ゴシック体" panose="020F0700010101010101" pitchFamily="50" charset="-128"/>
              </a:rPr>
              <a:t>　</a:t>
            </a:r>
            <a:r>
              <a:rPr kumimoji="1"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１時間値</a:t>
            </a:r>
            <a:r>
              <a:rPr kumimoji="1" lang="ja-JP" altLang="en-US" dirty="0">
                <a:solidFill>
                  <a:srgbClr val="002060"/>
                </a:solidFill>
                <a:latin typeface="ＤＦＰ中太丸ゴシック体" panose="020F0700010101010101" pitchFamily="50" charset="-128"/>
                <a:ea typeface="ＤＦＰ中太丸ゴシック体" panose="020F0700010101010101" pitchFamily="50" charset="-128"/>
              </a:rPr>
              <a:t>の１日平均値が </a:t>
            </a:r>
            <a:r>
              <a:rPr kumimoji="1" lang="en-US" altLang="ja-JP" dirty="0">
                <a:solidFill>
                  <a:srgbClr val="C00000"/>
                </a:solidFill>
                <a:latin typeface="ＤＦＰ中太丸ゴシック体" panose="020F0700010101010101" pitchFamily="50" charset="-128"/>
                <a:ea typeface="ＤＦＰ中太丸ゴシック体" panose="020F0700010101010101" pitchFamily="50" charset="-128"/>
              </a:rPr>
              <a:t>0.04ppm</a:t>
            </a:r>
            <a:r>
              <a:rPr kumimoji="1" lang="ja-JP" altLang="en-US" dirty="0">
                <a:solidFill>
                  <a:srgbClr val="C00000"/>
                </a:solidFill>
                <a:latin typeface="ＤＦＰ中太丸ゴシック体" panose="020F0700010101010101" pitchFamily="50" charset="-128"/>
                <a:ea typeface="ＤＦＰ中太丸ゴシック体" panose="020F0700010101010101" pitchFamily="50" charset="-128"/>
              </a:rPr>
              <a:t>～</a:t>
            </a:r>
            <a:r>
              <a:rPr kumimoji="1" lang="en-US" altLang="ja-JP" dirty="0">
                <a:solidFill>
                  <a:srgbClr val="C00000"/>
                </a:solidFill>
                <a:latin typeface="ＤＦＰ中太丸ゴシック体" panose="020F0700010101010101" pitchFamily="50" charset="-128"/>
                <a:ea typeface="ＤＦＰ中太丸ゴシック体" panose="020F0700010101010101" pitchFamily="50" charset="-128"/>
              </a:rPr>
              <a:t>0.06ppm</a:t>
            </a:r>
            <a:r>
              <a:rPr kumimoji="1" lang="en-US" altLang="ja-JP" dirty="0">
                <a:solidFill>
                  <a:srgbClr val="002060"/>
                </a:solidFill>
                <a:latin typeface="ＤＦＰ中太丸ゴシック体" panose="020F0700010101010101" pitchFamily="50" charset="-128"/>
                <a:ea typeface="ＤＦＰ中太丸ゴシック体" panose="020F0700010101010101" pitchFamily="50" charset="-128"/>
              </a:rPr>
              <a:t> </a:t>
            </a:r>
            <a:r>
              <a:rPr kumimoji="1" lang="ja-JP" altLang="en-US" dirty="0" err="1" smtClean="0">
                <a:solidFill>
                  <a:srgbClr val="002060"/>
                </a:solidFill>
                <a:latin typeface="ＤＦＰ中太丸ゴシック体" panose="020F0700010101010101" pitchFamily="50" charset="-128"/>
                <a:ea typeface="ＤＦＰ中太丸ゴシック体" panose="020F0700010101010101" pitchFamily="50" charset="-128"/>
              </a:rPr>
              <a:t>までの</a:t>
            </a:r>
            <a:r>
              <a:rPr kumimoji="1" lang="ja-JP" altLang="en-US" dirty="0">
                <a:solidFill>
                  <a:srgbClr val="002060"/>
                </a:solidFill>
                <a:latin typeface="ＤＦＰ中太丸ゴシック体" panose="020F0700010101010101" pitchFamily="50" charset="-128"/>
                <a:ea typeface="ＤＦＰ中太丸ゴシック体" panose="020F0700010101010101" pitchFamily="50" charset="-128"/>
              </a:rPr>
              <a:t>ゾーン内又</a:t>
            </a:r>
            <a:r>
              <a:rPr kumimoji="1"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はそれ以下</a:t>
            </a:r>
            <a:r>
              <a:rPr kumimoji="1"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　であること</a:t>
            </a:r>
            <a:endParaRPr kumimoji="1"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endParaRPr>
          </a:p>
          <a:p>
            <a:pPr>
              <a:buClr>
                <a:srgbClr val="FF3300"/>
              </a:buClr>
              <a:buFont typeface="Wingdings" pitchFamily="2" charset="2"/>
              <a:buNone/>
            </a:pP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Ｂ：学校環境衛生基準 </a:t>
            </a:r>
            <a:endParaRPr lang="en-US" altLang="ja-JP" sz="2000" b="1" dirty="0">
              <a:solidFill>
                <a:srgbClr val="002060"/>
              </a:solidFill>
              <a:latin typeface="ＤＦＰ中太丸ゴシック体" panose="020F0700010101010101" pitchFamily="50" charset="-128"/>
              <a:ea typeface="ＤＦＰ中太丸ゴシック体" panose="020F0700010101010101" pitchFamily="50" charset="-128"/>
            </a:endParaRPr>
          </a:p>
          <a:p>
            <a:pPr marL="263525" indent="-263525">
              <a:buClr>
                <a:srgbClr val="FF3300"/>
              </a:buClr>
              <a:buFont typeface="Wingdings" pitchFamily="2" charset="2"/>
              <a:buNone/>
            </a:pP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　　 燃焼</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器具を使用している教室について検査を</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実施し，その</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基準は </a:t>
            </a:r>
            <a:r>
              <a:rPr lang="en-US" altLang="ja-JP" dirty="0" smtClean="0">
                <a:solidFill>
                  <a:srgbClr val="C00000"/>
                </a:solidFill>
                <a:latin typeface="ＤＦＰ中太丸ゴシック体" panose="020F0700010101010101" pitchFamily="50" charset="-128"/>
                <a:ea typeface="ＤＦＰ中太丸ゴシック体" panose="020F0700010101010101" pitchFamily="50" charset="-128"/>
              </a:rPr>
              <a:t>0.06 ppm</a:t>
            </a:r>
            <a:r>
              <a:rPr lang="en-US" altLang="ja-JP" dirty="0">
                <a:solidFill>
                  <a:srgbClr val="C00000"/>
                </a:solidFill>
                <a:latin typeface="ＤＦＰ中太丸ゴシック体" panose="020F0700010101010101" pitchFamily="50" charset="-128"/>
                <a:ea typeface="ＤＦＰ中太丸ゴシック体" panose="020F0700010101010101" pitchFamily="50" charset="-128"/>
              </a:rPr>
              <a:t/>
            </a:r>
            <a:br>
              <a:rPr lang="en-US" altLang="ja-JP" dirty="0">
                <a:solidFill>
                  <a:srgbClr val="C00000"/>
                </a:solidFill>
                <a:latin typeface="ＤＦＰ中太丸ゴシック体" panose="020F0700010101010101" pitchFamily="50" charset="-128"/>
                <a:ea typeface="ＤＦＰ中太丸ゴシック体" panose="020F0700010101010101" pitchFamily="50" charset="-128"/>
              </a:rPr>
            </a:br>
            <a:r>
              <a:rPr lang="en-US" altLang="ja-JP" dirty="0" smtClean="0">
                <a:solidFill>
                  <a:srgbClr val="C00000"/>
                </a:solidFill>
                <a:latin typeface="ＤＦＰ中太丸ゴシック体" panose="020F0700010101010101" pitchFamily="50" charset="-128"/>
                <a:ea typeface="ＤＦＰ中太丸ゴシック体" panose="020F0700010101010101" pitchFamily="50" charset="-128"/>
              </a:rPr>
              <a:t>    </a:t>
            </a:r>
            <a:r>
              <a:rPr lang="ja-JP" altLang="en-US" dirty="0" smtClean="0">
                <a:solidFill>
                  <a:srgbClr val="C00000"/>
                </a:solidFill>
                <a:latin typeface="ＤＦＰ中太丸ゴシック体" panose="020F0700010101010101" pitchFamily="50" charset="-128"/>
                <a:ea typeface="ＤＦＰ中太丸ゴシック体" panose="020F0700010101010101" pitchFamily="50" charset="-128"/>
              </a:rPr>
              <a:t>以下 </a:t>
            </a:r>
            <a:r>
              <a:rPr lang="ja-JP" altLang="en-US"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望ましい</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34" name="正方形/長方形 33"/>
          <p:cNvSpPr/>
          <p:nvPr/>
        </p:nvSpPr>
        <p:spPr>
          <a:xfrm>
            <a:off x="636104" y="6032421"/>
            <a:ext cx="8186213" cy="738664"/>
          </a:xfrm>
          <a:prstGeom prst="rect">
            <a:avLst/>
          </a:prstGeom>
          <a:noFill/>
          <a:ln>
            <a:noFill/>
          </a:ln>
        </p:spPr>
        <p:txBody>
          <a:bodyPr wrap="square">
            <a:spAutoFit/>
          </a:bodyPr>
          <a:lstStyle/>
          <a:p>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＊参考</a:t>
            </a:r>
            <a:endPar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　窒素</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の酸素</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化合物</a:t>
            </a:r>
            <a:r>
              <a:rPr lang="en-US" altLang="ja-JP" sz="1400" dirty="0" err="1" smtClean="0">
                <a:solidFill>
                  <a:srgbClr val="002060"/>
                </a:solidFill>
                <a:latin typeface="ＤＦＰ中太丸ゴシック体" panose="020F0700010101010101" pitchFamily="50" charset="-128"/>
                <a:ea typeface="ＤＦＰ中太丸ゴシック体" panose="020F0700010101010101" pitchFamily="50" charset="-128"/>
              </a:rPr>
              <a:t>NOx</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ノックス</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）と呼ばれ，主</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に自動車などの</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排気ガス</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に含まれている</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　これらは硝酸</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などと</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同じく</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酸性を</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示し，酸性雨</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の原因に</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なる。</a:t>
            </a:r>
            <a:endPar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784160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04295"/>
            <a:ext cx="9144000" cy="1311869"/>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揮発性有機化合物</a:t>
            </a:r>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rPr>
              <a:t>VOC)</a:t>
            </a:r>
            <a:endParaRPr lang="ja-JP" altLang="en-US"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3" name="正方形/長方形 2"/>
          <p:cNvSpPr/>
          <p:nvPr/>
        </p:nvSpPr>
        <p:spPr>
          <a:xfrm>
            <a:off x="509452" y="4525220"/>
            <a:ext cx="8164286" cy="1938992"/>
          </a:xfrm>
          <a:prstGeom prst="rect">
            <a:avLst/>
          </a:prstGeom>
          <a:solidFill>
            <a:srgbClr val="FFFF99"/>
          </a:solidFill>
          <a:ln>
            <a:solidFill>
              <a:schemeClr val="accent1"/>
            </a:solidFill>
          </a:ln>
        </p:spPr>
        <p:txBody>
          <a:bodyPr wrap="square">
            <a:spAutoFit/>
          </a:bodyPr>
          <a:lstStyle/>
          <a:p>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大気中</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の揮発性</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有機</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化合物は光化学</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オキシダントの発生要因と</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なり，室内空気では，汚染源</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の一つと</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して，家屋</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など建物の建設や家具</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製造に</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利用される接着剤や塗料などに含まれる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ホルムアルデヒド等</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の有機</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溶剤，木材</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を昆虫や</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シロアリなどの食害</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から守る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防腐剤等</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から発生</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するもの</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あり，家の高気密化</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高断熱化が進んで，化学</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物質による空気</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汚染</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（シックハウス</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症候群</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等）</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起こりやすくなって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いる。</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509451" y="1153750"/>
            <a:ext cx="7968343" cy="892552"/>
          </a:xfrm>
          <a:prstGeom prst="rect">
            <a:avLst/>
          </a:prstGeom>
        </p:spPr>
        <p:txBody>
          <a:bodyPr wrap="square">
            <a:spAutoFit/>
          </a:bodyPr>
          <a:lstStyle/>
          <a:p>
            <a:r>
              <a:rPr lang="ja-JP" altLang="en-US" sz="2600" dirty="0">
                <a:solidFill>
                  <a:srgbClr val="FF0000"/>
                </a:solidFill>
              </a:rPr>
              <a:t>常温常圧で大気中に容易</a:t>
            </a:r>
            <a:r>
              <a:rPr lang="ja-JP" altLang="en-US" sz="2600" dirty="0" smtClean="0">
                <a:solidFill>
                  <a:srgbClr val="FF0000"/>
                </a:solidFill>
              </a:rPr>
              <a:t>に揮発する</a:t>
            </a:r>
            <a:r>
              <a:rPr lang="ja-JP" altLang="en-US" sz="2600" dirty="0">
                <a:solidFill>
                  <a:srgbClr val="FF0000"/>
                </a:solidFill>
              </a:rPr>
              <a:t>有機化学物質の</a:t>
            </a:r>
            <a:r>
              <a:rPr lang="ja-JP" altLang="en-US" sz="2600" dirty="0" smtClean="0">
                <a:solidFill>
                  <a:srgbClr val="FF0000"/>
                </a:solidFill>
              </a:rPr>
              <a:t>総称でシックハウス症候群，光化学オキシダントの原因</a:t>
            </a:r>
            <a:endParaRPr lang="ja-JP" altLang="en-US" sz="2600" dirty="0">
              <a:solidFill>
                <a:srgbClr val="FF0000"/>
              </a:solidFill>
            </a:endParaRPr>
          </a:p>
        </p:txBody>
      </p:sp>
      <p:pic>
        <p:nvPicPr>
          <p:cNvPr id="9" name="図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08286" y="2177716"/>
            <a:ext cx="3865451" cy="2214582"/>
          </a:xfrm>
          <a:prstGeom prst="rect">
            <a:avLst/>
          </a:prstGeom>
        </p:spPr>
      </p:pic>
      <p:pic>
        <p:nvPicPr>
          <p:cNvPr id="10" name="図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7383" y="2315330"/>
            <a:ext cx="4520903" cy="1653165"/>
          </a:xfrm>
          <a:prstGeom prst="rect">
            <a:avLst/>
          </a:prstGeom>
        </p:spPr>
      </p:pic>
      <p:sp>
        <p:nvSpPr>
          <p:cNvPr id="11" name="テキスト ボックス 10"/>
          <p:cNvSpPr txBox="1"/>
          <p:nvPr/>
        </p:nvSpPr>
        <p:spPr>
          <a:xfrm>
            <a:off x="3058440" y="4058657"/>
            <a:ext cx="1749846" cy="261610"/>
          </a:xfrm>
          <a:prstGeom prst="rect">
            <a:avLst/>
          </a:prstGeom>
          <a:noFill/>
        </p:spPr>
        <p:txBody>
          <a:bodyPr wrap="square" rtlCol="0">
            <a:spAutoFit/>
          </a:bodyPr>
          <a:lstStyle/>
          <a:p>
            <a:r>
              <a:rPr kumimoji="1" lang="ja-JP" altLang="en-US" sz="1100" dirty="0" smtClean="0">
                <a:solidFill>
                  <a:srgbClr val="333300"/>
                </a:solidFill>
                <a:latin typeface="ＤＦＰ中太丸ゴシック体" panose="020F0700010101010101" pitchFamily="50" charset="-128"/>
                <a:ea typeface="ＤＦＰ中太丸ゴシック体" panose="020F0700010101010101" pitchFamily="50" charset="-128"/>
              </a:rPr>
              <a:t>国土交通省</a:t>
            </a:r>
            <a:r>
              <a:rPr kumimoji="1" lang="en-US" altLang="ja-JP" sz="1100" dirty="0" smtClean="0">
                <a:solidFill>
                  <a:srgbClr val="333300"/>
                </a:solidFill>
                <a:latin typeface="ＤＦＰ中太丸ゴシック体" panose="020F0700010101010101" pitchFamily="50" charset="-128"/>
                <a:ea typeface="ＤＦＰ中太丸ゴシック体" panose="020F0700010101010101" pitchFamily="50" charset="-128"/>
              </a:rPr>
              <a:t>H</a:t>
            </a:r>
            <a:r>
              <a:rPr kumimoji="1" lang="ja-JP" altLang="en-US" sz="1100" dirty="0" smtClean="0">
                <a:solidFill>
                  <a:srgbClr val="333300"/>
                </a:solidFill>
                <a:latin typeface="ＤＦＰ中太丸ゴシック体" panose="020F0700010101010101" pitchFamily="50" charset="-128"/>
                <a:ea typeface="ＤＦＰ中太丸ゴシック体" panose="020F0700010101010101" pitchFamily="50" charset="-128"/>
              </a:rPr>
              <a:t>・</a:t>
            </a:r>
            <a:r>
              <a:rPr kumimoji="1" lang="en-US" altLang="ja-JP" sz="1100" dirty="0" smtClean="0">
                <a:solidFill>
                  <a:srgbClr val="333300"/>
                </a:solidFill>
                <a:latin typeface="ＤＦＰ中太丸ゴシック体" panose="020F0700010101010101" pitchFamily="50" charset="-128"/>
                <a:ea typeface="ＤＦＰ中太丸ゴシック体" panose="020F0700010101010101" pitchFamily="50" charset="-128"/>
              </a:rPr>
              <a:t>P</a:t>
            </a:r>
            <a:r>
              <a:rPr kumimoji="1" lang="ja-JP" altLang="en-US" sz="1100" dirty="0" smtClean="0">
                <a:solidFill>
                  <a:srgbClr val="333300"/>
                </a:solidFill>
                <a:latin typeface="ＤＦＰ中太丸ゴシック体" panose="020F0700010101010101" pitchFamily="50" charset="-128"/>
                <a:ea typeface="ＤＦＰ中太丸ゴシック体" panose="020F0700010101010101" pitchFamily="50" charset="-128"/>
              </a:rPr>
              <a:t>より</a:t>
            </a:r>
            <a:endParaRPr kumimoji="1" lang="ja-JP" altLang="en-US" sz="1100" dirty="0">
              <a:solidFill>
                <a:srgbClr val="3333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713373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デザイン テンプレート">
  <a:themeElements>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 テンプレート">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spDef>
    <a:lnDef>
      <a:spPr bwMode="auto">
        <a:xfrm>
          <a:off x="0" y="0"/>
          <a:ext cx="1" cy="1"/>
        </a:xfrm>
        <a:custGeom>
          <a:avLst/>
          <a:gdLst/>
          <a:ahLst/>
          <a:cxnLst/>
          <a:rect l="0" t="0" r="0" b="0"/>
          <a:pathLst/>
        </a:custGeom>
        <a:noFill/>
        <a:ln w="57150" cap="flat" cmpd="thinThick"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342900" marR="0" indent="-34290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smtClean="0">
            <a:ln>
              <a:noFill/>
            </a:ln>
            <a:solidFill>
              <a:srgbClr val="003E00"/>
            </a:solidFill>
            <a:effectLst/>
            <a:latin typeface="Trebuchet MS" pitchFamily="34" charset="0"/>
            <a:ea typeface="ＤＦＰ太丸ゴシック体" pitchFamily="50" charset="-128"/>
          </a:defRPr>
        </a:defPPr>
      </a:lstStyle>
    </a:lnDef>
  </a:objectDefaults>
  <a:extraClrSchemeLst>
    <a:extraClrScheme>
      <a:clrScheme name="デザイン テンプレー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 テンプレー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 テンプレー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 テンプレー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 テンプレー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 テンプレー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 テンプレー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 テンプレー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 テンプレー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 テンプレー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 テンプレー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 テンプレー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Office Theme</Template>
  <TotalTime>7462</TotalTime>
  <Words>2002</Words>
  <Application>Microsoft Office PowerPoint</Application>
  <PresentationFormat>画面に合わせる (4:3)</PresentationFormat>
  <Paragraphs>234</Paragraphs>
  <Slides>16</Slides>
  <Notes>0</Notes>
  <HiddenSlides>0</HiddenSlides>
  <MMClips>0</MMClips>
  <ScaleCrop>false</ScaleCrop>
  <HeadingPairs>
    <vt:vector size="6" baseType="variant">
      <vt:variant>
        <vt:lpstr>テーマ</vt:lpstr>
      </vt:variant>
      <vt:variant>
        <vt:i4>9</vt:i4>
      </vt:variant>
      <vt:variant>
        <vt:lpstr>埋め込まれた OLE サーバー</vt:lpstr>
      </vt:variant>
      <vt:variant>
        <vt:i4>1</vt:i4>
      </vt:variant>
      <vt:variant>
        <vt:lpstr>スライド タイトル</vt:lpstr>
      </vt:variant>
      <vt:variant>
        <vt:i4>16</vt:i4>
      </vt:variant>
    </vt:vector>
  </HeadingPairs>
  <TitlesOfParts>
    <vt:vector size="26" baseType="lpstr">
      <vt:lpstr>Office テーマ</vt:lpstr>
      <vt:lpstr>デザイン テンプレート</vt:lpstr>
      <vt:lpstr>1_デザイン テンプレート</vt:lpstr>
      <vt:lpstr>2_デザイン テンプレート</vt:lpstr>
      <vt:lpstr>3_デザイン テンプレート</vt:lpstr>
      <vt:lpstr>4_デザイン テンプレート</vt:lpstr>
      <vt:lpstr>5_デザイン テンプレート</vt:lpstr>
      <vt:lpstr>6_デザイン テンプレート</vt:lpstr>
      <vt:lpstr>7_デザイン テンプレート</vt:lpstr>
      <vt:lpstr>グラフ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受動喫煙がもたらすPM2.5の危険性</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温度と湿度</dc:title>
  <dc:creator>木全勝彦</dc:creator>
  <cp:lastModifiedBy> </cp:lastModifiedBy>
  <cp:revision>296</cp:revision>
  <dcterms:created xsi:type="dcterms:W3CDTF">2013-12-16T03:21:22Z</dcterms:created>
  <dcterms:modified xsi:type="dcterms:W3CDTF">2014-03-07T06:27:54Z</dcterms:modified>
</cp:coreProperties>
</file>