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1" r:id="rId2"/>
    <p:sldId id="274" r:id="rId3"/>
    <p:sldId id="257" r:id="rId4"/>
    <p:sldId id="276" r:id="rId5"/>
    <p:sldId id="275" r:id="rId6"/>
    <p:sldId id="277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333300"/>
    <a:srgbClr val="FF6600"/>
    <a:srgbClr val="FFCC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08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5D55F-D1AD-4CE3-8AB9-8AC1898F7D59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29298-CED8-469C-9F9E-41ECAEDC56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405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6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3707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74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3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214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125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426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91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42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185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04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D0304-D94F-49AA-8CB5-07677FF24C60}" type="datetimeFigureOut">
              <a:rPr kumimoji="1" lang="ja-JP" altLang="en-US" smtClean="0"/>
              <a:t>2014/3/4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A3DC2-DA7C-49F5-ACA9-B1984D0B72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02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19767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dirty="0" smtClean="0">
                <a:solidFill>
                  <a:srgbClr val="002060"/>
                </a:solidFill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 </a:t>
            </a:r>
            <a:r>
              <a:rPr lang="ja-JP" altLang="en-US" dirty="0" smtClean="0">
                <a:solidFill>
                  <a:srgbClr val="002060"/>
                </a:solidFill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明るさ，まぶしさ</a:t>
            </a:r>
            <a:r>
              <a:rPr lang="ja-JP" altLang="en-US" dirty="0" smtClean="0">
                <a:solidFill>
                  <a:srgbClr val="002060"/>
                </a:solidFill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って</a:t>
            </a:r>
            <a:endParaRPr lang="ja-JP" altLang="en-US" dirty="0">
              <a:solidFill>
                <a:srgbClr val="002060"/>
              </a:solidFill>
              <a:latin typeface="ＤＦ太丸ゴシック体" panose="02010609010101010101" pitchFamily="1" charset="-128"/>
              <a:ea typeface="ＤＦ太丸ゴシック体" panose="02010609010101010101" pitchFamily="1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70139" y="4008329"/>
            <a:ext cx="7803717" cy="1384995"/>
          </a:xfrm>
          <a:prstGeom prst="rect">
            <a:avLst/>
          </a:prstGeom>
          <a:solidFill>
            <a:srgbClr val="FFFF99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・光</a:t>
            </a:r>
            <a:r>
              <a:rPr lang="ja-JP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に照らされた物体の明るさを</a:t>
            </a:r>
            <a:r>
              <a:rPr lang="ja-JP" alt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照度</a:t>
            </a:r>
            <a:endParaRPr lang="en-US" altLang="ja-JP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・光源</a:t>
            </a:r>
            <a:r>
              <a:rPr lang="ja-JP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が送り出す光の</a:t>
            </a:r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量</a:t>
            </a:r>
            <a:r>
              <a:rPr lang="ja-JP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（光源</a:t>
            </a:r>
            <a:r>
              <a:rPr lang="ja-JP" alt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の</a:t>
            </a:r>
            <a:r>
              <a:rPr lang="ja-JP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明るさ）</a:t>
            </a:r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を</a:t>
            </a:r>
            <a:r>
              <a:rPr lang="ja-JP" alt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光度</a:t>
            </a:r>
            <a:endParaRPr lang="en-US" altLang="ja-JP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・面</a:t>
            </a:r>
            <a:r>
              <a:rPr lang="ja-JP" alt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光源を見たときの</a:t>
            </a:r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まぶしさ</a:t>
            </a:r>
            <a:r>
              <a:rPr lang="ja-JP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（グレア）</a:t>
            </a:r>
            <a:r>
              <a:rPr lang="ja-JP" alt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を</a:t>
            </a:r>
            <a:r>
              <a:rPr lang="ja-JP" alt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輝度</a:t>
            </a:r>
            <a:endParaRPr lang="ja-JP" alt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70139" y="5393324"/>
            <a:ext cx="79602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＊</a:t>
            </a:r>
            <a:r>
              <a:rPr lang="ja-JP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ルーメン</a:t>
            </a:r>
            <a:r>
              <a:rPr lang="ja-JP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は光源が放つ光の明るさを示す</a:t>
            </a: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単位で照明器具の明るさ</a:t>
            </a:r>
            <a:r>
              <a:rPr lang="en-US" altLang="ja-JP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を比較する時に使う。</a:t>
            </a:r>
            <a:r>
              <a:rPr lang="en-US" altLang="ja-JP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＊</a:t>
            </a:r>
            <a:r>
              <a:rPr lang="ja-JP" alt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</a:t>
            </a:r>
            <a:r>
              <a:rPr lang="ja-JP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は光で照らされている面の明るさを</a:t>
            </a: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示す単位で「</a:t>
            </a:r>
            <a:r>
              <a:rPr lang="ja-JP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照度」</a:t>
            </a: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と</a:t>
            </a:r>
            <a:r>
              <a:rPr lang="en-US" altLang="ja-JP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いう</a:t>
            </a:r>
            <a:r>
              <a:rPr lang="ja-JP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指標</a:t>
            </a: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で，光源</a:t>
            </a:r>
            <a:r>
              <a:rPr lang="ja-JP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によって照らされた場所の</a:t>
            </a:r>
            <a:r>
              <a:rPr lang="ja-JP" alt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明るさ。</a:t>
            </a:r>
            <a:endParaRPr lang="ja-JP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pic>
        <p:nvPicPr>
          <p:cNvPr id="8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140" y="1064033"/>
            <a:ext cx="7803715" cy="2944296"/>
          </a:xfrm>
        </p:spPr>
      </p:pic>
    </p:spTree>
    <p:extLst>
      <p:ext uri="{BB962C8B-B14F-4D97-AF65-F5344CB8AC3E}">
        <p14:creationId xmlns:p14="http://schemas.microsoft.com/office/powerpoint/2010/main" val="5476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グループ化 55"/>
          <p:cNvGrpSpPr/>
          <p:nvPr/>
        </p:nvGrpSpPr>
        <p:grpSpPr>
          <a:xfrm>
            <a:off x="372589" y="1206601"/>
            <a:ext cx="7606363" cy="5469744"/>
            <a:chOff x="597256" y="205786"/>
            <a:chExt cx="7424136" cy="5379690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597256" y="205786"/>
              <a:ext cx="7424136" cy="5379690"/>
              <a:chOff x="597256" y="205786"/>
              <a:chExt cx="7424136" cy="5379690"/>
            </a:xfrm>
          </p:grpSpPr>
          <p:sp>
            <p:nvSpPr>
              <p:cNvPr id="5" name="円/楕円 4"/>
              <p:cNvSpPr/>
              <p:nvPr/>
            </p:nvSpPr>
            <p:spPr>
              <a:xfrm>
                <a:off x="3228892" y="324973"/>
                <a:ext cx="1317349" cy="851769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b="1" dirty="0" smtClean="0">
                    <a:solidFill>
                      <a:srgbClr val="002060"/>
                    </a:solidFill>
                    <a:latin typeface="ＤＦＰ太丸ゴシック体" panose="020F0800010101010101" pitchFamily="50" charset="-128"/>
                    <a:ea typeface="ＤＦＰ太丸ゴシック体" panose="020F0800010101010101" pitchFamily="50" charset="-128"/>
                  </a:rPr>
                  <a:t>発光面</a:t>
                </a:r>
                <a:endParaRPr kumimoji="1" lang="ja-JP" altLang="en-US" b="1" dirty="0">
                  <a:solidFill>
                    <a:srgbClr val="002060"/>
                  </a:solidFill>
                  <a:latin typeface="ＤＦＰ太丸ゴシック体" panose="020F0800010101010101" pitchFamily="50" charset="-128"/>
                  <a:ea typeface="ＤＦＰ太丸ゴシック体" panose="020F0800010101010101" pitchFamily="50" charset="-128"/>
                </a:endParaRPr>
              </a:p>
            </p:txBody>
          </p:sp>
          <p:sp>
            <p:nvSpPr>
              <p:cNvPr id="6" name="二等辺三角形 5"/>
              <p:cNvSpPr/>
              <p:nvPr/>
            </p:nvSpPr>
            <p:spPr>
              <a:xfrm>
                <a:off x="2939116" y="862885"/>
                <a:ext cx="1896900" cy="3303828"/>
              </a:xfrm>
              <a:prstGeom prst="triangle">
                <a:avLst/>
              </a:prstGeom>
              <a:solidFill>
                <a:srgbClr val="FFFF99">
                  <a:alpha val="43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円/楕円 6"/>
              <p:cNvSpPr/>
              <p:nvPr/>
            </p:nvSpPr>
            <p:spPr>
              <a:xfrm>
                <a:off x="2939116" y="3841720"/>
                <a:ext cx="1896900" cy="649986"/>
              </a:xfrm>
              <a:prstGeom prst="ellipse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平行四辺形 8"/>
              <p:cNvSpPr/>
              <p:nvPr/>
            </p:nvSpPr>
            <p:spPr>
              <a:xfrm>
                <a:off x="3654819" y="4042457"/>
                <a:ext cx="465493" cy="187140"/>
              </a:xfrm>
              <a:prstGeom prst="parallelogram">
                <a:avLst>
                  <a:gd name="adj" fmla="val 43750"/>
                </a:avLst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テキスト ボックス 9"/>
              <p:cNvSpPr txBox="1"/>
              <p:nvPr/>
            </p:nvSpPr>
            <p:spPr>
              <a:xfrm>
                <a:off x="3408679" y="2326851"/>
                <a:ext cx="309093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光度（光の強さ）</a:t>
                </a:r>
                <a: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/>
                </a:r>
                <a:b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</a:br>
                <a:r>
                  <a:rPr kumimoji="1" lang="ja-JP" altLang="en-US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　単位立体角あたりの光束</a:t>
                </a:r>
                <a:endParaRPr kumimoji="1" lang="ja-JP" altLang="en-US" b="1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ＤＦ中太丸ゴシック体" panose="02010609010101010101" pitchFamily="1" charset="-128"/>
                  <a:ea typeface="ＤＦ中太丸ゴシック体" panose="02010609010101010101" pitchFamily="1" charset="-128"/>
                </a:endParaRPr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597256" y="1464326"/>
                <a:ext cx="339524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輝度（発光面の輝き）</a:t>
                </a:r>
                <a: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/>
                </a:r>
                <a:b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</a:br>
                <a:r>
                  <a:rPr kumimoji="1" lang="ja-JP" altLang="en-US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　単位面積あたりの光度</a:t>
                </a:r>
                <a:endParaRPr kumimoji="1" lang="ja-JP" altLang="en-US" b="1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ＤＦ中太丸ゴシック体" panose="02010609010101010101" pitchFamily="1" charset="-128"/>
                  <a:ea typeface="ＤＦ中太丸ゴシック体" panose="02010609010101010101" pitchFamily="1" charset="-128"/>
                </a:endParaRPr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2354535" y="4583485"/>
                <a:ext cx="403689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照度（照射面の明るさ）</a:t>
                </a:r>
                <a: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/>
                </a:r>
                <a:b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</a:br>
                <a:r>
                  <a:rPr kumimoji="1" lang="ja-JP" altLang="en-US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　単位面積当たりに入射する光束</a:t>
                </a:r>
                <a:endParaRPr kumimoji="1" lang="ja-JP" altLang="en-US" b="1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ＤＦ中太丸ゴシック体" panose="02010609010101010101" pitchFamily="1" charset="-128"/>
                  <a:ea typeface="ＤＦ中太丸ゴシック体" panose="02010609010101010101" pitchFamily="1" charset="-128"/>
                </a:endParaRPr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4930462" y="493553"/>
                <a:ext cx="309093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光束（光の量）</a:t>
                </a:r>
                <a: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/>
                </a:r>
                <a:br>
                  <a:rPr kumimoji="1" lang="en-US" altLang="ja-JP" sz="2400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</a:br>
                <a:r>
                  <a:rPr kumimoji="1" lang="ja-JP" altLang="en-US" b="1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　</a:t>
                </a:r>
                <a:endParaRPr kumimoji="1" lang="ja-JP" altLang="en-US" b="1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ＤＦ中太丸ゴシック体" panose="02010609010101010101" pitchFamily="1" charset="-128"/>
                  <a:ea typeface="ＤＦ中太丸ゴシック体" panose="02010609010101010101" pitchFamily="1" charset="-128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999292" y="890611"/>
                <a:ext cx="18004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ルーメン</a:t>
                </a:r>
                <a:r>
                  <a:rPr lang="ja-JP" altLang="en-US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（</a:t>
                </a:r>
                <a:r>
                  <a:rPr lang="en-US" altLang="ja-JP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lm</a:t>
                </a:r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）</a:t>
                </a: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4251490" y="2983651"/>
                <a:ext cx="207135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カンデラ</a:t>
                </a:r>
                <a:r>
                  <a:rPr lang="ja-JP" altLang="en-US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（</a:t>
                </a:r>
                <a:r>
                  <a:rPr lang="en-US" altLang="ja-JP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cd</a:t>
                </a:r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）</a:t>
                </a: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3304670" y="5216144"/>
                <a:ext cx="156966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ルクス</a:t>
                </a:r>
                <a:r>
                  <a:rPr lang="ja-JP" altLang="en-US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（</a:t>
                </a:r>
                <a:r>
                  <a:rPr lang="en-US" altLang="ja-JP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lx</a:t>
                </a:r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）</a:t>
                </a: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1157535" y="2122322"/>
                <a:ext cx="227468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カンデラ</a:t>
                </a:r>
                <a:r>
                  <a:rPr lang="ja-JP" altLang="en-US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（</a:t>
                </a:r>
                <a:r>
                  <a:rPr lang="en-US" altLang="ja-JP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cd</a:t>
                </a:r>
                <a:r>
                  <a:rPr lang="en-US" altLang="ja-JP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/㎡</a:t>
                </a:r>
                <a:r>
                  <a:rPr lang="ja-JP" altLang="en-US" b="1" dirty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ＤＦ中太丸ゴシック体" panose="02010609010101010101" pitchFamily="1" charset="-128"/>
                    <a:ea typeface="ＤＦ中太丸ゴシック体" panose="02010609010101010101" pitchFamily="1" charset="-128"/>
                  </a:rPr>
                  <a:t>）</a:t>
                </a:r>
              </a:p>
            </p:txBody>
          </p:sp>
          <p:cxnSp>
            <p:nvCxnSpPr>
              <p:cNvPr id="19" name="直線矢印コネクタ 18"/>
              <p:cNvCxnSpPr/>
              <p:nvPr/>
            </p:nvCxnSpPr>
            <p:spPr>
              <a:xfrm flipV="1">
                <a:off x="4640686" y="738393"/>
                <a:ext cx="360000" cy="1"/>
              </a:xfrm>
              <a:prstGeom prst="straightConnector1">
                <a:avLst/>
              </a:prstGeom>
              <a:ln w="63500">
                <a:solidFill>
                  <a:srgbClr val="FFCC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矢印コネクタ 19"/>
              <p:cNvCxnSpPr/>
              <p:nvPr/>
            </p:nvCxnSpPr>
            <p:spPr>
              <a:xfrm>
                <a:off x="4510360" y="1004041"/>
                <a:ext cx="325656" cy="216543"/>
              </a:xfrm>
              <a:prstGeom prst="straightConnector1">
                <a:avLst/>
              </a:prstGeom>
              <a:ln w="63500">
                <a:solidFill>
                  <a:srgbClr val="FFCC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/>
              <p:cNvCxnSpPr/>
              <p:nvPr/>
            </p:nvCxnSpPr>
            <p:spPr>
              <a:xfrm>
                <a:off x="4265962" y="1178764"/>
                <a:ext cx="214041" cy="304794"/>
              </a:xfrm>
              <a:prstGeom prst="straightConnector1">
                <a:avLst/>
              </a:prstGeom>
              <a:ln w="63500">
                <a:solidFill>
                  <a:srgbClr val="FFCC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矢印コネクタ 21"/>
              <p:cNvCxnSpPr/>
              <p:nvPr/>
            </p:nvCxnSpPr>
            <p:spPr>
              <a:xfrm flipH="1">
                <a:off x="3885709" y="1279388"/>
                <a:ext cx="1" cy="357318"/>
              </a:xfrm>
              <a:prstGeom prst="straightConnector1">
                <a:avLst/>
              </a:prstGeom>
              <a:ln w="63500">
                <a:solidFill>
                  <a:srgbClr val="FFCC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矢印コネクタ 22"/>
              <p:cNvCxnSpPr/>
              <p:nvPr/>
            </p:nvCxnSpPr>
            <p:spPr>
              <a:xfrm flipH="1">
                <a:off x="2904825" y="949840"/>
                <a:ext cx="339036" cy="259599"/>
              </a:xfrm>
              <a:prstGeom prst="straightConnector1">
                <a:avLst/>
              </a:prstGeom>
              <a:ln w="63500">
                <a:solidFill>
                  <a:srgbClr val="FFCC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/>
              <p:cNvCxnSpPr/>
              <p:nvPr/>
            </p:nvCxnSpPr>
            <p:spPr>
              <a:xfrm flipH="1">
                <a:off x="3304670" y="1188569"/>
                <a:ext cx="265860" cy="329789"/>
              </a:xfrm>
              <a:prstGeom prst="straightConnector1">
                <a:avLst/>
              </a:prstGeom>
              <a:ln w="63500">
                <a:solidFill>
                  <a:srgbClr val="FFCC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弦 35"/>
              <p:cNvSpPr/>
              <p:nvPr/>
            </p:nvSpPr>
            <p:spPr>
              <a:xfrm rot="8615886">
                <a:off x="3376173" y="205786"/>
                <a:ext cx="1052224" cy="1045972"/>
              </a:xfrm>
              <a:prstGeom prst="chord">
                <a:avLst>
                  <a:gd name="adj1" fmla="val 4262390"/>
                  <a:gd name="adj2" fmla="val 10969849"/>
                </a:avLst>
              </a:prstGeom>
              <a:solidFill>
                <a:schemeClr val="accent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" name="直線矢印コネクタ 37"/>
              <p:cNvCxnSpPr/>
              <p:nvPr/>
            </p:nvCxnSpPr>
            <p:spPr>
              <a:xfrm flipH="1">
                <a:off x="2772319" y="738393"/>
                <a:ext cx="365936" cy="630"/>
              </a:xfrm>
              <a:prstGeom prst="straightConnector1">
                <a:avLst/>
              </a:prstGeom>
              <a:ln w="63500">
                <a:solidFill>
                  <a:srgbClr val="FFCC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矢印コネクタ 40"/>
              <p:cNvCxnSpPr/>
              <p:nvPr/>
            </p:nvCxnSpPr>
            <p:spPr>
              <a:xfrm flipV="1">
                <a:off x="2844670" y="4140000"/>
                <a:ext cx="971330" cy="506369"/>
              </a:xfrm>
              <a:prstGeom prst="straightConnector1">
                <a:avLst/>
              </a:prstGeom>
              <a:ln w="127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矢印コネクタ 51"/>
              <p:cNvCxnSpPr/>
              <p:nvPr/>
            </p:nvCxnSpPr>
            <p:spPr>
              <a:xfrm flipV="1">
                <a:off x="1359821" y="1062000"/>
                <a:ext cx="2504929" cy="456358"/>
              </a:xfrm>
              <a:prstGeom prst="straightConnector1">
                <a:avLst/>
              </a:prstGeom>
              <a:ln w="127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円/楕円 7"/>
            <p:cNvSpPr/>
            <p:nvPr/>
          </p:nvSpPr>
          <p:spPr>
            <a:xfrm>
              <a:off x="3834000" y="1044000"/>
              <a:ext cx="108000" cy="360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タイトル 1"/>
          <p:cNvSpPr txBox="1">
            <a:spLocks/>
          </p:cNvSpPr>
          <p:nvPr/>
        </p:nvSpPr>
        <p:spPr>
          <a:xfrm>
            <a:off x="0" y="19767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dirty="0" smtClean="0">
                <a:solidFill>
                  <a:srgbClr val="002060"/>
                </a:solidFill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照度，輝度，光度の関係は </a:t>
            </a:r>
            <a:endParaRPr lang="ja-JP" altLang="en-US" dirty="0">
              <a:solidFill>
                <a:srgbClr val="002060"/>
              </a:solidFill>
              <a:latin typeface="ＤＦ太丸ゴシック体" panose="02010609010101010101" pitchFamily="1" charset="-128"/>
              <a:ea typeface="ＤＦ太丸ゴシック体" panose="02010609010101010101" pitchFamily="1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39843" y="3547561"/>
            <a:ext cx="2097234" cy="2123658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ja-JP" altLang="en-US" sz="1200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＜ルクス値の目安＞</a:t>
            </a:r>
          </a:p>
          <a:p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・月あかり    １ルクス</a:t>
            </a:r>
            <a:b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・ろうそく  １０ルクス</a:t>
            </a:r>
            <a:b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・街灯　 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50</a:t>
            </a: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～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100</a:t>
            </a: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</a:t>
            </a:r>
            <a:b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・日の出、日没の頃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　　　　　 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300</a:t>
            </a: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</a:t>
            </a:r>
            <a:b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・蛍光灯照明の事務所 </a:t>
            </a:r>
            <a:endParaRPr lang="en-US" altLang="ja-JP" sz="12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　　　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400</a:t>
            </a: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～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500</a:t>
            </a: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</a:t>
            </a:r>
            <a:b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・コンビニ店内</a:t>
            </a:r>
            <a:endParaRPr lang="en-US" altLang="ja-JP" sz="12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　　　 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1000</a:t>
            </a: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ルクス超</a:t>
            </a:r>
            <a:b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・窓際 　</a:t>
            </a:r>
            <a:r>
              <a:rPr lang="en-US" altLang="ja-JP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2000</a:t>
            </a:r>
            <a:r>
              <a:rPr lang="ja-JP" altLang="en-US" sz="1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</a:t>
            </a:r>
            <a:r>
              <a:rPr lang="ja-JP" altLang="en-US" sz="1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超</a:t>
            </a:r>
            <a:endParaRPr lang="ja-JP" altLang="en-US" sz="12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131799" y="2487828"/>
            <a:ext cx="2771363" cy="39703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ルーメンやルクス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は，あく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まで人間の目が感じる明るさを数字で表したもの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で，照明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器具の使用状態や部屋の大きさなど様々な条件で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変化する。照明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器具が劣化していなくて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も，表面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にホコリが付着して汚れている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と，光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が遮られて暗く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感じ，こうした状態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で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は，照明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器具の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ルーメンや，その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照明器具で照らされる部分のルクスも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減る。</a:t>
            </a:r>
            <a:endParaRPr lang="en-US" altLang="ja-JP" b="1" dirty="0" smtClean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67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9767"/>
            <a:ext cx="9144000" cy="1325563"/>
          </a:xfrm>
        </p:spPr>
        <p:txBody>
          <a:bodyPr/>
          <a:lstStyle/>
          <a:p>
            <a:pPr algn="ctr"/>
            <a:r>
              <a:rPr lang="ja-JP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どうやって測定するの</a:t>
            </a:r>
            <a:r>
              <a:rPr kumimoji="1" lang="ja-JP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 </a:t>
            </a:r>
            <a:endParaRPr kumimoji="1" lang="ja-JP" altLang="en-US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太丸ゴシック体" panose="02010609010101010101" pitchFamily="1" charset="-128"/>
              <a:ea typeface="ＤＦ太丸ゴシック体" panose="02010609010101010101" pitchFamily="1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28600" y="3745523"/>
            <a:ext cx="5652000" cy="2476446"/>
            <a:chOff x="1417415" y="3826038"/>
            <a:chExt cx="6015646" cy="2300557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17415" y="3826038"/>
              <a:ext cx="6015646" cy="2300557"/>
            </a:xfrm>
            <a:prstGeom prst="rect">
              <a:avLst/>
            </a:prstGeom>
          </p:spPr>
        </p:pic>
        <p:sp>
          <p:nvSpPr>
            <p:cNvPr id="18" name="円/楕円 17"/>
            <p:cNvSpPr/>
            <p:nvPr/>
          </p:nvSpPr>
          <p:spPr>
            <a:xfrm>
              <a:off x="1417416" y="4197587"/>
              <a:ext cx="1695061" cy="1746013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662246" y="4037182"/>
              <a:ext cx="1404000" cy="1404000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/>
          <p:cNvSpPr txBox="1"/>
          <p:nvPr/>
        </p:nvSpPr>
        <p:spPr>
          <a:xfrm>
            <a:off x="-286604" y="6244209"/>
            <a:ext cx="6549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まぶしさの例</a:t>
            </a:r>
            <a:r>
              <a:rPr lang="ja-JP" altLang="en-US" sz="1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（</a:t>
            </a:r>
            <a:r>
              <a:rPr kumimoji="1" lang="ja-JP" altLang="en-US" sz="1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カーテン等の利用が望ましい）</a:t>
            </a:r>
            <a:endParaRPr kumimoji="1" lang="ja-JP" altLang="en-US" sz="14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962782" y="3739694"/>
            <a:ext cx="2900968" cy="2862322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ja-JP" altLang="en-US" sz="22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まぶしさ</a:t>
            </a:r>
            <a: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教室内の悪いと思われる児童生徒の席に座って状況を確認する。また，視線の近くに輝きの強い窓や光源がないか，直射日光や反射光について確認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する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。</a:t>
            </a:r>
            <a:r>
              <a:rPr lang="en-US" altLang="ja-JP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（</a:t>
            </a:r>
            <a:r>
              <a:rPr lang="ja-JP" altLang="en-US" sz="14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特に黒板</a:t>
            </a:r>
            <a:r>
              <a:rPr lang="ja-JP" altLang="en-US" sz="1400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の外側１５</a:t>
            </a:r>
            <a:r>
              <a:rPr lang="en-US" altLang="ja-JP" sz="1400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°</a:t>
            </a:r>
            <a:r>
              <a:rPr lang="ja-JP" altLang="en-US" sz="1400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以内の範囲の光源に特に</a:t>
            </a:r>
            <a:r>
              <a:rPr lang="ja-JP" altLang="en-US" sz="14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注意）</a:t>
            </a:r>
            <a:endParaRPr lang="ja-JP" altLang="en-US" sz="1400" b="1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228600" y="1165976"/>
            <a:ext cx="3475403" cy="2412000"/>
            <a:chOff x="228600" y="1165976"/>
            <a:chExt cx="3475403" cy="2412000"/>
          </a:xfrm>
        </p:grpSpPr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0" y="1165976"/>
              <a:ext cx="1669640" cy="2403418"/>
            </a:xfrm>
            <a:prstGeom prst="rect">
              <a:avLst/>
            </a:prstGeom>
          </p:spPr>
        </p:pic>
        <p:pic>
          <p:nvPicPr>
            <p:cNvPr id="29" name="Picture 10" descr="3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240" y="1165976"/>
              <a:ext cx="1805763" cy="2403418"/>
            </a:xfrm>
            <a:prstGeom prst="rect">
              <a:avLst/>
            </a:prstGeom>
            <a:noFill/>
          </p:spPr>
        </p:pic>
        <p:sp>
          <p:nvSpPr>
            <p:cNvPr id="31" name="正方形/長方形 30"/>
            <p:cNvSpPr/>
            <p:nvPr/>
          </p:nvSpPr>
          <p:spPr>
            <a:xfrm>
              <a:off x="2026427" y="3136950"/>
              <a:ext cx="1613733" cy="3995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100" dirty="0">
                  <a:solidFill>
                    <a:schemeClr val="bg1"/>
                  </a:solidFill>
                  <a:latin typeface="+mn-ea"/>
                </a:rPr>
                <a:t>ANA-F11</a:t>
              </a:r>
              <a:r>
                <a:rPr lang="ja-JP" altLang="en-US" sz="1100" dirty="0">
                  <a:solidFill>
                    <a:schemeClr val="bg1"/>
                  </a:solidFill>
                  <a:latin typeface="+mn-ea"/>
                </a:rPr>
                <a:t>（一般型</a:t>
              </a:r>
              <a:r>
                <a:rPr lang="en-US" altLang="ja-JP" sz="1100" dirty="0">
                  <a:solidFill>
                    <a:schemeClr val="bg1"/>
                  </a:solidFill>
                  <a:latin typeface="+mn-ea"/>
                </a:rPr>
                <a:t>A</a:t>
              </a:r>
              <a:r>
                <a:rPr lang="ja-JP" altLang="en-US" sz="1100" dirty="0">
                  <a:solidFill>
                    <a:schemeClr val="bg1"/>
                  </a:solidFill>
                  <a:latin typeface="+mn-ea"/>
                </a:rPr>
                <a:t>級</a:t>
              </a:r>
              <a:r>
                <a:rPr lang="ja-JP" altLang="en-US" sz="1100" dirty="0" smtClean="0">
                  <a:solidFill>
                    <a:schemeClr val="bg1"/>
                  </a:solidFill>
                  <a:latin typeface="+mn-ea"/>
                </a:rPr>
                <a:t>）</a:t>
              </a:r>
              <a:r>
                <a:rPr lang="en-US" altLang="ja-JP" sz="1100" dirty="0" smtClean="0">
                  <a:solidFill>
                    <a:schemeClr val="bg1"/>
                  </a:solidFill>
                  <a:latin typeface="+mn-ea"/>
                </a:rPr>
                <a:t/>
              </a:r>
              <a:br>
                <a:rPr lang="en-US" altLang="ja-JP" sz="1100" dirty="0" smtClean="0">
                  <a:solidFill>
                    <a:schemeClr val="bg1"/>
                  </a:solidFill>
                  <a:latin typeface="+mn-ea"/>
                </a:rPr>
              </a:br>
              <a:r>
                <a:rPr lang="ja-JP" altLang="en-US" sz="900" dirty="0">
                  <a:solidFill>
                    <a:schemeClr val="bg1"/>
                  </a:solidFill>
                  <a:latin typeface="+mn-ea"/>
                </a:rPr>
                <a:t>ＪＩＳ　Ｃ１６０９：１９９３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28601" y="3147742"/>
              <a:ext cx="1967988" cy="430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100" dirty="0">
                  <a:solidFill>
                    <a:schemeClr val="bg1"/>
                  </a:solidFill>
                  <a:latin typeface="+mn-ea"/>
                </a:rPr>
                <a:t>ANA-F10</a:t>
              </a:r>
              <a:r>
                <a:rPr lang="ja-JP" altLang="en-US" sz="1100" dirty="0">
                  <a:solidFill>
                    <a:schemeClr val="bg1"/>
                  </a:solidFill>
                  <a:latin typeface="+mn-ea"/>
                </a:rPr>
                <a:t>（</a:t>
              </a:r>
              <a:r>
                <a:rPr lang="ja-JP" altLang="en-US" sz="1100" dirty="0" smtClean="0">
                  <a:solidFill>
                    <a:schemeClr val="bg1"/>
                  </a:solidFill>
                  <a:latin typeface="+mn-ea"/>
                </a:rPr>
                <a:t>一般型</a:t>
              </a:r>
              <a:r>
                <a:rPr lang="en-US" altLang="ja-JP" sz="1100" dirty="0" smtClean="0">
                  <a:solidFill>
                    <a:schemeClr val="bg1"/>
                  </a:solidFill>
                  <a:latin typeface="+mn-ea"/>
                </a:rPr>
                <a:t>AA</a:t>
              </a:r>
              <a:r>
                <a:rPr lang="ja-JP" altLang="en-US" sz="1100" dirty="0" smtClean="0">
                  <a:solidFill>
                    <a:schemeClr val="bg1"/>
                  </a:solidFill>
                  <a:latin typeface="+mn-ea"/>
                </a:rPr>
                <a:t>級）</a:t>
              </a:r>
              <a:r>
                <a:rPr lang="en-US" altLang="ja-JP" sz="1100" dirty="0" smtClean="0">
                  <a:solidFill>
                    <a:schemeClr val="bg1"/>
                  </a:solidFill>
                  <a:latin typeface="+mn-ea"/>
                </a:rPr>
                <a:t/>
              </a:r>
              <a:br>
                <a:rPr lang="en-US" altLang="ja-JP" sz="1100" dirty="0" smtClean="0">
                  <a:solidFill>
                    <a:schemeClr val="bg1"/>
                  </a:solidFill>
                  <a:latin typeface="+mn-ea"/>
                </a:rPr>
              </a:br>
              <a:r>
                <a:rPr lang="ja-JP" altLang="en-US" sz="1100" dirty="0" smtClean="0">
                  <a:solidFill>
                    <a:schemeClr val="bg1"/>
                  </a:solidFill>
                  <a:latin typeface="+mn-ea"/>
                </a:rPr>
                <a:t>　</a:t>
              </a:r>
              <a:r>
                <a:rPr lang="en-US" altLang="ja-JP" sz="1100" dirty="0" smtClean="0">
                  <a:solidFill>
                    <a:schemeClr val="bg1"/>
                  </a:solidFill>
                  <a:latin typeface="+mn-ea"/>
                </a:rPr>
                <a:t>JIS C1609-1:2006</a:t>
              </a:r>
              <a:endParaRPr lang="ja-JP" altLang="en-US" sz="11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3662285" y="1166400"/>
            <a:ext cx="5280695" cy="2459021"/>
            <a:chOff x="3662285" y="1166400"/>
            <a:chExt cx="5280695" cy="2459021"/>
          </a:xfrm>
        </p:grpSpPr>
        <p:pic>
          <p:nvPicPr>
            <p:cNvPr id="35" name="図 34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62285" y="1166400"/>
              <a:ext cx="5201465" cy="2412000"/>
            </a:xfrm>
            <a:prstGeom prst="rect">
              <a:avLst/>
            </a:prstGeom>
          </p:spPr>
        </p:pic>
        <p:sp>
          <p:nvSpPr>
            <p:cNvPr id="34" name="正方形/長方形 33"/>
            <p:cNvSpPr/>
            <p:nvPr/>
          </p:nvSpPr>
          <p:spPr>
            <a:xfrm>
              <a:off x="3866228" y="2301982"/>
              <a:ext cx="507675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ＤＦＰまるもじ体W9" pitchFamily="50" charset="-128"/>
                  <a:ea typeface="ＤＦＰ中太丸ゴシック体" pitchFamily="50" charset="-128"/>
                </a:rPr>
                <a:t>・</a:t>
              </a:r>
              <a:r>
                <a:rPr lang="ja-JP" altLang="en-US" sz="2000" b="1" u="sng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ＤＦＰまるもじ体W9" pitchFamily="50" charset="-128"/>
                  <a:ea typeface="ＤＦＰ中太丸ゴシック体" pitchFamily="50" charset="-128"/>
                </a:rPr>
                <a:t>黒　板</a:t>
              </a:r>
              <a:r>
                <a:rPr lang="ja-JP" altLang="en-US" sz="2000" b="1" u="sng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/>
              </a:r>
              <a:br>
                <a:rPr lang="ja-JP" altLang="en-US" sz="2000" b="1" u="sng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</a:br>
              <a:r>
                <a:rPr lang="ja-JP" altLang="en-US" sz="2000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　</a:t>
              </a:r>
              <a:r>
                <a:rPr lang="ja-JP" altLang="en-US" sz="1600" b="1" dirty="0" smtClean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板上</a:t>
              </a:r>
              <a:r>
                <a:rPr lang="ja-JP" altLang="en-US" sz="1600" b="1" dirty="0" smtClean="0">
                  <a:solidFill>
                    <a:schemeClr val="bg1"/>
                  </a:solidFill>
                  <a:latin typeface="ＤＦＰ極太明朝体" pitchFamily="18" charset="-128"/>
                  <a:ea typeface="ＤＦＰ中太丸ゴシック体" pitchFamily="50" charset="-128"/>
                </a:rPr>
                <a:t>９</a:t>
              </a:r>
              <a:r>
                <a:rPr lang="ja-JP" altLang="en-US" sz="1600" b="1" dirty="0" smtClean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カ所の垂直面</a:t>
              </a:r>
              <a:r>
                <a:rPr lang="ja-JP" altLang="en-US" sz="1600" b="1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照度を</a:t>
              </a:r>
              <a:r>
                <a:rPr lang="ja-JP" altLang="en-US" sz="1600" b="1" dirty="0" smtClean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測定</a:t>
              </a:r>
              <a:r>
                <a:rPr lang="en-US" altLang="ja-JP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/>
              </a:r>
              <a:br>
                <a:rPr lang="en-US" altLang="ja-JP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</a:br>
              <a:r>
                <a:rPr lang="ja-JP" altLang="en-US" sz="2000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・</a:t>
              </a:r>
              <a:r>
                <a:rPr lang="ja-JP" altLang="en-US" sz="2000" b="1" u="sng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ＤＦＰまるもじ体W9" pitchFamily="50" charset="-128"/>
                  <a:ea typeface="ＤＦＰ中太丸ゴシック体" pitchFamily="50" charset="-128"/>
                </a:rPr>
                <a:t>教　室</a:t>
              </a:r>
              <a:r>
                <a:rPr lang="ja-JP" altLang="en-US" sz="2000" b="1" u="sng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/>
              </a:r>
              <a:br>
                <a:rPr lang="ja-JP" altLang="en-US" sz="2000" b="1" u="sng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</a:br>
              <a:r>
                <a:rPr lang="ja-JP" altLang="en-US" sz="2000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　</a:t>
              </a:r>
              <a:r>
                <a:rPr lang="ja-JP" altLang="en-US" sz="1600" dirty="0" smtClean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室内</a:t>
              </a:r>
              <a:r>
                <a:rPr lang="ja-JP" altLang="en-US" sz="1600" b="1" dirty="0" smtClean="0">
                  <a:solidFill>
                    <a:schemeClr val="bg1"/>
                  </a:solidFill>
                  <a:latin typeface="ＤＦＰ極太明朝体" pitchFamily="18" charset="-128"/>
                  <a:ea typeface="ＤＦＰ中太丸ゴシック体" pitchFamily="50" charset="-128"/>
                </a:rPr>
                <a:t>９</a:t>
              </a:r>
              <a:r>
                <a:rPr lang="ja-JP" altLang="en-US" sz="1600" b="1" dirty="0" smtClean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カ所</a:t>
              </a:r>
              <a:r>
                <a:rPr lang="ja-JP" altLang="en-US" sz="1600" b="1" dirty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に最も近い児童生徒の机上で</a:t>
              </a:r>
              <a:r>
                <a:rPr lang="ja-JP" altLang="en-US" sz="1600" b="1" dirty="0" smtClean="0">
                  <a:solidFill>
                    <a:schemeClr val="bg1"/>
                  </a:solidFill>
                  <a:latin typeface="ＤＦＰまるもじ体W9" pitchFamily="50" charset="-128"/>
                  <a:ea typeface="ＤＦＰ中太丸ゴシック体" pitchFamily="50" charset="-128"/>
                </a:rPr>
                <a:t>測定</a:t>
              </a:r>
              <a:endParaRPr lang="ja-JP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Text Box 9"/>
            <p:cNvSpPr txBox="1">
              <a:spLocks noChangeArrowheads="1"/>
            </p:cNvSpPr>
            <p:nvPr/>
          </p:nvSpPr>
          <p:spPr bwMode="auto">
            <a:xfrm>
              <a:off x="3866227" y="1216573"/>
              <a:ext cx="4851887" cy="769441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kumimoji="1" lang="ja-JP" altLang="en-US" sz="2200" b="1" dirty="0" smtClean="0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照度は、</a:t>
              </a:r>
              <a:r>
                <a:rPr kumimoji="1" lang="en-US" altLang="ja-JP" sz="2200" b="1" dirty="0" smtClean="0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JIS</a:t>
              </a:r>
              <a:r>
                <a:rPr lang="ja-JP" altLang="en-US" sz="2200" b="1" dirty="0" smtClean="0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 </a:t>
              </a:r>
              <a:r>
                <a:rPr lang="en-US" altLang="ja-JP" sz="2200" b="1" dirty="0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C</a:t>
              </a:r>
              <a:r>
                <a:rPr kumimoji="1" lang="en-US" altLang="ja-JP" sz="2200" b="1" dirty="0" smtClean="0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1609</a:t>
              </a:r>
              <a:r>
                <a:rPr kumimoji="1" lang="ja-JP" altLang="en-US" sz="2200" b="1" dirty="0" err="1" smtClean="0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に</a:t>
              </a:r>
              <a:r>
                <a:rPr kumimoji="1" lang="ja-JP" altLang="en-US" sz="2200" b="1" dirty="0" err="1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適</a:t>
              </a:r>
              <a:r>
                <a:rPr kumimoji="1" lang="ja-JP" altLang="en-US" sz="2200" b="1" dirty="0" smtClean="0">
                  <a:solidFill>
                    <a:schemeClr val="bg1"/>
                  </a:solidFill>
                  <a:latin typeface="ＤＦＰ中太丸ゴシック体" pitchFamily="50" charset="-128"/>
                  <a:ea typeface="ＤＦＰ中太丸ゴシック体" pitchFamily="50" charset="-128"/>
                </a:rPr>
                <a:t>合する照度計を使って</a:t>
              </a:r>
              <a:endParaRPr kumimoji="1" lang="ja-JP" altLang="en-US" sz="2200" b="1" dirty="0">
                <a:solidFill>
                  <a:schemeClr val="bg1"/>
                </a:solidFill>
                <a:latin typeface="ＤＦＰ中太丸ゴシック体" pitchFamily="50" charset="-128"/>
                <a:ea typeface="ＤＦＰ中太丸ゴシック体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8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008" y="936811"/>
            <a:ext cx="3321168" cy="1566233"/>
          </a:xfrm>
          <a:prstGeom prst="rect">
            <a:avLst/>
          </a:prstGeom>
        </p:spPr>
      </p:pic>
      <p:sp>
        <p:nvSpPr>
          <p:cNvPr id="145424" name="Text Box 16"/>
          <p:cNvSpPr txBox="1">
            <a:spLocks noChangeArrowheads="1"/>
          </p:cNvSpPr>
          <p:nvPr/>
        </p:nvSpPr>
        <p:spPr bwMode="auto">
          <a:xfrm>
            <a:off x="4260826" y="2506472"/>
            <a:ext cx="4742544" cy="419775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・</a:t>
            </a:r>
            <a:r>
              <a:rPr lang="ja-JP" altLang="en-US" sz="2000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黒　板</a:t>
            </a:r>
            <a:r>
              <a:rPr lang="ja-JP" altLang="en-US" sz="1846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ja-JP" altLang="en-US" sz="1846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ja-JP" altLang="en-US" sz="1846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　</a:t>
            </a:r>
            <a:r>
              <a:rPr lang="ja-JP" altLang="en-US" sz="1662" dirty="0" smtClean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９</a:t>
            </a: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カ所の垂直面照度を測定し，その最大照</a:t>
            </a:r>
            <a: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    </a:t>
            </a: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度，最小照度で示す。</a:t>
            </a:r>
            <a: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・</a:t>
            </a:r>
            <a:r>
              <a:rPr lang="ja-JP" altLang="en-US" sz="2000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教　室</a:t>
            </a:r>
            <a:r>
              <a:rPr lang="ja-JP" altLang="en-US" sz="1846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ja-JP" altLang="en-US" sz="1846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ja-JP" altLang="en-US" sz="1846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　</a:t>
            </a:r>
            <a:r>
              <a:rPr lang="ja-JP" altLang="en-US" sz="1662" dirty="0" smtClean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９</a:t>
            </a: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カ所に最も近い児童生徒の机上で測定し，</a:t>
            </a:r>
            <a: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    </a:t>
            </a: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その最大照度，最小照度で</a:t>
            </a: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示す。</a:t>
            </a:r>
            <a: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en-US" altLang="ja-JP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・</a:t>
            </a:r>
            <a:r>
              <a:rPr lang="ja-JP" altLang="en-US" sz="2000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照度比</a:t>
            </a:r>
            <a:r>
              <a:rPr lang="ja-JP" altLang="en-US" sz="1600" u="sng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（最大照度：最小照度</a:t>
            </a:r>
            <a:r>
              <a:rPr lang="ja-JP" altLang="en-US" sz="1600" u="sng" dirty="0" smtClean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）</a:t>
            </a:r>
            <a:endParaRPr lang="en-US" altLang="ja-JP" sz="2400" u="sng" dirty="0">
              <a:solidFill>
                <a:srgbClr val="002060"/>
              </a:solidFill>
              <a:latin typeface="ＤＦＰまるもじ体W9" pitchFamily="50" charset="-128"/>
              <a:ea typeface="ＤＦＰ中太丸ゴシック体" pitchFamily="50" charset="-128"/>
            </a:endParaRPr>
          </a:p>
          <a:p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　 この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比は</a:t>
            </a:r>
            <a:r>
              <a:rPr lang="ja-JP" altLang="en-US" sz="1600" u="sng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１０：１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を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超えないこととし，や</a:t>
            </a:r>
            <a: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    </a:t>
            </a:r>
            <a:r>
              <a:rPr lang="ja-JP" altLang="en-US" sz="1600" dirty="0" err="1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むを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得ない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場合でも</a:t>
            </a:r>
            <a:r>
              <a:rPr lang="ja-JP" altLang="en-US" sz="1600" u="sng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２０：１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を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超えないこと</a:t>
            </a:r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。</a:t>
            </a:r>
            <a:endParaRPr lang="en-US" altLang="ja-JP" sz="1662" dirty="0" smtClean="0">
              <a:solidFill>
                <a:srgbClr val="002060"/>
              </a:solidFill>
              <a:latin typeface="ＤＦＰまるもじ体W9" pitchFamily="50" charset="-128"/>
              <a:ea typeface="ＤＦＰ中太丸ゴシック体" pitchFamily="50" charset="-128"/>
            </a:endParaRPr>
          </a:p>
          <a:p>
            <a:r>
              <a:rPr lang="ja-JP" altLang="en-US" sz="1662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・</a:t>
            </a:r>
            <a:r>
              <a:rPr lang="ja-JP" altLang="en-US" sz="2000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まぶしさ</a:t>
            </a:r>
            <a:r>
              <a:rPr lang="ja-JP" altLang="en-US" sz="1600" u="sng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（グレア）</a:t>
            </a:r>
            <a:r>
              <a:rPr lang="ja-JP" altLang="en-US" sz="1600" b="1" u="sng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ja-JP" altLang="en-US" sz="1600" b="1" u="sng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ja-JP" altLang="en-US" sz="1600" b="1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　</a:t>
            </a:r>
            <a:r>
              <a:rPr lang="ja-JP" altLang="en-US" sz="1600" b="1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 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見え方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を妨害する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光源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、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光沢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の有無を調べる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。</a:t>
            </a:r>
            <a: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    </a:t>
            </a:r>
            <a:r>
              <a:rPr lang="ja-JP" altLang="en-US" sz="1200" dirty="0" smtClean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（</a:t>
            </a:r>
            <a:r>
              <a:rPr lang="ja-JP" altLang="en-US" sz="1200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黒板の外側１５</a:t>
            </a:r>
            <a:r>
              <a:rPr lang="en-US" altLang="ja-JP" sz="1200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°</a:t>
            </a:r>
            <a:r>
              <a:rPr lang="ja-JP" altLang="en-US" sz="1200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以内の範囲の光源に特に注意する。</a:t>
            </a:r>
            <a:r>
              <a:rPr lang="ja-JP" altLang="en-US" sz="1200" dirty="0" smtClean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）</a:t>
            </a:r>
            <a:endParaRPr lang="en-US" altLang="ja-JP" sz="1200" dirty="0" smtClean="0">
              <a:solidFill>
                <a:srgbClr val="002060"/>
              </a:solidFill>
              <a:latin typeface="ＤＦＰ極太明朝体" pitchFamily="18" charset="-128"/>
              <a:ea typeface="ＤＦＰ中太丸ゴシック体" pitchFamily="50" charset="-128"/>
            </a:endParaRPr>
          </a:p>
          <a:p>
            <a:r>
              <a:rPr lang="ja-JP" altLang="en-US" sz="2000" b="1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・</a:t>
            </a:r>
            <a:r>
              <a:rPr lang="ja-JP" altLang="en-US" sz="2000" b="1" u="sng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コンピュータ室</a:t>
            </a:r>
            <a:r>
              <a:rPr lang="ja-JP" altLang="en-US" sz="2000" b="1" u="sng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等</a:t>
            </a:r>
            <a:br>
              <a:rPr lang="ja-JP" altLang="en-US" sz="2000" b="1" u="sng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ja-JP" altLang="en-US" sz="1600" b="1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　 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机上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の照度は</a:t>
            </a:r>
            <a:r>
              <a:rPr lang="ja-JP" altLang="en-US" sz="1600" dirty="0">
                <a:solidFill>
                  <a:srgbClr val="002060"/>
                </a:solidFill>
                <a:latin typeface="ＤＦＰ極太明朝体" pitchFamily="18" charset="-128"/>
                <a:ea typeface="ＤＦＰ中太丸ゴシック体" pitchFamily="50" charset="-128"/>
              </a:rPr>
              <a:t>５００～１０００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ルクスを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確保</a:t>
            </a:r>
            <a: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/>
            </a:r>
            <a:b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</a:br>
            <a:r>
              <a:rPr lang="en-US" altLang="ja-JP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    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するととも</a:t>
            </a:r>
            <a:r>
              <a:rPr lang="ja-JP" altLang="en-US" sz="1600" dirty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に画面にも反射や影がない</a:t>
            </a:r>
            <a:r>
              <a:rPr lang="ja-JP" altLang="en-US" sz="1600" dirty="0" smtClean="0">
                <a:solidFill>
                  <a:srgbClr val="002060"/>
                </a:solidFill>
                <a:latin typeface="ＤＦＰまるもじ体W9" pitchFamily="50" charset="-128"/>
                <a:ea typeface="ＤＦＰ中太丸ゴシック体" pitchFamily="50" charset="-128"/>
              </a:rPr>
              <a:t>こと。</a:t>
            </a:r>
            <a:endParaRPr lang="ja-JP" altLang="en-US" sz="1600" dirty="0">
              <a:solidFill>
                <a:srgbClr val="002060"/>
              </a:solidFill>
              <a:latin typeface="ＤＦＰ極太明朝体" pitchFamily="18" charset="-128"/>
              <a:ea typeface="ＤＦＰ中太丸ゴシック体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33312" y="2441669"/>
            <a:ext cx="3829263" cy="4440608"/>
            <a:chOff x="102472" y="475464"/>
            <a:chExt cx="5150462" cy="6161054"/>
          </a:xfrm>
        </p:grpSpPr>
        <p:sp>
          <p:nvSpPr>
            <p:cNvPr id="145410" name="Rectangle 2"/>
            <p:cNvSpPr>
              <a:spLocks noChangeArrowheads="1"/>
            </p:cNvSpPr>
            <p:nvPr/>
          </p:nvSpPr>
          <p:spPr bwMode="auto">
            <a:xfrm>
              <a:off x="793242" y="754410"/>
              <a:ext cx="4459692" cy="1195754"/>
            </a:xfrm>
            <a:prstGeom prst="rect">
              <a:avLst/>
            </a:prstGeom>
            <a:solidFill>
              <a:srgbClr val="008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1" name="Rectangle 3"/>
            <p:cNvSpPr>
              <a:spLocks noChangeArrowheads="1"/>
            </p:cNvSpPr>
            <p:nvPr/>
          </p:nvSpPr>
          <p:spPr bwMode="auto">
            <a:xfrm>
              <a:off x="836309" y="2098819"/>
              <a:ext cx="4393222" cy="4054718"/>
            </a:xfrm>
            <a:prstGeom prst="rect">
              <a:avLst/>
            </a:prstGeom>
            <a:solidFill>
              <a:srgbClr val="FFFF99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2" name="Line 4"/>
            <p:cNvSpPr>
              <a:spLocks noChangeShapeType="1"/>
            </p:cNvSpPr>
            <p:nvPr/>
          </p:nvSpPr>
          <p:spPr bwMode="auto">
            <a:xfrm>
              <a:off x="826477" y="970085"/>
              <a:ext cx="439322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3" name="Line 5"/>
            <p:cNvSpPr>
              <a:spLocks noChangeShapeType="1"/>
            </p:cNvSpPr>
            <p:nvPr/>
          </p:nvSpPr>
          <p:spPr bwMode="auto">
            <a:xfrm>
              <a:off x="826477" y="1767254"/>
              <a:ext cx="439322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4" name="Line 6"/>
            <p:cNvSpPr>
              <a:spLocks noChangeShapeType="1"/>
            </p:cNvSpPr>
            <p:nvPr/>
          </p:nvSpPr>
          <p:spPr bwMode="auto">
            <a:xfrm>
              <a:off x="826477" y="1368669"/>
              <a:ext cx="439322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5" name="Line 7"/>
            <p:cNvSpPr>
              <a:spLocks noChangeShapeType="1"/>
            </p:cNvSpPr>
            <p:nvPr/>
          </p:nvSpPr>
          <p:spPr bwMode="auto">
            <a:xfrm>
              <a:off x="826477" y="2498481"/>
              <a:ext cx="439322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6" name="Line 8"/>
            <p:cNvSpPr>
              <a:spLocks noChangeShapeType="1"/>
            </p:cNvSpPr>
            <p:nvPr/>
          </p:nvSpPr>
          <p:spPr bwMode="auto">
            <a:xfrm>
              <a:off x="826477" y="5688623"/>
              <a:ext cx="439322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7" name="Line 9"/>
            <p:cNvSpPr>
              <a:spLocks noChangeShapeType="1"/>
            </p:cNvSpPr>
            <p:nvPr/>
          </p:nvSpPr>
          <p:spPr bwMode="auto">
            <a:xfrm>
              <a:off x="826477" y="4094285"/>
              <a:ext cx="439322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8" name="Line 10"/>
            <p:cNvSpPr>
              <a:spLocks noChangeShapeType="1"/>
            </p:cNvSpPr>
            <p:nvPr/>
          </p:nvSpPr>
          <p:spPr bwMode="auto">
            <a:xfrm flipH="1">
              <a:off x="1182085" y="770793"/>
              <a:ext cx="4877" cy="112942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19" name="Line 11"/>
            <p:cNvSpPr>
              <a:spLocks noChangeShapeType="1"/>
            </p:cNvSpPr>
            <p:nvPr/>
          </p:nvSpPr>
          <p:spPr bwMode="auto">
            <a:xfrm flipH="1">
              <a:off x="3043215" y="770792"/>
              <a:ext cx="16508" cy="112942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20" name="Line 12"/>
            <p:cNvSpPr>
              <a:spLocks noChangeShapeType="1"/>
            </p:cNvSpPr>
            <p:nvPr/>
          </p:nvSpPr>
          <p:spPr bwMode="auto">
            <a:xfrm flipH="1">
              <a:off x="4837876" y="770793"/>
              <a:ext cx="21340" cy="112942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21" name="Line 13"/>
            <p:cNvSpPr>
              <a:spLocks noChangeShapeType="1"/>
            </p:cNvSpPr>
            <p:nvPr/>
          </p:nvSpPr>
          <p:spPr bwMode="auto">
            <a:xfrm>
              <a:off x="1332035" y="2099897"/>
              <a:ext cx="0" cy="40547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22" name="Line 14"/>
            <p:cNvSpPr>
              <a:spLocks noChangeShapeType="1"/>
            </p:cNvSpPr>
            <p:nvPr/>
          </p:nvSpPr>
          <p:spPr bwMode="auto">
            <a:xfrm>
              <a:off x="3059723" y="2099897"/>
              <a:ext cx="0" cy="40547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23" name="Line 15"/>
            <p:cNvSpPr>
              <a:spLocks noChangeShapeType="1"/>
            </p:cNvSpPr>
            <p:nvPr/>
          </p:nvSpPr>
          <p:spPr bwMode="auto">
            <a:xfrm>
              <a:off x="4717074" y="2099897"/>
              <a:ext cx="0" cy="405471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sz="1662"/>
            </a:p>
          </p:txBody>
        </p:sp>
        <p:sp>
          <p:nvSpPr>
            <p:cNvPr id="145428" name="Text Box 20"/>
            <p:cNvSpPr txBox="1">
              <a:spLocks noChangeArrowheads="1"/>
            </p:cNvSpPr>
            <p:nvPr/>
          </p:nvSpPr>
          <p:spPr bwMode="auto">
            <a:xfrm>
              <a:off x="2029886" y="3544500"/>
              <a:ext cx="1972748" cy="916403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ja-JP" altLang="en-US" sz="3692" b="1" dirty="0">
                  <a:solidFill>
                    <a:srgbClr val="003300"/>
                  </a:solidFill>
                  <a:latin typeface="ＤＦＰ太丸ゴシック体" pitchFamily="50" charset="-128"/>
                </a:rPr>
                <a:t>教　室</a:t>
              </a:r>
            </a:p>
          </p:txBody>
        </p:sp>
        <p:sp>
          <p:nvSpPr>
            <p:cNvPr id="145429" name="Text Box 21"/>
            <p:cNvSpPr txBox="1">
              <a:spLocks noChangeArrowheads="1"/>
            </p:cNvSpPr>
            <p:nvPr/>
          </p:nvSpPr>
          <p:spPr bwMode="auto">
            <a:xfrm>
              <a:off x="2087529" y="908234"/>
              <a:ext cx="1799491" cy="83758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ja-JP" altLang="en-US" sz="3323" b="1" dirty="0">
                  <a:solidFill>
                    <a:srgbClr val="FFFFCC"/>
                  </a:solidFill>
                  <a:latin typeface="ＤＦＰ太丸ゴシック体" pitchFamily="50" charset="-128"/>
                </a:rPr>
                <a:t>黒　板</a:t>
              </a: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892034" y="475464"/>
              <a:ext cx="1262910" cy="364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8" dirty="0"/>
                <a:t>３０ｃｍ</a:t>
              </a: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02472" y="819861"/>
              <a:ext cx="916210" cy="364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108" dirty="0"/>
                <a:t>１０ｃｍ</a:t>
              </a: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152417" y="5415251"/>
              <a:ext cx="916210" cy="482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662" dirty="0"/>
                <a:t>１ｍ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1065384" y="6153539"/>
              <a:ext cx="916210" cy="482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662" dirty="0"/>
                <a:t>１ｍ</a:t>
              </a:r>
            </a:p>
          </p:txBody>
        </p:sp>
        <p:sp>
          <p:nvSpPr>
            <p:cNvPr id="2" name="円/楕円 1"/>
            <p:cNvSpPr/>
            <p:nvPr/>
          </p:nvSpPr>
          <p:spPr>
            <a:xfrm>
              <a:off x="1073150" y="869588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1086390" y="1260967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4744995" y="1670464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4730708" y="1289215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4730215" y="907331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4615255" y="2404892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2950334" y="2419503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225550" y="2390368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4601650" y="3999229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2950334" y="3999229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1249521" y="4032589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1225550" y="5581888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2940039" y="5596499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4601650" y="5589306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1086389" y="1656462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2965726" y="1670249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2950334" y="1260967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2975396" y="882523"/>
              <a:ext cx="185761" cy="18718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724009" y="2105326"/>
            <a:ext cx="3313858" cy="284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一般型</a:t>
            </a:r>
            <a:r>
              <a:rPr kumimoji="1" lang="en-US" altLang="ja-JP" sz="1200" b="1" dirty="0" smtClean="0">
                <a:solidFill>
                  <a:schemeClr val="bg1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A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級以上の照度計での測定が望ましい</a:t>
            </a:r>
            <a:endParaRPr kumimoji="1" lang="ja-JP" altLang="en-US" sz="1200" b="1" dirty="0">
              <a:solidFill>
                <a:schemeClr val="bg1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268257" y="936812"/>
            <a:ext cx="4540892" cy="1569660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教室及びそれに準ずる場所の照度の下限値は，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300</a:t>
            </a:r>
            <a:r>
              <a:rPr kumimoji="1" lang="ja-JP" altLang="en-US" sz="24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ルクス。</a:t>
            </a:r>
            <a:endParaRPr kumimoji="1" lang="en-US" altLang="ja-JP" sz="2400" b="1" dirty="0" smtClean="0">
              <a:solidFill>
                <a:srgbClr val="FF000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kumimoji="1" lang="ja-JP" altLang="en-US" sz="24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また，教室及び黒板の照度は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500</a:t>
            </a:r>
            <a:r>
              <a:rPr kumimoji="1" lang="ja-JP" altLang="en-US" sz="24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ルクス以上が望ましい。</a:t>
            </a:r>
            <a:endParaRPr kumimoji="1" lang="ja-JP" altLang="en-US" sz="2400" b="1" dirty="0">
              <a:solidFill>
                <a:srgbClr val="FF000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sp>
        <p:nvSpPr>
          <p:cNvPr id="53" name="タイトル 1"/>
          <p:cNvSpPr>
            <a:spLocks noGrp="1"/>
          </p:cNvSpPr>
          <p:nvPr>
            <p:ph type="title"/>
          </p:nvPr>
        </p:nvSpPr>
        <p:spPr>
          <a:xfrm>
            <a:off x="0" y="19767"/>
            <a:ext cx="9144000" cy="1012696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4000" dirty="0" smtClean="0">
                <a:solidFill>
                  <a:srgbClr val="002060"/>
                </a:solidFill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照度とまぶしさの基準は </a:t>
            </a:r>
            <a:endParaRPr kumimoji="1" lang="ja-JP" altLang="en-US" sz="4000" dirty="0">
              <a:solidFill>
                <a:srgbClr val="002060"/>
              </a:solidFill>
              <a:latin typeface="ＤＦ太丸ゴシック体" panose="02010609010101010101" pitchFamily="1" charset="-128"/>
              <a:ea typeface="ＤＦ太丸ゴシック体" panose="02010609010101010101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5303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19767"/>
            <a:ext cx="9144000" cy="1144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000" dirty="0" smtClean="0">
                <a:solidFill>
                  <a:srgbClr val="002060"/>
                </a:solidFill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明るさの調整</a:t>
            </a:r>
            <a:endParaRPr lang="ja-JP" altLang="en-US" sz="4000" dirty="0">
              <a:solidFill>
                <a:srgbClr val="002060"/>
              </a:solidFill>
              <a:latin typeface="ＤＦ太丸ゴシック体" panose="02010609010101010101" pitchFamily="1" charset="-128"/>
              <a:ea typeface="ＤＦ太丸ゴシック体" panose="02010609010101010101" pitchFamily="1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82806" y="907290"/>
            <a:ext cx="8061194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＜照度について＞</a:t>
            </a:r>
            <a:endParaRPr kumimoji="1" lang="en-US" altLang="ja-JP" sz="2800" b="1" dirty="0" smtClean="0">
              <a:solidFill>
                <a:srgbClr val="FF000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kumimoji="1"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①</a:t>
            </a:r>
            <a:r>
              <a:rPr lang="ja-JP" altLang="en-US" sz="2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照明器具の</a:t>
            </a: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清掃</a:t>
            </a:r>
            <a:endParaRPr kumimoji="1" lang="en-US" altLang="ja-JP" sz="2200" dirty="0" smtClean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kumimoji="1"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②暗くなったり，消えた光源（蛍光灯等）の取り替え</a:t>
            </a:r>
            <a:endParaRPr kumimoji="1" lang="en-US" altLang="ja-JP" sz="2200" dirty="0" smtClean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kumimoji="1"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③窓の内外の状況の確認</a:t>
            </a:r>
            <a:endParaRPr kumimoji="1" lang="en-US" altLang="ja-JP" sz="2200" dirty="0" smtClean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kumimoji="1"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④増灯する</a:t>
            </a:r>
            <a:r>
              <a:rPr kumimoji="1"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kumimoji="1"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kumimoji="1" lang="en-US" altLang="ja-JP" sz="1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kumimoji="1" lang="en-US" altLang="ja-JP" sz="1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8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＜</a:t>
            </a:r>
            <a:r>
              <a:rPr lang="ja-JP" altLang="en-US" sz="2800" b="1" dirty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まぶしさについて＞</a:t>
            </a:r>
            <a:endParaRPr lang="en-US" altLang="ja-JP" sz="2800" b="1" dirty="0">
              <a:solidFill>
                <a:srgbClr val="FF000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①</a:t>
            </a:r>
            <a:r>
              <a:rPr lang="ja-JP" altLang="en-US" sz="2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光源が直接目に</a:t>
            </a: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入らない</a:t>
            </a:r>
            <a: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ように</a:t>
            </a:r>
            <a:r>
              <a:rPr lang="ja-JP" altLang="en-US" sz="2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する</a:t>
            </a:r>
            <a:endParaRPr lang="en-US" altLang="ja-JP" sz="22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②直射</a:t>
            </a:r>
            <a:r>
              <a:rPr lang="ja-JP" altLang="en-US" sz="2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日光が入る場合</a:t>
            </a: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は，</a:t>
            </a:r>
            <a: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カーテン</a:t>
            </a:r>
            <a:r>
              <a:rPr lang="ja-JP" altLang="en-US" sz="2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等で防ぐ</a:t>
            </a:r>
            <a:endParaRPr lang="en-US" altLang="ja-JP" sz="22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③まぶしさ</a:t>
            </a:r>
            <a:r>
              <a:rPr lang="ja-JP" altLang="en-US" sz="2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をおこす光沢面はつや消しにする</a:t>
            </a: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か，</a:t>
            </a:r>
            <a: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原因</a:t>
            </a:r>
            <a:r>
              <a:rPr lang="ja-JP" altLang="en-US" sz="22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となる光源や窓を覆う</a:t>
            </a:r>
            <a:endParaRPr lang="en-US" altLang="ja-JP" sz="22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④テレビやコンピュータのディスプレイの明</a:t>
            </a:r>
            <a:r>
              <a:rPr lang="ja-JP" altLang="en-US" sz="2200" dirty="0" err="1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る</a:t>
            </a:r>
            <a: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</a:t>
            </a:r>
            <a:r>
              <a:rPr lang="ja-JP" altLang="en-US" sz="2200" dirty="0" err="1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さの</a:t>
            </a:r>
            <a:r>
              <a:rPr lang="ja-JP" altLang="en-US" sz="22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調整と画面に映ずる窓，光源を覆う</a:t>
            </a:r>
            <a:endParaRPr lang="en-US" altLang="ja-JP" sz="2200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403" y="2290467"/>
            <a:ext cx="3362383" cy="224395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651321" y="2542784"/>
            <a:ext cx="1824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Ｐ中太丸ゴシック体" panose="020F0700010101010101" pitchFamily="50" charset="-128"/>
                <a:ea typeface="ＤＦＰ中太丸ゴシック体" panose="020F0700010101010101" pitchFamily="50" charset="-128"/>
              </a:rPr>
              <a:t>カーテンの活用</a:t>
            </a:r>
            <a:endParaRPr kumimoji="1" lang="ja-JP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Ｐ中太丸ゴシック体" panose="020F0700010101010101" pitchFamily="50" charset="-128"/>
              <a:ea typeface="ＤＦＰ中太丸ゴシック体" panose="020F0700010101010101" pitchFamily="50" charset="-128"/>
            </a:endParaRPr>
          </a:p>
        </p:txBody>
      </p:sp>
      <p:cxnSp>
        <p:nvCxnSpPr>
          <p:cNvPr id="7" name="直線矢印コネクタ 6"/>
          <p:cNvCxnSpPr>
            <a:stCxn id="3" idx="1"/>
          </p:cNvCxnSpPr>
          <p:nvPr/>
        </p:nvCxnSpPr>
        <p:spPr>
          <a:xfrm flipH="1">
            <a:off x="6137753" y="2712061"/>
            <a:ext cx="51356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81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19767"/>
            <a:ext cx="9144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dirty="0" smtClean="0">
                <a:solidFill>
                  <a:srgbClr val="002060"/>
                </a:solidFill>
                <a:latin typeface="ＤＦ太丸ゴシック体" panose="02010609010101010101" pitchFamily="1" charset="-128"/>
                <a:ea typeface="ＤＦ太丸ゴシック体" panose="02010609010101010101" pitchFamily="1" charset="-128"/>
              </a:rPr>
              <a:t>明るさと健康</a:t>
            </a:r>
            <a:endParaRPr lang="ja-JP" altLang="en-US" dirty="0">
              <a:solidFill>
                <a:srgbClr val="002060"/>
              </a:solidFill>
              <a:latin typeface="ＤＦ太丸ゴシック体" panose="02010609010101010101" pitchFamily="1" charset="-128"/>
              <a:ea typeface="ＤＦ太丸ゴシック体" panose="02010609010101010101" pitchFamily="1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53376" y="1606940"/>
            <a:ext cx="815249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b="1" dirty="0" smtClean="0">
                <a:solidFill>
                  <a:srgbClr val="C0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・視力の低下や</a:t>
            </a:r>
            <a:r>
              <a:rPr lang="ja-JP" altLang="en-US" sz="2800" b="1" dirty="0" smtClean="0">
                <a:solidFill>
                  <a:srgbClr val="C0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近視，ドライアイ</a:t>
            </a:r>
            <a:endParaRPr lang="en-US" altLang="ja-JP" sz="2800" b="1" dirty="0" smtClean="0">
              <a:solidFill>
                <a:srgbClr val="C0000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4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明るさ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が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足りない場合やテレビ</a:t>
            </a:r>
            <a:r>
              <a:rPr lang="ja-JP" altLang="en-US" sz="20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（パソコン）</a:t>
            </a:r>
            <a:r>
              <a:rPr lang="en-US" altLang="ja-JP" sz="20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0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画面を見続けると凝視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になりがちに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なり，</a:t>
            </a:r>
            <a: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まばたき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の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回数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が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減り，眼球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を保護して</a:t>
            </a:r>
            <a:r>
              <a:rPr lang="ja-JP" altLang="en-US" sz="2400" dirty="0" err="1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い</a:t>
            </a:r>
            <a: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</a:t>
            </a:r>
            <a:r>
              <a:rPr lang="ja-JP" altLang="en-US" sz="2400" dirty="0" err="1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る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涙液が減った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状態が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続く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と，</a:t>
            </a:r>
            <a:r>
              <a:rPr lang="ja-JP" altLang="en-US" sz="2400" b="1" u="sng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ドライアイ</a:t>
            </a:r>
            <a:r>
              <a:rPr lang="en-US" altLang="ja-JP" sz="2400" b="1" u="sng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400" b="1" u="sng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4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になりやすく，また，</a:t>
            </a:r>
            <a:r>
              <a:rPr lang="ja-JP" altLang="en-US" sz="2400" b="1" u="sng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視力も低下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し，</a:t>
            </a:r>
            <a:r>
              <a:rPr lang="ja-JP" altLang="en-US" sz="2400" b="1" u="sng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近視</a:t>
            </a:r>
            <a:r>
              <a:rPr lang="en-US" altLang="ja-JP" sz="2400" b="1" u="sng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400" b="1" u="sng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4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にもなりやすくなる。なお，端末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画面の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明るさは，目の</a:t>
            </a:r>
            <a: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疲れ具合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影響が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大きい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ので要注意。画面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が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明る過ぎた</a:t>
            </a:r>
            <a: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り，画面に</a:t>
            </a:r>
            <a:r>
              <a:rPr lang="ja-JP" altLang="en-US" sz="2400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室内の照明が映り込むことには注意が</a:t>
            </a:r>
            <a:r>
              <a:rPr lang="ja-JP" altLang="en-US" sz="24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必要。</a:t>
            </a:r>
            <a:endParaRPr lang="en-US" altLang="ja-JP" sz="2400" dirty="0" smtClean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800" b="1" dirty="0" smtClean="0">
                <a:solidFill>
                  <a:srgbClr val="C0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・</a:t>
            </a:r>
            <a:r>
              <a:rPr lang="zh-TW" altLang="en-US" sz="2800" b="1" dirty="0">
                <a:solidFill>
                  <a:srgbClr val="C0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光</a:t>
            </a:r>
            <a:r>
              <a:rPr lang="zh-TW" altLang="en-US" sz="2800" b="1" dirty="0" smtClean="0">
                <a:solidFill>
                  <a:srgbClr val="C0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誘発性</a:t>
            </a:r>
            <a:r>
              <a:rPr lang="ja-JP" altLang="en-US" sz="2800" b="1" dirty="0" smtClean="0">
                <a:solidFill>
                  <a:srgbClr val="C0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けいれん</a:t>
            </a:r>
            <a:endParaRPr lang="en-US" altLang="ja-JP" sz="2800" b="1" dirty="0">
              <a:solidFill>
                <a:srgbClr val="C0000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  <a:p>
            <a:r>
              <a:rPr lang="ja-JP" altLang="en-US" sz="2000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</a:t>
            </a: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アニメ等で間歇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（かんけつ）</a:t>
            </a: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光刺激下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（光</a:t>
            </a:r>
            <a:r>
              <a:rPr lang="ja-JP" altLang="en-US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の</a:t>
            </a:r>
            <a:r>
              <a:rPr lang="ja-JP" altLang="en-US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点滅＊）</a:t>
            </a: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において</a:t>
            </a:r>
            <a: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光過敏性</a:t>
            </a:r>
            <a:r>
              <a:rPr lang="ja-JP" altLang="en-US" sz="2000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のある人に痙攣</a:t>
            </a: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発作が引き起こされることが</a:t>
            </a:r>
            <a:r>
              <a:rPr lang="ja-JP" altLang="en-US" sz="2000" b="1" dirty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ある</a:t>
            </a: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。</a:t>
            </a:r>
            <a: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</a:t>
            </a:r>
            <a: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2000" b="1" dirty="0" smtClean="0">
                <a:solidFill>
                  <a:srgbClr val="00206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　</a:t>
            </a:r>
            <a:endParaRPr lang="ja-JP" altLang="en-US" sz="2000" b="1" dirty="0">
              <a:solidFill>
                <a:srgbClr val="00206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19636" y="1083720"/>
            <a:ext cx="7545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明るければすべて</a:t>
            </a:r>
            <a:r>
              <a:rPr lang="ja-JP" altLang="en-US" sz="28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ＯＫと</a:t>
            </a:r>
            <a:r>
              <a:rPr lang="ja-JP" altLang="en-US" sz="2800" b="1" dirty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いうものでは</a:t>
            </a:r>
            <a:r>
              <a:rPr lang="ja-JP" altLang="en-US" sz="2800" b="1" dirty="0" smtClean="0">
                <a:solidFill>
                  <a:srgbClr val="FF00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ない･･･</a:t>
            </a:r>
            <a:endParaRPr lang="ja-JP" altLang="en-US" sz="2800" b="1" dirty="0">
              <a:solidFill>
                <a:srgbClr val="FF0000"/>
              </a:solidFill>
              <a:latin typeface="ＤＦ中太丸ゴシック体" panose="02010609010101010101" pitchFamily="1" charset="-128"/>
              <a:ea typeface="ＤＦ中太丸ゴシック体" panose="02010609010101010101" pitchFamily="1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355604" y="6118666"/>
            <a:ext cx="72480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＊ 周波数</a:t>
            </a:r>
            <a:r>
              <a:rPr lang="ja-JP" altLang="en-US" sz="1600" b="1" dirty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や色など誘発しやすい特殊な条件</a:t>
            </a:r>
            <a:r>
              <a:rPr lang="ja-JP" altLang="en-US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が必要だが，予防法</a:t>
            </a:r>
            <a:r>
              <a:rPr lang="ja-JP" altLang="en-US" sz="1600" b="1" dirty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として</a:t>
            </a:r>
            <a:r>
              <a:rPr lang="ja-JP" altLang="en-US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は</a:t>
            </a:r>
            <a:r>
              <a:rPr lang="en-US" altLang="ja-JP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/>
            </a:r>
            <a:br>
              <a:rPr lang="en-US" altLang="ja-JP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</a:br>
            <a:r>
              <a:rPr lang="ja-JP" altLang="en-US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　 部屋</a:t>
            </a:r>
            <a:r>
              <a:rPr lang="ja-JP" altLang="en-US" sz="1600" b="1" dirty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を明るく</a:t>
            </a:r>
            <a:r>
              <a:rPr lang="ja-JP" altLang="en-US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して，テレビ塔は離れて見ることと。また見過ぎに注意</a:t>
            </a:r>
            <a:r>
              <a:rPr lang="en-US" altLang="ja-JP" sz="1600" b="1" dirty="0" smtClean="0">
                <a:solidFill>
                  <a:srgbClr val="333300"/>
                </a:solidFill>
                <a:latin typeface="ＤＦ中太丸ゴシック体" panose="02010609010101010101" pitchFamily="1" charset="-128"/>
                <a:ea typeface="ＤＦ中太丸ゴシック体" panose="02010609010101010101" pitchFamily="1" charset="-128"/>
              </a:rPr>
              <a:t>!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3538" y="1651998"/>
            <a:ext cx="1898590" cy="216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68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3692</TotalTime>
  <Words>348</Words>
  <Application>Microsoft Office PowerPoint</Application>
  <PresentationFormat>画面に合わせる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どうやって測定するの </vt:lpstr>
      <vt:lpstr>照度とまぶしさの基準は 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温度と湿度</dc:title>
  <dc:creator>木全勝彦</dc:creator>
  <cp:lastModifiedBy> </cp:lastModifiedBy>
  <cp:revision>144</cp:revision>
  <dcterms:created xsi:type="dcterms:W3CDTF">2013-12-16T03:21:22Z</dcterms:created>
  <dcterms:modified xsi:type="dcterms:W3CDTF">2014-03-04T12:41:52Z</dcterms:modified>
</cp:coreProperties>
</file>