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08" r:id="rId3"/>
    <p:sldMasterId id="2147483732" r:id="rId4"/>
  </p:sldMasterIdLst>
  <p:notesMasterIdLst>
    <p:notesMasterId r:id="rId10"/>
  </p:notesMasterIdLst>
  <p:sldIdLst>
    <p:sldId id="263" r:id="rId5"/>
    <p:sldId id="276" r:id="rId6"/>
    <p:sldId id="274" r:id="rId7"/>
    <p:sldId id="278" r:id="rId8"/>
    <p:sldId id="277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20" autoAdjust="0"/>
  </p:normalViewPr>
  <p:slideViewPr>
    <p:cSldViewPr>
      <p:cViewPr>
        <p:scale>
          <a:sx n="60" d="100"/>
          <a:sy n="60" d="100"/>
        </p:scale>
        <p:origin x="-1434" y="-10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711A7-4140-4E38-8C4E-12D9C697065E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2843A-BB3D-4B36-B024-84F766098A1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686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2843A-BB3D-4B36-B024-84F766098A12}" type="slidenum">
              <a:rPr lang="ja-JP" altLang="en-US" smtClean="0">
                <a:solidFill>
                  <a:prstClr val="black"/>
                </a:solidFill>
              </a:rPr>
              <a:pPr/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01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246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55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29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447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088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304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66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11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85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983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341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812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8896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09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66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4753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546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147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4364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8647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8658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083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521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7842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6970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7038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8463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1236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3102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1731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473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4495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222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2987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5066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947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605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134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721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4625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466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52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731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175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C732-E104-43EC-B2E6-8F3343E504D0}" type="datetimeFigureOut">
              <a:rPr kumimoji="1" lang="ja-JP" altLang="en-US" smtClean="0"/>
              <a:pPr/>
              <a:t>2014/3/4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EEDF-1514-4C1A-801F-0E45A7279C4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17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5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56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CC732-E104-43EC-B2E6-8F3343E504D0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2014/3/4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BEEDF-1514-4C1A-801F-0E45A7279C4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544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適応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と適応能力　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79513" y="692696"/>
            <a:ext cx="8701476" cy="52439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暑いときや寒いとき，体はどのような変化が起こりますか？</a:t>
            </a:r>
            <a:endParaRPr lang="ja-JP" altLang="en-US" sz="24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427181" y="3546442"/>
            <a:ext cx="8425206" cy="57243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なぜ，このような変化が起こるのか</a:t>
            </a:r>
            <a:endParaRPr lang="ja-JP" altLang="en-US" sz="24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23528" y="5805264"/>
            <a:ext cx="8484898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</a:t>
            </a:r>
            <a:r>
              <a:rPr lang="ja-JP" altLang="en-US" sz="2800" b="1" dirty="0" smtClean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このようなはたらきを</a:t>
            </a:r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    </a:t>
            </a:r>
            <a:r>
              <a:rPr lang="ja-JP" altLang="en-US" sz="2800" b="1" dirty="0" smtClean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という</a:t>
            </a:r>
            <a:endParaRPr lang="ja-JP" altLang="en-US" sz="2800" b="1" dirty="0">
              <a:solidFill>
                <a:srgbClr val="0000CC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179513" y="2158586"/>
            <a:ext cx="4169591" cy="1000195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・汗が出る　</a:t>
            </a:r>
            <a:r>
              <a:rPr lang="ja-JP" altLang="en-US" sz="2400" b="1" dirty="0">
                <a:solidFill>
                  <a:schemeClr val="tx1"/>
                </a:solidFill>
                <a:latin typeface="+mj-ea"/>
                <a:ea typeface="+mj-ea"/>
              </a:rPr>
              <a:t>　・体が熱く</a:t>
            </a:r>
            <a:r>
              <a:rPr lang="ja-JP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なる</a:t>
            </a:r>
            <a:endParaRPr lang="en-US" altLang="ja-JP" sz="24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kumimoji="1" lang="ja-JP" altLang="en-US" sz="2400" b="1" dirty="0">
                <a:solidFill>
                  <a:schemeClr val="tx1"/>
                </a:solidFill>
                <a:latin typeface="+mj-ea"/>
                <a:ea typeface="+mj-ea"/>
              </a:rPr>
              <a:t>・</a:t>
            </a:r>
            <a:r>
              <a:rPr kumimoji="1" lang="ja-JP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皮膚の血管が拡張する　　</a:t>
            </a:r>
            <a:endParaRPr kumimoji="1" lang="ja-JP" altLang="en-US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427181" y="4527607"/>
            <a:ext cx="3921923" cy="102562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体温を一定に保とうとするはたらきが体内で起こる</a:t>
            </a:r>
            <a:endParaRPr kumimoji="1" lang="ja-JP" altLang="en-US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986888" y="1217091"/>
            <a:ext cx="1728192" cy="528105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prstClr val="black"/>
                </a:solidFill>
              </a:rPr>
              <a:t>暑いとき</a:t>
            </a:r>
            <a:endParaRPr kumimoji="1" lang="ja-JP" altLang="en-US" sz="2400" dirty="0"/>
          </a:p>
        </p:txBody>
      </p:sp>
      <p:sp>
        <p:nvSpPr>
          <p:cNvPr id="13" name="角丸四角形 12"/>
          <p:cNvSpPr/>
          <p:nvPr/>
        </p:nvSpPr>
        <p:spPr>
          <a:xfrm>
            <a:off x="5329820" y="1217091"/>
            <a:ext cx="1728192" cy="528105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</a:rPr>
              <a:t>寒いとき</a:t>
            </a:r>
            <a:endParaRPr kumimoji="1" lang="ja-JP" alt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下矢印 3"/>
          <p:cNvSpPr/>
          <p:nvPr/>
        </p:nvSpPr>
        <p:spPr>
          <a:xfrm>
            <a:off x="1791532" y="1756194"/>
            <a:ext cx="288032" cy="3876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下矢印 14"/>
          <p:cNvSpPr/>
          <p:nvPr/>
        </p:nvSpPr>
        <p:spPr>
          <a:xfrm>
            <a:off x="6173633" y="1756194"/>
            <a:ext cx="288032" cy="3876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4721116" y="2143854"/>
            <a:ext cx="3920867" cy="101492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・ふるえる　　・体を縮める</a:t>
            </a:r>
            <a:endParaRPr kumimoji="1" lang="en-US" altLang="ja-JP" sz="24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kumimoji="1" lang="ja-JP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・血色が悪くなる</a:t>
            </a:r>
            <a:endParaRPr kumimoji="1" lang="ja-JP" altLang="en-US" sz="24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7" name="下矢印 16"/>
          <p:cNvSpPr/>
          <p:nvPr/>
        </p:nvSpPr>
        <p:spPr>
          <a:xfrm>
            <a:off x="3199095" y="4118875"/>
            <a:ext cx="288032" cy="3876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下矢印 19"/>
          <p:cNvSpPr/>
          <p:nvPr/>
        </p:nvSpPr>
        <p:spPr>
          <a:xfrm>
            <a:off x="1874680" y="3158782"/>
            <a:ext cx="288032" cy="3876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916" y="3145443"/>
            <a:ext cx="347663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角丸四角形 21"/>
          <p:cNvSpPr/>
          <p:nvPr/>
        </p:nvSpPr>
        <p:spPr>
          <a:xfrm>
            <a:off x="6323582" y="4449763"/>
            <a:ext cx="2125529" cy="102562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  <a:latin typeface="+mj-ea"/>
                <a:ea typeface="+mj-ea"/>
              </a:rPr>
              <a:t>適応</a:t>
            </a:r>
            <a:endParaRPr kumimoji="1" lang="ja-JP" altLang="en-US" sz="28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747548" y="5814208"/>
            <a:ext cx="2088232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適応能力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23" name="左右矢印 22"/>
          <p:cNvSpPr/>
          <p:nvPr/>
        </p:nvSpPr>
        <p:spPr>
          <a:xfrm>
            <a:off x="4427984" y="4797152"/>
            <a:ext cx="1800200" cy="484632"/>
          </a:xfrm>
          <a:prstGeom prst="leftRightArrow">
            <a:avLst>
              <a:gd name="adj1" fmla="val 27130"/>
              <a:gd name="adj2" fmla="val 328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97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9" grpId="0" uiExpand="1" build="allAtOnce" animBg="1"/>
      <p:bldP spid="17" grpId="0" animBg="1"/>
      <p:bldP spid="20" grpId="0" animBg="1"/>
      <p:bldP spid="22" grpId="0" uiExpand="1" build="allAtOnce" animBg="1"/>
      <p:bldP spid="21" grpId="0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13682" y="19914"/>
            <a:ext cx="7846750" cy="1656184"/>
          </a:xfrm>
          <a:noFill/>
          <a:effectLst>
            <a:reflection blurRad="6350" endPos="0" dist="50800" dir="5400000" sy="-100000" algn="bl" rotWithShape="0"/>
          </a:effectLst>
        </p:spPr>
        <p:txBody>
          <a:bodyPr>
            <a:normAutofit/>
          </a:bodyPr>
          <a:lstStyle/>
          <a:p>
            <a:pPr>
              <a:lnSpc>
                <a:spcPts val="2500"/>
              </a:lnSpc>
            </a:pP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8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考えてみよう！</a:t>
            </a:r>
            <a:endParaRPr lang="en-US" altLang="ja-JP" sz="28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>
              <a:lnSpc>
                <a:spcPts val="2500"/>
              </a:lnSpc>
              <a:spcBef>
                <a:spcPts val="1200"/>
              </a:spcBef>
            </a:pPr>
            <a:r>
              <a:rPr lang="ja-JP" altLang="en-US" sz="2400" dirty="0" smtClean="0">
                <a:solidFill>
                  <a:schemeClr val="tx1"/>
                </a:solidFill>
              </a:rPr>
              <a:t>下</a:t>
            </a:r>
            <a:r>
              <a:rPr lang="ja-JP" altLang="en-US" sz="2400" dirty="0">
                <a:solidFill>
                  <a:schemeClr val="tx1"/>
                </a:solidFill>
              </a:rPr>
              <a:t>の例の状況</a:t>
            </a:r>
            <a:r>
              <a:rPr lang="ja-JP" altLang="en-US" sz="2400" dirty="0" smtClean="0">
                <a:solidFill>
                  <a:schemeClr val="tx1"/>
                </a:solidFill>
              </a:rPr>
              <a:t>から発生しやすい傷病は何でしょうか？</a:t>
            </a:r>
            <a:endParaRPr lang="en-US" altLang="ja-JP" sz="2400" dirty="0" smtClean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359532" y="1628800"/>
            <a:ext cx="8424936" cy="244827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3500"/>
              </a:lnSpc>
            </a:pPr>
            <a:r>
              <a:rPr lang="ja-JP" altLang="en-US" sz="28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事例１</a:t>
            </a:r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　</a:t>
            </a:r>
            <a:endParaRPr lang="en-US" altLang="ja-JP" sz="2400" b="1" dirty="0" smtClean="0">
              <a:solidFill>
                <a:srgbClr val="000000"/>
              </a:solidFill>
              <a:latin typeface="+mj-ea"/>
              <a:ea typeface="+mj-ea"/>
              <a:cs typeface="Times New Roman"/>
            </a:endParaRPr>
          </a:p>
          <a:p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　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臨海</a:t>
            </a:r>
            <a:r>
              <a:rPr lang="ja-JP" altLang="ja-JP" sz="2400" b="1" dirty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学校２日目。その日の気温は</a:t>
            </a:r>
            <a:r>
              <a:rPr lang="en-US" altLang="ja-JP" sz="2400" b="1" dirty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35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度</a:t>
            </a:r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，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浜</a:t>
            </a:r>
            <a:r>
              <a:rPr lang="ja-JP" altLang="ja-JP" sz="2400" b="1" dirty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の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気温</a:t>
            </a:r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は</a:t>
            </a:r>
            <a:r>
              <a:rPr lang="en-US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45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度</a:t>
            </a:r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で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あった</a:t>
            </a:r>
            <a:r>
              <a:rPr lang="ja-JP" altLang="ja-JP" sz="2400" b="1" dirty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。本人は準備体操を行おうと浜にて皆と行動して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いた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が</a:t>
            </a:r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，急</a:t>
            </a:r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に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体調</a:t>
            </a:r>
            <a:r>
              <a:rPr lang="ja-JP" altLang="ja-JP" sz="2400" b="1" dirty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が悪くなり申し出てきた。</a:t>
            </a:r>
            <a:endParaRPr lang="ja-JP" altLang="en-US" sz="24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359532" y="4293096"/>
            <a:ext cx="8424936" cy="216024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3500"/>
              </a:lnSpc>
            </a:pPr>
            <a:r>
              <a:rPr lang="ja-JP" altLang="en-US" sz="28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事例２</a:t>
            </a:r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　</a:t>
            </a:r>
            <a:endParaRPr lang="en-US" altLang="ja-JP" sz="2400" b="1" dirty="0" smtClean="0">
              <a:solidFill>
                <a:srgbClr val="000000"/>
              </a:solidFill>
              <a:latin typeface="+mj-ea"/>
              <a:ea typeface="+mj-ea"/>
              <a:cs typeface="Times New Roman"/>
            </a:endParaRPr>
          </a:p>
          <a:p>
            <a:pPr algn="ctr"/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ボート</a:t>
            </a:r>
            <a:r>
              <a:rPr lang="ja-JP" altLang="ja-JP" sz="2400" b="1" dirty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競技の選考会の閉会式に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出席中</a:t>
            </a:r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，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開始</a:t>
            </a:r>
            <a:r>
              <a:rPr lang="ja-JP" altLang="ja-JP" sz="2400" b="1" dirty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約</a:t>
            </a:r>
            <a:r>
              <a:rPr lang="en-US" altLang="ja-JP" sz="2400" b="1" dirty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10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分後に</a:t>
            </a:r>
            <a:endParaRPr lang="en-US" altLang="ja-JP" sz="2400" b="1" dirty="0" smtClean="0">
              <a:solidFill>
                <a:srgbClr val="000000"/>
              </a:solidFill>
              <a:latin typeface="+mj-ea"/>
              <a:ea typeface="+mj-ea"/>
              <a:cs typeface="Times New Roman"/>
            </a:endParaRPr>
          </a:p>
          <a:p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気を失って倒れた。なお、当日の天気は晴れ・気温</a:t>
            </a:r>
            <a:r>
              <a:rPr lang="en-US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25.9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度</a:t>
            </a:r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で無風状態で</a:t>
            </a:r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あり，さらに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湿度</a:t>
            </a:r>
            <a:r>
              <a:rPr lang="ja-JP" altLang="en-US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が</a:t>
            </a:r>
            <a:r>
              <a:rPr lang="en-US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73</a:t>
            </a:r>
            <a:r>
              <a:rPr lang="ja-JP" altLang="ja-JP" sz="2400" b="1" dirty="0" smtClean="0">
                <a:solidFill>
                  <a:srgbClr val="000000"/>
                </a:solidFill>
                <a:latin typeface="+mj-ea"/>
                <a:ea typeface="+mj-ea"/>
                <a:cs typeface="Times New Roman"/>
              </a:rPr>
              <a:t>％であった。</a:t>
            </a:r>
            <a:endParaRPr lang="ja-JP" altLang="en-US" sz="24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6031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293273" y="332656"/>
            <a:ext cx="8453807" cy="5760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熱中症による死亡の月別発生件数（昭和</a:t>
            </a:r>
            <a:r>
              <a:rPr lang="en-US" altLang="ja-JP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52</a:t>
            </a:r>
            <a:r>
              <a:rPr lang="ja-JP" altLang="en-US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年から平成</a:t>
            </a:r>
            <a:r>
              <a:rPr lang="en-US" altLang="ja-JP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22</a:t>
            </a:r>
            <a:r>
              <a:rPr lang="ja-JP" altLang="en-US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年）</a:t>
            </a:r>
            <a:endParaRPr lang="ja-JP" altLang="en-US" sz="20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" name="Picture 3" descr="月別発生傾向グラフ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39" y="980728"/>
            <a:ext cx="842493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角丸四角形 7"/>
          <p:cNvSpPr/>
          <p:nvPr/>
        </p:nvSpPr>
        <p:spPr>
          <a:xfrm>
            <a:off x="395535" y="4293096"/>
            <a:ext cx="8523463" cy="201622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schemeClr val="tx1"/>
                </a:solidFill>
              </a:rPr>
              <a:t>梅雨明けの急に気温が上がる頃に、多く発生しています！</a:t>
            </a:r>
          </a:p>
          <a:p>
            <a:r>
              <a:rPr lang="ja-JP" altLang="en-US" sz="2000" b="1" dirty="0">
                <a:solidFill>
                  <a:schemeClr val="tx1"/>
                </a:solidFill>
              </a:rPr>
              <a:t>夏以外でも、長時間にわたって運動を伴う学校行事等で発生しています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！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r>
              <a:rPr lang="ja-JP" altLang="en-US" sz="2000" b="1" dirty="0" smtClean="0">
                <a:solidFill>
                  <a:schemeClr val="tx1"/>
                </a:solidFill>
              </a:rPr>
              <a:t>＊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2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月：</a:t>
            </a:r>
            <a:r>
              <a:rPr lang="ja-JP" altLang="en-US" sz="2000" b="1" dirty="0">
                <a:solidFill>
                  <a:schemeClr val="tx1"/>
                </a:solidFill>
              </a:rPr>
              <a:t>校内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マラソン</a:t>
            </a:r>
            <a:r>
              <a:rPr lang="en-US" altLang="ja-JP" sz="2000" b="1" dirty="0">
                <a:solidFill>
                  <a:schemeClr val="tx1"/>
                </a:solidFill>
              </a:rPr>
              <a:t>(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1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例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)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 　　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4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月：</a:t>
            </a:r>
            <a:r>
              <a:rPr lang="ja-JP" altLang="en-US" sz="2000" b="1" dirty="0">
                <a:solidFill>
                  <a:schemeClr val="tx1"/>
                </a:solidFill>
              </a:rPr>
              <a:t>校内マラソン </a:t>
            </a:r>
            <a:r>
              <a:rPr lang="en-US" altLang="ja-JP" sz="2000" b="1" dirty="0">
                <a:solidFill>
                  <a:schemeClr val="tx1"/>
                </a:solidFill>
              </a:rPr>
              <a:t>(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1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例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)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　　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5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月：</a:t>
            </a:r>
            <a:r>
              <a:rPr lang="en-US" altLang="ja-JP" sz="2000" b="1" dirty="0">
                <a:solidFill>
                  <a:schemeClr val="tx1"/>
                </a:solidFill>
              </a:rPr>
              <a:t>30km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徒歩</a:t>
            </a:r>
            <a:r>
              <a:rPr lang="en-US" altLang="ja-JP" sz="2000" b="1" dirty="0">
                <a:solidFill>
                  <a:schemeClr val="tx1"/>
                </a:solidFill>
              </a:rPr>
              <a:t>(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1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例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)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 </a:t>
            </a:r>
            <a:r>
              <a:rPr lang="ja-JP" altLang="en-US" sz="2000" b="1" dirty="0">
                <a:solidFill>
                  <a:schemeClr val="tx1"/>
                </a:solidFill>
              </a:rPr>
              <a:t/>
            </a:r>
            <a:br>
              <a:rPr lang="ja-JP" altLang="en-US" sz="2000" b="1" dirty="0">
                <a:solidFill>
                  <a:schemeClr val="tx1"/>
                </a:solidFill>
              </a:rPr>
            </a:br>
            <a:r>
              <a:rPr lang="ja-JP" altLang="en-US" sz="2000" b="1" dirty="0" smtClean="0">
                <a:solidFill>
                  <a:schemeClr val="tx1"/>
                </a:solidFill>
              </a:rPr>
              <a:t>　 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6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月：</a:t>
            </a:r>
            <a:r>
              <a:rPr lang="ja-JP" altLang="en-US" sz="2000" b="1" dirty="0">
                <a:solidFill>
                  <a:schemeClr val="tx1"/>
                </a:solidFill>
              </a:rPr>
              <a:t>陸上部ランニング 山岳部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登山</a:t>
            </a:r>
            <a:r>
              <a:rPr lang="en-US" altLang="ja-JP" sz="2000" b="1" dirty="0">
                <a:solidFill>
                  <a:schemeClr val="tx1"/>
                </a:solidFill>
              </a:rPr>
              <a:t>(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3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例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)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 　　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10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月：</a:t>
            </a:r>
            <a:r>
              <a:rPr lang="ja-JP" altLang="en-US" sz="2000" b="1" dirty="0">
                <a:solidFill>
                  <a:schemeClr val="tx1"/>
                </a:solidFill>
              </a:rPr>
              <a:t>ラグビー 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遠足</a:t>
            </a:r>
            <a:r>
              <a:rPr lang="en-US" altLang="ja-JP" sz="2000" b="1" dirty="0">
                <a:solidFill>
                  <a:schemeClr val="tx1"/>
                </a:solidFill>
              </a:rPr>
              <a:t>(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2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例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ja-JP" altLang="en-US" sz="2000" b="1" dirty="0" smtClean="0">
                <a:solidFill>
                  <a:schemeClr val="tx1"/>
                </a:solidFill>
              </a:rPr>
              <a:t>  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11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月：校内マラソン</a:t>
            </a:r>
            <a:r>
              <a:rPr lang="en-US" altLang="ja-JP" sz="2000" b="1" dirty="0">
                <a:solidFill>
                  <a:schemeClr val="tx1"/>
                </a:solidFill>
              </a:rPr>
              <a:t>(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1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例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)</a:t>
            </a:r>
            <a:endParaRPr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419872" y="6446490"/>
            <a:ext cx="5499127" cy="274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独立行政法人日本スポーツ振興センター資料より作成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05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>
            <a:spLocks noGrp="1"/>
          </p:cNvSpPr>
          <p:nvPr>
            <p:ph type="subTitle" idx="1"/>
          </p:nvPr>
        </p:nvSpPr>
        <p:spPr>
          <a:xfrm>
            <a:off x="0" y="216024"/>
            <a:ext cx="9144000" cy="908720"/>
          </a:xfrm>
        </p:spPr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考えてみよう</a:t>
            </a:r>
            <a:r>
              <a:rPr lang="ja-JP" altLang="en-US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！</a:t>
            </a:r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314620" y="1124744"/>
            <a:ext cx="8533081" cy="532859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800" b="1" dirty="0" smtClean="0">
                <a:solidFill>
                  <a:schemeClr val="tx1"/>
                </a:solidFill>
              </a:rPr>
              <a:t>事例３</a:t>
            </a:r>
            <a:endParaRPr lang="en-US" altLang="ja-JP" sz="28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</a:rPr>
              <a:t>　　</a:t>
            </a:r>
            <a:r>
              <a:rPr lang="en-US" altLang="ja-JP" sz="2400" b="1" dirty="0" smtClean="0">
                <a:solidFill>
                  <a:schemeClr val="tx1"/>
                </a:solidFill>
              </a:rPr>
              <a:t>8</a:t>
            </a:r>
            <a:r>
              <a:rPr lang="ja-JP" altLang="ja-JP" sz="2400" b="1" dirty="0">
                <a:solidFill>
                  <a:schemeClr val="tx1"/>
                </a:solidFill>
              </a:rPr>
              <a:t>月後半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，都内</a:t>
            </a:r>
            <a:r>
              <a:rPr lang="ja-JP" altLang="ja-JP" sz="2400" b="1" dirty="0">
                <a:solidFill>
                  <a:schemeClr val="tx1"/>
                </a:solidFill>
              </a:rPr>
              <a:t>Ｔラグビー場で開かれていたアイドルグループの野外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コンサート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に</a:t>
            </a:r>
            <a:r>
              <a:rPr lang="en-US" altLang="ja-JP" sz="2400" b="1" dirty="0" smtClean="0">
                <a:solidFill>
                  <a:schemeClr val="tx1"/>
                </a:solidFill>
              </a:rPr>
              <a:t>3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万</a:t>
            </a:r>
            <a:r>
              <a:rPr lang="en-US" altLang="ja-JP" sz="2400" b="1" dirty="0" smtClean="0">
                <a:solidFill>
                  <a:schemeClr val="tx1"/>
                </a:solidFill>
              </a:rPr>
              <a:t>5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千人の来場があった。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都内はこの日，雷雨に見舞われ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た。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コンサートは午後</a:t>
            </a:r>
            <a:r>
              <a:rPr lang="en-US" altLang="ja-JP" sz="2400" b="1" dirty="0" smtClean="0">
                <a:solidFill>
                  <a:schemeClr val="tx1"/>
                </a:solidFill>
              </a:rPr>
              <a:t>6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時に開演し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たが，途中，突然の雨に打たれた観客も多く，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午後</a:t>
            </a:r>
            <a:r>
              <a:rPr lang="en-US" altLang="ja-JP" sz="2400" b="1" dirty="0" smtClean="0">
                <a:solidFill>
                  <a:schemeClr val="tx1"/>
                </a:solidFill>
              </a:rPr>
              <a:t>7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時</a:t>
            </a:r>
            <a:r>
              <a:rPr lang="en-US" altLang="ja-JP" sz="2400" b="1" dirty="0" smtClean="0">
                <a:solidFill>
                  <a:schemeClr val="tx1"/>
                </a:solidFill>
              </a:rPr>
              <a:t>45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分に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コンサートは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中断した。</a:t>
            </a:r>
            <a:endParaRPr lang="en-US" altLang="ja-JP" sz="24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</a:rPr>
              <a:t>　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午後</a:t>
            </a:r>
            <a:r>
              <a:rPr lang="en-US" altLang="ja-JP" sz="2400" b="1" dirty="0" smtClean="0">
                <a:solidFill>
                  <a:schemeClr val="tx1"/>
                </a:solidFill>
              </a:rPr>
              <a:t>8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時</a:t>
            </a:r>
            <a:r>
              <a:rPr lang="en-US" altLang="ja-JP" sz="2400" b="1" dirty="0" smtClean="0">
                <a:solidFill>
                  <a:schemeClr val="tx1"/>
                </a:solidFill>
              </a:rPr>
              <a:t>35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分ごろ，</a:t>
            </a:r>
            <a:r>
              <a:rPr lang="ja-JP" altLang="ja-JP" sz="2400" b="1" dirty="0">
                <a:solidFill>
                  <a:schemeClr val="tx1"/>
                </a:solidFill>
              </a:rPr>
              <a:t>会場に来ていた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客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の内，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女性</a:t>
            </a:r>
            <a:r>
              <a:rPr lang="en-US" altLang="ja-JP" sz="2400" b="1" dirty="0">
                <a:solidFill>
                  <a:schemeClr val="tx1"/>
                </a:solidFill>
              </a:rPr>
              <a:t>75</a:t>
            </a:r>
            <a:r>
              <a:rPr lang="ja-JP" altLang="ja-JP" sz="2400" b="1" dirty="0">
                <a:solidFill>
                  <a:schemeClr val="tx1"/>
                </a:solidFill>
              </a:rPr>
              <a:t>人が体調不良を訴え，うち</a:t>
            </a:r>
            <a:r>
              <a:rPr lang="en-US" altLang="ja-JP" sz="2400" b="1" dirty="0">
                <a:solidFill>
                  <a:schemeClr val="tx1"/>
                </a:solidFill>
              </a:rPr>
              <a:t>17</a:t>
            </a:r>
            <a:r>
              <a:rPr lang="ja-JP" altLang="ja-JP" sz="2400" b="1" dirty="0">
                <a:solidFill>
                  <a:schemeClr val="tx1"/>
                </a:solidFill>
              </a:rPr>
              <a:t>歳～</a:t>
            </a:r>
            <a:r>
              <a:rPr lang="en-US" altLang="ja-JP" sz="2400" b="1" dirty="0">
                <a:solidFill>
                  <a:schemeClr val="tx1"/>
                </a:solidFill>
              </a:rPr>
              <a:t>26</a:t>
            </a:r>
            <a:r>
              <a:rPr lang="ja-JP" altLang="ja-JP" sz="2400" b="1" dirty="0">
                <a:solidFill>
                  <a:schemeClr val="tx1"/>
                </a:solidFill>
              </a:rPr>
              <a:t>歳の</a:t>
            </a:r>
            <a:r>
              <a:rPr lang="en-US" altLang="ja-JP" sz="2400" b="1" dirty="0">
                <a:solidFill>
                  <a:schemeClr val="tx1"/>
                </a:solidFill>
              </a:rPr>
              <a:t>7</a:t>
            </a:r>
            <a:r>
              <a:rPr lang="ja-JP" altLang="ja-JP" sz="2400" b="1" dirty="0">
                <a:solidFill>
                  <a:schemeClr val="tx1"/>
                </a:solidFill>
              </a:rPr>
              <a:t>人が病院に搬送された</a:t>
            </a:r>
            <a:r>
              <a:rPr lang="ja-JP" altLang="ja-JP" sz="2400" b="1" dirty="0" smtClean="0">
                <a:solidFill>
                  <a:schemeClr val="tx1"/>
                </a:solidFill>
              </a:rPr>
              <a:t>。</a:t>
            </a:r>
            <a:endParaRPr lang="en-US" altLang="ja-JP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69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116632"/>
            <a:ext cx="9144000" cy="67413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適応</a:t>
            </a:r>
            <a:r>
              <a:rPr lang="ja-JP" altLang="en-US" sz="28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能力</a:t>
            </a:r>
            <a:r>
              <a:rPr lang="ja-JP" altLang="en-US" sz="28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の限界　</a:t>
            </a:r>
            <a:endParaRPr lang="en-US" altLang="ja-JP" sz="2800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 smtClean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lang="en-US" altLang="ja-JP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l"/>
            <a:endParaRPr kumimoji="1" lang="ja-JP" altLang="en-US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5148064" y="4581128"/>
            <a:ext cx="3816424" cy="18722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人間の身体は</a:t>
            </a:r>
            <a:endParaRPr lang="en-US" altLang="ja-JP" sz="24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急激な環境の変化に</a:t>
            </a:r>
            <a:endParaRPr lang="en-US" altLang="ja-JP" sz="24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適応できない</a:t>
            </a:r>
            <a:endParaRPr lang="ja-JP" altLang="en-US" sz="2400" b="1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4860032" y="2132856"/>
            <a:ext cx="3456384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急な体温の低下</a:t>
            </a:r>
            <a:endParaRPr lang="ja-JP" altLang="en-US" sz="24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43608" y="2132856"/>
            <a:ext cx="3596436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暑い環境</a:t>
            </a:r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に体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</a:t>
            </a:r>
            <a:endParaRPr lang="en-US" altLang="ja-JP" sz="2400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適応できなくなる</a:t>
            </a:r>
            <a:endParaRPr lang="ja-JP" altLang="en-US" sz="24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1043608" y="3429000"/>
            <a:ext cx="3600400" cy="79208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prstClr val="black"/>
                </a:solidFill>
              </a:rPr>
              <a:t>熱中症などになりやすい</a:t>
            </a:r>
            <a:endParaRPr lang="ja-JP" altLang="en-US" sz="2400" b="1" dirty="0">
              <a:solidFill>
                <a:prstClr val="black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4860032" y="3429000"/>
            <a:ext cx="3528391" cy="79208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prstClr val="black"/>
                </a:solidFill>
              </a:rPr>
              <a:t>低体温症</a:t>
            </a:r>
            <a:endParaRPr lang="en-US" altLang="ja-JP" sz="2400" b="1" dirty="0" smtClean="0">
              <a:solidFill>
                <a:prstClr val="black"/>
              </a:solidFill>
            </a:endParaRPr>
          </a:p>
          <a:p>
            <a:pPr algn="ctr"/>
            <a:r>
              <a:rPr lang="ja-JP" altLang="en-US" b="1" dirty="0" smtClean="0">
                <a:solidFill>
                  <a:prstClr val="black"/>
                </a:solidFill>
              </a:rPr>
              <a:t>（冬季場合，凍死することもある）</a:t>
            </a:r>
            <a:endParaRPr lang="ja-JP" altLang="en-US" b="1" dirty="0">
              <a:solidFill>
                <a:prstClr val="black"/>
              </a:solidFill>
            </a:endParaRPr>
          </a:p>
        </p:txBody>
      </p:sp>
      <p:sp>
        <p:nvSpPr>
          <p:cNvPr id="8" name="右矢印 7"/>
          <p:cNvSpPr/>
          <p:nvPr/>
        </p:nvSpPr>
        <p:spPr>
          <a:xfrm rot="5400000">
            <a:off x="2807805" y="2996351"/>
            <a:ext cx="324636" cy="3966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右矢印 19"/>
          <p:cNvSpPr/>
          <p:nvPr/>
        </p:nvSpPr>
        <p:spPr>
          <a:xfrm rot="5400000">
            <a:off x="6464038" y="2980175"/>
            <a:ext cx="356987" cy="3966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 rot="5400000">
            <a:off x="-696133" y="2792477"/>
            <a:ext cx="2880320" cy="696982"/>
          </a:xfrm>
          <a:prstGeom prst="rightArrow">
            <a:avLst>
              <a:gd name="adj1" fmla="val 22907"/>
              <a:gd name="adj2" fmla="val 364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251520" y="764704"/>
            <a:ext cx="8640960" cy="86409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適応能力の限界とは？</a:t>
            </a:r>
            <a:endParaRPr kumimoji="1"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323528" y="4653136"/>
            <a:ext cx="3888432" cy="17281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人間の身体の適応には</a:t>
            </a:r>
            <a:endParaRPr lang="en-US" altLang="ja-JP" sz="2400" b="1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限界がある</a:t>
            </a:r>
            <a:endParaRPr lang="ja-JP" altLang="en-US" sz="2400" b="1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" name="右矢印 21"/>
          <p:cNvSpPr/>
          <p:nvPr/>
        </p:nvSpPr>
        <p:spPr>
          <a:xfrm rot="5400000">
            <a:off x="2807805" y="1736811"/>
            <a:ext cx="324636" cy="3966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右矢印 22"/>
          <p:cNvSpPr/>
          <p:nvPr/>
        </p:nvSpPr>
        <p:spPr>
          <a:xfrm rot="5400000">
            <a:off x="6480213" y="1736811"/>
            <a:ext cx="324636" cy="3966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左右矢印 23"/>
          <p:cNvSpPr/>
          <p:nvPr/>
        </p:nvSpPr>
        <p:spPr>
          <a:xfrm>
            <a:off x="4355976" y="5464648"/>
            <a:ext cx="648072" cy="484632"/>
          </a:xfrm>
          <a:prstGeom prst="leftRightArrow">
            <a:avLst>
              <a:gd name="adj1" fmla="val 27130"/>
              <a:gd name="adj2" fmla="val 328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矢印 24"/>
          <p:cNvSpPr/>
          <p:nvPr/>
        </p:nvSpPr>
        <p:spPr>
          <a:xfrm rot="5400000">
            <a:off x="7152739" y="2792477"/>
            <a:ext cx="2880320" cy="696982"/>
          </a:xfrm>
          <a:prstGeom prst="rightArrow">
            <a:avLst>
              <a:gd name="adj1" fmla="val 22907"/>
              <a:gd name="adj2" fmla="val 383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14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 animBg="1"/>
      <p:bldP spid="7" grpId="0" uiExpand="1" build="allAtOnce" animBg="1"/>
      <p:bldP spid="10" grpId="0" uiExpand="1" build="allAtOnce" animBg="1"/>
      <p:bldP spid="18" grpId="0" uiExpand="1" build="allAtOnce" animBg="1"/>
      <p:bldP spid="19" grpId="0" uiExpand="1" build="allAtOnce" animBg="1"/>
      <p:bldP spid="8" grpId="0" animBg="1"/>
      <p:bldP spid="20" grpId="0" animBg="1"/>
      <p:bldP spid="9" grpId="0" animBg="1"/>
      <p:bldP spid="16" grpId="0" uiExpand="1" build="allAtOnce" animBg="1"/>
      <p:bldP spid="22" grpId="0" animBg="1"/>
      <p:bldP spid="23" grpId="0" animBg="1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196</Words>
  <Application>Microsoft Office PowerPoint</Application>
  <PresentationFormat>画面に合わせる (4:3)</PresentationFormat>
  <Paragraphs>49</Paragraphs>
  <Slides>5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Office ​​テーマ</vt:lpstr>
      <vt:lpstr>2_Office ​​テーマ</vt:lpstr>
      <vt:lpstr>5_Office ​​テーマ</vt:lpstr>
      <vt:lpstr>1_Office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健康と環境</dc:title>
  <dc:creator>uedayuuji</dc:creator>
  <cp:lastModifiedBy> </cp:lastModifiedBy>
  <cp:revision>87</cp:revision>
  <dcterms:created xsi:type="dcterms:W3CDTF">2013-10-11T02:20:26Z</dcterms:created>
  <dcterms:modified xsi:type="dcterms:W3CDTF">2014-03-04T12:24:17Z</dcterms:modified>
</cp:coreProperties>
</file>