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08" r:id="rId3"/>
  </p:sldMasterIdLst>
  <p:notesMasterIdLst>
    <p:notesMasterId r:id="rId8"/>
  </p:notesMasterIdLst>
  <p:sldIdLst>
    <p:sldId id="280" r:id="rId4"/>
    <p:sldId id="263" r:id="rId5"/>
    <p:sldId id="281" r:id="rId6"/>
    <p:sldId id="278" r:id="rId7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0" autoAdjust="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0EF78-3B22-49E8-81F8-EC71FA751C72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FB395-EF36-4E90-9E37-133BBD55569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87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FB395-EF36-4E90-9E37-133BBD55569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FB395-EF36-4E90-9E37-133BBD55569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325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FB395-EF36-4E90-9E37-133BBD55569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956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FB395-EF36-4E90-9E37-133BBD55569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74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4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55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29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447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88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04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66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11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85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83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4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812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89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09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6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223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71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2075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155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24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31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70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521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4609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6149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445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6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298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62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46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2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731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17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kumimoji="1" lang="ja-JP" altLang="en-US" smtClean="0"/>
              <a:pPr/>
              <a:t>2014/3/7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17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5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70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93610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kumimoji="1" lang="en-US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考えてみよう！　</a:t>
            </a:r>
            <a: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712968" cy="532859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4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40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ブレインストーミングの</a:t>
            </a:r>
            <a:r>
              <a:rPr lang="ja-JP" altLang="en-US" sz="4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テーマ</a:t>
            </a:r>
            <a:r>
              <a:rPr lang="en-US" altLang="ja-JP" sz="40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</a:p>
          <a:p>
            <a:pPr>
              <a:lnSpc>
                <a:spcPct val="160000"/>
              </a:lnSpc>
            </a:pPr>
            <a:r>
              <a:rPr lang="ja-JP" altLang="en-US" sz="4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快適な学習や作業が行える</a:t>
            </a:r>
            <a:endParaRPr lang="en-US" altLang="ja-JP" sz="44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ct val="160000"/>
              </a:lnSpc>
            </a:pPr>
            <a:r>
              <a:rPr lang="ja-JP" altLang="en-US" sz="4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部屋の条件について</a:t>
            </a:r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77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504" y="0"/>
            <a:ext cx="8856984" cy="7920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温熱条件の至適範囲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66228" y="792088"/>
            <a:ext cx="8598260" cy="100811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私たちは，三つの条件の組み合わせにより暑さ寒さを感じていますが，</a:t>
            </a:r>
            <a:endParaRPr lang="en-US" altLang="ja-JP" sz="20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　　　　</a:t>
            </a:r>
            <a:r>
              <a:rPr lang="ja-JP" altLang="en-US" sz="20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さて，</a:t>
            </a:r>
            <a:r>
              <a:rPr lang="ja-JP" altLang="en-US" sz="20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３つの条件</a:t>
            </a:r>
            <a:r>
              <a:rPr lang="ja-JP" altLang="en-US" sz="20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とは何でしょうか？</a:t>
            </a:r>
            <a:endParaRPr lang="ja-JP" altLang="en-US" sz="2000" b="1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屈折矢印 10"/>
          <p:cNvSpPr/>
          <p:nvPr/>
        </p:nvSpPr>
        <p:spPr>
          <a:xfrm rot="5400000">
            <a:off x="513135" y="1901682"/>
            <a:ext cx="504636" cy="298881"/>
          </a:xfrm>
          <a:prstGeom prst="bentUpArrow">
            <a:avLst>
              <a:gd name="adj1" fmla="val 25000"/>
              <a:gd name="adj2" fmla="val 25000"/>
              <a:gd name="adj3" fmla="val 249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94289" y="5311764"/>
            <a:ext cx="8598260" cy="145698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温熱条件の</a:t>
            </a:r>
            <a:r>
              <a:rPr lang="ja-JP" altLang="en-US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至適範囲</a:t>
            </a:r>
            <a:r>
              <a:rPr lang="ja-JP" altLang="en-US" sz="2800" b="1" dirty="0" smtClean="0">
                <a:solidFill>
                  <a:schemeClr val="tx1"/>
                </a:solidFill>
              </a:rPr>
              <a:t>（活動するのに最も適した範囲）</a:t>
            </a:r>
            <a:endParaRPr lang="en-US" altLang="ja-JP" sz="28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＊個人差がある</a:t>
            </a:r>
            <a:endParaRPr kumimoji="1" lang="ja-JP" alt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4079628" y="1900013"/>
            <a:ext cx="1834096" cy="58030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湿度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6648603" y="1925930"/>
            <a:ext cx="1827827" cy="55439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気流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1187624" y="1890723"/>
            <a:ext cx="1834096" cy="58959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気温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加算記号 3"/>
          <p:cNvSpPr/>
          <p:nvPr/>
        </p:nvSpPr>
        <p:spPr>
          <a:xfrm>
            <a:off x="3347864" y="2060249"/>
            <a:ext cx="360040" cy="32374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225" y="2091153"/>
            <a:ext cx="298450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988" y="4901822"/>
            <a:ext cx="3222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角丸四角形 21"/>
          <p:cNvSpPr/>
          <p:nvPr/>
        </p:nvSpPr>
        <p:spPr>
          <a:xfrm>
            <a:off x="3750919" y="4044055"/>
            <a:ext cx="2171692" cy="85776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％～</a:t>
            </a:r>
            <a:r>
              <a:rPr kumimoji="1" lang="en-US" altLang="ja-JP" sz="2800" b="1" dirty="0" smtClean="0">
                <a:solidFill>
                  <a:schemeClr val="tx1"/>
                </a:solidFill>
              </a:rPr>
              <a:t>80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％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251520" y="4044055"/>
            <a:ext cx="3276364" cy="85776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tx1"/>
                </a:solidFill>
              </a:rPr>
              <a:t>10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度以上</a:t>
            </a:r>
            <a:r>
              <a:rPr kumimoji="1" lang="en-US" altLang="ja-JP" sz="2800" b="1" dirty="0" smtClean="0">
                <a:solidFill>
                  <a:schemeClr val="tx1"/>
                </a:solidFill>
              </a:rPr>
              <a:t>30</a:t>
            </a:r>
            <a:r>
              <a:rPr kumimoji="1" lang="ja-JP" altLang="en-US" sz="2800" b="1" smtClean="0">
                <a:solidFill>
                  <a:schemeClr val="tx1"/>
                </a:solidFill>
              </a:rPr>
              <a:t>度以下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6405903" y="4052456"/>
            <a:ext cx="2313223" cy="763229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>
                <a:solidFill>
                  <a:schemeClr val="tx1"/>
                </a:solidFill>
              </a:rPr>
              <a:t>0.5m/</a:t>
            </a:r>
            <a:r>
              <a:rPr kumimoji="1" lang="ja-JP" altLang="en-US" sz="2800" b="1" dirty="0" smtClean="0">
                <a:solidFill>
                  <a:schemeClr val="tx1"/>
                </a:solidFill>
              </a:rPr>
              <a:t>秒以下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26" name="下矢印 25"/>
          <p:cNvSpPr/>
          <p:nvPr/>
        </p:nvSpPr>
        <p:spPr>
          <a:xfrm>
            <a:off x="1979713" y="2534968"/>
            <a:ext cx="228768" cy="14974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7378061" y="2480321"/>
            <a:ext cx="258698" cy="15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下矢印 31"/>
          <p:cNvSpPr/>
          <p:nvPr/>
        </p:nvSpPr>
        <p:spPr>
          <a:xfrm>
            <a:off x="4836766" y="2509785"/>
            <a:ext cx="255329" cy="15342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794602" y="2808312"/>
            <a:ext cx="8084327" cy="63506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望ましい範囲とは？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509" y="4840993"/>
            <a:ext cx="3222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845" y="4901822"/>
            <a:ext cx="3222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97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3" grpId="0" animBg="1"/>
      <p:bldP spid="24" grpId="0" animBg="1"/>
      <p:bldP spid="26" grpId="0" animBg="1"/>
      <p:bldP spid="31" grpId="0" animBg="1"/>
      <p:bldP spid="32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144000" cy="83671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温熱条件の至適範囲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51520" y="1052736"/>
            <a:ext cx="8752328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en-US" altLang="ja-JP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Q</a:t>
            </a:r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　温熱条件の至適範囲を維持することで</a:t>
            </a:r>
            <a:endParaRPr lang="en-US" altLang="ja-JP" sz="2800" b="1" dirty="0" smtClean="0">
              <a:solidFill>
                <a:prstClr val="black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lvl="0" algn="ctr"/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　　　　　身体にどのような利点があるでしょうか？</a:t>
            </a:r>
            <a:endParaRPr lang="ja-JP" altLang="en-US" sz="2800" b="1" dirty="0">
              <a:solidFill>
                <a:prstClr val="black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923929" y="5304915"/>
            <a:ext cx="4803038" cy="1076413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2800" b="1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sz="2800" b="1" dirty="0" smtClean="0">
                <a:solidFill>
                  <a:prstClr val="black"/>
                </a:solidFill>
              </a:rPr>
              <a:t>スポーツなどでは記録の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sz="2800" b="1" dirty="0" smtClean="0">
                <a:solidFill>
                  <a:prstClr val="black"/>
                </a:solidFill>
              </a:rPr>
              <a:t>維持や向上につながりやすい</a:t>
            </a:r>
            <a:endParaRPr lang="en-US" altLang="ja-JP" sz="2800" b="1" dirty="0" smtClean="0">
              <a:solidFill>
                <a:prstClr val="black"/>
              </a:solidFill>
            </a:endParaRPr>
          </a:p>
          <a:p>
            <a:pPr algn="ctr"/>
            <a:endParaRPr lang="ja-JP" altLang="en-US" sz="2800" b="1" dirty="0">
              <a:solidFill>
                <a:prstClr val="black"/>
              </a:solidFill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467544" y="5301208"/>
            <a:ext cx="3144667" cy="10905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prstClr val="black"/>
                </a:solidFill>
              </a:rPr>
              <a:t>学習や作業の能率を向上しやすい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52902" cy="5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827584" y="2564904"/>
            <a:ext cx="7776866" cy="936103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　　　・</a:t>
            </a:r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体温を無理なく一定に保つことが</a:t>
            </a:r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できる</a:t>
            </a:r>
            <a:endParaRPr lang="en-US" altLang="ja-JP" sz="2800" b="1" dirty="0" smtClean="0">
              <a:solidFill>
                <a:prstClr val="black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　　・体調を良好な状態に保ちやすい</a:t>
            </a:r>
            <a:endParaRPr lang="ja-JP" altLang="en-US" sz="2800" b="1" dirty="0">
              <a:solidFill>
                <a:prstClr val="black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569" y="4653137"/>
            <a:ext cx="511882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角丸四角形 24"/>
          <p:cNvSpPr/>
          <p:nvPr/>
        </p:nvSpPr>
        <p:spPr>
          <a:xfrm>
            <a:off x="323528" y="3717032"/>
            <a:ext cx="8403439" cy="95518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ja-JP" sz="2800" b="1" dirty="0" smtClean="0">
                <a:solidFill>
                  <a:prstClr val="black"/>
                </a:solidFill>
              </a:rPr>
              <a:t>Q</a:t>
            </a:r>
            <a:r>
              <a:rPr lang="ja-JP" altLang="en-US" sz="2800" b="1" dirty="0" smtClean="0">
                <a:solidFill>
                  <a:prstClr val="black"/>
                </a:solidFill>
              </a:rPr>
              <a:t>　次に，</a:t>
            </a:r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温熱条件の至適範囲を維持することで</a:t>
            </a:r>
            <a:endParaRPr lang="en-US" altLang="ja-JP" sz="2800" b="1" dirty="0" smtClean="0">
              <a:solidFill>
                <a:prstClr val="black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 lvl="0" algn="ctr"/>
            <a:r>
              <a:rPr lang="ja-JP" altLang="en-US" sz="2800" b="1" dirty="0" smtClean="0">
                <a:solidFill>
                  <a:prstClr val="black"/>
                </a:solidFill>
                <a:latin typeface="ＭＳ Ｐゴシック" pitchFamily="50" charset="-128"/>
                <a:ea typeface="ＭＳ Ｐゴシック" pitchFamily="50" charset="-128"/>
              </a:rPr>
              <a:t>　　活動面においてどのような利点があるでしょうか？</a:t>
            </a:r>
            <a:endParaRPr lang="ja-JP" altLang="en-US" sz="2800" b="1" dirty="0">
              <a:solidFill>
                <a:prstClr val="black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768" y="4653137"/>
            <a:ext cx="514424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36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8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188640"/>
            <a:ext cx="9144000" cy="666936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温熱条件の至適範囲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214" y="1268760"/>
            <a:ext cx="3222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661098" y="1660169"/>
            <a:ext cx="7776866" cy="52677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b="1" dirty="0" smtClean="0">
                <a:solidFill>
                  <a:prstClr val="black"/>
                </a:solidFill>
              </a:rPr>
              <a:t>活動する場所の明るさを調節する</a:t>
            </a:r>
            <a:endParaRPr lang="ja-JP" altLang="en-US" sz="2800" b="1" dirty="0">
              <a:solidFill>
                <a:prstClr val="black"/>
              </a:solidFill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765" y="2186940"/>
            <a:ext cx="3222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角丸四角形 20"/>
          <p:cNvSpPr/>
          <p:nvPr/>
        </p:nvSpPr>
        <p:spPr>
          <a:xfrm>
            <a:off x="395536" y="260648"/>
            <a:ext cx="8537404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温熱条件以外に快適に学習や作業を進めるには，</a:t>
            </a:r>
            <a:endParaRPr lang="en-US" altLang="ja-JP" sz="28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どのような事に注意する必要があるでしょうか？</a:t>
            </a:r>
            <a:endParaRPr lang="ja-JP" altLang="en-US" sz="28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658030" y="2594927"/>
            <a:ext cx="7776865" cy="5951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</a:t>
            </a:r>
            <a:r>
              <a:rPr lang="ja-JP" altLang="en-US" sz="28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どのような調節が必要ですか？</a:t>
            </a:r>
            <a:endParaRPr lang="ja-JP" altLang="en-US" sz="2800" b="1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926" y="3165029"/>
            <a:ext cx="32385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539552" y="3573016"/>
            <a:ext cx="3888432" cy="29523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6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細かい作業を行うとき</a:t>
            </a:r>
            <a:endParaRPr lang="en-US" altLang="ja-JP" sz="26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endParaRPr lang="en-US" altLang="ja-JP" sz="36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・手元を明るくする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手元に照明器具を置く</a:t>
            </a:r>
            <a:r>
              <a:rPr lang="en-US" altLang="ja-JP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・光源と自分の位置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65029"/>
            <a:ext cx="328613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角丸四角形 12"/>
          <p:cNvSpPr/>
          <p:nvPr/>
        </p:nvSpPr>
        <p:spPr>
          <a:xfrm>
            <a:off x="4932040" y="3573016"/>
            <a:ext cx="3888432" cy="29523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6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細かい作業でないとき</a:t>
            </a:r>
            <a:endParaRPr lang="en-US" altLang="ja-JP" sz="26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・窓からの採光を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カーテンなどで調節する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endParaRPr lang="ja-JP" altLang="en-US" sz="2400" b="1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1187624" y="4509120"/>
            <a:ext cx="6912768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部屋</a:t>
            </a:r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の大きさにあった適切な照度を確保する</a:t>
            </a:r>
            <a:endParaRPr lang="en-US" altLang="ja-JP" sz="28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432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  <p:bldP spid="5" grpId="0" uiExpand="1" build="allAtOnce" animBg="1"/>
      <p:bldP spid="13" grpId="0" uiExpand="1" build="allAtOnce" animBg="1"/>
      <p:bldP spid="17" grpId="0" uiExpand="1" build="allAtOnce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183</Words>
  <Application>Microsoft Office PowerPoint</Application>
  <PresentationFormat>画面に合わせる (4:3)</PresentationFormat>
  <Paragraphs>50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Office ​​テーマ</vt:lpstr>
      <vt:lpstr>2_Office ​​テーマ</vt:lpstr>
      <vt:lpstr>1_Office ​​テーマ</vt:lpstr>
      <vt:lpstr> 考えてみよう！　 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健康と環境</dc:title>
  <dc:creator>uedayuuji</dc:creator>
  <cp:lastModifiedBy> </cp:lastModifiedBy>
  <cp:revision>87</cp:revision>
  <cp:lastPrinted>2013-11-03T01:40:45Z</cp:lastPrinted>
  <dcterms:created xsi:type="dcterms:W3CDTF">2013-10-11T02:20:26Z</dcterms:created>
  <dcterms:modified xsi:type="dcterms:W3CDTF">2014-03-07T06:23:02Z</dcterms:modified>
</cp:coreProperties>
</file>