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9" r:id="rId3"/>
    <p:sldMasterId id="2147483701" r:id="rId4"/>
  </p:sldMasterIdLst>
  <p:notesMasterIdLst>
    <p:notesMasterId r:id="rId22"/>
  </p:notesMasterIdLst>
  <p:handoutMasterIdLst>
    <p:handoutMasterId r:id="rId23"/>
  </p:handoutMasterIdLst>
  <p:sldIdLst>
    <p:sldId id="275" r:id="rId5"/>
    <p:sldId id="276" r:id="rId6"/>
    <p:sldId id="278" r:id="rId7"/>
    <p:sldId id="279" r:id="rId8"/>
    <p:sldId id="271" r:id="rId9"/>
    <p:sldId id="292" r:id="rId10"/>
    <p:sldId id="283" r:id="rId11"/>
    <p:sldId id="285" r:id="rId12"/>
    <p:sldId id="281" r:id="rId13"/>
    <p:sldId id="282" r:id="rId14"/>
    <p:sldId id="293" r:id="rId15"/>
    <p:sldId id="289" r:id="rId16"/>
    <p:sldId id="277" r:id="rId17"/>
    <p:sldId id="288" r:id="rId18"/>
    <p:sldId id="272" r:id="rId19"/>
    <p:sldId id="290" r:id="rId20"/>
    <p:sldId id="291" r:id="rId21"/>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333300"/>
    <a:srgbClr val="FF6600"/>
    <a:srgbClr val="3399FF"/>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25" autoAdjust="0"/>
    <p:restoredTop sz="94660"/>
  </p:normalViewPr>
  <p:slideViewPr>
    <p:cSldViewPr snapToGrid="0">
      <p:cViewPr varScale="1">
        <p:scale>
          <a:sx n="102" d="100"/>
          <a:sy n="102" d="100"/>
        </p:scale>
        <p:origin x="-108" y="-2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05D55F-D1AD-4CE3-8AB9-8AC1898F7D59}" type="datetimeFigureOut">
              <a:rPr kumimoji="1" lang="ja-JP" altLang="en-US" smtClean="0"/>
              <a:t>2014/3/4</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229298-CED8-469C-9F9E-41ECAEDC5618}" type="slidenum">
              <a:rPr kumimoji="1" lang="ja-JP" altLang="en-US" smtClean="0"/>
              <a:t>‹#›</a:t>
            </a:fld>
            <a:endParaRPr kumimoji="1" lang="ja-JP" altLang="en-US"/>
          </a:p>
        </p:txBody>
      </p:sp>
    </p:spTree>
    <p:extLst>
      <p:ext uri="{BB962C8B-B14F-4D97-AF65-F5344CB8AC3E}">
        <p14:creationId xmlns:p14="http://schemas.microsoft.com/office/powerpoint/2010/main" val="23164051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0DB1D7-C676-43E0-A50E-A2688C3FB524}" type="datetimeFigureOut">
              <a:rPr kumimoji="1" lang="ja-JP" altLang="en-US" smtClean="0"/>
              <a:t>2014/3/4</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E41A00-5A72-42ED-BCE8-40E2E0827AC4}" type="slidenum">
              <a:rPr kumimoji="1" lang="ja-JP" altLang="en-US" smtClean="0"/>
              <a:t>‹#›</a:t>
            </a:fld>
            <a:endParaRPr kumimoji="1" lang="ja-JP" altLang="en-US"/>
          </a:p>
        </p:txBody>
      </p:sp>
    </p:spTree>
    <p:extLst>
      <p:ext uri="{BB962C8B-B14F-4D97-AF65-F5344CB8AC3E}">
        <p14:creationId xmlns:p14="http://schemas.microsoft.com/office/powerpoint/2010/main" val="289987989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341688" y="531813"/>
            <a:ext cx="3551237" cy="2663825"/>
          </a:xfrm>
        </p:spPr>
      </p:sp>
      <p:sp>
        <p:nvSpPr>
          <p:cNvPr id="3" name="ノート プレースホルダー 2"/>
          <p:cNvSpPr>
            <a:spLocks noGrp="1"/>
          </p:cNvSpPr>
          <p:nvPr>
            <p:ph type="body" idx="1"/>
          </p:nvPr>
        </p:nvSpPr>
        <p:spPr/>
        <p:txBody>
          <a:bodyPr/>
          <a:lstStyle/>
          <a:p>
            <a:r>
              <a:rPr kumimoji="1" lang="ja-JP" altLang="en-US" dirty="0" smtClean="0"/>
              <a:t>①汗をかくと体の塩分が失われる</a:t>
            </a:r>
            <a:endParaRPr kumimoji="1" lang="en-US" altLang="ja-JP" dirty="0" smtClean="0"/>
          </a:p>
          <a:p>
            <a:r>
              <a:rPr kumimoji="1" lang="ja-JP" altLang="en-US" dirty="0" smtClean="0"/>
              <a:t>②だから水分には塩を入れて恒に補給する</a:t>
            </a:r>
            <a:endParaRPr kumimoji="1" lang="en-US" altLang="ja-JP" dirty="0" smtClean="0"/>
          </a:p>
          <a:p>
            <a:r>
              <a:rPr kumimoji="1" lang="ja-JP" altLang="en-US" dirty="0" smtClean="0"/>
              <a:t>③塩飴や梅干しを食べて塩分を補給しなければならない</a:t>
            </a:r>
            <a:endParaRPr kumimoji="1" lang="en-US" altLang="ja-JP" dirty="0" smtClean="0"/>
          </a:p>
          <a:p>
            <a:r>
              <a:rPr kumimoji="1" lang="ja-JP" altLang="en-US" dirty="0" smtClean="0"/>
              <a:t>ということで、例えば、</a:t>
            </a:r>
            <a:endParaRPr kumimoji="1" lang="en-US" altLang="ja-JP" dirty="0" smtClean="0"/>
          </a:p>
          <a:p>
            <a:r>
              <a:rPr kumimoji="1" lang="ja-JP" altLang="en-US" dirty="0" smtClean="0"/>
              <a:t>・梅干しを</a:t>
            </a:r>
            <a:r>
              <a:rPr kumimoji="1" lang="en-US" altLang="ja-JP" dirty="0" smtClean="0"/>
              <a:t>1</a:t>
            </a:r>
            <a:r>
              <a:rPr kumimoji="1" lang="ja-JP" altLang="en-US" dirty="0" smtClean="0"/>
              <a:t>日</a:t>
            </a:r>
            <a:r>
              <a:rPr kumimoji="1" lang="en-US" altLang="ja-JP" dirty="0" smtClean="0"/>
              <a:t>3</a:t>
            </a:r>
            <a:r>
              <a:rPr kumimoji="1" lang="ja-JP" altLang="en-US" dirty="0" smtClean="0"/>
              <a:t>個たべる</a:t>
            </a:r>
            <a:endParaRPr kumimoji="1" lang="en-US" altLang="ja-JP" dirty="0" smtClean="0"/>
          </a:p>
          <a:p>
            <a:r>
              <a:rPr kumimoji="1" lang="ja-JP" altLang="en-US" dirty="0" smtClean="0"/>
              <a:t>・夏は意識的にみそ汁も塩味を増やす</a:t>
            </a:r>
            <a:endParaRPr kumimoji="1" lang="en-US" altLang="ja-JP" dirty="0" smtClean="0"/>
          </a:p>
          <a:p>
            <a:r>
              <a:rPr kumimoji="1" lang="ja-JP" altLang="en-US" dirty="0" smtClean="0"/>
              <a:t>・水分には塩を入れる</a:t>
            </a:r>
            <a:endParaRPr kumimoji="1" lang="en-US" altLang="ja-JP" dirty="0" smtClean="0"/>
          </a:p>
          <a:p>
            <a:r>
              <a:rPr kumimoji="1" lang="ja-JP" altLang="en-US" dirty="0" smtClean="0"/>
              <a:t>は間違っています。</a:t>
            </a:r>
            <a:endParaRPr kumimoji="1" lang="en-US" altLang="ja-JP" dirty="0" smtClean="0"/>
          </a:p>
          <a:p>
            <a:r>
              <a:rPr kumimoji="1" lang="ja-JP" altLang="en-US" dirty="0" smtClean="0"/>
              <a:t>塩分補給を意識するのは「大量の汗をかく時」だけです。</a:t>
            </a:r>
            <a:endParaRPr kumimoji="1" lang="ja-JP" altLang="en-US" dirty="0"/>
          </a:p>
        </p:txBody>
      </p:sp>
      <p:sp>
        <p:nvSpPr>
          <p:cNvPr id="4" name="スライド番号プレースホルダー 3"/>
          <p:cNvSpPr>
            <a:spLocks noGrp="1"/>
          </p:cNvSpPr>
          <p:nvPr>
            <p:ph type="sldNum" sz="quarter" idx="10"/>
          </p:nvPr>
        </p:nvSpPr>
        <p:spPr/>
        <p:txBody>
          <a:bodyPr/>
          <a:lstStyle/>
          <a:p>
            <a:fld id="{51DAFB8D-ABA2-41D3-9E24-4051FE7BA435}" type="slidenum">
              <a:rPr lang="en-US" altLang="ja-JP" smtClean="0">
                <a:solidFill>
                  <a:prstClr val="black"/>
                </a:solidFill>
              </a:rPr>
              <a:pPr/>
              <a:t>17</a:t>
            </a:fld>
            <a:endParaRPr lang="en-US" altLang="ja-JP">
              <a:solidFill>
                <a:prstClr val="black"/>
              </a:solidFill>
            </a:endParaRPr>
          </a:p>
        </p:txBody>
      </p:sp>
    </p:spTree>
    <p:extLst>
      <p:ext uri="{BB962C8B-B14F-4D97-AF65-F5344CB8AC3E}">
        <p14:creationId xmlns:p14="http://schemas.microsoft.com/office/powerpoint/2010/main" val="898835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6B2D0304-D94F-49AA-8CB5-07677FF24C60}" type="datetimeFigureOut">
              <a:rPr kumimoji="1" lang="ja-JP" altLang="en-US" smtClean="0"/>
              <a:t>2014/3/4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422069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kumimoji="1" lang="ja-JP" altLang="en-US" smtClean="0"/>
              <a:t>2014/3/4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2353707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kumimoji="1" lang="ja-JP" altLang="en-US" smtClean="0"/>
              <a:t>2014/3/4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8127497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371601"/>
            <a:ext cx="7772400" cy="1470025"/>
          </a:xfrm>
        </p:spPr>
        <p:txBody>
          <a:bodyPr/>
          <a:lstStyle>
            <a:lvl1pPr>
              <a:defRPr/>
            </a:lvl1pPr>
          </a:lstStyle>
          <a:p>
            <a:r>
              <a:rPr lang="ja-JP" altLang="en-US"/>
              <a:t>マスタ タイトルの書式設定</a:t>
            </a:r>
          </a:p>
        </p:txBody>
      </p:sp>
      <p:sp>
        <p:nvSpPr>
          <p:cNvPr id="3075" name="Rectangle 3"/>
          <p:cNvSpPr>
            <a:spLocks noGrp="1" noChangeArrowheads="1"/>
          </p:cNvSpPr>
          <p:nvPr>
            <p:ph type="subTitle" idx="1"/>
          </p:nvPr>
        </p:nvSpPr>
        <p:spPr>
          <a:xfrm>
            <a:off x="1295400" y="3048000"/>
            <a:ext cx="6400800" cy="685800"/>
          </a:xfrm>
        </p:spPr>
        <p:txBody>
          <a:bodyPr/>
          <a:lstStyle>
            <a:lvl1pPr marL="0" indent="0" algn="ctr">
              <a:buFontTx/>
              <a:buNone/>
              <a:defRPr/>
            </a:lvl1pPr>
          </a:lstStyle>
          <a:p>
            <a:r>
              <a:rPr lang="ja-JP" altLang="en-US"/>
              <a:t>マスタ サブタイトルの書式設定</a:t>
            </a:r>
          </a:p>
        </p:txBody>
      </p:sp>
      <p:sp>
        <p:nvSpPr>
          <p:cNvPr id="4" name="Rectangle 4"/>
          <p:cNvSpPr>
            <a:spLocks noGrp="1" noChangeArrowheads="1"/>
          </p:cNvSpPr>
          <p:nvPr>
            <p:ph type="dt" sz="half" idx="10"/>
          </p:nvPr>
        </p:nvSpPr>
        <p:spPr/>
        <p:txBody>
          <a:bodyPr/>
          <a:lstStyle>
            <a:lvl1pPr>
              <a:defRPr sz="1108"/>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p:txBody>
          <a:bodyPr/>
          <a:lstStyle>
            <a:lvl1pPr>
              <a:defRPr sz="1108"/>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p:txBody>
          <a:bodyPr/>
          <a:lstStyle>
            <a:lvl1pPr>
              <a:defRPr sz="1108"/>
            </a:lvl1pPr>
          </a:lstStyle>
          <a:p>
            <a:pPr>
              <a:defRPr/>
            </a:pPr>
            <a:fld id="{87029D16-3334-4BAA-9585-04DFF1B385E8}"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5849382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D76B7C0-B245-430C-8598-13CC9FCAB9A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0594448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p:spPr>
        <p:txBody>
          <a:bodyPr anchor="t"/>
          <a:lstStyle>
            <a:lvl1pPr algn="l">
              <a:defRPr sz="3692"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E8E2AE7-29ED-492F-8B40-CECB9E057E8A}"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7157201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DB1EF67-C5D7-474F-B39C-16EB04EE64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5350017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F08E049-4F61-46DA-B2EB-50C10F325656}"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6042259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7C58D4F-AEFB-4594-AD1B-05A18EFC4350}"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391882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4F4CC859-6599-43AD-8EEB-0AFE4B5DB2A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5157245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nchor="b"/>
          <a:lstStyle>
            <a:lvl1pPr algn="l">
              <a:defRPr sz="1846"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28541DA-97FD-4D17-85B5-C380DD77E85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426478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kumimoji="1" lang="ja-JP" altLang="en-US" smtClean="0"/>
              <a:t>2014/3/4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18393853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nchor="b"/>
          <a:lstStyle>
            <a:lvl1pPr algn="l">
              <a:defRPr sz="1846"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ja-JP" altLang="en-US" noProof="0" smtClean="0"/>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2685E26-3910-44AB-B076-B3BB4C013E3D}"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994025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5C06DE6-C1BB-4EFD-9A4B-3354AB1E896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3540731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9"/>
            <a:ext cx="6031523"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A4A836C-1397-4CC7-A533-5972AEDD4A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5867275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4639"/>
            <a:ext cx="8229600" cy="58515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AC8C9CF-56DC-46FF-8B9B-8020D23EB8E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7616847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1"/>
            <a:ext cx="8229600" cy="4525963"/>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CE83558-F612-448B-B153-96B432A286B3}"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8001942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BE8F2F8-2E48-4DCE-90B9-B74D3278A6D1}"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0644964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Chart" preserve="1">
  <p:cSld name="タイトル、テキスト、グラフ">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グラフ プレースホルダ 3"/>
          <p:cNvSpPr>
            <a:spLocks noGrp="1"/>
          </p:cNvSpPr>
          <p:nvPr>
            <p:ph type="chart" sz="half" idx="2"/>
          </p:nvPr>
        </p:nvSpPr>
        <p:spPr>
          <a:xfrm>
            <a:off x="4642338" y="1600201"/>
            <a:ext cx="4044462" cy="4525963"/>
          </a:xfrm>
        </p:spPr>
        <p:txBody>
          <a:bodyPr/>
          <a:lstStyle/>
          <a:p>
            <a:pPr lvl="0"/>
            <a:endParaRPr lang="ja-JP" alt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A2FDC96-9188-4AE1-B344-043D451D7B2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3345817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2338" y="1600200"/>
            <a:ext cx="4044462"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2338" y="3938589"/>
            <a:ext cx="4044462"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245225"/>
            <a:ext cx="2133600" cy="476250"/>
          </a:xfrm>
        </p:spPr>
        <p:txBody>
          <a:bodyPr/>
          <a:lstStyle>
            <a:lvl1pPr>
              <a:defRPr/>
            </a:lvl1pPr>
          </a:lstStyle>
          <a:p>
            <a:endParaRPr lang="en-US" altLang="ja-JP" dirty="0">
              <a:solidFill>
                <a:srgbClr val="000000"/>
              </a:solidFill>
            </a:endParaRPr>
          </a:p>
        </p:txBody>
      </p:sp>
      <p:sp>
        <p:nvSpPr>
          <p:cNvPr id="7" name="フッター プレースホルダ 6"/>
          <p:cNvSpPr>
            <a:spLocks noGrp="1"/>
          </p:cNvSpPr>
          <p:nvPr>
            <p:ph type="ftr" sz="quarter" idx="11"/>
          </p:nvPr>
        </p:nvSpPr>
        <p:spPr>
          <a:xfrm>
            <a:off x="3124200" y="6245225"/>
            <a:ext cx="2895600" cy="476250"/>
          </a:xfrm>
        </p:spPr>
        <p:txBody>
          <a:bodyPr/>
          <a:lstStyle>
            <a:lvl1pPr>
              <a:defRPr/>
            </a:lvl1pPr>
          </a:lstStyle>
          <a:p>
            <a:endParaRPr lang="en-US" altLang="ja-JP" dirty="0">
              <a:solidFill>
                <a:srgbClr val="000000"/>
              </a:solidFill>
            </a:endParaRPr>
          </a:p>
        </p:txBody>
      </p:sp>
      <p:sp>
        <p:nvSpPr>
          <p:cNvPr id="8" name="スライド番号プレースホルダ 7"/>
          <p:cNvSpPr>
            <a:spLocks noGrp="1"/>
          </p:cNvSpPr>
          <p:nvPr>
            <p:ph type="sldNum" sz="quarter" idx="12"/>
          </p:nvPr>
        </p:nvSpPr>
        <p:spPr>
          <a:xfrm>
            <a:off x="6553200" y="6245225"/>
            <a:ext cx="2133600" cy="476250"/>
          </a:xfrm>
        </p:spPr>
        <p:txBody>
          <a:bodyPr/>
          <a:lstStyle>
            <a:lvl1pPr>
              <a:defRPr/>
            </a:lvl1pPr>
          </a:lstStyle>
          <a:p>
            <a:fld id="{1EA3B0B0-E736-48E3-B0F2-2996993239D5}"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28760022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278799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92064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6B2D0304-D94F-49AA-8CB5-07677FF24C60}" type="datetimeFigureOut">
              <a:rPr kumimoji="1" lang="ja-JP" altLang="en-US" smtClean="0"/>
              <a:t>2014/3/4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17321403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379705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193714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061373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ja-JP"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660422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ja-JP"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1056079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024989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2627091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4596922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708157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33003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6B2D0304-D94F-49AA-8CB5-07677FF24C60}" type="datetimeFigureOut">
              <a:rPr kumimoji="1" lang="ja-JP" altLang="en-US" smtClean="0"/>
              <a:t>2014/3/4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407812518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9363333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7023106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025069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175389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ja-JP"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0312520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ja-JP"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7682339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955131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8791953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8216970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28575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6B2D0304-D94F-49AA-8CB5-07677FF24C60}" type="datetimeFigureOut">
              <a:rPr kumimoji="1" lang="ja-JP" altLang="en-US" smtClean="0"/>
              <a:t>2014/3/4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2885426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6B2D0304-D94F-49AA-8CB5-07677FF24C60}" type="datetimeFigureOut">
              <a:rPr kumimoji="1" lang="ja-JP" altLang="en-US" smtClean="0"/>
              <a:t>2014/3/4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2683914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2D0304-D94F-49AA-8CB5-07677FF24C60}" type="datetimeFigureOut">
              <a:rPr kumimoji="1" lang="ja-JP" altLang="en-US" smtClean="0"/>
              <a:t>2014/3/4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3327423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B2D0304-D94F-49AA-8CB5-07677FF24C60}" type="datetimeFigureOut">
              <a:rPr kumimoji="1" lang="ja-JP" altLang="en-US" smtClean="0"/>
              <a:t>2014/3/4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3781852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B2D0304-D94F-49AA-8CB5-07677FF24C60}" type="datetimeFigureOut">
              <a:rPr kumimoji="1" lang="ja-JP" altLang="en-US" smtClean="0"/>
              <a:t>2014/3/4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3804048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2D0304-D94F-49AA-8CB5-07677FF24C60}" type="datetimeFigureOut">
              <a:rPr kumimoji="1" lang="ja-JP" altLang="en-US" smtClean="0"/>
              <a:t>2014/3/4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9000288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1"/>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92">
                <a:solidFill>
                  <a:schemeClr val="tx1"/>
                </a:solidFill>
                <a:ea typeface="ＭＳ Ｐゴシック" pitchFamily="50" charset="-128"/>
              </a:defRPr>
            </a:lvl1pPr>
          </a:lstStyle>
          <a:p>
            <a:pPr fontAlgn="base">
              <a:spcAft>
                <a:spcPct val="0"/>
              </a:spcAft>
              <a:defRPr/>
            </a:pPr>
            <a:fld id="{7EBBD0DD-13AE-4AC8-9EFC-0C967677E5AF}" type="slidenum">
              <a:rPr kumimoji="0" lang="ja-JP" altLang="en-US">
                <a:solidFill>
                  <a:srgbClr val="000000"/>
                </a:solidFill>
              </a:rPr>
              <a:pPr fontAlgn="base">
                <a:spcAft>
                  <a:spcPct val="0"/>
                </a:spcAft>
                <a:defRPr/>
              </a:pPr>
              <a:t>‹#›</a:t>
            </a:fld>
            <a:endParaRPr kumimoji="0" lang="en-US" altLang="ja-JP">
              <a:solidFill>
                <a:srgbClr val="000000"/>
              </a:solidFill>
            </a:endParaRPr>
          </a:p>
        </p:txBody>
      </p:sp>
    </p:spTree>
    <p:extLst>
      <p:ext uri="{BB962C8B-B14F-4D97-AF65-F5344CB8AC3E}">
        <p14:creationId xmlns:p14="http://schemas.microsoft.com/office/powerpoint/2010/main" val="14132871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ctr" rtl="0" eaLnBrk="0" fontAlgn="base" hangingPunct="0">
        <a:spcBef>
          <a:spcPct val="0"/>
        </a:spcBef>
        <a:spcAft>
          <a:spcPct val="0"/>
        </a:spcAft>
        <a:defRPr sz="3323">
          <a:solidFill>
            <a:schemeClr val="tx2"/>
          </a:solidFill>
          <a:latin typeface="+mj-lt"/>
          <a:ea typeface="+mj-ea"/>
          <a:cs typeface="+mj-cs"/>
        </a:defRPr>
      </a:lvl1pPr>
      <a:lvl2pPr algn="ctr" rtl="0" eaLnBrk="0" fontAlgn="base" hangingPunct="0">
        <a:spcBef>
          <a:spcPct val="0"/>
        </a:spcBef>
        <a:spcAft>
          <a:spcPct val="0"/>
        </a:spcAft>
        <a:defRPr sz="3323">
          <a:solidFill>
            <a:schemeClr val="tx2"/>
          </a:solidFill>
          <a:latin typeface="Trebuchet MS" pitchFamily="34" charset="0"/>
        </a:defRPr>
      </a:lvl2pPr>
      <a:lvl3pPr algn="ctr" rtl="0" eaLnBrk="0" fontAlgn="base" hangingPunct="0">
        <a:spcBef>
          <a:spcPct val="0"/>
        </a:spcBef>
        <a:spcAft>
          <a:spcPct val="0"/>
        </a:spcAft>
        <a:defRPr sz="3323">
          <a:solidFill>
            <a:schemeClr val="tx2"/>
          </a:solidFill>
          <a:latin typeface="Trebuchet MS" pitchFamily="34" charset="0"/>
        </a:defRPr>
      </a:lvl3pPr>
      <a:lvl4pPr algn="ctr" rtl="0" eaLnBrk="0" fontAlgn="base" hangingPunct="0">
        <a:spcBef>
          <a:spcPct val="0"/>
        </a:spcBef>
        <a:spcAft>
          <a:spcPct val="0"/>
        </a:spcAft>
        <a:defRPr sz="3323">
          <a:solidFill>
            <a:schemeClr val="tx2"/>
          </a:solidFill>
          <a:latin typeface="Trebuchet MS" pitchFamily="34" charset="0"/>
        </a:defRPr>
      </a:lvl4pPr>
      <a:lvl5pPr algn="ctr" rtl="0" eaLnBrk="0" fontAlgn="base" hangingPunct="0">
        <a:spcBef>
          <a:spcPct val="0"/>
        </a:spcBef>
        <a:spcAft>
          <a:spcPct val="0"/>
        </a:spcAft>
        <a:defRPr sz="3323">
          <a:solidFill>
            <a:schemeClr val="tx2"/>
          </a:solidFill>
          <a:latin typeface="Trebuchet MS" pitchFamily="34" charset="0"/>
        </a:defRPr>
      </a:lvl5pPr>
      <a:lvl6pPr marL="422041" algn="ctr" rtl="0" fontAlgn="base">
        <a:spcBef>
          <a:spcPct val="0"/>
        </a:spcBef>
        <a:spcAft>
          <a:spcPct val="0"/>
        </a:spcAft>
        <a:defRPr sz="3323">
          <a:solidFill>
            <a:schemeClr val="tx2"/>
          </a:solidFill>
          <a:latin typeface="Trebuchet MS" pitchFamily="34" charset="0"/>
        </a:defRPr>
      </a:lvl6pPr>
      <a:lvl7pPr marL="844083" algn="ctr" rtl="0" fontAlgn="base">
        <a:spcBef>
          <a:spcPct val="0"/>
        </a:spcBef>
        <a:spcAft>
          <a:spcPct val="0"/>
        </a:spcAft>
        <a:defRPr sz="3323">
          <a:solidFill>
            <a:schemeClr val="tx2"/>
          </a:solidFill>
          <a:latin typeface="Trebuchet MS" pitchFamily="34" charset="0"/>
        </a:defRPr>
      </a:lvl7pPr>
      <a:lvl8pPr marL="1266124" algn="ctr" rtl="0" fontAlgn="base">
        <a:spcBef>
          <a:spcPct val="0"/>
        </a:spcBef>
        <a:spcAft>
          <a:spcPct val="0"/>
        </a:spcAft>
        <a:defRPr sz="3323">
          <a:solidFill>
            <a:schemeClr val="tx2"/>
          </a:solidFill>
          <a:latin typeface="Trebuchet MS" pitchFamily="34" charset="0"/>
        </a:defRPr>
      </a:lvl8pPr>
      <a:lvl9pPr marL="1688165" algn="ctr" rtl="0" fontAlgn="base">
        <a:spcBef>
          <a:spcPct val="0"/>
        </a:spcBef>
        <a:spcAft>
          <a:spcPct val="0"/>
        </a:spcAft>
        <a:defRPr sz="3323">
          <a:solidFill>
            <a:schemeClr val="tx2"/>
          </a:solidFill>
          <a:latin typeface="Trebuchet MS" pitchFamily="34" charset="0"/>
        </a:defRPr>
      </a:lvl9pPr>
    </p:titleStyle>
    <p:bodyStyle>
      <a:lvl1pPr marL="316531" indent="-316531" algn="l" rtl="0" eaLnBrk="0" fontAlgn="base" hangingPunct="0">
        <a:spcBef>
          <a:spcPct val="20000"/>
        </a:spcBef>
        <a:spcAft>
          <a:spcPct val="0"/>
        </a:spcAft>
        <a:buChar char="•"/>
        <a:defRPr sz="2585">
          <a:solidFill>
            <a:schemeClr val="tx1"/>
          </a:solidFill>
          <a:latin typeface="+mn-lt"/>
          <a:ea typeface="+mn-ea"/>
          <a:cs typeface="+mn-cs"/>
        </a:defRPr>
      </a:lvl1pPr>
      <a:lvl2pPr marL="685817" indent="-263776" algn="l" rtl="0" eaLnBrk="0" fontAlgn="base" hangingPunct="0">
        <a:spcBef>
          <a:spcPct val="20000"/>
        </a:spcBef>
        <a:spcAft>
          <a:spcPct val="0"/>
        </a:spcAft>
        <a:buChar char="–"/>
        <a:defRPr sz="2215">
          <a:solidFill>
            <a:schemeClr val="tx1"/>
          </a:solidFill>
          <a:latin typeface="+mn-lt"/>
        </a:defRPr>
      </a:lvl2pPr>
      <a:lvl3pPr marL="1055103" indent="-211021" algn="l" rtl="0" eaLnBrk="0" fontAlgn="base" hangingPunct="0">
        <a:spcBef>
          <a:spcPct val="20000"/>
        </a:spcBef>
        <a:spcAft>
          <a:spcPct val="0"/>
        </a:spcAft>
        <a:buChar char="•"/>
        <a:defRPr sz="1846">
          <a:solidFill>
            <a:schemeClr val="tx1"/>
          </a:solidFill>
          <a:latin typeface="+mn-lt"/>
        </a:defRPr>
      </a:lvl3pPr>
      <a:lvl4pPr marL="1477145" indent="-211021" algn="l" rtl="0" eaLnBrk="0" fontAlgn="base" hangingPunct="0">
        <a:spcBef>
          <a:spcPct val="20000"/>
        </a:spcBef>
        <a:spcAft>
          <a:spcPct val="0"/>
        </a:spcAft>
        <a:buChar char="–"/>
        <a:defRPr>
          <a:solidFill>
            <a:schemeClr val="tx1"/>
          </a:solidFill>
          <a:latin typeface="+mn-lt"/>
        </a:defRPr>
      </a:lvl4pPr>
      <a:lvl5pPr marL="1899186" indent="-211021" algn="l" rtl="0" eaLnBrk="0" fontAlgn="base" hangingPunct="0">
        <a:spcBef>
          <a:spcPct val="20000"/>
        </a:spcBef>
        <a:spcAft>
          <a:spcPct val="0"/>
        </a:spcAft>
        <a:buChar char="»"/>
        <a:defRPr sz="1477">
          <a:solidFill>
            <a:schemeClr val="tx1"/>
          </a:solidFill>
          <a:latin typeface="+mn-lt"/>
        </a:defRPr>
      </a:lvl5pPr>
      <a:lvl6pPr marL="2321227" indent="-211021" algn="l" rtl="0" fontAlgn="base">
        <a:spcBef>
          <a:spcPct val="20000"/>
        </a:spcBef>
        <a:spcAft>
          <a:spcPct val="0"/>
        </a:spcAft>
        <a:buChar char="»"/>
        <a:defRPr sz="1477">
          <a:solidFill>
            <a:schemeClr val="tx1"/>
          </a:solidFill>
          <a:latin typeface="+mn-lt"/>
        </a:defRPr>
      </a:lvl6pPr>
      <a:lvl7pPr marL="2743269" indent="-211021" algn="l" rtl="0" fontAlgn="base">
        <a:spcBef>
          <a:spcPct val="20000"/>
        </a:spcBef>
        <a:spcAft>
          <a:spcPct val="0"/>
        </a:spcAft>
        <a:buChar char="»"/>
        <a:defRPr sz="1477">
          <a:solidFill>
            <a:schemeClr val="tx1"/>
          </a:solidFill>
          <a:latin typeface="+mn-lt"/>
        </a:defRPr>
      </a:lvl7pPr>
      <a:lvl8pPr marL="3165310" indent="-211021" algn="l" rtl="0" fontAlgn="base">
        <a:spcBef>
          <a:spcPct val="20000"/>
        </a:spcBef>
        <a:spcAft>
          <a:spcPct val="0"/>
        </a:spcAft>
        <a:buChar char="»"/>
        <a:defRPr sz="1477">
          <a:solidFill>
            <a:schemeClr val="tx1"/>
          </a:solidFill>
          <a:latin typeface="+mn-lt"/>
        </a:defRPr>
      </a:lvl8pPr>
      <a:lvl9pPr marL="3587351" indent="-211021" algn="l" rtl="0" fontAlgn="base">
        <a:spcBef>
          <a:spcPct val="20000"/>
        </a:spcBef>
        <a:spcAft>
          <a:spcPct val="0"/>
        </a:spcAft>
        <a:buChar char="»"/>
        <a:defRPr sz="1477">
          <a:solidFill>
            <a:schemeClr val="tx1"/>
          </a:solidFill>
          <a:latin typeface="+mn-lt"/>
        </a:defRPr>
      </a:lvl9pPr>
    </p:bodyStyle>
    <p:otherStyle>
      <a:defPPr>
        <a:defRPr lang="ja-JP"/>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57047815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2D0304-D94F-49AA-8CB5-07677FF24C60}" type="datetimeFigureOut">
              <a:rPr lang="ja-JP" altLang="en-US" smtClean="0">
                <a:solidFill>
                  <a:prstClr val="black">
                    <a:tint val="75000"/>
                  </a:prstClr>
                </a:solidFill>
              </a:rPr>
              <a:pPr/>
              <a:t>2014/3/4</a:t>
            </a:fld>
            <a:endParaRPr lang="ja-JP" alt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58260545"/>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9396" y="1818322"/>
            <a:ext cx="7993758" cy="1596981"/>
          </a:xfrm>
          <a:prstGeom prst="rect">
            <a:avLst/>
          </a:prstGeom>
        </p:spPr>
      </p:pic>
      <p:sp>
        <p:nvSpPr>
          <p:cNvPr id="4" name="タイトル 1"/>
          <p:cNvSpPr txBox="1">
            <a:spLocks/>
          </p:cNvSpPr>
          <p:nvPr/>
        </p:nvSpPr>
        <p:spPr>
          <a:xfrm>
            <a:off x="6294" y="104806"/>
            <a:ext cx="9144000" cy="1311869"/>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①水って？</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7" name="正方形/長方形 6"/>
          <p:cNvSpPr/>
          <p:nvPr/>
        </p:nvSpPr>
        <p:spPr>
          <a:xfrm>
            <a:off x="519395" y="3415303"/>
            <a:ext cx="7993759" cy="3250121"/>
          </a:xfrm>
          <a:prstGeom prst="rect">
            <a:avLst/>
          </a:prstGeom>
          <a:solidFill>
            <a:srgbClr val="FFFF99"/>
          </a:solidFill>
          <a:ln>
            <a:solidFill>
              <a:schemeClr val="accent1">
                <a:shade val="50000"/>
              </a:schemeClr>
            </a:solidFill>
          </a:ln>
        </p:spPr>
        <p:txBody>
          <a:bodyPr wrap="square">
            <a:spAutoFit/>
          </a:bodyPr>
          <a:lstStyle/>
          <a:p>
            <a:pPr>
              <a:lnSpc>
                <a:spcPct val="114000"/>
              </a:lnSpc>
            </a:pP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地球</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は表面の</a:t>
            </a:r>
            <a:r>
              <a:rPr lang="en-US" altLang="ja-JP" sz="2000" b="1" dirty="0">
                <a:solidFill>
                  <a:srgbClr val="002060"/>
                </a:solidFill>
                <a:latin typeface="ＤＦＰ中太丸ゴシック体" panose="020F0700010101010101" pitchFamily="50" charset="-128"/>
                <a:ea typeface="ＤＦＰ中太丸ゴシック体" panose="020F0700010101010101" pitchFamily="50" charset="-128"/>
              </a:rPr>
              <a:t>3</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分の</a:t>
            </a:r>
            <a:r>
              <a:rPr lang="en-US" altLang="ja-JP" sz="2000" b="1" dirty="0">
                <a:solidFill>
                  <a:srgbClr val="002060"/>
                </a:solidFill>
                <a:latin typeface="ＤＦＰ中太丸ゴシック体" panose="020F0700010101010101" pitchFamily="50" charset="-128"/>
                <a:ea typeface="ＤＦＰ中太丸ゴシック体" panose="020F0700010101010101" pitchFamily="50" charset="-128"/>
              </a:rPr>
              <a:t>2</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が水に覆われて</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いて，まさ</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に</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「水</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の惑星」</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という表現がぴったりです。でも，地球</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表面にある水の</a:t>
            </a:r>
            <a:r>
              <a:rPr lang="en-US" altLang="ja-JP" sz="2000" b="1" dirty="0">
                <a:solidFill>
                  <a:srgbClr val="002060"/>
                </a:solidFill>
                <a:latin typeface="ＤＦＰ中太丸ゴシック体" panose="020F0700010101010101" pitchFamily="50" charset="-128"/>
                <a:ea typeface="ＤＦＰ中太丸ゴシック体" panose="020F0700010101010101" pitchFamily="50" charset="-128"/>
              </a:rPr>
              <a:t>97</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％は海水で，海水</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は</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飲料水</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にも生活水に</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も全く適していないため，残りの３％の水に地球上の７１億人</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の</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人間や他の生物が頼っているといえます。</a:t>
            </a:r>
            <a:endPar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endParaRPr>
          </a:p>
          <a:p>
            <a:pPr>
              <a:lnSpc>
                <a:spcPct val="114000"/>
              </a:lnSpc>
            </a:pP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この</a:t>
            </a:r>
            <a:r>
              <a:rPr lang="en-US" altLang="ja-JP" sz="2000" b="1" dirty="0">
                <a:solidFill>
                  <a:srgbClr val="002060"/>
                </a:solidFill>
                <a:latin typeface="ＤＦＰ中太丸ゴシック体" panose="020F0700010101010101" pitchFamily="50" charset="-128"/>
                <a:ea typeface="ＤＦＰ中太丸ゴシック体" panose="020F0700010101010101" pitchFamily="50" charset="-128"/>
              </a:rPr>
              <a:t>3</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％の水</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も水蒸気や，地下水，南極</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や北極の氷や雪</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など，すぐ</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に使用できない</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状態にあり，これを差し引くと，人</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が直接使用できる水</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は，全体</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のたったの</a:t>
            </a:r>
            <a:r>
              <a:rPr lang="en-US" altLang="ja-JP" sz="2000" b="1" dirty="0">
                <a:solidFill>
                  <a:srgbClr val="002060"/>
                </a:solidFill>
                <a:latin typeface="ＤＦＰ中太丸ゴシック体" panose="020F0700010101010101" pitchFamily="50" charset="-128"/>
                <a:ea typeface="ＤＦＰ中太丸ゴシック体" panose="020F0700010101010101" pitchFamily="50" charset="-128"/>
              </a:rPr>
              <a:t>0.0001</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％となります。地球上</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のすべての生物</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と分かちあって</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水を共有するということになる</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と，人間</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が使える水はもっともっと少ないことになります</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a:t>
            </a:r>
            <a:endParaRPr lang="en-US" altLang="ja-JP" sz="2000" b="1"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8" name="テキスト ボックス 7"/>
          <p:cNvSpPr txBox="1"/>
          <p:nvPr/>
        </p:nvSpPr>
        <p:spPr>
          <a:xfrm>
            <a:off x="0" y="1124287"/>
            <a:ext cx="9144000" cy="584775"/>
          </a:xfrm>
          <a:prstGeom prst="rect">
            <a:avLst/>
          </a:prstGeom>
          <a:noFill/>
        </p:spPr>
        <p:txBody>
          <a:bodyPr wrap="square" rtlCol="0">
            <a:spAutoFit/>
          </a:bodyPr>
          <a:lstStyle/>
          <a:p>
            <a:pPr algn="ctr"/>
            <a:r>
              <a:rPr lang="ja-JP" altLang="en-US" sz="3200" b="1" dirty="0" smtClean="0">
                <a:solidFill>
                  <a:srgbClr val="FF0000"/>
                </a:solidFill>
                <a:latin typeface="ＤＦＰ中太丸ゴシック体" panose="020F0700010101010101" pitchFamily="50" charset="-128"/>
                <a:ea typeface="ＤＦＰ中太丸ゴシック体" panose="020F0700010101010101" pitchFamily="50" charset="-128"/>
              </a:rPr>
              <a:t>人が生命</a:t>
            </a:r>
            <a:r>
              <a:rPr lang="ja-JP" altLang="en-US" sz="3200" b="1" dirty="0">
                <a:solidFill>
                  <a:srgbClr val="FF0000"/>
                </a:solidFill>
                <a:latin typeface="ＤＦＰ中太丸ゴシック体" panose="020F0700010101010101" pitchFamily="50" charset="-128"/>
                <a:ea typeface="ＤＦＰ中太丸ゴシック体" panose="020F0700010101010101" pitchFamily="50" charset="-128"/>
              </a:rPr>
              <a:t>を維持</a:t>
            </a:r>
            <a:r>
              <a:rPr lang="ja-JP" altLang="en-US" sz="3200" b="1" dirty="0" smtClean="0">
                <a:solidFill>
                  <a:srgbClr val="FF0000"/>
                </a:solidFill>
                <a:latin typeface="ＤＦＰ中太丸ゴシック体" panose="020F0700010101010101" pitchFamily="50" charset="-128"/>
                <a:ea typeface="ＤＦＰ中太丸ゴシック体" panose="020F0700010101010101" pitchFamily="50" charset="-128"/>
              </a:rPr>
              <a:t>するのに必要</a:t>
            </a:r>
            <a:r>
              <a:rPr lang="ja-JP" altLang="en-US" sz="3200" b="1" dirty="0">
                <a:solidFill>
                  <a:srgbClr val="FF0000"/>
                </a:solidFill>
                <a:latin typeface="ＤＦＰ中太丸ゴシック体" panose="020F0700010101010101" pitchFamily="50" charset="-128"/>
                <a:ea typeface="ＤＦＰ中太丸ゴシック体" panose="020F0700010101010101" pitchFamily="50" charset="-128"/>
              </a:rPr>
              <a:t>不可欠なもの</a:t>
            </a:r>
            <a:endParaRPr kumimoji="1" lang="ja-JP" altLang="en-US" sz="32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22361163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0" y="157233"/>
            <a:ext cx="9144000" cy="964168"/>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おいしい水の追求</a:t>
            </a:r>
            <a:endParaRPr lang="en-US" altLang="ja-JP" dirty="0" smtClean="0">
              <a:solidFill>
                <a:srgbClr val="002060"/>
              </a:solidFill>
              <a:latin typeface="ＤＦ太丸ゴシック体" panose="02010609010101010101" pitchFamily="1" charset="-128"/>
              <a:ea typeface="ＤＦ太丸ゴシック体" panose="02010609010101010101" pitchFamily="1" charset="-128"/>
            </a:endParaRPr>
          </a:p>
        </p:txBody>
      </p:sp>
      <p:sp>
        <p:nvSpPr>
          <p:cNvPr id="5" name="正方形/長方形 4"/>
          <p:cNvSpPr/>
          <p:nvPr/>
        </p:nvSpPr>
        <p:spPr>
          <a:xfrm>
            <a:off x="590169" y="1527955"/>
            <a:ext cx="7963660" cy="3447098"/>
          </a:xfrm>
          <a:prstGeom prst="rect">
            <a:avLst/>
          </a:prstGeom>
          <a:solidFill>
            <a:schemeClr val="bg1"/>
          </a:solidFill>
        </p:spPr>
        <p:txBody>
          <a:bodyPr wrap="square">
            <a:spAutoFit/>
          </a:bodyPr>
          <a:lstStyle/>
          <a:p>
            <a:r>
              <a:rPr lang="ja-JP" altLang="en-US" sz="2400" dirty="0">
                <a:latin typeface="ＤＦＰ中太丸ゴシック体" panose="020F0700010101010101" pitchFamily="50" charset="-128"/>
                <a:ea typeface="ＤＦＰ中太丸ゴシック体" panose="020F0700010101010101" pitchFamily="50" charset="-128"/>
              </a:rPr>
              <a:t>水道水中に</a:t>
            </a:r>
            <a:r>
              <a:rPr lang="ja-JP" altLang="en-US" sz="2400" dirty="0" smtClean="0">
                <a:latin typeface="ＤＦＰ中太丸ゴシック体" panose="020F0700010101010101" pitchFamily="50" charset="-128"/>
                <a:ea typeface="ＤＦＰ中太丸ゴシック体" panose="020F0700010101010101" pitchFamily="50" charset="-128"/>
              </a:rPr>
              <a:t>は，水道法</a:t>
            </a:r>
            <a:r>
              <a:rPr lang="ja-JP" altLang="en-US" sz="2400" dirty="0">
                <a:latin typeface="ＤＦＰ中太丸ゴシック体" panose="020F0700010101010101" pitchFamily="50" charset="-128"/>
                <a:ea typeface="ＤＦＰ中太丸ゴシック体" panose="020F0700010101010101" pitchFamily="50" charset="-128"/>
              </a:rPr>
              <a:t>の水質基準値</a:t>
            </a:r>
            <a:r>
              <a:rPr lang="ja-JP" altLang="en-US" sz="2400" dirty="0" smtClean="0">
                <a:latin typeface="ＤＦＰ中太丸ゴシック体" panose="020F0700010101010101" pitchFamily="50" charset="-128"/>
                <a:ea typeface="ＤＦＰ中太丸ゴシック体" panose="020F0700010101010101" pitchFamily="50" charset="-128"/>
              </a:rPr>
              <a:t>以下だが，</a:t>
            </a:r>
            <a:r>
              <a:rPr lang="ja-JP" altLang="en-US" sz="2400" u="sng" dirty="0" smtClean="0">
                <a:solidFill>
                  <a:srgbClr val="C00000"/>
                </a:solidFill>
                <a:latin typeface="ＤＦＰ中太丸ゴシック体" panose="020F0700010101010101" pitchFamily="50" charset="-128"/>
                <a:ea typeface="ＤＦＰ中太丸ゴシック体" panose="020F0700010101010101" pitchFamily="50" charset="-128"/>
              </a:rPr>
              <a:t>有害物質やおいしさを阻害する成分</a:t>
            </a:r>
            <a:r>
              <a:rPr lang="ja-JP" altLang="en-US" sz="2400" dirty="0" smtClean="0">
                <a:latin typeface="ＤＦＰ中太丸ゴシック体" panose="020F0700010101010101" pitchFamily="50" charset="-128"/>
                <a:ea typeface="ＤＦＰ中太丸ゴシック体" panose="020F0700010101010101" pitchFamily="50" charset="-128"/>
              </a:rPr>
              <a:t>が含まれていることがある。</a:t>
            </a:r>
            <a:r>
              <a:rPr lang="en-US" altLang="ja-JP" sz="2400" dirty="0" smtClean="0">
                <a:latin typeface="ＤＦＰ中太丸ゴシック体" panose="020F0700010101010101" pitchFamily="50" charset="-128"/>
                <a:ea typeface="ＤＦＰ中太丸ゴシック体" panose="020F0700010101010101" pitchFamily="50" charset="-128"/>
              </a:rPr>
              <a:t/>
            </a:r>
            <a:br>
              <a:rPr lang="en-US" altLang="ja-JP" sz="2400" dirty="0" smtClean="0">
                <a:latin typeface="ＤＦＰ中太丸ゴシック体" panose="020F0700010101010101" pitchFamily="50" charset="-128"/>
                <a:ea typeface="ＤＦＰ中太丸ゴシック体" panose="020F0700010101010101" pitchFamily="50" charset="-128"/>
              </a:rPr>
            </a:br>
            <a:r>
              <a:rPr lang="ja-JP" altLang="en-US" sz="2400" dirty="0" smtClean="0">
                <a:latin typeface="ＤＦＰ中太丸ゴシック体" panose="020F0700010101010101" pitchFamily="50" charset="-128"/>
                <a:ea typeface="ＤＦＰ中太丸ゴシック体" panose="020F0700010101010101" pitchFamily="50" charset="-128"/>
              </a:rPr>
              <a:t>　</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①有害成分</a:t>
            </a:r>
            <a:endParaRPr lang="en-US" altLang="ja-JP" sz="2400" b="1" dirty="0" smtClean="0">
              <a:solidFill>
                <a:srgbClr val="FF0000"/>
              </a:solidFill>
              <a:latin typeface="ＤＦＰ中太丸ゴシック体" panose="020F0700010101010101" pitchFamily="50" charset="-128"/>
              <a:ea typeface="ＤＦＰ中太丸ゴシック体" panose="020F0700010101010101" pitchFamily="50" charset="-128"/>
            </a:endParaRPr>
          </a:p>
          <a:p>
            <a:r>
              <a:rPr lang="ja-JP" altLang="en-US" sz="2200" dirty="0" smtClean="0">
                <a:latin typeface="ＤＦＰ中太丸ゴシック体" panose="020F0700010101010101" pitchFamily="50" charset="-128"/>
                <a:ea typeface="ＤＦＰ中太丸ゴシック体" panose="020F0700010101010101" pitchFamily="50" charset="-128"/>
              </a:rPr>
              <a:t>　　</a:t>
            </a:r>
            <a:r>
              <a:rPr lang="ja-JP" altLang="en-US" sz="2200" dirty="0" smtClean="0">
                <a:solidFill>
                  <a:srgbClr val="002060"/>
                </a:solidFill>
                <a:latin typeface="ＤＦＰ中太丸ゴシック体" panose="020F0700010101010101" pitchFamily="50" charset="-128"/>
                <a:ea typeface="ＤＦＰ中太丸ゴシック体" panose="020F0700010101010101" pitchFamily="50" charset="-128"/>
              </a:rPr>
              <a:t>・トリハロメタン</a:t>
            </a:r>
            <a:r>
              <a:rPr lang="ja-JP" altLang="en-US" sz="1200" dirty="0" smtClean="0">
                <a:solidFill>
                  <a:srgbClr val="333300"/>
                </a:solidFill>
                <a:latin typeface="ＤＦＰ中太丸ゴシック体" panose="020F0700010101010101" pitchFamily="50" charset="-128"/>
                <a:ea typeface="ＤＦＰ中太丸ゴシック体" panose="020F0700010101010101" pitchFamily="50" charset="-128"/>
              </a:rPr>
              <a:t>　消毒</a:t>
            </a:r>
            <a:r>
              <a:rPr lang="ja-JP" altLang="en-US" sz="1200" dirty="0">
                <a:solidFill>
                  <a:srgbClr val="333300"/>
                </a:solidFill>
                <a:latin typeface="ＤＦＰ中太丸ゴシック体" panose="020F0700010101010101" pitchFamily="50" charset="-128"/>
                <a:ea typeface="ＤＦＰ中太丸ゴシック体" panose="020F0700010101010101" pitchFamily="50" charset="-128"/>
              </a:rPr>
              <a:t>副生成物</a:t>
            </a:r>
            <a:endParaRPr lang="en-US" altLang="ja-JP" sz="1200" dirty="0" smtClean="0">
              <a:solidFill>
                <a:srgbClr val="333300"/>
              </a:solidFill>
              <a:latin typeface="ＤＦＰ中太丸ゴシック体" panose="020F0700010101010101" pitchFamily="50" charset="-128"/>
              <a:ea typeface="ＤＦＰ中太丸ゴシック体" panose="020F0700010101010101" pitchFamily="50" charset="-128"/>
            </a:endParaRPr>
          </a:p>
          <a:p>
            <a:r>
              <a:rPr lang="ja-JP" altLang="en-US" sz="2200" dirty="0" smtClean="0">
                <a:solidFill>
                  <a:srgbClr val="002060"/>
                </a:solidFill>
                <a:latin typeface="ＤＦＰ中太丸ゴシック体" panose="020F0700010101010101" pitchFamily="50" charset="-128"/>
                <a:ea typeface="ＤＦＰ中太丸ゴシック体" panose="020F0700010101010101" pitchFamily="50" charset="-128"/>
              </a:rPr>
              <a:t>　　・トリクロロエチレン</a:t>
            </a:r>
            <a:r>
              <a:rPr lang="ja-JP" altLang="en-US" sz="1200" dirty="0" smtClean="0">
                <a:solidFill>
                  <a:srgbClr val="002060"/>
                </a:solidFill>
                <a:latin typeface="ＤＦＰ中太丸ゴシック体" panose="020F0700010101010101" pitchFamily="50" charset="-128"/>
                <a:ea typeface="ＤＦＰ中太丸ゴシック体" panose="020F0700010101010101" pitchFamily="50" charset="-128"/>
              </a:rPr>
              <a:t>　</a:t>
            </a:r>
            <a:r>
              <a:rPr lang="ja-JP" altLang="en-US" sz="1200" dirty="0" smtClean="0">
                <a:solidFill>
                  <a:srgbClr val="333300"/>
                </a:solidFill>
                <a:latin typeface="ＤＦＰ中太丸ゴシック体" panose="020F0700010101010101" pitchFamily="50" charset="-128"/>
                <a:ea typeface="ＤＦＰ中太丸ゴシック体" panose="020F0700010101010101" pitchFamily="50" charset="-128"/>
              </a:rPr>
              <a:t>洗浄剤</a:t>
            </a:r>
            <a:r>
              <a:rPr lang="ja-JP" altLang="en-US" sz="1200" dirty="0">
                <a:solidFill>
                  <a:srgbClr val="333300"/>
                </a:solidFill>
                <a:latin typeface="ＤＦＰ中太丸ゴシック体" panose="020F0700010101010101" pitchFamily="50" charset="-128"/>
                <a:ea typeface="ＤＦＰ中太丸ゴシック体" panose="020F0700010101010101" pitchFamily="50" charset="-128"/>
              </a:rPr>
              <a:t>の成分</a:t>
            </a:r>
            <a:endParaRPr lang="en-US" altLang="ja-JP" sz="1200" dirty="0" smtClean="0">
              <a:solidFill>
                <a:srgbClr val="333300"/>
              </a:solidFill>
              <a:latin typeface="ＤＦＰ中太丸ゴシック体" panose="020F0700010101010101" pitchFamily="50" charset="-128"/>
              <a:ea typeface="ＤＦＰ中太丸ゴシック体" panose="020F0700010101010101" pitchFamily="50" charset="-128"/>
            </a:endParaRPr>
          </a:p>
          <a:p>
            <a:r>
              <a:rPr lang="ja-JP" altLang="en-US" sz="2200" dirty="0" smtClean="0">
                <a:solidFill>
                  <a:srgbClr val="002060"/>
                </a:solidFill>
                <a:latin typeface="ＤＦＰ中太丸ゴシック体" panose="020F0700010101010101" pitchFamily="50" charset="-128"/>
                <a:ea typeface="ＤＦＰ中太丸ゴシック体" panose="020F0700010101010101" pitchFamily="50" charset="-128"/>
              </a:rPr>
              <a:t>　　・</a:t>
            </a:r>
            <a:r>
              <a:rPr lang="ja-JP" altLang="en-US" sz="2200" dirty="0">
                <a:solidFill>
                  <a:srgbClr val="002060"/>
                </a:solidFill>
                <a:latin typeface="ＤＦＰ中太丸ゴシック体" panose="020F0700010101010101" pitchFamily="50" charset="-128"/>
                <a:ea typeface="ＤＦＰ中太丸ゴシック体" panose="020F0700010101010101" pitchFamily="50" charset="-128"/>
              </a:rPr>
              <a:t>シマジン（農薬）</a:t>
            </a:r>
            <a:r>
              <a:rPr lang="ja-JP" altLang="en-US" sz="1200" dirty="0">
                <a:solidFill>
                  <a:srgbClr val="333300"/>
                </a:solidFill>
                <a:latin typeface="ＤＦＰ中太丸ゴシック体" panose="020F0700010101010101" pitchFamily="50" charset="-128"/>
                <a:ea typeface="ＤＦＰ中太丸ゴシック体" panose="020F0700010101010101" pitchFamily="50" charset="-128"/>
              </a:rPr>
              <a:t>林野、ゴルフ場等で使用される除草剤の一種</a:t>
            </a:r>
            <a:endParaRPr lang="en-US" altLang="ja-JP" sz="1200" dirty="0" smtClean="0">
              <a:solidFill>
                <a:srgbClr val="333300"/>
              </a:solidFill>
              <a:latin typeface="ＤＦＰ中太丸ゴシック体" panose="020F0700010101010101" pitchFamily="50" charset="-128"/>
              <a:ea typeface="ＤＦＰ中太丸ゴシック体" panose="020F0700010101010101" pitchFamily="50" charset="-128"/>
            </a:endParaRPr>
          </a:p>
          <a:p>
            <a:r>
              <a:rPr lang="ja-JP" altLang="en-US" sz="2400" dirty="0" smtClean="0">
                <a:latin typeface="ＤＦＰ中太丸ゴシック体" panose="020F0700010101010101" pitchFamily="50" charset="-128"/>
                <a:ea typeface="ＤＦＰ中太丸ゴシック体" panose="020F0700010101010101" pitchFamily="50" charset="-128"/>
              </a:rPr>
              <a:t>　</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②</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おいしさを阻害する</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成分</a:t>
            </a:r>
            <a:endParaRPr lang="en-US" altLang="ja-JP" sz="2400" b="1" dirty="0" smtClean="0">
              <a:solidFill>
                <a:srgbClr val="FF0000"/>
              </a:solidFill>
              <a:latin typeface="ＤＦＰ中太丸ゴシック体" panose="020F0700010101010101" pitchFamily="50" charset="-128"/>
              <a:ea typeface="ＤＦＰ中太丸ゴシック体" panose="020F0700010101010101" pitchFamily="50" charset="-128"/>
            </a:endParaRPr>
          </a:p>
          <a:p>
            <a:r>
              <a:rPr lang="ja-JP" altLang="en-US" sz="2200" dirty="0" smtClean="0">
                <a:latin typeface="ＤＦＰ中太丸ゴシック体" panose="020F0700010101010101" pitchFamily="50" charset="-128"/>
                <a:ea typeface="ＤＦＰ中太丸ゴシック体" panose="020F0700010101010101" pitchFamily="50" charset="-128"/>
              </a:rPr>
              <a:t>　　</a:t>
            </a:r>
            <a:r>
              <a:rPr lang="ja-JP" altLang="en-US" sz="2200" dirty="0" smtClean="0">
                <a:solidFill>
                  <a:srgbClr val="002060"/>
                </a:solidFill>
                <a:latin typeface="ＤＦＰ中太丸ゴシック体" panose="020F0700010101010101" pitchFamily="50" charset="-128"/>
                <a:ea typeface="ＤＦＰ中太丸ゴシック体" panose="020F0700010101010101" pitchFamily="50" charset="-128"/>
              </a:rPr>
              <a:t>・カビ臭</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dirty="0">
                <a:solidFill>
                  <a:srgbClr val="002060"/>
                </a:solidFill>
                <a:latin typeface="ＤＦＰ中太丸ゴシック体" panose="020F0700010101010101" pitchFamily="50" charset="-128"/>
                <a:ea typeface="ＤＦＰ中太丸ゴシック体" panose="020F0700010101010101" pitchFamily="50" charset="-128"/>
              </a:rPr>
              <a:t>2</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メチルイソボルネオール，ジェオスミン）</a:t>
            </a:r>
            <a:r>
              <a:rPr lang="en-US" altLang="ja-JP"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200" dirty="0" smtClean="0">
                <a:solidFill>
                  <a:srgbClr val="002060"/>
                </a:solidFill>
                <a:latin typeface="ＤＦＰ中太丸ゴシック体" panose="020F0700010101010101" pitchFamily="50" charset="-128"/>
                <a:ea typeface="ＤＦＰ中太丸ゴシック体" panose="020F0700010101010101" pitchFamily="50" charset="-128"/>
              </a:rPr>
              <a:t>　　　　　　　　　</a:t>
            </a:r>
            <a:r>
              <a:rPr lang="ja-JP" altLang="en-US" sz="1200" dirty="0" smtClean="0">
                <a:latin typeface="ＤＦＰ中太丸ゴシック体" panose="020F0700010101010101" pitchFamily="50" charset="-128"/>
                <a:ea typeface="ＤＦＰ中太丸ゴシック体" panose="020F0700010101010101" pitchFamily="50" charset="-128"/>
              </a:rPr>
              <a:t>湖沼</a:t>
            </a:r>
            <a:r>
              <a:rPr lang="ja-JP" altLang="en-US" sz="1200" dirty="0">
                <a:latin typeface="ＤＦＰ中太丸ゴシック体" panose="020F0700010101010101" pitchFamily="50" charset="-128"/>
                <a:ea typeface="ＤＦＰ中太丸ゴシック体" panose="020F0700010101010101" pitchFamily="50" charset="-128"/>
              </a:rPr>
              <a:t>や河川に繁殖する藻類が</a:t>
            </a:r>
            <a:r>
              <a:rPr lang="ja-JP" altLang="en-US" sz="1200" dirty="0" smtClean="0">
                <a:latin typeface="ＤＦＰ中太丸ゴシック体" panose="020F0700010101010101" pitchFamily="50" charset="-128"/>
                <a:ea typeface="ＤＦＰ中太丸ゴシック体" panose="020F0700010101010101" pitchFamily="50" charset="-128"/>
              </a:rPr>
              <a:t>発生源</a:t>
            </a:r>
            <a:endParaRPr lang="en-US" altLang="ja-JP" sz="1200"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sz="2200" dirty="0" smtClean="0">
                <a:solidFill>
                  <a:srgbClr val="002060"/>
                </a:solidFill>
                <a:latin typeface="ＤＦＰ中太丸ゴシック体" panose="020F0700010101010101" pitchFamily="50" charset="-128"/>
                <a:ea typeface="ＤＦＰ中太丸ゴシック体" panose="020F0700010101010101" pitchFamily="50" charset="-128"/>
              </a:rPr>
              <a:t>　　・カルキ臭</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（残留塩素，トリクロラミン）</a:t>
            </a:r>
            <a:endParaRPr lang="en-US" altLang="ja-JP" dirty="0" smtClean="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6" name="正方形/長方形 5"/>
          <p:cNvSpPr/>
          <p:nvPr/>
        </p:nvSpPr>
        <p:spPr>
          <a:xfrm>
            <a:off x="0" y="953254"/>
            <a:ext cx="9143999" cy="523220"/>
          </a:xfrm>
          <a:prstGeom prst="rect">
            <a:avLst/>
          </a:prstGeom>
        </p:spPr>
        <p:txBody>
          <a:bodyPr wrap="square">
            <a:spAutoFit/>
          </a:bodyPr>
          <a:lstStyle/>
          <a:p>
            <a:pPr algn="ctr"/>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おいしさを阻害する</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成分って？</a:t>
            </a:r>
            <a:endPar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sp>
        <p:nvSpPr>
          <p:cNvPr id="9" name="上矢印吹き出し 8"/>
          <p:cNvSpPr/>
          <p:nvPr/>
        </p:nvSpPr>
        <p:spPr>
          <a:xfrm>
            <a:off x="424068" y="4975053"/>
            <a:ext cx="8295861" cy="1642361"/>
          </a:xfrm>
          <a:prstGeom prst="upArrowCallout">
            <a:avLst>
              <a:gd name="adj1" fmla="val 238925"/>
              <a:gd name="adj2" fmla="val 219602"/>
              <a:gd name="adj3" fmla="val 20627"/>
              <a:gd name="adj4" fmla="val 68892"/>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かび臭いにおいや，浄水場で塩素を使うことによってできるトリハロメタンなどを取り除き，より安全で良質な水をつくるために，これまでの浄水処理方法にオゾンと粒状活性炭による処理工程を加えたもの</a:t>
            </a:r>
            <a:endParaRPr kumimoji="1" lang="ja-JP" altLang="en-US" sz="2000"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8" name="正方形/長方形 7"/>
          <p:cNvSpPr/>
          <p:nvPr/>
        </p:nvSpPr>
        <p:spPr>
          <a:xfrm>
            <a:off x="2749638" y="5051914"/>
            <a:ext cx="3644722" cy="523220"/>
          </a:xfrm>
          <a:prstGeom prst="rect">
            <a:avLst/>
          </a:prstGeom>
        </p:spPr>
        <p:txBody>
          <a:bodyPr wrap="square">
            <a:spAutoFit/>
          </a:bodyPr>
          <a:lstStyle/>
          <a:p>
            <a:pPr algn="ctr"/>
            <a:r>
              <a:rPr lang="ja-JP" altLang="en-US" sz="2800" dirty="0" smtClean="0">
                <a:solidFill>
                  <a:srgbClr val="C00000"/>
                </a:solidFill>
                <a:latin typeface="ＤＦＰ太丸ゴシック体" panose="020F0800010101010101" pitchFamily="50" charset="-128"/>
                <a:ea typeface="ＤＦＰ太丸ゴシック体" panose="020F0800010101010101" pitchFamily="50" charset="-128"/>
              </a:rPr>
              <a:t>高度浄水処理で除去</a:t>
            </a:r>
            <a:endParaRPr lang="ja-JP" altLang="en-US" sz="2800" dirty="0">
              <a:solidFill>
                <a:srgbClr val="C00000"/>
              </a:solidFill>
              <a:latin typeface="ＤＦＰ太丸ゴシック体" panose="020F0800010101010101" pitchFamily="50" charset="-128"/>
              <a:ea typeface="ＤＦＰ太丸ゴシック体" panose="020F0800010101010101" pitchFamily="50" charset="-128"/>
            </a:endParaRPr>
          </a:p>
        </p:txBody>
      </p:sp>
      <p:grpSp>
        <p:nvGrpSpPr>
          <p:cNvPr id="24" name="グループ化 23"/>
          <p:cNvGrpSpPr/>
          <p:nvPr/>
        </p:nvGrpSpPr>
        <p:grpSpPr>
          <a:xfrm>
            <a:off x="6917622" y="2507408"/>
            <a:ext cx="1601846" cy="2058165"/>
            <a:chOff x="7021936" y="2501135"/>
            <a:chExt cx="1513224" cy="1918465"/>
          </a:xfrm>
        </p:grpSpPr>
        <p:pic>
          <p:nvPicPr>
            <p:cNvPr id="13" name="図 12"/>
            <p:cNvPicPr>
              <a:picLocks noChangeAspect="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a:ext>
              </a:extLst>
            </a:blip>
            <a:stretch>
              <a:fillRect/>
            </a:stretch>
          </p:blipFill>
          <p:spPr>
            <a:xfrm>
              <a:off x="7035800" y="2501135"/>
              <a:ext cx="1499360" cy="1918465"/>
            </a:xfrm>
            <a:prstGeom prst="rect">
              <a:avLst/>
            </a:prstGeom>
          </p:spPr>
        </p:pic>
        <p:cxnSp>
          <p:nvCxnSpPr>
            <p:cNvPr id="15" name="曲線コネクタ 14"/>
            <p:cNvCxnSpPr/>
            <p:nvPr/>
          </p:nvCxnSpPr>
          <p:spPr>
            <a:xfrm rot="16200000" flipH="1">
              <a:off x="7026470" y="3006534"/>
              <a:ext cx="640967" cy="266700"/>
            </a:xfrm>
            <a:prstGeom prst="curvedConnector3">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6" name="曲線コネクタ 15"/>
            <p:cNvCxnSpPr/>
            <p:nvPr/>
          </p:nvCxnSpPr>
          <p:spPr>
            <a:xfrm rot="16200000" flipH="1">
              <a:off x="7058666" y="2879529"/>
              <a:ext cx="640967" cy="266700"/>
            </a:xfrm>
            <a:prstGeom prst="curvedConnector3">
              <a:avLst>
                <a:gd name="adj1" fmla="val 38111"/>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rot="20750399">
              <a:off x="7021936" y="2745922"/>
              <a:ext cx="319824" cy="602461"/>
            </a:xfrm>
            <a:prstGeom prst="rect">
              <a:avLst/>
            </a:prstGeom>
          </p:spPr>
          <p:txBody>
            <a:bodyPr wrap="none">
              <a:spAutoFit/>
            </a:bodyPr>
            <a:lstStyle/>
            <a:p>
              <a:r>
                <a:rPr lang="ja-JP" altLang="en-US" sz="1200" dirty="0" smtClean="0"/>
                <a:t>カ</a:t>
              </a:r>
              <a:r>
                <a:rPr lang="en-US" altLang="ja-JP" sz="1200" dirty="0" smtClean="0"/>
                <a:t/>
              </a:r>
              <a:br>
                <a:rPr lang="en-US" altLang="ja-JP" sz="1200" dirty="0" smtClean="0"/>
              </a:br>
              <a:r>
                <a:rPr lang="ja-JP" altLang="en-US" sz="1200" dirty="0" smtClean="0"/>
                <a:t>ビ</a:t>
              </a:r>
              <a:r>
                <a:rPr lang="en-US" altLang="ja-JP" sz="1200" dirty="0" smtClean="0"/>
                <a:t/>
              </a:r>
              <a:br>
                <a:rPr lang="en-US" altLang="ja-JP" sz="1200" dirty="0" smtClean="0"/>
              </a:br>
              <a:r>
                <a:rPr lang="ja-JP" altLang="en-US" sz="1200" dirty="0" smtClean="0"/>
                <a:t>臭</a:t>
              </a:r>
              <a:endParaRPr lang="ja-JP" altLang="en-US" sz="1200" dirty="0"/>
            </a:p>
          </p:txBody>
        </p:sp>
        <p:sp>
          <p:nvSpPr>
            <p:cNvPr id="20" name="正方形/長方形 19"/>
            <p:cNvSpPr/>
            <p:nvPr/>
          </p:nvSpPr>
          <p:spPr>
            <a:xfrm rot="20735797">
              <a:off x="7384784" y="2659857"/>
              <a:ext cx="319824" cy="774592"/>
            </a:xfrm>
            <a:prstGeom prst="rect">
              <a:avLst/>
            </a:prstGeom>
          </p:spPr>
          <p:txBody>
            <a:bodyPr wrap="none">
              <a:spAutoFit/>
            </a:bodyPr>
            <a:lstStyle/>
            <a:p>
              <a:r>
                <a:rPr lang="ja-JP" altLang="en-US" sz="1200" dirty="0" smtClean="0"/>
                <a:t>カ</a:t>
              </a:r>
              <a:endParaRPr lang="en-US" altLang="ja-JP" sz="1200" dirty="0" smtClean="0"/>
            </a:p>
            <a:p>
              <a:r>
                <a:rPr lang="ja-JP" altLang="en-US" sz="1200" dirty="0" smtClean="0"/>
                <a:t>ル</a:t>
              </a:r>
              <a:endParaRPr lang="en-US" altLang="ja-JP" sz="1200" dirty="0" smtClean="0"/>
            </a:p>
            <a:p>
              <a:r>
                <a:rPr lang="ja-JP" altLang="en-US" sz="1200" dirty="0" smtClean="0"/>
                <a:t>キ</a:t>
              </a:r>
              <a:r>
                <a:rPr lang="en-US" altLang="ja-JP" sz="1200" dirty="0" smtClean="0"/>
                <a:t/>
              </a:r>
              <a:br>
                <a:rPr lang="en-US" altLang="ja-JP" sz="1200" dirty="0" smtClean="0"/>
              </a:br>
              <a:r>
                <a:rPr lang="ja-JP" altLang="en-US" sz="1200" dirty="0" smtClean="0"/>
                <a:t>臭</a:t>
              </a:r>
              <a:endParaRPr lang="ja-JP" altLang="en-US" sz="1200" dirty="0"/>
            </a:p>
          </p:txBody>
        </p:sp>
        <p:sp>
          <p:nvSpPr>
            <p:cNvPr id="21" name="正方形/長方形 20"/>
            <p:cNvSpPr/>
            <p:nvPr/>
          </p:nvSpPr>
          <p:spPr>
            <a:xfrm>
              <a:off x="7538582" y="3744908"/>
              <a:ext cx="786233" cy="215164"/>
            </a:xfrm>
            <a:prstGeom prst="rect">
              <a:avLst/>
            </a:prstGeom>
          </p:spPr>
          <p:txBody>
            <a:bodyPr wrap="none">
              <a:spAutoFit/>
            </a:bodyPr>
            <a:lstStyle/>
            <a:p>
              <a:r>
                <a:rPr lang="ja-JP" altLang="en-US" sz="900" b="1" dirty="0">
                  <a:solidFill>
                    <a:schemeClr val="bg1"/>
                  </a:solidFill>
                </a:rPr>
                <a:t>トリハロメタン</a:t>
              </a:r>
            </a:p>
          </p:txBody>
        </p:sp>
        <p:sp>
          <p:nvSpPr>
            <p:cNvPr id="22" name="正方形/長方形 21"/>
            <p:cNvSpPr/>
            <p:nvPr/>
          </p:nvSpPr>
          <p:spPr>
            <a:xfrm>
              <a:off x="7523748" y="3881916"/>
              <a:ext cx="989152" cy="215164"/>
            </a:xfrm>
            <a:prstGeom prst="rect">
              <a:avLst/>
            </a:prstGeom>
          </p:spPr>
          <p:txBody>
            <a:bodyPr wrap="none">
              <a:spAutoFit/>
            </a:bodyPr>
            <a:lstStyle/>
            <a:p>
              <a:r>
                <a:rPr lang="ja-JP" altLang="en-US" sz="900" b="1" dirty="0">
                  <a:solidFill>
                    <a:schemeClr val="bg1"/>
                  </a:solidFill>
                </a:rPr>
                <a:t>トリクロロエチレン</a:t>
              </a:r>
            </a:p>
          </p:txBody>
        </p:sp>
        <p:sp>
          <p:nvSpPr>
            <p:cNvPr id="23" name="正方形/長方形 22"/>
            <p:cNvSpPr/>
            <p:nvPr/>
          </p:nvSpPr>
          <p:spPr>
            <a:xfrm>
              <a:off x="7544696" y="4014531"/>
              <a:ext cx="563629" cy="215164"/>
            </a:xfrm>
            <a:prstGeom prst="rect">
              <a:avLst/>
            </a:prstGeom>
          </p:spPr>
          <p:txBody>
            <a:bodyPr wrap="none">
              <a:spAutoFit/>
            </a:bodyPr>
            <a:lstStyle/>
            <a:p>
              <a:r>
                <a:rPr lang="ja-JP" altLang="en-US" sz="900" b="1" dirty="0">
                  <a:solidFill>
                    <a:schemeClr val="bg1"/>
                  </a:solidFill>
                </a:rPr>
                <a:t>シマジン</a:t>
              </a:r>
            </a:p>
          </p:txBody>
        </p:sp>
      </p:grpSp>
    </p:spTree>
    <p:extLst>
      <p:ext uri="{BB962C8B-B14F-4D97-AF65-F5344CB8AC3E}">
        <p14:creationId xmlns:p14="http://schemas.microsoft.com/office/powerpoint/2010/main" val="3660933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8554" y="2047941"/>
            <a:ext cx="2458552" cy="4090398"/>
          </a:xfrm>
          <a:prstGeom prst="rect">
            <a:avLst/>
          </a:prstGeom>
        </p:spPr>
      </p:pic>
      <p:sp>
        <p:nvSpPr>
          <p:cNvPr id="38" name="四角形吹き出し 37"/>
          <p:cNvSpPr/>
          <p:nvPr/>
        </p:nvSpPr>
        <p:spPr>
          <a:xfrm>
            <a:off x="7478038" y="4140926"/>
            <a:ext cx="1371954" cy="2368260"/>
          </a:xfrm>
          <a:prstGeom prst="wedgeRectCallout">
            <a:avLst>
              <a:gd name="adj1" fmla="val -87814"/>
              <a:gd name="adj2" fmla="val -27168"/>
            </a:avLst>
          </a:prstGeom>
          <a:solidFill>
            <a:srgbClr val="FFFF99"/>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5" name="タイトル 1"/>
          <p:cNvSpPr txBox="1">
            <a:spLocks/>
          </p:cNvSpPr>
          <p:nvPr/>
        </p:nvSpPr>
        <p:spPr>
          <a:xfrm>
            <a:off x="0" y="114173"/>
            <a:ext cx="9144000" cy="964168"/>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effectLst>
                  <a:outerShdw blurRad="38100" dist="38100" dir="2700000" algn="tl">
                    <a:srgbClr val="000000">
                      <a:alpha val="43137"/>
                    </a:srgbClr>
                  </a:outerShdw>
                </a:effectLst>
                <a:latin typeface="ＤＦ太丸ゴシック体" panose="02010609010101010101" pitchFamily="1" charset="-128"/>
                <a:ea typeface="ＤＦ太丸ゴシック体" panose="02010609010101010101" pitchFamily="1" charset="-128"/>
              </a:rPr>
              <a:t>冷水機</a:t>
            </a:r>
            <a:endParaRPr lang="en-US" altLang="ja-JP" sz="3600" dirty="0" smtClean="0">
              <a:solidFill>
                <a:srgbClr val="002060"/>
              </a:solidFill>
              <a:effectLst>
                <a:outerShdw blurRad="38100" dist="38100" dir="2700000" algn="tl">
                  <a:srgbClr val="000000">
                    <a:alpha val="43137"/>
                  </a:srgbClr>
                </a:outerShdw>
              </a:effectLst>
              <a:latin typeface="ＤＦ太丸ゴシック体" panose="02010609010101010101" pitchFamily="1" charset="-128"/>
              <a:ea typeface="ＤＦ太丸ゴシック体" panose="02010609010101010101" pitchFamily="1" charset="-128"/>
            </a:endParaRPr>
          </a:p>
        </p:txBody>
      </p:sp>
      <p:sp>
        <p:nvSpPr>
          <p:cNvPr id="10" name="正方形/長方形 9"/>
          <p:cNvSpPr/>
          <p:nvPr/>
        </p:nvSpPr>
        <p:spPr>
          <a:xfrm>
            <a:off x="0" y="906895"/>
            <a:ext cx="9144000" cy="584775"/>
          </a:xfrm>
          <a:prstGeom prst="rect">
            <a:avLst/>
          </a:prstGeom>
        </p:spPr>
        <p:txBody>
          <a:bodyPr wrap="square">
            <a:spAutoFit/>
          </a:bodyPr>
          <a:lstStyle/>
          <a:p>
            <a:pPr algn="ctr"/>
            <a:r>
              <a:rPr lang="ja-JP" altLang="en-US" sz="3200" b="1" dirty="0" smtClean="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ウオータークーラーは正しく使おう！</a:t>
            </a:r>
            <a:endParaRPr lang="ja-JP" altLang="en-US" sz="3200" b="1" dirty="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p:txBody>
      </p:sp>
      <p:sp>
        <p:nvSpPr>
          <p:cNvPr id="4" name="テキスト ボックス 3"/>
          <p:cNvSpPr txBox="1"/>
          <p:nvPr/>
        </p:nvSpPr>
        <p:spPr>
          <a:xfrm>
            <a:off x="613953" y="1677094"/>
            <a:ext cx="5773783" cy="4832092"/>
          </a:xfrm>
          <a:prstGeom prst="rect">
            <a:avLst/>
          </a:prstGeom>
          <a:noFill/>
        </p:spPr>
        <p:txBody>
          <a:bodyPr wrap="square" rtlCol="0">
            <a:spAutoFit/>
          </a:bodyPr>
          <a:lstStyle/>
          <a:p>
            <a:r>
              <a:rPr lang="ja-JP" altLang="en-US" sz="2400" dirty="0" smtClean="0">
                <a:solidFill>
                  <a:srgbClr val="292929"/>
                </a:solidFill>
                <a:latin typeface="ＤＦＰ中太丸ゴシック体" panose="020F0700010101010101" pitchFamily="50" charset="-128"/>
                <a:ea typeface="ＤＦＰ中太丸ゴシック体" panose="020F0700010101010101" pitchFamily="50" charset="-128"/>
              </a:rPr>
              <a:t>１．日常点検で残留塩素濃度が</a:t>
            </a:r>
            <a:r>
              <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rPr>
              <a:t>0.1</a:t>
            </a:r>
            <a:r>
              <a:rPr lang="ja-JP" altLang="en-US" sz="2400" dirty="0" smtClean="0">
                <a:solidFill>
                  <a:srgbClr val="292929"/>
                </a:solidFill>
                <a:latin typeface="ＤＦＰ中太丸ゴシック体" panose="020F0700010101010101" pitchFamily="50" charset="-128"/>
                <a:ea typeface="ＤＦＰ中太丸ゴシック体" panose="020F0700010101010101" pitchFamily="50" charset="-128"/>
              </a:rPr>
              <a:t>以上　</a:t>
            </a:r>
            <a:r>
              <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rPr>
              <a:t/>
            </a:r>
            <a:br>
              <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rPr>
            </a:br>
            <a:r>
              <a:rPr lang="ja-JP" altLang="en-US" sz="2400" dirty="0" smtClean="0">
                <a:solidFill>
                  <a:srgbClr val="292929"/>
                </a:solidFill>
                <a:latin typeface="ＤＦＰ中太丸ゴシック体" panose="020F0700010101010101" pitchFamily="50" charset="-128"/>
                <a:ea typeface="ＤＦＰ中太丸ゴシック体" panose="020F0700010101010101" pitchFamily="50" charset="-128"/>
              </a:rPr>
              <a:t>　　あるか確認する。</a:t>
            </a:r>
            <a:endPar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endParaRPr>
          </a:p>
          <a:p>
            <a:r>
              <a:rPr lang="ja-JP" altLang="en-US" sz="2400" dirty="0" smtClean="0">
                <a:solidFill>
                  <a:srgbClr val="292929"/>
                </a:solidFill>
                <a:latin typeface="ＤＦＰ中太丸ゴシック体" panose="020F0700010101010101" pitchFamily="50" charset="-128"/>
                <a:ea typeface="ＤＦＰ中太丸ゴシック体" panose="020F0700010101010101" pitchFamily="50" charset="-128"/>
              </a:rPr>
              <a:t>２．</a:t>
            </a:r>
            <a:r>
              <a:rPr lang="ja-JP" altLang="en-US" sz="2400" dirty="0">
                <a:solidFill>
                  <a:srgbClr val="292929"/>
                </a:solidFill>
                <a:latin typeface="ＤＦＰ中太丸ゴシック体" panose="020F0700010101010101" pitchFamily="50" charset="-128"/>
                <a:ea typeface="ＤＦＰ中太丸ゴシック体" panose="020F0700010101010101" pitchFamily="50" charset="-128"/>
              </a:rPr>
              <a:t>自動洗浄装置付き以外の機種で</a:t>
            </a:r>
            <a:r>
              <a:rPr lang="ja-JP" altLang="en-US" sz="2400" dirty="0" smtClean="0">
                <a:solidFill>
                  <a:srgbClr val="292929"/>
                </a:solidFill>
                <a:latin typeface="ＤＦＰ中太丸ゴシック体" panose="020F0700010101010101" pitchFamily="50" charset="-128"/>
                <a:ea typeface="ＤＦＰ中太丸ゴシック体" panose="020F0700010101010101" pitchFamily="50" charset="-128"/>
              </a:rPr>
              <a:t>は，</a:t>
            </a:r>
            <a:r>
              <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rPr>
              <a:t/>
            </a:r>
            <a:br>
              <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rPr>
            </a:br>
            <a:r>
              <a:rPr lang="ja-JP" altLang="en-US" sz="2400" dirty="0" smtClean="0">
                <a:solidFill>
                  <a:srgbClr val="292929"/>
                </a:solidFill>
                <a:latin typeface="ＤＦＰ中太丸ゴシック体" panose="020F0700010101010101" pitchFamily="50" charset="-128"/>
                <a:ea typeface="ＤＦＰ中太丸ゴシック体" panose="020F0700010101010101" pitchFamily="50" charset="-128"/>
              </a:rPr>
              <a:t>　　毎日</a:t>
            </a:r>
            <a:r>
              <a:rPr lang="ja-JP" altLang="en-US" sz="2400" dirty="0">
                <a:solidFill>
                  <a:srgbClr val="292929"/>
                </a:solidFill>
                <a:latin typeface="ＤＦＰ中太丸ゴシック体" panose="020F0700010101010101" pitchFamily="50" charset="-128"/>
                <a:ea typeface="ＤＦＰ中太丸ゴシック体" panose="020F0700010101010101" pitchFamily="50" charset="-128"/>
              </a:rPr>
              <a:t>使用開始前に</a:t>
            </a:r>
            <a:r>
              <a:rPr lang="en-US" altLang="ja-JP" sz="2400" dirty="0">
                <a:solidFill>
                  <a:srgbClr val="292929"/>
                </a:solidFill>
                <a:latin typeface="ＤＦＰ中太丸ゴシック体" panose="020F0700010101010101" pitchFamily="50" charset="-128"/>
                <a:ea typeface="ＤＦＰ中太丸ゴシック体" panose="020F0700010101010101" pitchFamily="50" charset="-128"/>
              </a:rPr>
              <a:t>5</a:t>
            </a:r>
            <a:r>
              <a:rPr lang="ja-JP" altLang="en-US" sz="2400" dirty="0">
                <a:solidFill>
                  <a:srgbClr val="292929"/>
                </a:solidFill>
                <a:latin typeface="ＤＦＰ中太丸ゴシック体" panose="020F0700010101010101" pitchFamily="50" charset="-128"/>
                <a:ea typeface="ＤＦＰ中太丸ゴシック体" panose="020F0700010101010101" pitchFamily="50" charset="-128"/>
              </a:rPr>
              <a:t>分間ほど水を</a:t>
            </a:r>
            <a:r>
              <a:rPr lang="ja-JP" altLang="en-US" sz="2400" dirty="0" smtClean="0">
                <a:solidFill>
                  <a:srgbClr val="292929"/>
                </a:solidFill>
                <a:latin typeface="ＤＦＰ中太丸ゴシック体" panose="020F0700010101010101" pitchFamily="50" charset="-128"/>
                <a:ea typeface="ＤＦＰ中太丸ゴシック体" panose="020F0700010101010101" pitchFamily="50" charset="-128"/>
              </a:rPr>
              <a:t>流</a:t>
            </a:r>
            <a:r>
              <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rPr>
              <a:t/>
            </a:r>
            <a:br>
              <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rPr>
            </a:br>
            <a:r>
              <a:rPr lang="ja-JP" altLang="en-US" sz="2400" dirty="0" smtClean="0">
                <a:solidFill>
                  <a:srgbClr val="292929"/>
                </a:solidFill>
                <a:latin typeface="ＤＦＰ中太丸ゴシック体" panose="020F0700010101010101" pitchFamily="50" charset="-128"/>
                <a:ea typeface="ＤＦＰ中太丸ゴシック体" panose="020F0700010101010101" pitchFamily="50" charset="-128"/>
              </a:rPr>
              <a:t>　　し，冷却</a:t>
            </a:r>
            <a:r>
              <a:rPr lang="ja-JP" altLang="en-US" sz="2400" dirty="0">
                <a:solidFill>
                  <a:srgbClr val="292929"/>
                </a:solidFill>
                <a:latin typeface="ＤＦＰ中太丸ゴシック体" panose="020F0700010101010101" pitchFamily="50" charset="-128"/>
                <a:ea typeface="ＤＦＰ中太丸ゴシック体" panose="020F0700010101010101" pitchFamily="50" charset="-128"/>
              </a:rPr>
              <a:t>タンク内の水を</a:t>
            </a:r>
            <a:r>
              <a:rPr lang="ja-JP" altLang="en-US" sz="2400" dirty="0" smtClean="0">
                <a:solidFill>
                  <a:srgbClr val="292929"/>
                </a:solidFill>
                <a:latin typeface="ＤＦＰ中太丸ゴシック体" panose="020F0700010101010101" pitchFamily="50" charset="-128"/>
                <a:ea typeface="ＤＦＰ中太丸ゴシック体" panose="020F0700010101010101" pitchFamily="50" charset="-128"/>
              </a:rPr>
              <a:t>入れ替える。</a:t>
            </a:r>
            <a:endPar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endParaRPr>
          </a:p>
          <a:p>
            <a:r>
              <a:rPr lang="ja-JP" altLang="en-US" sz="2400" dirty="0" smtClean="0">
                <a:solidFill>
                  <a:srgbClr val="292929"/>
                </a:solidFill>
                <a:latin typeface="ＤＦＰ中太丸ゴシック体" panose="020F0700010101010101" pitchFamily="50" charset="-128"/>
                <a:ea typeface="ＤＦＰ中太丸ゴシック体" panose="020F0700010101010101" pitchFamily="50" charset="-128"/>
              </a:rPr>
              <a:t>３．浄水機能がある場合は定期的にフィ</a:t>
            </a:r>
            <a:r>
              <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rPr>
              <a:t/>
            </a:r>
            <a:br>
              <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rPr>
            </a:br>
            <a:r>
              <a:rPr lang="ja-JP" altLang="en-US" sz="2400" dirty="0" smtClean="0">
                <a:solidFill>
                  <a:srgbClr val="292929"/>
                </a:solidFill>
                <a:latin typeface="ＤＦＰ中太丸ゴシック体" panose="020F0700010101010101" pitchFamily="50" charset="-128"/>
                <a:ea typeface="ＤＦＰ中太丸ゴシック体" panose="020F0700010101010101" pitchFamily="50" charset="-128"/>
              </a:rPr>
              <a:t>　　ルター交換が</a:t>
            </a:r>
            <a:r>
              <a:rPr lang="ja-JP" altLang="en-US" sz="2400" dirty="0" smtClean="0">
                <a:solidFill>
                  <a:srgbClr val="292929"/>
                </a:solidFill>
                <a:latin typeface="ＤＦＰ中太丸ゴシック体" panose="020F0700010101010101" pitchFamily="50" charset="-128"/>
                <a:ea typeface="ＤＦＰ中太丸ゴシック体" panose="020F0700010101010101" pitchFamily="50" charset="-128"/>
              </a:rPr>
              <a:t>必要。</a:t>
            </a:r>
            <a:endPar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endParaRPr>
          </a:p>
          <a:p>
            <a:r>
              <a:rPr lang="ja-JP" altLang="en-US" sz="2400" dirty="0" smtClean="0">
                <a:solidFill>
                  <a:srgbClr val="292929"/>
                </a:solidFill>
                <a:latin typeface="ＤＦＰ中太丸ゴシック体" panose="020F0700010101010101" pitchFamily="50" charset="-128"/>
                <a:ea typeface="ＤＦＰ中太丸ゴシック体" panose="020F0700010101010101" pitchFamily="50" charset="-128"/>
              </a:rPr>
              <a:t>４．毎月１回は冷却タンクの洗浄をする。</a:t>
            </a:r>
            <a:r>
              <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rPr>
              <a:t/>
            </a:r>
            <a:br>
              <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rPr>
            </a:br>
            <a:r>
              <a:rPr lang="ja-JP" altLang="en-US" sz="2400" dirty="0" smtClean="0">
                <a:solidFill>
                  <a:srgbClr val="292929"/>
                </a:solidFill>
                <a:latin typeface="ＤＦＰ中太丸ゴシック体" panose="020F0700010101010101" pitchFamily="50" charset="-128"/>
                <a:ea typeface="ＤＦＰ中太丸ゴシック体" panose="020F0700010101010101" pitchFamily="50" charset="-128"/>
              </a:rPr>
              <a:t>　　 </a:t>
            </a:r>
            <a:r>
              <a:rPr lang="ja-JP" altLang="en-US" sz="2000" dirty="0" smtClean="0">
                <a:solidFill>
                  <a:srgbClr val="292929"/>
                </a:solidFill>
                <a:latin typeface="ＤＦＰ中太丸ゴシック体" panose="020F0700010101010101" pitchFamily="50" charset="-128"/>
                <a:ea typeface="ＤＦＰ中太丸ゴシック体" panose="020F0700010101010101" pitchFamily="50" charset="-128"/>
              </a:rPr>
              <a:t>タンク内に鉄さび等がたまりノズルから</a:t>
            </a:r>
            <a:r>
              <a:rPr lang="en-US" altLang="ja-JP" sz="2000" dirty="0" smtClean="0">
                <a:solidFill>
                  <a:srgbClr val="292929"/>
                </a:solidFill>
                <a:latin typeface="ＤＦＰ中太丸ゴシック体" panose="020F0700010101010101" pitchFamily="50" charset="-128"/>
                <a:ea typeface="ＤＦＰ中太丸ゴシック体" panose="020F0700010101010101" pitchFamily="50" charset="-128"/>
              </a:rPr>
              <a:t/>
            </a:r>
            <a:br>
              <a:rPr lang="en-US" altLang="ja-JP" sz="2000" dirty="0" smtClean="0">
                <a:solidFill>
                  <a:srgbClr val="292929"/>
                </a:solidFill>
                <a:latin typeface="ＤＦＰ中太丸ゴシック体" panose="020F0700010101010101" pitchFamily="50" charset="-128"/>
                <a:ea typeface="ＤＦＰ中太丸ゴシック体" panose="020F0700010101010101" pitchFamily="50" charset="-128"/>
              </a:rPr>
            </a:br>
            <a:r>
              <a:rPr lang="ja-JP" altLang="en-US" sz="2000" dirty="0" smtClean="0">
                <a:solidFill>
                  <a:srgbClr val="292929"/>
                </a:solidFill>
                <a:latin typeface="ＤＦＰ中太丸ゴシック体" panose="020F0700010101010101" pitchFamily="50" charset="-128"/>
                <a:ea typeface="ＤＦＰ中太丸ゴシック体" panose="020F0700010101010101" pitchFamily="50" charset="-128"/>
              </a:rPr>
              <a:t>　　</a:t>
            </a:r>
            <a:r>
              <a:rPr lang="ja-JP" altLang="en-US" sz="2000" dirty="0">
                <a:solidFill>
                  <a:srgbClr val="292929"/>
                </a:solidFill>
                <a:latin typeface="ＤＦＰ中太丸ゴシック体" panose="020F0700010101010101" pitchFamily="50" charset="-128"/>
                <a:ea typeface="ＤＦＰ中太丸ゴシック体" panose="020F0700010101010101" pitchFamily="50" charset="-128"/>
              </a:rPr>
              <a:t> </a:t>
            </a:r>
            <a:r>
              <a:rPr lang="ja-JP" altLang="en-US" sz="2000" dirty="0" smtClean="0">
                <a:solidFill>
                  <a:srgbClr val="292929"/>
                </a:solidFill>
                <a:latin typeface="ＤＦＰ中太丸ゴシック体" panose="020F0700010101010101" pitchFamily="50" charset="-128"/>
                <a:ea typeface="ＤＦＰ中太丸ゴシック体" panose="020F0700010101010101" pitchFamily="50" charset="-128"/>
              </a:rPr>
              <a:t>  赤水が出てくることもある。</a:t>
            </a:r>
            <a:endParaRPr lang="en-US" altLang="ja-JP" sz="2000" dirty="0" smtClean="0">
              <a:solidFill>
                <a:srgbClr val="292929"/>
              </a:solidFill>
              <a:latin typeface="ＤＦＰ中太丸ゴシック体" panose="020F0700010101010101" pitchFamily="50" charset="-128"/>
              <a:ea typeface="ＤＦＰ中太丸ゴシック体" panose="020F0700010101010101" pitchFamily="50" charset="-128"/>
            </a:endParaRPr>
          </a:p>
          <a:p>
            <a:r>
              <a:rPr lang="ja-JP" altLang="en-US" sz="2400" dirty="0" smtClean="0">
                <a:solidFill>
                  <a:srgbClr val="292929"/>
                </a:solidFill>
                <a:latin typeface="ＤＦＰ中太丸ゴシック体" panose="020F0700010101010101" pitchFamily="50" charset="-128"/>
                <a:ea typeface="ＤＦＰ中太丸ゴシック体" panose="020F0700010101010101" pitchFamily="50" charset="-128"/>
              </a:rPr>
              <a:t>５．定期的（年１回）に細菌検査を行う。</a:t>
            </a:r>
            <a:r>
              <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rPr>
              <a:t/>
            </a:r>
            <a:br>
              <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rPr>
            </a:br>
            <a:r>
              <a:rPr lang="ja-JP" altLang="en-US" sz="2400" dirty="0" smtClean="0">
                <a:solidFill>
                  <a:srgbClr val="292929"/>
                </a:solidFill>
                <a:latin typeface="ＤＦＰ中太丸ゴシック体" panose="020F0700010101010101" pitchFamily="50" charset="-128"/>
                <a:ea typeface="ＤＦＰ中太丸ゴシック体" panose="020F0700010101010101" pitchFamily="50" charset="-128"/>
              </a:rPr>
              <a:t>６．長期間使わないときはタンクの水抜</a:t>
            </a:r>
            <a:r>
              <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rPr>
              <a:t/>
            </a:r>
            <a:br>
              <a:rPr lang="en-US" altLang="ja-JP" sz="2400" dirty="0" smtClean="0">
                <a:solidFill>
                  <a:srgbClr val="292929"/>
                </a:solidFill>
                <a:latin typeface="ＤＦＰ中太丸ゴシック体" panose="020F0700010101010101" pitchFamily="50" charset="-128"/>
                <a:ea typeface="ＤＦＰ中太丸ゴシック体" panose="020F0700010101010101" pitchFamily="50" charset="-128"/>
              </a:rPr>
            </a:br>
            <a:r>
              <a:rPr lang="ja-JP" altLang="en-US" sz="2400" dirty="0" smtClean="0">
                <a:solidFill>
                  <a:srgbClr val="292929"/>
                </a:solidFill>
                <a:latin typeface="ＤＦＰ中太丸ゴシック体" panose="020F0700010101010101" pitchFamily="50" charset="-128"/>
                <a:ea typeface="ＤＦＰ中太丸ゴシック体" panose="020F0700010101010101" pitchFamily="50" charset="-128"/>
              </a:rPr>
              <a:t>　　きをする。</a:t>
            </a:r>
            <a:endParaRPr lang="ja-JP" altLang="en-US" sz="2400" dirty="0">
              <a:solidFill>
                <a:srgbClr val="292929"/>
              </a:solidFill>
              <a:latin typeface="ＤＦＰ中太丸ゴシック体" panose="020F0700010101010101" pitchFamily="50" charset="-128"/>
              <a:ea typeface="ＤＦＰ中太丸ゴシック体" panose="020F0700010101010101" pitchFamily="50" charset="-128"/>
            </a:endParaRPr>
          </a:p>
        </p:txBody>
      </p:sp>
      <p:pic>
        <p:nvPicPr>
          <p:cNvPr id="37" name="図 36"/>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78038" y="4277186"/>
            <a:ext cx="1357237" cy="2232000"/>
          </a:xfrm>
          <a:prstGeom prst="rect">
            <a:avLst/>
          </a:prstGeom>
        </p:spPr>
      </p:pic>
    </p:spTree>
    <p:extLst>
      <p:ext uri="{BB962C8B-B14F-4D97-AF65-F5344CB8AC3E}">
        <p14:creationId xmlns:p14="http://schemas.microsoft.com/office/powerpoint/2010/main" val="4982657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6294" y="104806"/>
            <a:ext cx="9144000" cy="1311869"/>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⑤人の身体と水</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grpSp>
        <p:nvGrpSpPr>
          <p:cNvPr id="32" name="グループ化 31"/>
          <p:cNvGrpSpPr/>
          <p:nvPr/>
        </p:nvGrpSpPr>
        <p:grpSpPr>
          <a:xfrm>
            <a:off x="261713" y="1760342"/>
            <a:ext cx="4700760" cy="3877985"/>
            <a:chOff x="292581" y="1410347"/>
            <a:chExt cx="4700760" cy="3378630"/>
          </a:xfrm>
        </p:grpSpPr>
        <p:grpSp>
          <p:nvGrpSpPr>
            <p:cNvPr id="31" name="グループ化 30"/>
            <p:cNvGrpSpPr/>
            <p:nvPr/>
          </p:nvGrpSpPr>
          <p:grpSpPr>
            <a:xfrm>
              <a:off x="292581" y="1410347"/>
              <a:ext cx="4700760" cy="3378630"/>
              <a:chOff x="292581" y="1410347"/>
              <a:chExt cx="4700760" cy="3378630"/>
            </a:xfrm>
          </p:grpSpPr>
          <p:grpSp>
            <p:nvGrpSpPr>
              <p:cNvPr id="12" name="グループ化 11"/>
              <p:cNvGrpSpPr/>
              <p:nvPr/>
            </p:nvGrpSpPr>
            <p:grpSpPr>
              <a:xfrm>
                <a:off x="292581" y="1410347"/>
                <a:ext cx="4700760" cy="3378630"/>
                <a:chOff x="177800" y="1790700"/>
                <a:chExt cx="3528000" cy="2844000"/>
              </a:xfrm>
            </p:grpSpPr>
            <p:sp>
              <p:nvSpPr>
                <p:cNvPr id="11" name="正方形/長方形 10"/>
                <p:cNvSpPr/>
                <p:nvPr/>
              </p:nvSpPr>
              <p:spPr>
                <a:xfrm>
                  <a:off x="177800" y="1790700"/>
                  <a:ext cx="3528000" cy="2844000"/>
                </a:xfrm>
                <a:prstGeom prst="rect">
                  <a:avLst/>
                </a:prstGeom>
                <a:solidFill>
                  <a:schemeClr val="bg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10" name="グループ化 9"/>
                <p:cNvGrpSpPr/>
                <p:nvPr/>
              </p:nvGrpSpPr>
              <p:grpSpPr>
                <a:xfrm>
                  <a:off x="928903" y="1821805"/>
                  <a:ext cx="1949168" cy="2654676"/>
                  <a:chOff x="794032" y="1447071"/>
                  <a:chExt cx="2490081" cy="3343870"/>
                </a:xfrm>
              </p:grpSpPr>
              <p:sp>
                <p:nvSpPr>
                  <p:cNvPr id="9" name="正方形/長方形 8"/>
                  <p:cNvSpPr/>
                  <p:nvPr/>
                </p:nvSpPr>
                <p:spPr>
                  <a:xfrm>
                    <a:off x="811369" y="2794715"/>
                    <a:ext cx="2434107" cy="19447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 name="グループ化 7"/>
                  <p:cNvGrpSpPr/>
                  <p:nvPr/>
                </p:nvGrpSpPr>
                <p:grpSpPr>
                  <a:xfrm>
                    <a:off x="794032" y="1447071"/>
                    <a:ext cx="2490081" cy="3343870"/>
                    <a:chOff x="433424" y="2905343"/>
                    <a:chExt cx="2687719" cy="3669320"/>
                  </a:xfrm>
                </p:grpSpPr>
                <p:sp>
                  <p:nvSpPr>
                    <p:cNvPr id="7" name="正方形/長方形 6"/>
                    <p:cNvSpPr/>
                    <p:nvPr/>
                  </p:nvSpPr>
                  <p:spPr>
                    <a:xfrm>
                      <a:off x="433424" y="2905343"/>
                      <a:ext cx="2687719" cy="14734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3424" y="2991038"/>
                      <a:ext cx="2687719" cy="3583625"/>
                    </a:xfrm>
                    <a:prstGeom prst="rect">
                      <a:avLst/>
                    </a:prstGeom>
                  </p:spPr>
                </p:pic>
              </p:grpSp>
            </p:grpSp>
          </p:grpSp>
          <p:sp>
            <p:nvSpPr>
              <p:cNvPr id="16" name="正方形/長方形 15"/>
              <p:cNvSpPr/>
              <p:nvPr/>
            </p:nvSpPr>
            <p:spPr>
              <a:xfrm>
                <a:off x="2178847" y="2671243"/>
                <a:ext cx="805029" cy="509476"/>
              </a:xfrm>
              <a:prstGeom prst="rect">
                <a:avLst/>
              </a:prstGeom>
            </p:spPr>
            <p:txBody>
              <a:bodyPr wrap="none">
                <a:spAutoFit/>
              </a:bodyPr>
              <a:lstStyle/>
              <a:p>
                <a:pPr algn="ctr"/>
                <a:r>
                  <a:rPr lang="ja-JP" altLang="en-US" sz="1600" b="1" dirty="0" smtClean="0">
                    <a:solidFill>
                      <a:schemeClr val="bg1"/>
                    </a:solidFill>
                    <a:latin typeface="ＤＦＰ中太丸ゴシック体" panose="020F0700010101010101" pitchFamily="50" charset="-128"/>
                    <a:ea typeface="ＤＦＰ中太丸ゴシック体" panose="020F0700010101010101" pitchFamily="50" charset="-128"/>
                  </a:rPr>
                  <a:t>代謝水</a:t>
                </a:r>
                <a:endParaRPr lang="en-US" altLang="ja-JP" sz="1600" b="1" dirty="0" smtClean="0">
                  <a:solidFill>
                    <a:schemeClr val="bg1"/>
                  </a:solidFill>
                  <a:latin typeface="ＤＦＰ中太丸ゴシック体" panose="020F0700010101010101" pitchFamily="50" charset="-128"/>
                  <a:ea typeface="ＤＦＰ中太丸ゴシック体" panose="020F0700010101010101" pitchFamily="50" charset="-128"/>
                </a:endParaRPr>
              </a:p>
              <a:p>
                <a:pPr algn="ctr"/>
                <a:r>
                  <a:rPr lang="en-US" altLang="ja-JP" sz="1600" b="1" dirty="0" smtClean="0">
                    <a:solidFill>
                      <a:schemeClr val="bg1"/>
                    </a:solidFill>
                    <a:latin typeface="ＤＦＰ中太丸ゴシック体" panose="020F0700010101010101" pitchFamily="50" charset="-128"/>
                    <a:ea typeface="ＤＦＰ中太丸ゴシック体" panose="020F0700010101010101" pitchFamily="50" charset="-128"/>
                  </a:rPr>
                  <a:t>300ml</a:t>
                </a:r>
                <a:endParaRPr lang="ja-JP" altLang="en-US" sz="1600" b="1" dirty="0">
                  <a:solidFill>
                    <a:schemeClr val="bg1"/>
                  </a:solidFill>
                  <a:latin typeface="ＤＦＰ中太丸ゴシック体" panose="020F0700010101010101" pitchFamily="50" charset="-128"/>
                  <a:ea typeface="ＤＦＰ中太丸ゴシック体" panose="020F0700010101010101" pitchFamily="50" charset="-128"/>
                </a:endParaRPr>
              </a:p>
            </p:txBody>
          </p:sp>
          <p:sp>
            <p:nvSpPr>
              <p:cNvPr id="23" name="テキスト ボックス 22"/>
              <p:cNvSpPr txBox="1"/>
              <p:nvPr/>
            </p:nvSpPr>
            <p:spPr>
              <a:xfrm>
                <a:off x="465938" y="1572330"/>
                <a:ext cx="1715313" cy="402218"/>
              </a:xfrm>
              <a:prstGeom prst="rect">
                <a:avLst/>
              </a:prstGeom>
              <a:noFill/>
            </p:spPr>
            <p:txBody>
              <a:bodyPr wrap="square" rtlCol="0">
                <a:spAutoFit/>
              </a:bodyPr>
              <a:lstStyle/>
              <a:p>
                <a:r>
                  <a:rPr kumimoji="1" lang="ja-JP" altLang="en-US" sz="2400" b="1" dirty="0" smtClean="0">
                    <a:solidFill>
                      <a:srgbClr val="333300"/>
                    </a:solidFill>
                    <a:latin typeface="ＤＦＰ中太丸ゴシック体" panose="020F0700010101010101" pitchFamily="50" charset="-128"/>
                    <a:ea typeface="ＤＦＰ中太丸ゴシック体" panose="020F0700010101010101" pitchFamily="50" charset="-128"/>
                  </a:rPr>
                  <a:t>＜入る水＞</a:t>
                </a:r>
                <a:endParaRPr kumimoji="1" lang="ja-JP" altLang="en-US" sz="2400" b="1" dirty="0">
                  <a:solidFill>
                    <a:srgbClr val="333300"/>
                  </a:solidFill>
                  <a:latin typeface="ＤＦＰ中太丸ゴシック体" panose="020F0700010101010101" pitchFamily="50" charset="-128"/>
                  <a:ea typeface="ＤＦＰ中太丸ゴシック体" panose="020F0700010101010101" pitchFamily="50" charset="-128"/>
                </a:endParaRPr>
              </a:p>
            </p:txBody>
          </p:sp>
          <p:sp>
            <p:nvSpPr>
              <p:cNvPr id="25" name="テキスト ボックス 24"/>
              <p:cNvSpPr txBox="1"/>
              <p:nvPr/>
            </p:nvSpPr>
            <p:spPr>
              <a:xfrm>
                <a:off x="2030278" y="4213004"/>
                <a:ext cx="1295641" cy="402218"/>
              </a:xfrm>
              <a:prstGeom prst="rect">
                <a:avLst/>
              </a:prstGeom>
              <a:noFill/>
            </p:spPr>
            <p:txBody>
              <a:bodyPr wrap="square" rtlCol="0">
                <a:spAutoFit/>
              </a:bodyPr>
              <a:lstStyle/>
              <a:p>
                <a:r>
                  <a:rPr kumimoji="1"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約</a:t>
                </a:r>
                <a:r>
                  <a:rPr kumimoji="1" lang="en-US" altLang="ja-JP" sz="2400" dirty="0" smtClean="0">
                    <a:solidFill>
                      <a:srgbClr val="002060"/>
                    </a:solidFill>
                    <a:latin typeface="ＤＦＰ中太丸ゴシック体" panose="020F0700010101010101" pitchFamily="50" charset="-128"/>
                    <a:ea typeface="ＤＦＰ中太丸ゴシック体" panose="020F0700010101010101" pitchFamily="50" charset="-128"/>
                  </a:rPr>
                  <a:t>60</a:t>
                </a:r>
                <a:r>
                  <a:rPr kumimoji="1"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a:t>
                </a:r>
                <a:endParaRPr kumimoji="1" lang="ja-JP" altLang="en-US" sz="2400"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27" name="円/楕円 26"/>
              <p:cNvSpPr/>
              <p:nvPr/>
            </p:nvSpPr>
            <p:spPr>
              <a:xfrm>
                <a:off x="388318" y="3293692"/>
                <a:ext cx="1099391" cy="887745"/>
              </a:xfrm>
              <a:prstGeom prst="ellipse">
                <a:avLst/>
              </a:prstGeom>
              <a:solidFill>
                <a:srgbClr val="00CC99">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425863" y="3369175"/>
                <a:ext cx="938077" cy="616734"/>
              </a:xfrm>
              <a:prstGeom prst="rect">
                <a:avLst/>
              </a:prstGeom>
            </p:spPr>
            <p:txBody>
              <a:bodyPr wrap="none">
                <a:spAutoFit/>
              </a:bodyPr>
              <a:lstStyle/>
              <a:p>
                <a:pPr algn="ct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食物</a:t>
                </a:r>
                <a:endParaRPr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endParaRPr>
              </a:p>
              <a:p>
                <a:pPr algn="ctr"/>
                <a:r>
                  <a:rPr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rPr>
                  <a:t>800ml</a:t>
                </a:r>
                <a:endPar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28" name="円/楕円 27"/>
              <p:cNvSpPr/>
              <p:nvPr/>
            </p:nvSpPr>
            <p:spPr>
              <a:xfrm>
                <a:off x="388318" y="2251528"/>
                <a:ext cx="1099391" cy="887745"/>
              </a:xfrm>
              <a:prstGeom prst="ellipse">
                <a:avLst/>
              </a:prstGeom>
              <a:solidFill>
                <a:srgbClr val="00CC99">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p:cNvSpPr/>
              <p:nvPr/>
            </p:nvSpPr>
            <p:spPr>
              <a:xfrm>
                <a:off x="3657737" y="2219997"/>
                <a:ext cx="1099391" cy="887745"/>
              </a:xfrm>
              <a:prstGeom prst="ellipse">
                <a:avLst/>
              </a:prstGeom>
              <a:solidFill>
                <a:schemeClr val="accent4">
                  <a:lumMod val="40000"/>
                  <a:lumOff val="6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3707879" y="2368273"/>
                <a:ext cx="954107" cy="616734"/>
              </a:xfrm>
              <a:prstGeom prst="rect">
                <a:avLst/>
              </a:prstGeom>
            </p:spPr>
            <p:txBody>
              <a:bodyPr wrap="none">
                <a:spAutoFit/>
              </a:bodyPr>
              <a:lstStyle/>
              <a:p>
                <a:pPr algn="ct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尿と便</a:t>
                </a:r>
                <a:endParaRPr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endParaRPr>
              </a:p>
              <a:p>
                <a:pPr algn="ctr"/>
                <a:r>
                  <a:rPr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rPr>
                  <a:t>1.4L</a:t>
                </a:r>
                <a:endPar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14" name="正方形/長方形 13"/>
              <p:cNvSpPr/>
              <p:nvPr/>
            </p:nvSpPr>
            <p:spPr>
              <a:xfrm>
                <a:off x="465938" y="2368273"/>
                <a:ext cx="954107" cy="616734"/>
              </a:xfrm>
              <a:prstGeom prst="rect">
                <a:avLst/>
              </a:prstGeom>
            </p:spPr>
            <p:txBody>
              <a:bodyPr wrap="none">
                <a:spAutoFit/>
              </a:bodyPr>
              <a:lstStyle/>
              <a:p>
                <a:pPr algn="ct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飲料水</a:t>
                </a:r>
                <a:r>
                  <a:rPr lang="en-US" altLang="ja-JP" sz="2000" dirty="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2000" dirty="0">
                    <a:solidFill>
                      <a:srgbClr val="002060"/>
                    </a:solidFill>
                    <a:latin typeface="ＤＦＰ中太丸ゴシック体" panose="020F0700010101010101" pitchFamily="50" charset="-128"/>
                    <a:ea typeface="ＤＦＰ中太丸ゴシック体" panose="020F0700010101010101" pitchFamily="50" charset="-128"/>
                  </a:rPr>
                </a:br>
                <a:r>
                  <a:rPr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rPr>
                  <a:t>1.2L</a:t>
                </a:r>
                <a:endPar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30" name="円/楕円 29"/>
              <p:cNvSpPr/>
              <p:nvPr/>
            </p:nvSpPr>
            <p:spPr>
              <a:xfrm>
                <a:off x="3197805" y="3328673"/>
                <a:ext cx="1723295" cy="887745"/>
              </a:xfrm>
              <a:prstGeom prst="ellipse">
                <a:avLst/>
              </a:prstGeom>
              <a:solidFill>
                <a:schemeClr val="accent4">
                  <a:lumMod val="40000"/>
                  <a:lumOff val="6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3325919" y="3460351"/>
                <a:ext cx="1467068" cy="616734"/>
              </a:xfrm>
              <a:prstGeom prst="rect">
                <a:avLst/>
              </a:prstGeom>
            </p:spPr>
            <p:txBody>
              <a:bodyPr wrap="none">
                <a:spAutoFit/>
              </a:bodyPr>
              <a:lstStyle/>
              <a:p>
                <a:pPr algn="ct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呼吸と発汗</a:t>
                </a:r>
                <a:endParaRPr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endParaRPr>
              </a:p>
              <a:p>
                <a:pPr algn="ctr"/>
                <a:r>
                  <a:rPr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rPr>
                  <a:t>900ml</a:t>
                </a:r>
                <a:endParaRPr lang="en-US" altLang="ja-JP" sz="2000" dirty="0">
                  <a:solidFill>
                    <a:srgbClr val="002060"/>
                  </a:solidFill>
                  <a:latin typeface="ＤＦＰ中太丸ゴシック体" panose="020F0700010101010101" pitchFamily="50" charset="-128"/>
                  <a:ea typeface="ＤＦＰ中太丸ゴシック体" panose="020F0700010101010101" pitchFamily="50" charset="-128"/>
                </a:endParaRPr>
              </a:p>
            </p:txBody>
          </p:sp>
        </p:grpSp>
        <p:sp>
          <p:nvSpPr>
            <p:cNvPr id="24" name="テキスト ボックス 23"/>
            <p:cNvSpPr txBox="1"/>
            <p:nvPr/>
          </p:nvSpPr>
          <p:spPr>
            <a:xfrm>
              <a:off x="3175931" y="1570034"/>
              <a:ext cx="1715313" cy="402218"/>
            </a:xfrm>
            <a:prstGeom prst="rect">
              <a:avLst/>
            </a:prstGeom>
            <a:noFill/>
          </p:spPr>
          <p:txBody>
            <a:bodyPr wrap="square" rtlCol="0">
              <a:spAutoFit/>
            </a:bodyPr>
            <a:lstStyle/>
            <a:p>
              <a:r>
                <a:rPr kumimoji="1" lang="ja-JP" altLang="en-US" sz="2400" b="1" dirty="0" smtClean="0">
                  <a:solidFill>
                    <a:srgbClr val="333300"/>
                  </a:solidFill>
                  <a:latin typeface="ＤＦＰ中太丸ゴシック体" panose="020F0700010101010101" pitchFamily="50" charset="-128"/>
                  <a:ea typeface="ＤＦＰ中太丸ゴシック体" panose="020F0700010101010101" pitchFamily="50" charset="-128"/>
                </a:rPr>
                <a:t>＜出る水＞</a:t>
              </a:r>
              <a:endParaRPr kumimoji="1" lang="ja-JP" altLang="en-US" sz="2400" b="1" dirty="0">
                <a:solidFill>
                  <a:srgbClr val="333300"/>
                </a:solidFill>
                <a:latin typeface="ＤＦＰ中太丸ゴシック体" panose="020F0700010101010101" pitchFamily="50" charset="-128"/>
                <a:ea typeface="ＤＦＰ中太丸ゴシック体" panose="020F0700010101010101" pitchFamily="50" charset="-128"/>
              </a:endParaRPr>
            </a:p>
          </p:txBody>
        </p:sp>
      </p:grpSp>
      <p:sp>
        <p:nvSpPr>
          <p:cNvPr id="33" name="正方形/長方形 32"/>
          <p:cNvSpPr/>
          <p:nvPr/>
        </p:nvSpPr>
        <p:spPr>
          <a:xfrm>
            <a:off x="6294" y="1182710"/>
            <a:ext cx="9137706" cy="523220"/>
          </a:xfrm>
          <a:prstGeom prst="rect">
            <a:avLst/>
          </a:prstGeom>
        </p:spPr>
        <p:txBody>
          <a:bodyPr wrap="square">
            <a:spAutoFit/>
          </a:bodyPr>
          <a:lstStyle/>
          <a:p>
            <a:pPr algn="ctr"/>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人の体の約</a:t>
            </a:r>
            <a:r>
              <a:rPr lang="en-US" altLang="ja-JP" sz="2800" b="1" dirty="0">
                <a:solidFill>
                  <a:srgbClr val="FF0000"/>
                </a:solidFill>
                <a:latin typeface="ＤＦＰ中太丸ゴシック体" panose="020F0700010101010101" pitchFamily="50" charset="-128"/>
                <a:ea typeface="ＤＦＰ中太丸ゴシック体" panose="020F0700010101010101" pitchFamily="50" charset="-128"/>
              </a:rPr>
              <a:t>60</a:t>
            </a:r>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％を水が</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占めている</a:t>
            </a:r>
            <a:endPar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sp>
        <p:nvSpPr>
          <p:cNvPr id="34" name="正方形/長方形 33"/>
          <p:cNvSpPr/>
          <p:nvPr/>
        </p:nvSpPr>
        <p:spPr>
          <a:xfrm>
            <a:off x="4943959" y="1760342"/>
            <a:ext cx="3812584" cy="3877985"/>
          </a:xfrm>
          <a:prstGeom prst="rect">
            <a:avLst/>
          </a:prstGeom>
          <a:solidFill>
            <a:srgbClr val="FFFF99"/>
          </a:solidFill>
          <a:ln>
            <a:solidFill>
              <a:schemeClr val="accent1">
                <a:shade val="50000"/>
              </a:schemeClr>
            </a:solidFill>
          </a:ln>
        </p:spPr>
        <p:txBody>
          <a:bodyPr wrap="square">
            <a:spAutoFit/>
          </a:bodyPr>
          <a:lstStyle/>
          <a:p>
            <a:r>
              <a:rPr lang="ja-JP" altLang="en-US" sz="2000" b="1" dirty="0" smtClean="0">
                <a:solidFill>
                  <a:srgbClr val="C00000"/>
                </a:solidFill>
                <a:latin typeface="ＤＦＰ中太丸ゴシック体" panose="020F0700010101010101" pitchFamily="50" charset="-128"/>
                <a:ea typeface="ＤＦＰ中太丸ゴシック体" panose="020F0700010101010101" pitchFamily="50" charset="-128"/>
              </a:rPr>
              <a:t>＜体内の水分</a:t>
            </a:r>
            <a:r>
              <a:rPr lang="ja-JP" altLang="en-US" sz="2000" b="1" dirty="0">
                <a:solidFill>
                  <a:srgbClr val="C00000"/>
                </a:solidFill>
                <a:latin typeface="ＤＦＰ中太丸ゴシック体" panose="020F0700010101010101" pitchFamily="50" charset="-128"/>
                <a:ea typeface="ＤＦＰ中太丸ゴシック体" panose="020F0700010101010101" pitchFamily="50" charset="-128"/>
              </a:rPr>
              <a:t>が</a:t>
            </a:r>
            <a:r>
              <a:rPr lang="ja-JP" altLang="en-US" sz="2000" b="1" dirty="0" smtClean="0">
                <a:solidFill>
                  <a:srgbClr val="C00000"/>
                </a:solidFill>
                <a:latin typeface="ＤＦＰ中太丸ゴシック体" panose="020F0700010101010101" pitchFamily="50" charset="-128"/>
                <a:ea typeface="ＤＦＰ中太丸ゴシック体" panose="020F0700010101010101" pitchFamily="50" charset="-128"/>
              </a:rPr>
              <a:t>失われると＞</a:t>
            </a:r>
            <a:endParaRPr lang="en-US" altLang="ja-JP" sz="2000" b="1" dirty="0" smtClean="0">
              <a:solidFill>
                <a:srgbClr val="C00000"/>
              </a:solidFill>
              <a:latin typeface="ＤＦＰ中太丸ゴシック体" panose="020F0700010101010101" pitchFamily="50" charset="-128"/>
              <a:ea typeface="ＤＦＰ中太丸ゴシック体" panose="020F0700010101010101" pitchFamily="50" charset="-128"/>
            </a:endParaRPr>
          </a:p>
          <a:p>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・体重</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の</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約</a:t>
            </a:r>
            <a:r>
              <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rPr>
              <a:t>1</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rPr>
              <a:t>2</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％不足</a:t>
            </a:r>
            <a:endPar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dirty="0" smtClean="0">
                <a:latin typeface="ＤＦＰ中太丸ゴシック体" panose="020F0700010101010101" pitchFamily="50" charset="-128"/>
                <a:ea typeface="ＤＦＰ中太丸ゴシック体" panose="020F0700010101010101" pitchFamily="50" charset="-128"/>
              </a:rPr>
              <a:t>　　のど</a:t>
            </a:r>
            <a:r>
              <a:rPr lang="ja-JP" altLang="en-US" dirty="0">
                <a:latin typeface="ＤＦＰ中太丸ゴシック体" panose="020F0700010101010101" pitchFamily="50" charset="-128"/>
                <a:ea typeface="ＤＦＰ中太丸ゴシック体" panose="020F0700010101010101" pitchFamily="50" charset="-128"/>
              </a:rPr>
              <a:t>の</a:t>
            </a:r>
            <a:r>
              <a:rPr lang="ja-JP" altLang="en-US" dirty="0" smtClean="0">
                <a:latin typeface="ＤＦＰ中太丸ゴシック体" panose="020F0700010101010101" pitchFamily="50" charset="-128"/>
                <a:ea typeface="ＤＦＰ中太丸ゴシック体" panose="020F0700010101010101" pitchFamily="50" charset="-128"/>
              </a:rPr>
              <a:t>渇き，食欲</a:t>
            </a:r>
            <a:r>
              <a:rPr lang="ja-JP" altLang="en-US" dirty="0">
                <a:latin typeface="ＤＦＰ中太丸ゴシック体" panose="020F0700010101010101" pitchFamily="50" charset="-128"/>
                <a:ea typeface="ＤＦＰ中太丸ゴシック体" panose="020F0700010101010101" pitchFamily="50" charset="-128"/>
              </a:rPr>
              <a:t>がなく</a:t>
            </a:r>
            <a:r>
              <a:rPr lang="ja-JP" altLang="en-US" dirty="0" smtClean="0">
                <a:latin typeface="ＤＦＰ中太丸ゴシック体" panose="020F0700010101010101" pitchFamily="50" charset="-128"/>
                <a:ea typeface="ＤＦＰ中太丸ゴシック体" panose="020F0700010101010101" pitchFamily="50" charset="-128"/>
              </a:rPr>
              <a:t>なる</a:t>
            </a:r>
            <a:r>
              <a:rPr lang="en-US" altLang="ja-JP" dirty="0" smtClean="0">
                <a:latin typeface="ＤＦＰ中太丸ゴシック体" panose="020F0700010101010101" pitchFamily="50" charset="-128"/>
                <a:ea typeface="ＤＦＰ中太丸ゴシック体" panose="020F0700010101010101" pitchFamily="50" charset="-128"/>
              </a:rPr>
              <a:t/>
            </a:r>
            <a:br>
              <a:rPr lang="en-US" altLang="ja-JP" dirty="0" smtClean="0">
                <a:latin typeface="ＤＦＰ中太丸ゴシック体" panose="020F0700010101010101" pitchFamily="50" charset="-128"/>
                <a:ea typeface="ＤＦＰ中太丸ゴシック体" panose="020F0700010101010101" pitchFamily="50" charset="-128"/>
              </a:rPr>
            </a:br>
            <a:r>
              <a:rPr lang="ja-JP" altLang="en-US" dirty="0" smtClean="0">
                <a:latin typeface="ＤＦＰ中太丸ゴシック体" panose="020F0700010101010101" pitchFamily="50" charset="-128"/>
                <a:ea typeface="ＤＦＰ中太丸ゴシック体" panose="020F0700010101010101" pitchFamily="50" charset="-128"/>
              </a:rPr>
              <a:t>　　など</a:t>
            </a:r>
            <a:r>
              <a:rPr lang="ja-JP" altLang="en-US" dirty="0">
                <a:latin typeface="ＤＦＰ中太丸ゴシック体" panose="020F0700010101010101" pitchFamily="50" charset="-128"/>
                <a:ea typeface="ＤＦＰ中太丸ゴシック体" panose="020F0700010101010101" pitchFamily="50" charset="-128"/>
              </a:rPr>
              <a:t>の</a:t>
            </a:r>
            <a:r>
              <a:rPr lang="ja-JP" altLang="en-US" dirty="0" smtClean="0">
                <a:latin typeface="ＤＦＰ中太丸ゴシック体" panose="020F0700010101010101" pitchFamily="50" charset="-128"/>
                <a:ea typeface="ＤＦＰ中太丸ゴシック体" panose="020F0700010101010101" pitchFamily="50" charset="-128"/>
              </a:rPr>
              <a:t>不快感</a:t>
            </a:r>
            <a:endParaRPr lang="en-US" altLang="ja-JP" dirty="0" smtClean="0">
              <a:latin typeface="ＤＦＰ中太丸ゴシック体" panose="020F0700010101010101" pitchFamily="50" charset="-128"/>
              <a:ea typeface="ＤＦＰ中太丸ゴシック体" panose="020F0700010101010101" pitchFamily="50" charset="-128"/>
            </a:endParaRPr>
          </a:p>
          <a:p>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・体重の約</a:t>
            </a:r>
            <a:r>
              <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rPr>
              <a:t>4</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rPr>
              <a:t>6</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％不足</a:t>
            </a:r>
            <a:endPar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dirty="0" smtClean="0">
                <a:latin typeface="ＤＦＰ中太丸ゴシック体" panose="020F0700010101010101" pitchFamily="50" charset="-128"/>
                <a:ea typeface="ＤＦＰ中太丸ゴシック体" panose="020F0700010101010101" pitchFamily="50" charset="-128"/>
              </a:rPr>
              <a:t>　　頭痛，眠気，よろめき，脱力</a:t>
            </a:r>
            <a:endParaRPr lang="en-US" altLang="ja-JP" dirty="0" smtClean="0">
              <a:latin typeface="ＤＦＰ中太丸ゴシック体" panose="020F0700010101010101" pitchFamily="50" charset="-128"/>
              <a:ea typeface="ＤＦＰ中太丸ゴシック体" panose="020F0700010101010101" pitchFamily="50" charset="-128"/>
            </a:endParaRPr>
          </a:p>
          <a:p>
            <a:r>
              <a:rPr lang="ja-JP" altLang="en-US" dirty="0" smtClean="0">
                <a:latin typeface="ＤＦＰ中太丸ゴシック体" panose="020F0700010101010101" pitchFamily="50" charset="-128"/>
                <a:ea typeface="ＤＦＰ中太丸ゴシック体" panose="020F0700010101010101" pitchFamily="50" charset="-128"/>
              </a:rPr>
              <a:t>　　感</a:t>
            </a:r>
            <a:r>
              <a:rPr lang="ja-JP" altLang="en-US" dirty="0">
                <a:latin typeface="ＤＦＰ中太丸ゴシック体" panose="020F0700010101010101" pitchFamily="50" charset="-128"/>
                <a:ea typeface="ＤＦＰ中太丸ゴシック体" panose="020F0700010101010101" pitchFamily="50" charset="-128"/>
              </a:rPr>
              <a:t>に</a:t>
            </a:r>
            <a:r>
              <a:rPr lang="ja-JP" altLang="en-US" dirty="0" smtClean="0">
                <a:latin typeface="ＤＦＰ中太丸ゴシック体" panose="020F0700010101010101" pitchFamily="50" charset="-128"/>
                <a:ea typeface="ＤＦＰ中太丸ゴシック体" panose="020F0700010101010101" pitchFamily="50" charset="-128"/>
              </a:rPr>
              <a:t>襲われ，情緒</a:t>
            </a:r>
            <a:r>
              <a:rPr lang="ja-JP" altLang="en-US" dirty="0">
                <a:latin typeface="ＤＦＰ中太丸ゴシック体" panose="020F0700010101010101" pitchFamily="50" charset="-128"/>
                <a:ea typeface="ＤＦＰ中太丸ゴシック体" panose="020F0700010101010101" pitchFamily="50" charset="-128"/>
              </a:rPr>
              <a:t>も</a:t>
            </a:r>
            <a:r>
              <a:rPr lang="ja-JP" altLang="en-US" dirty="0" smtClean="0">
                <a:latin typeface="ＤＦＰ中太丸ゴシック体" panose="020F0700010101010101" pitchFamily="50" charset="-128"/>
                <a:ea typeface="ＤＦＰ中太丸ゴシック体" panose="020F0700010101010101" pitchFamily="50" charset="-128"/>
              </a:rPr>
              <a:t>不安定</a:t>
            </a:r>
            <a:endParaRPr lang="en-US" altLang="ja-JP" dirty="0" smtClean="0">
              <a:latin typeface="ＤＦＰ中太丸ゴシック体" panose="020F0700010101010101" pitchFamily="50" charset="-128"/>
              <a:ea typeface="ＤＦＰ中太丸ゴシック体" panose="020F0700010101010101" pitchFamily="50" charset="-128"/>
            </a:endParaRPr>
          </a:p>
          <a:p>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・体重の約</a:t>
            </a:r>
            <a:r>
              <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rPr>
              <a:t>10</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％の不足</a:t>
            </a:r>
            <a:r>
              <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　　</a:t>
            </a:r>
            <a:r>
              <a:rPr lang="ja-JP" altLang="en-US" dirty="0" smtClean="0">
                <a:latin typeface="ＤＦＰ中太丸ゴシック体" panose="020F0700010101010101" pitchFamily="50" charset="-128"/>
                <a:ea typeface="ＤＦＰ中太丸ゴシック体" panose="020F0700010101010101" pitchFamily="50" charset="-128"/>
              </a:rPr>
              <a:t>筋肉</a:t>
            </a:r>
            <a:r>
              <a:rPr lang="ja-JP" altLang="en-US" dirty="0">
                <a:latin typeface="ＤＦＰ中太丸ゴシック体" panose="020F0700010101010101" pitchFamily="50" charset="-128"/>
                <a:ea typeface="ＤＦＰ中太丸ゴシック体" panose="020F0700010101010101" pitchFamily="50" charset="-128"/>
              </a:rPr>
              <a:t>の痙攣を</a:t>
            </a:r>
            <a:r>
              <a:rPr lang="ja-JP" altLang="en-US" dirty="0" smtClean="0">
                <a:latin typeface="ＤＦＰ中太丸ゴシック体" panose="020F0700010101010101" pitchFamily="50" charset="-128"/>
                <a:ea typeface="ＤＦＰ中太丸ゴシック体" panose="020F0700010101010101" pitchFamily="50" charset="-128"/>
              </a:rPr>
              <a:t>引き起こし，循</a:t>
            </a:r>
            <a:r>
              <a:rPr lang="en-US" altLang="ja-JP" dirty="0" smtClean="0">
                <a:latin typeface="ＤＦＰ中太丸ゴシック体" panose="020F0700010101010101" pitchFamily="50" charset="-128"/>
                <a:ea typeface="ＤＦＰ中太丸ゴシック体" panose="020F0700010101010101" pitchFamily="50" charset="-128"/>
              </a:rPr>
              <a:t/>
            </a:r>
            <a:br>
              <a:rPr lang="en-US" altLang="ja-JP" dirty="0" smtClean="0">
                <a:latin typeface="ＤＦＰ中太丸ゴシック体" panose="020F0700010101010101" pitchFamily="50" charset="-128"/>
                <a:ea typeface="ＤＦＰ中太丸ゴシック体" panose="020F0700010101010101" pitchFamily="50" charset="-128"/>
              </a:rPr>
            </a:br>
            <a:r>
              <a:rPr lang="ja-JP" altLang="en-US" dirty="0" smtClean="0">
                <a:latin typeface="ＤＦＰ中太丸ゴシック体" panose="020F0700010101010101" pitchFamily="50" charset="-128"/>
                <a:ea typeface="ＤＦＰ中太丸ゴシック体" panose="020F0700010101010101" pitchFamily="50" charset="-128"/>
              </a:rPr>
              <a:t>　　環不全，腎不全</a:t>
            </a:r>
            <a:endParaRPr lang="en-US" altLang="ja-JP" dirty="0" smtClean="0">
              <a:latin typeface="ＤＦＰ中太丸ゴシック体" panose="020F0700010101010101" pitchFamily="50" charset="-128"/>
              <a:ea typeface="ＤＦＰ中太丸ゴシック体" panose="020F0700010101010101" pitchFamily="50" charset="-128"/>
            </a:endParaRPr>
          </a:p>
          <a:p>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・それ以上</a:t>
            </a:r>
            <a:endPar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dirty="0" smtClean="0">
                <a:latin typeface="ＤＦＰ中太丸ゴシック体" panose="020F0700010101010101" pitchFamily="50" charset="-128"/>
                <a:ea typeface="ＤＦＰ中太丸ゴシック体" panose="020F0700010101010101" pitchFamily="50" charset="-128"/>
              </a:rPr>
              <a:t>　　意識</a:t>
            </a:r>
            <a:r>
              <a:rPr lang="ja-JP" altLang="en-US" dirty="0">
                <a:latin typeface="ＤＦＰ中太丸ゴシック体" panose="020F0700010101010101" pitchFamily="50" charset="-128"/>
                <a:ea typeface="ＤＦＰ中太丸ゴシック体" panose="020F0700010101010101" pitchFamily="50" charset="-128"/>
              </a:rPr>
              <a:t>が</a:t>
            </a:r>
            <a:r>
              <a:rPr lang="ja-JP" altLang="en-US" dirty="0" smtClean="0">
                <a:latin typeface="ＤＦＰ中太丸ゴシック体" panose="020F0700010101010101" pitchFamily="50" charset="-128"/>
                <a:ea typeface="ＤＦＰ中太丸ゴシック体" panose="020F0700010101010101" pitchFamily="50" charset="-128"/>
              </a:rPr>
              <a:t>失われ，</a:t>
            </a:r>
            <a:r>
              <a:rPr lang="en-US" altLang="ja-JP" dirty="0" smtClean="0">
                <a:latin typeface="ＤＦＰ中太丸ゴシック体" panose="020F0700010101010101" pitchFamily="50" charset="-128"/>
                <a:ea typeface="ＤＦＰ中太丸ゴシック体" panose="020F0700010101010101" pitchFamily="50" charset="-128"/>
              </a:rPr>
              <a:t>20</a:t>
            </a:r>
            <a:r>
              <a:rPr lang="ja-JP" altLang="en-US" dirty="0" smtClean="0">
                <a:latin typeface="ＤＦＰ中太丸ゴシック体" panose="020F0700010101010101" pitchFamily="50" charset="-128"/>
                <a:ea typeface="ＤＦＰ中太丸ゴシック体" panose="020F0700010101010101" pitchFamily="50" charset="-128"/>
              </a:rPr>
              <a:t>％の</a:t>
            </a:r>
            <a:r>
              <a:rPr lang="ja-JP" altLang="en-US" dirty="0">
                <a:latin typeface="ＤＦＰ中太丸ゴシック体" panose="020F0700010101010101" pitchFamily="50" charset="-128"/>
                <a:ea typeface="ＤＦＰ中太丸ゴシック体" panose="020F0700010101010101" pitchFamily="50" charset="-128"/>
              </a:rPr>
              <a:t>不足</a:t>
            </a:r>
            <a:r>
              <a:rPr lang="ja-JP" altLang="en-US" dirty="0" smtClean="0">
                <a:latin typeface="ＤＦＰ中太丸ゴシック体" panose="020F0700010101010101" pitchFamily="50" charset="-128"/>
                <a:ea typeface="ＤＦＰ中太丸ゴシック体" panose="020F0700010101010101" pitchFamily="50" charset="-128"/>
              </a:rPr>
              <a:t>で</a:t>
            </a:r>
            <a:r>
              <a:rPr lang="en-US" altLang="ja-JP" dirty="0" smtClean="0">
                <a:latin typeface="ＤＦＰ中太丸ゴシック体" panose="020F0700010101010101" pitchFamily="50" charset="-128"/>
                <a:ea typeface="ＤＦＰ中太丸ゴシック体" panose="020F0700010101010101" pitchFamily="50" charset="-128"/>
              </a:rPr>
              <a:t/>
            </a:r>
            <a:br>
              <a:rPr lang="en-US" altLang="ja-JP" dirty="0" smtClean="0">
                <a:latin typeface="ＤＦＰ中太丸ゴシック体" panose="020F0700010101010101" pitchFamily="50" charset="-128"/>
                <a:ea typeface="ＤＦＰ中太丸ゴシック体" panose="020F0700010101010101" pitchFamily="50" charset="-128"/>
              </a:rPr>
            </a:br>
            <a:r>
              <a:rPr lang="ja-JP" altLang="en-US" dirty="0" smtClean="0">
                <a:latin typeface="ＤＦＰ中太丸ゴシック体" panose="020F0700010101010101" pitchFamily="50" charset="-128"/>
                <a:ea typeface="ＤＦＰ中太丸ゴシック体" panose="020F0700010101010101" pitchFamily="50" charset="-128"/>
              </a:rPr>
              <a:t>　　死</a:t>
            </a:r>
            <a:r>
              <a:rPr lang="ja-JP" altLang="en-US" dirty="0">
                <a:latin typeface="ＤＦＰ中太丸ゴシック体" panose="020F0700010101010101" pitchFamily="50" charset="-128"/>
                <a:ea typeface="ＤＦＰ中太丸ゴシック体" panose="020F0700010101010101" pitchFamily="50" charset="-128"/>
              </a:rPr>
              <a:t>に至るという</a:t>
            </a:r>
            <a:r>
              <a:rPr lang="ja-JP" altLang="en-US" dirty="0" smtClean="0">
                <a:latin typeface="ＤＦＰ中太丸ゴシック体" panose="020F0700010101010101" pitchFamily="50" charset="-128"/>
                <a:ea typeface="ＤＦＰ中太丸ゴシック体" panose="020F0700010101010101" pitchFamily="50" charset="-128"/>
              </a:rPr>
              <a:t>報告</a:t>
            </a:r>
            <a:endParaRPr lang="ja-JP" altLang="en-US" dirty="0">
              <a:latin typeface="ＤＦＰ中太丸ゴシック体" panose="020F0700010101010101" pitchFamily="50" charset="-128"/>
              <a:ea typeface="ＤＦＰ中太丸ゴシック体" panose="020F0700010101010101" pitchFamily="50" charset="-128"/>
            </a:endParaRPr>
          </a:p>
        </p:txBody>
      </p:sp>
      <p:sp>
        <p:nvSpPr>
          <p:cNvPr id="36" name="正方形/長方形 35"/>
          <p:cNvSpPr/>
          <p:nvPr/>
        </p:nvSpPr>
        <p:spPr>
          <a:xfrm>
            <a:off x="261714" y="5647838"/>
            <a:ext cx="8494828" cy="1015663"/>
          </a:xfrm>
          <a:prstGeom prst="rect">
            <a:avLst/>
          </a:prstGeom>
          <a:solidFill>
            <a:schemeClr val="bg1"/>
          </a:solidFill>
          <a:ln>
            <a:solidFill>
              <a:schemeClr val="accent1">
                <a:shade val="50000"/>
              </a:schemeClr>
            </a:solidFill>
          </a:ln>
        </p:spPr>
        <p:txBody>
          <a:bodyPr wrap="square">
            <a:spAutoFit/>
          </a:bodyPr>
          <a:lstStyle/>
          <a:p>
            <a:r>
              <a:rPr lang="ja-JP" altLang="en-US" sz="2000" b="1" dirty="0" smtClean="0">
                <a:solidFill>
                  <a:srgbClr val="333300"/>
                </a:solidFill>
                <a:latin typeface="ＤＦＰ中太丸ゴシック体" panose="020F0700010101010101" pitchFamily="50" charset="-128"/>
                <a:ea typeface="ＤＦＰ中太丸ゴシック体" panose="020F0700010101010101" pitchFamily="50" charset="-128"/>
              </a:rPr>
              <a:t>脱水症状とは，体</a:t>
            </a:r>
            <a:r>
              <a:rPr lang="ja-JP" altLang="en-US" sz="2000" b="1" dirty="0">
                <a:solidFill>
                  <a:srgbClr val="333300"/>
                </a:solidFill>
                <a:latin typeface="ＤＦＰ中太丸ゴシック体" panose="020F0700010101010101" pitchFamily="50" charset="-128"/>
                <a:ea typeface="ＤＦＰ中太丸ゴシック体" panose="020F0700010101010101" pitchFamily="50" charset="-128"/>
              </a:rPr>
              <a:t>から排出される水分量が</a:t>
            </a:r>
            <a:r>
              <a:rPr lang="ja-JP" altLang="en-US" sz="2000" b="1" dirty="0" smtClean="0">
                <a:solidFill>
                  <a:srgbClr val="333300"/>
                </a:solidFill>
                <a:latin typeface="ＤＦＰ中太丸ゴシック体" panose="020F0700010101010101" pitchFamily="50" charset="-128"/>
                <a:ea typeface="ＤＦＰ中太丸ゴシック体" panose="020F0700010101010101" pitchFamily="50" charset="-128"/>
              </a:rPr>
              <a:t>増えたり，摂取</a:t>
            </a:r>
            <a:r>
              <a:rPr lang="ja-JP" altLang="en-US" sz="2000" b="1" dirty="0">
                <a:solidFill>
                  <a:srgbClr val="333300"/>
                </a:solidFill>
                <a:latin typeface="ＤＦＰ中太丸ゴシック体" panose="020F0700010101010101" pitchFamily="50" charset="-128"/>
                <a:ea typeface="ＤＦＰ中太丸ゴシック体" panose="020F0700010101010101" pitchFamily="50" charset="-128"/>
              </a:rPr>
              <a:t>する水分量の不足によって体内の水分が</a:t>
            </a:r>
            <a:r>
              <a:rPr lang="ja-JP" altLang="en-US" sz="2000" b="1" dirty="0" smtClean="0">
                <a:solidFill>
                  <a:srgbClr val="333300"/>
                </a:solidFill>
                <a:latin typeface="ＤＦＰ中太丸ゴシック体" panose="020F0700010101010101" pitchFamily="50" charset="-128"/>
                <a:ea typeface="ＤＦＰ中太丸ゴシック体" panose="020F0700010101010101" pitchFamily="50" charset="-128"/>
              </a:rPr>
              <a:t>減り，正常値</a:t>
            </a:r>
            <a:r>
              <a:rPr lang="ja-JP" altLang="en-US" b="1" dirty="0">
                <a:solidFill>
                  <a:srgbClr val="333300"/>
                </a:solidFill>
                <a:latin typeface="ＤＦＰ中太丸ゴシック体" panose="020F0700010101010101" pitchFamily="50" charset="-128"/>
                <a:ea typeface="ＤＦＰ中太丸ゴシック体" panose="020F0700010101010101" pitchFamily="50" charset="-128"/>
              </a:rPr>
              <a:t>（成人では体重の約</a:t>
            </a:r>
            <a:r>
              <a:rPr lang="en-US" altLang="ja-JP" b="1" dirty="0">
                <a:solidFill>
                  <a:srgbClr val="333300"/>
                </a:solidFill>
                <a:latin typeface="ＤＦＰ中太丸ゴシック体" panose="020F0700010101010101" pitchFamily="50" charset="-128"/>
                <a:ea typeface="ＤＦＰ中太丸ゴシック体" panose="020F0700010101010101" pitchFamily="50" charset="-128"/>
              </a:rPr>
              <a:t>60</a:t>
            </a:r>
            <a:r>
              <a:rPr lang="ja-JP" altLang="en-US" b="1" dirty="0" smtClean="0">
                <a:solidFill>
                  <a:srgbClr val="333300"/>
                </a:solidFill>
                <a:latin typeface="ＤＦＰ中太丸ゴシック体" panose="020F0700010101010101" pitchFamily="50" charset="-128"/>
                <a:ea typeface="ＤＦＰ中太丸ゴシック体" panose="020F0700010101010101" pitchFamily="50" charset="-128"/>
              </a:rPr>
              <a:t>％，小児</a:t>
            </a:r>
            <a:r>
              <a:rPr lang="ja-JP" altLang="en-US" b="1" dirty="0">
                <a:solidFill>
                  <a:srgbClr val="333300"/>
                </a:solidFill>
                <a:latin typeface="ＤＦＰ中太丸ゴシック体" panose="020F0700010101010101" pitchFamily="50" charset="-128"/>
                <a:ea typeface="ＤＦＰ中太丸ゴシック体" panose="020F0700010101010101" pitchFamily="50" charset="-128"/>
              </a:rPr>
              <a:t>では体重の約</a:t>
            </a:r>
            <a:r>
              <a:rPr lang="en-US" altLang="ja-JP" b="1" dirty="0">
                <a:solidFill>
                  <a:srgbClr val="333300"/>
                </a:solidFill>
                <a:latin typeface="ＤＦＰ中太丸ゴシック体" panose="020F0700010101010101" pitchFamily="50" charset="-128"/>
                <a:ea typeface="ＤＦＰ中太丸ゴシック体" panose="020F0700010101010101" pitchFamily="50" charset="-128"/>
              </a:rPr>
              <a:t>80</a:t>
            </a:r>
            <a:r>
              <a:rPr lang="ja-JP" altLang="en-US" b="1" dirty="0">
                <a:solidFill>
                  <a:srgbClr val="333300"/>
                </a:solidFill>
                <a:latin typeface="ＤＦＰ中太丸ゴシック体" panose="020F0700010101010101" pitchFamily="50" charset="-128"/>
                <a:ea typeface="ＤＦＰ中太丸ゴシック体" panose="020F0700010101010101" pitchFamily="50" charset="-128"/>
              </a:rPr>
              <a:t>％）</a:t>
            </a:r>
            <a:r>
              <a:rPr lang="ja-JP" altLang="en-US" sz="2000" b="1" dirty="0">
                <a:solidFill>
                  <a:srgbClr val="333300"/>
                </a:solidFill>
                <a:latin typeface="ＤＦＰ中太丸ゴシック体" panose="020F0700010101010101" pitchFamily="50" charset="-128"/>
                <a:ea typeface="ＤＦＰ中太丸ゴシック体" panose="020F0700010101010101" pitchFamily="50" charset="-128"/>
              </a:rPr>
              <a:t>以下に減少した</a:t>
            </a:r>
            <a:r>
              <a:rPr lang="ja-JP" altLang="en-US" sz="2000" b="1" dirty="0" smtClean="0">
                <a:solidFill>
                  <a:srgbClr val="333300"/>
                </a:solidFill>
                <a:latin typeface="ＤＦＰ中太丸ゴシック体" panose="020F0700010101010101" pitchFamily="50" charset="-128"/>
                <a:ea typeface="ＤＦＰ中太丸ゴシック体" panose="020F0700010101010101" pitchFamily="50" charset="-128"/>
              </a:rPr>
              <a:t>状態のことをいう。</a:t>
            </a:r>
            <a:endParaRPr lang="ja-JP" altLang="en-US" sz="2000" b="1" dirty="0">
              <a:solidFill>
                <a:srgbClr val="333300"/>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2367066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6294" y="104806"/>
            <a:ext cx="9144000" cy="1311869"/>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腎臓の機能と水</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10" name="正方形/長方形 9"/>
          <p:cNvSpPr/>
          <p:nvPr/>
        </p:nvSpPr>
        <p:spPr>
          <a:xfrm>
            <a:off x="0" y="1124287"/>
            <a:ext cx="9144000" cy="584775"/>
          </a:xfrm>
          <a:prstGeom prst="rect">
            <a:avLst/>
          </a:prstGeom>
        </p:spPr>
        <p:txBody>
          <a:bodyPr wrap="square">
            <a:spAutoFit/>
          </a:bodyPr>
          <a:lstStyle/>
          <a:p>
            <a:pPr algn="ctr"/>
            <a:r>
              <a:rPr lang="ja-JP" altLang="en-US" sz="3200" b="1" dirty="0">
                <a:solidFill>
                  <a:srgbClr val="FF0000"/>
                </a:solidFill>
                <a:latin typeface="ＤＦＰ中太丸ゴシック体" panose="020F0700010101010101" pitchFamily="50" charset="-128"/>
                <a:ea typeface="ＤＦＰ中太丸ゴシック体" panose="020F0700010101010101" pitchFamily="50" charset="-128"/>
              </a:rPr>
              <a:t>水を飲むと</a:t>
            </a:r>
            <a:r>
              <a:rPr lang="ja-JP" altLang="en-US" sz="3200" b="1" dirty="0" smtClean="0">
                <a:solidFill>
                  <a:srgbClr val="FF0000"/>
                </a:solidFill>
                <a:latin typeface="ＤＦＰ中太丸ゴシック体" panose="020F0700010101010101" pitchFamily="50" charset="-128"/>
                <a:ea typeface="ＤＦＰ中太丸ゴシック体" panose="020F0700010101010101" pitchFamily="50" charset="-128"/>
              </a:rPr>
              <a:t>むくむ？</a:t>
            </a:r>
            <a:endParaRPr lang="ja-JP" altLang="en-US" sz="32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grpSp>
        <p:nvGrpSpPr>
          <p:cNvPr id="5" name="グループ化 4"/>
          <p:cNvGrpSpPr/>
          <p:nvPr/>
        </p:nvGrpSpPr>
        <p:grpSpPr>
          <a:xfrm>
            <a:off x="449451" y="1772551"/>
            <a:ext cx="8272083" cy="4787603"/>
            <a:chOff x="449451" y="1772551"/>
            <a:chExt cx="8272083" cy="4787603"/>
          </a:xfrm>
        </p:grpSpPr>
        <p:sp>
          <p:nvSpPr>
            <p:cNvPr id="8" name="正方形/長方形 7"/>
            <p:cNvSpPr/>
            <p:nvPr/>
          </p:nvSpPr>
          <p:spPr>
            <a:xfrm>
              <a:off x="3219636" y="1795474"/>
              <a:ext cx="5501898" cy="3456000"/>
            </a:xfrm>
            <a:prstGeom prst="rect">
              <a:avLst/>
            </a:prstGeom>
            <a:solidFill>
              <a:schemeClr val="bg1"/>
            </a:solidFill>
            <a:ln>
              <a:noFill/>
            </a:ln>
          </p:spPr>
          <p:txBody>
            <a:bodyPr wrap="square">
              <a:spAutoFit/>
            </a:bodyPr>
            <a:lstStyle/>
            <a:p>
              <a:r>
                <a:rPr lang="en-US" altLang="ja-JP" sz="2400" dirty="0">
                  <a:solidFill>
                    <a:srgbClr val="002060"/>
                  </a:solidFill>
                  <a:latin typeface="ＤＦＰ中太丸ゴシック体" panose="020F0700010101010101" pitchFamily="50" charset="-128"/>
                  <a:ea typeface="ＤＦＰ中太丸ゴシック体" panose="020F0700010101010101" pitchFamily="50" charset="-128"/>
                </a:rPr>
                <a:t>1</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日に最低でも</a:t>
              </a:r>
              <a:r>
                <a:rPr lang="en-US" altLang="ja-JP" sz="2400" dirty="0">
                  <a:solidFill>
                    <a:srgbClr val="002060"/>
                  </a:solidFill>
                  <a:latin typeface="ＤＦＰ中太丸ゴシック体" panose="020F0700010101010101" pitchFamily="50" charset="-128"/>
                  <a:ea typeface="ＤＦＰ中太丸ゴシック体" panose="020F0700010101010101" pitchFamily="50" charset="-128"/>
                </a:rPr>
                <a:t>500</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ミリリットルのおしっこが出ない</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と，不要</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な物質が体内に</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たまり，命が危険</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な状態に</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なる。</a:t>
              </a:r>
              <a:endParaRPr lang="en-US" altLang="ja-JP" sz="2400"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むくみ</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は腎臓の機能が低下</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して，体内</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の水</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が外</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へ出ていかない時に</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起こり，余分</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な水が排泄されず、溜まってしまうことで体が</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むくむ。</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正常な</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人は，不必要</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な水は体外に排出</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されるため，水</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を飲んでむくむということ</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はない。</a:t>
              </a:r>
              <a:endPar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13" name="正方形/長方形 12"/>
            <p:cNvSpPr/>
            <p:nvPr/>
          </p:nvSpPr>
          <p:spPr>
            <a:xfrm>
              <a:off x="449451" y="5236715"/>
              <a:ext cx="8269128" cy="1323439"/>
            </a:xfrm>
            <a:prstGeom prst="rect">
              <a:avLst/>
            </a:prstGeom>
            <a:solidFill>
              <a:srgbClr val="FFFF99"/>
            </a:solidFill>
            <a:ln>
              <a:solidFill>
                <a:schemeClr val="accent1">
                  <a:shade val="50000"/>
                </a:schemeClr>
              </a:solidFill>
            </a:ln>
          </p:spPr>
          <p:txBody>
            <a:bodyPr wrap="square">
              <a:spAutoFit/>
            </a:bodyPr>
            <a:lstStyle/>
            <a:p>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　　　　＊正常な人も注意しよう！</a:t>
              </a:r>
              <a:endPar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　　　　　　①過労</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や</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ストレスで腎臓</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の機能が</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低下</a:t>
              </a:r>
              <a:endPar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　　　　　　②普段</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の食生活でナトリウムを</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摂りすぎる</a:t>
              </a:r>
              <a:endPar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　　　　　　③寝る</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直前</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に，たくさん</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の水を</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飲む</a:t>
              </a:r>
              <a:endPar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endParaRPr>
            </a:p>
          </p:txBody>
        </p:sp>
        <p:grpSp>
          <p:nvGrpSpPr>
            <p:cNvPr id="3" name="グループ化 2"/>
            <p:cNvGrpSpPr/>
            <p:nvPr/>
          </p:nvGrpSpPr>
          <p:grpSpPr>
            <a:xfrm>
              <a:off x="473482" y="1772551"/>
              <a:ext cx="2746154" cy="3420000"/>
              <a:chOff x="473482" y="1772551"/>
              <a:chExt cx="2746154" cy="3420000"/>
            </a:xfrm>
          </p:grpSpPr>
          <p:pic>
            <p:nvPicPr>
              <p:cNvPr id="12" name="図 1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73482" y="1772551"/>
                <a:ext cx="2746154" cy="3420000"/>
              </a:xfrm>
              <a:prstGeom prst="rect">
                <a:avLst/>
              </a:prstGeom>
              <a:ln>
                <a:noFill/>
              </a:ln>
            </p:spPr>
          </p:pic>
          <p:sp>
            <p:nvSpPr>
              <p:cNvPr id="16" name="乗算記号 15"/>
              <p:cNvSpPr/>
              <p:nvPr/>
            </p:nvSpPr>
            <p:spPr>
              <a:xfrm rot="20884315">
                <a:off x="784971" y="3230080"/>
                <a:ext cx="662823" cy="212034"/>
              </a:xfrm>
              <a:prstGeom prst="mathMultiply">
                <a:avLst>
                  <a:gd name="adj1" fmla="val 9344"/>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p:nvSpPr>
            <p:spPr>
              <a:xfrm>
                <a:off x="1076391" y="3606107"/>
                <a:ext cx="144000" cy="106050"/>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乗算記号 17"/>
              <p:cNvSpPr/>
              <p:nvPr/>
            </p:nvSpPr>
            <p:spPr>
              <a:xfrm>
                <a:off x="2231575" y="3193151"/>
                <a:ext cx="248938" cy="213999"/>
              </a:xfrm>
              <a:prstGeom prst="mathMultiply">
                <a:avLst>
                  <a:gd name="adj1" fmla="val 9344"/>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乗算記号 18"/>
              <p:cNvSpPr/>
              <p:nvPr/>
            </p:nvSpPr>
            <p:spPr>
              <a:xfrm>
                <a:off x="2456301" y="3193151"/>
                <a:ext cx="323529" cy="210923"/>
              </a:xfrm>
              <a:prstGeom prst="mathMultiply">
                <a:avLst>
                  <a:gd name="adj1" fmla="val 9344"/>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20"/>
              <p:cNvSpPr/>
              <p:nvPr/>
            </p:nvSpPr>
            <p:spPr>
              <a:xfrm>
                <a:off x="2391398" y="3532816"/>
                <a:ext cx="178230" cy="60351"/>
              </a:xfrm>
              <a:custGeom>
                <a:avLst/>
                <a:gdLst>
                  <a:gd name="connsiteX0" fmla="*/ 0 w 402956"/>
                  <a:gd name="connsiteY0" fmla="*/ 201478 h 201478"/>
                  <a:gd name="connsiteX1" fmla="*/ 15498 w 402956"/>
                  <a:gd name="connsiteY1" fmla="*/ 123987 h 201478"/>
                  <a:gd name="connsiteX2" fmla="*/ 108488 w 402956"/>
                  <a:gd name="connsiteY2" fmla="*/ 61994 h 201478"/>
                  <a:gd name="connsiteX3" fmla="*/ 139485 w 402956"/>
                  <a:gd name="connsiteY3" fmla="*/ 108489 h 201478"/>
                  <a:gd name="connsiteX4" fmla="*/ 154983 w 402956"/>
                  <a:gd name="connsiteY4" fmla="*/ 154984 h 201478"/>
                  <a:gd name="connsiteX5" fmla="*/ 201478 w 402956"/>
                  <a:gd name="connsiteY5" fmla="*/ 185980 h 201478"/>
                  <a:gd name="connsiteX6" fmla="*/ 232475 w 402956"/>
                  <a:gd name="connsiteY6" fmla="*/ 139485 h 201478"/>
                  <a:gd name="connsiteX7" fmla="*/ 247973 w 402956"/>
                  <a:gd name="connsiteY7" fmla="*/ 30997 h 201478"/>
                  <a:gd name="connsiteX8" fmla="*/ 294468 w 402956"/>
                  <a:gd name="connsiteY8" fmla="*/ 0 h 201478"/>
                  <a:gd name="connsiteX9" fmla="*/ 309966 w 402956"/>
                  <a:gd name="connsiteY9" fmla="*/ 46495 h 201478"/>
                  <a:gd name="connsiteX10" fmla="*/ 402956 w 402956"/>
                  <a:gd name="connsiteY10" fmla="*/ 77492 h 201478"/>
                  <a:gd name="connsiteX11" fmla="*/ 402956 w 402956"/>
                  <a:gd name="connsiteY11" fmla="*/ 139485 h 201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2956" h="201478">
                    <a:moveTo>
                      <a:pt x="0" y="201478"/>
                    </a:moveTo>
                    <a:cubicBezTo>
                      <a:pt x="5166" y="175648"/>
                      <a:pt x="3718" y="147548"/>
                      <a:pt x="15498" y="123987"/>
                    </a:cubicBezTo>
                    <a:cubicBezTo>
                      <a:pt x="38717" y="77549"/>
                      <a:pt x="67159" y="75770"/>
                      <a:pt x="108488" y="61994"/>
                    </a:cubicBezTo>
                    <a:cubicBezTo>
                      <a:pt x="118820" y="77492"/>
                      <a:pt x="131155" y="91829"/>
                      <a:pt x="139485" y="108489"/>
                    </a:cubicBezTo>
                    <a:cubicBezTo>
                      <a:pt x="146791" y="123101"/>
                      <a:pt x="144778" y="142227"/>
                      <a:pt x="154983" y="154984"/>
                    </a:cubicBezTo>
                    <a:cubicBezTo>
                      <a:pt x="166619" y="169529"/>
                      <a:pt x="185980" y="175648"/>
                      <a:pt x="201478" y="185980"/>
                    </a:cubicBezTo>
                    <a:cubicBezTo>
                      <a:pt x="211810" y="170482"/>
                      <a:pt x="227123" y="157326"/>
                      <a:pt x="232475" y="139485"/>
                    </a:cubicBezTo>
                    <a:cubicBezTo>
                      <a:pt x="242972" y="104496"/>
                      <a:pt x="233137" y="64378"/>
                      <a:pt x="247973" y="30997"/>
                    </a:cubicBezTo>
                    <a:cubicBezTo>
                      <a:pt x="255538" y="13976"/>
                      <a:pt x="278970" y="10332"/>
                      <a:pt x="294468" y="0"/>
                    </a:cubicBezTo>
                    <a:cubicBezTo>
                      <a:pt x="299634" y="15498"/>
                      <a:pt x="296672" y="36999"/>
                      <a:pt x="309966" y="46495"/>
                    </a:cubicBezTo>
                    <a:cubicBezTo>
                      <a:pt x="336553" y="65486"/>
                      <a:pt x="402956" y="44819"/>
                      <a:pt x="402956" y="77492"/>
                    </a:cubicBezTo>
                    <a:lnTo>
                      <a:pt x="402956" y="139485"/>
                    </a:lnTo>
                  </a:path>
                </a:pathLst>
              </a:cu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雲形吹き出し 21"/>
              <p:cNvSpPr/>
              <p:nvPr/>
            </p:nvSpPr>
            <p:spPr>
              <a:xfrm rot="11446643">
                <a:off x="858395" y="3822324"/>
                <a:ext cx="288722" cy="333554"/>
              </a:xfrm>
              <a:prstGeom prst="cloudCallout">
                <a:avLst>
                  <a:gd name="adj1" fmla="val -26353"/>
                  <a:gd name="adj2" fmla="val 88948"/>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9508264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2588" y="1215330"/>
            <a:ext cx="9137706" cy="584775"/>
          </a:xfrm>
          <a:prstGeom prst="rect">
            <a:avLst/>
          </a:prstGeom>
        </p:spPr>
        <p:txBody>
          <a:bodyPr wrap="square">
            <a:spAutoFit/>
          </a:bodyPr>
          <a:lstStyle/>
          <a:p>
            <a:pPr algn="ctr"/>
            <a:r>
              <a:rPr lang="ja-JP" altLang="en-US" sz="3200" b="1" dirty="0">
                <a:solidFill>
                  <a:srgbClr val="FF0000"/>
                </a:solidFill>
                <a:latin typeface="ＤＦＰ中太丸ゴシック体" panose="020F0700010101010101" pitchFamily="50" charset="-128"/>
                <a:ea typeface="ＤＦＰ中太丸ゴシック体" panose="020F0700010101010101" pitchFamily="50" charset="-128"/>
              </a:rPr>
              <a:t>下痢をしたときは水を飲まない方が</a:t>
            </a:r>
            <a:r>
              <a:rPr lang="ja-JP" altLang="en-US" sz="3200" b="1" dirty="0" smtClean="0">
                <a:solidFill>
                  <a:srgbClr val="FF0000"/>
                </a:solidFill>
                <a:latin typeface="ＤＦＰ中太丸ゴシック体" panose="020F0700010101010101" pitchFamily="50" charset="-128"/>
                <a:ea typeface="ＤＦＰ中太丸ゴシック体" panose="020F0700010101010101" pitchFamily="50" charset="-128"/>
              </a:rPr>
              <a:t>いい？</a:t>
            </a:r>
            <a:endParaRPr lang="ja-JP" altLang="en-US" sz="32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sp>
        <p:nvSpPr>
          <p:cNvPr id="7" name="タイトル 1"/>
          <p:cNvSpPr txBox="1">
            <a:spLocks/>
          </p:cNvSpPr>
          <p:nvPr/>
        </p:nvSpPr>
        <p:spPr>
          <a:xfrm>
            <a:off x="6294" y="104806"/>
            <a:ext cx="9144000" cy="1311869"/>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大腸の機能と水</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grpSp>
        <p:nvGrpSpPr>
          <p:cNvPr id="32" name="グループ化 31"/>
          <p:cNvGrpSpPr/>
          <p:nvPr/>
        </p:nvGrpSpPr>
        <p:grpSpPr>
          <a:xfrm>
            <a:off x="462952" y="2013342"/>
            <a:ext cx="3543181" cy="4154984"/>
            <a:chOff x="297432" y="2034464"/>
            <a:chExt cx="3540217" cy="4291657"/>
          </a:xfrm>
        </p:grpSpPr>
        <p:sp>
          <p:nvSpPr>
            <p:cNvPr id="14" name="正方形/長方形 13"/>
            <p:cNvSpPr/>
            <p:nvPr/>
          </p:nvSpPr>
          <p:spPr>
            <a:xfrm>
              <a:off x="297432" y="2034464"/>
              <a:ext cx="3537254" cy="4291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97432" y="2034465"/>
              <a:ext cx="3540217" cy="3504087"/>
            </a:xfrm>
            <a:prstGeom prst="rect">
              <a:avLst/>
            </a:prstGeom>
          </p:spPr>
        </p:pic>
        <p:sp>
          <p:nvSpPr>
            <p:cNvPr id="10" name="円形吹き出し 9"/>
            <p:cNvSpPr/>
            <p:nvPr/>
          </p:nvSpPr>
          <p:spPr>
            <a:xfrm rot="10800000">
              <a:off x="1843003" y="5430453"/>
              <a:ext cx="516824" cy="772128"/>
            </a:xfrm>
            <a:prstGeom prst="wedgeEllipseCallout">
              <a:avLst>
                <a:gd name="adj1" fmla="val -4166"/>
                <a:gd name="adj2" fmla="val 78225"/>
              </a:avLst>
            </a:prstGeom>
            <a:solidFill>
              <a:schemeClr val="bg1"/>
            </a:solidFill>
            <a:ln w="222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乗算記号 10"/>
            <p:cNvSpPr/>
            <p:nvPr/>
          </p:nvSpPr>
          <p:spPr>
            <a:xfrm>
              <a:off x="1713311" y="2689843"/>
              <a:ext cx="323258" cy="210164"/>
            </a:xfrm>
            <a:prstGeom prst="mathMultiply">
              <a:avLst>
                <a:gd name="adj1" fmla="val 9344"/>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乗算記号 11"/>
            <p:cNvSpPr/>
            <p:nvPr/>
          </p:nvSpPr>
          <p:spPr>
            <a:xfrm>
              <a:off x="2036569" y="2703527"/>
              <a:ext cx="323258" cy="210164"/>
            </a:xfrm>
            <a:prstGeom prst="mathMultiply">
              <a:avLst>
                <a:gd name="adj1" fmla="val 9344"/>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p:cNvSpPr/>
            <p:nvPr/>
          </p:nvSpPr>
          <p:spPr>
            <a:xfrm>
              <a:off x="1843004" y="2927376"/>
              <a:ext cx="387134" cy="124929"/>
            </a:xfrm>
            <a:custGeom>
              <a:avLst/>
              <a:gdLst>
                <a:gd name="connsiteX0" fmla="*/ 0 w 512074"/>
                <a:gd name="connsiteY0" fmla="*/ 78043 h 78043"/>
                <a:gd name="connsiteX1" fmla="*/ 77492 w 512074"/>
                <a:gd name="connsiteY1" fmla="*/ 16050 h 78043"/>
                <a:gd name="connsiteX2" fmla="*/ 123987 w 512074"/>
                <a:gd name="connsiteY2" fmla="*/ 31548 h 78043"/>
                <a:gd name="connsiteX3" fmla="*/ 185980 w 512074"/>
                <a:gd name="connsiteY3" fmla="*/ 62545 h 78043"/>
                <a:gd name="connsiteX4" fmla="*/ 232475 w 512074"/>
                <a:gd name="connsiteY4" fmla="*/ 47046 h 78043"/>
                <a:gd name="connsiteX5" fmla="*/ 278970 w 512074"/>
                <a:gd name="connsiteY5" fmla="*/ 16050 h 78043"/>
                <a:gd name="connsiteX6" fmla="*/ 325465 w 512074"/>
                <a:gd name="connsiteY6" fmla="*/ 47046 h 78043"/>
                <a:gd name="connsiteX7" fmla="*/ 387458 w 512074"/>
                <a:gd name="connsiteY7" fmla="*/ 31548 h 78043"/>
                <a:gd name="connsiteX8" fmla="*/ 433953 w 512074"/>
                <a:gd name="connsiteY8" fmla="*/ 16050 h 78043"/>
                <a:gd name="connsiteX9" fmla="*/ 433953 w 512074"/>
                <a:gd name="connsiteY9" fmla="*/ 551 h 78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2074" h="78043">
                  <a:moveTo>
                    <a:pt x="0" y="78043"/>
                  </a:moveTo>
                  <a:cubicBezTo>
                    <a:pt x="25831" y="57379"/>
                    <a:pt x="46519" y="27665"/>
                    <a:pt x="77492" y="16050"/>
                  </a:cubicBezTo>
                  <a:cubicBezTo>
                    <a:pt x="92788" y="10314"/>
                    <a:pt x="108971" y="25113"/>
                    <a:pt x="123987" y="31548"/>
                  </a:cubicBezTo>
                  <a:cubicBezTo>
                    <a:pt x="145222" y="40649"/>
                    <a:pt x="165316" y="52213"/>
                    <a:pt x="185980" y="62545"/>
                  </a:cubicBezTo>
                  <a:cubicBezTo>
                    <a:pt x="201478" y="57379"/>
                    <a:pt x="217863" y="54352"/>
                    <a:pt x="232475" y="47046"/>
                  </a:cubicBezTo>
                  <a:cubicBezTo>
                    <a:pt x="249135" y="38716"/>
                    <a:pt x="260343" y="16050"/>
                    <a:pt x="278970" y="16050"/>
                  </a:cubicBezTo>
                  <a:cubicBezTo>
                    <a:pt x="297597" y="16050"/>
                    <a:pt x="309967" y="36714"/>
                    <a:pt x="325465" y="47046"/>
                  </a:cubicBezTo>
                  <a:cubicBezTo>
                    <a:pt x="346129" y="41880"/>
                    <a:pt x="366977" y="37400"/>
                    <a:pt x="387458" y="31548"/>
                  </a:cubicBezTo>
                  <a:cubicBezTo>
                    <a:pt x="403166" y="27060"/>
                    <a:pt x="418104" y="20012"/>
                    <a:pt x="433953" y="16050"/>
                  </a:cubicBezTo>
                  <a:cubicBezTo>
                    <a:pt x="516212" y="-4515"/>
                    <a:pt x="557948" y="551"/>
                    <a:pt x="433953" y="551"/>
                  </a:cubicBezTo>
                </a:path>
              </a:pathLst>
            </a:cu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1874940" y="5604577"/>
              <a:ext cx="526502" cy="398670"/>
            </a:xfrm>
            <a:prstGeom prst="rect">
              <a:avLst/>
            </a:prstGeom>
            <a:noFill/>
          </p:spPr>
          <p:txBody>
            <a:bodyPr wrap="square" rtlCol="0">
              <a:spAutoFit/>
            </a:bodyPr>
            <a:lstStyle/>
            <a:p>
              <a:r>
                <a:rPr kumimoji="1" lang="en-US" altLang="ja-JP" sz="2000" dirty="0" smtClean="0">
                  <a:latin typeface="ＤＦＰ太丸ゴシック体" panose="020F0800010101010101" pitchFamily="50" charset="-128"/>
                  <a:ea typeface="ＤＦＰ太丸ゴシック体" panose="020F0800010101010101" pitchFamily="50" charset="-128"/>
                </a:rPr>
                <a:t>Pu</a:t>
              </a:r>
              <a:endParaRPr kumimoji="1" lang="ja-JP" altLang="en-US" sz="2000" dirty="0">
                <a:latin typeface="ＤＦＰ太丸ゴシック体" panose="020F0800010101010101" pitchFamily="50" charset="-128"/>
                <a:ea typeface="ＤＦＰ太丸ゴシック体" panose="020F0800010101010101" pitchFamily="50" charset="-128"/>
              </a:endParaRPr>
            </a:p>
          </p:txBody>
        </p:sp>
      </p:grpSp>
      <p:sp>
        <p:nvSpPr>
          <p:cNvPr id="8" name="正方形/長方形 7"/>
          <p:cNvSpPr/>
          <p:nvPr/>
        </p:nvSpPr>
        <p:spPr>
          <a:xfrm>
            <a:off x="4006133" y="2013341"/>
            <a:ext cx="4572000" cy="4154984"/>
          </a:xfrm>
          <a:prstGeom prst="rect">
            <a:avLst/>
          </a:prstGeom>
          <a:solidFill>
            <a:srgbClr val="FFFF99"/>
          </a:solidFill>
          <a:ln>
            <a:solidFill>
              <a:schemeClr val="accent1">
                <a:shade val="50000"/>
              </a:schemeClr>
            </a:solidFill>
          </a:ln>
        </p:spPr>
        <p:txBody>
          <a:bodyPr>
            <a:spAutoFit/>
          </a:bodyPr>
          <a:lstStyle/>
          <a:p>
            <a:r>
              <a:rPr lang="ja-JP" altLang="en-US" sz="2400" dirty="0" smtClean="0">
                <a:latin typeface="ＤＦＧ中丸ゴシック体"/>
                <a:ea typeface="ＤＦＰ中太丸ゴシック体" panose="020F0700010101010101" pitchFamily="50" charset="-128"/>
              </a:rPr>
              <a:t>下痢</a:t>
            </a:r>
            <a:r>
              <a:rPr lang="ja-JP" altLang="en-US" sz="2400" dirty="0">
                <a:latin typeface="ＤＦＧ中丸ゴシック体"/>
                <a:ea typeface="ＤＦＰ中太丸ゴシック体" panose="020F0700010101010101" pitchFamily="50" charset="-128"/>
              </a:rPr>
              <a:t>をしたとき</a:t>
            </a:r>
            <a:r>
              <a:rPr lang="ja-JP" altLang="en-US" sz="2400" dirty="0" smtClean="0">
                <a:latin typeface="ＤＦＧ中丸ゴシック体"/>
                <a:ea typeface="ＤＦＰ中太丸ゴシック体" panose="020F0700010101010101" pitchFamily="50" charset="-128"/>
              </a:rPr>
              <a:t>は，大腸</a:t>
            </a:r>
            <a:r>
              <a:rPr lang="ja-JP" altLang="en-US" sz="2400" dirty="0">
                <a:latin typeface="ＤＦＧ中丸ゴシック体"/>
                <a:ea typeface="ＤＦＰ中太丸ゴシック体" panose="020F0700010101010101" pitchFamily="50" charset="-128"/>
              </a:rPr>
              <a:t>で水分の再吸収が行われなく</a:t>
            </a:r>
            <a:r>
              <a:rPr lang="ja-JP" altLang="en-US" sz="2400" dirty="0" smtClean="0">
                <a:latin typeface="ＤＦＧ中丸ゴシック体"/>
                <a:ea typeface="ＤＦＰ中太丸ゴシック体" panose="020F0700010101010101" pitchFamily="50" charset="-128"/>
              </a:rPr>
              <a:t>なり，水</a:t>
            </a:r>
            <a:r>
              <a:rPr lang="ja-JP" altLang="en-US" sz="2400" dirty="0">
                <a:latin typeface="ＤＦＧ中丸ゴシック体"/>
                <a:ea typeface="ＤＦＰ中太丸ゴシック体" panose="020F0700010101010101" pitchFamily="50" charset="-128"/>
              </a:rPr>
              <a:t>がどんどん体外に排出</a:t>
            </a:r>
            <a:r>
              <a:rPr lang="ja-JP" altLang="en-US" sz="2400" dirty="0" smtClean="0">
                <a:latin typeface="ＤＦＧ中丸ゴシック体"/>
                <a:ea typeface="ＤＦＰ中太丸ゴシック体" panose="020F0700010101010101" pitchFamily="50" charset="-128"/>
              </a:rPr>
              <a:t>されていくため，水</a:t>
            </a:r>
            <a:r>
              <a:rPr lang="ja-JP" altLang="en-US" sz="2400" dirty="0">
                <a:latin typeface="ＤＦＧ中丸ゴシック体"/>
                <a:ea typeface="ＤＦＰ中太丸ゴシック体" panose="020F0700010101010101" pitchFamily="50" charset="-128"/>
              </a:rPr>
              <a:t>を補わないと脱水症状に</a:t>
            </a:r>
            <a:r>
              <a:rPr lang="ja-JP" altLang="en-US" sz="2400" dirty="0" smtClean="0">
                <a:latin typeface="ＤＦＧ中丸ゴシック体"/>
                <a:ea typeface="ＤＦＰ中太丸ゴシック体" panose="020F0700010101010101" pitchFamily="50" charset="-128"/>
              </a:rPr>
              <a:t>なり，体</a:t>
            </a:r>
            <a:r>
              <a:rPr lang="ja-JP" altLang="en-US" sz="2400" dirty="0">
                <a:latin typeface="ＤＦＧ中丸ゴシック体"/>
                <a:ea typeface="ＤＦＰ中太丸ゴシック体" panose="020F0700010101010101" pitchFamily="50" charset="-128"/>
              </a:rPr>
              <a:t>の他の機能まで低下し</a:t>
            </a:r>
            <a:r>
              <a:rPr lang="ja-JP" altLang="en-US" sz="2400" dirty="0" smtClean="0">
                <a:latin typeface="ＤＦＧ中丸ゴシック体"/>
                <a:ea typeface="ＤＦＰ中太丸ゴシック体" panose="020F0700010101010101" pitchFamily="50" charset="-128"/>
              </a:rPr>
              <a:t>てしまう。</a:t>
            </a:r>
            <a:endParaRPr lang="en-US" altLang="ja-JP" sz="2400" dirty="0" smtClean="0">
              <a:latin typeface="ＤＦＧ中丸ゴシック体"/>
              <a:ea typeface="ＤＦＰ中太丸ゴシック体" panose="020F0700010101010101" pitchFamily="50" charset="-128"/>
            </a:endParaRPr>
          </a:p>
          <a:p>
            <a:r>
              <a:rPr lang="ja-JP" altLang="en-US" sz="2400" dirty="0" smtClean="0">
                <a:latin typeface="ＤＦＧ中丸ゴシック体"/>
                <a:ea typeface="ＤＦＰ中太丸ゴシック体" panose="020F0700010101010101" pitchFamily="50" charset="-128"/>
              </a:rPr>
              <a:t>ただし，冷たい</a:t>
            </a:r>
            <a:r>
              <a:rPr lang="ja-JP" altLang="en-US" sz="2400" dirty="0">
                <a:latin typeface="ＤＦＧ中丸ゴシック体"/>
                <a:ea typeface="ＤＦＰ中太丸ゴシック体" panose="020F0700010101010101" pitchFamily="50" charset="-128"/>
              </a:rPr>
              <a:t>水をいっぺんに飲むと体温が</a:t>
            </a:r>
            <a:r>
              <a:rPr lang="ja-JP" altLang="en-US" sz="2400" dirty="0" smtClean="0">
                <a:latin typeface="ＤＦＧ中丸ゴシック体"/>
                <a:ea typeface="ＤＦＰ中太丸ゴシック体" panose="020F0700010101010101" pitchFamily="50" charset="-128"/>
              </a:rPr>
              <a:t>下がり，腸</a:t>
            </a:r>
            <a:r>
              <a:rPr lang="ja-JP" altLang="en-US" sz="2400" dirty="0">
                <a:latin typeface="ＤＦＧ中丸ゴシック体"/>
                <a:ea typeface="ＤＦＰ中太丸ゴシック体" panose="020F0700010101010101" pitchFamily="50" charset="-128"/>
              </a:rPr>
              <a:t>のはたらきが鈍ってしまう</a:t>
            </a:r>
            <a:r>
              <a:rPr lang="ja-JP" altLang="en-US" sz="2400" dirty="0" smtClean="0">
                <a:latin typeface="ＤＦＧ中丸ゴシック体"/>
                <a:ea typeface="ＤＦＰ中太丸ゴシック体" panose="020F0700010101010101" pitchFamily="50" charset="-128"/>
              </a:rPr>
              <a:t>ので，常温</a:t>
            </a:r>
            <a:r>
              <a:rPr lang="ja-JP" altLang="en-US" sz="2400" dirty="0">
                <a:latin typeface="ＤＦＧ中丸ゴシック体"/>
                <a:ea typeface="ＤＦＰ中太丸ゴシック体" panose="020F0700010101010101" pitchFamily="50" charset="-128"/>
              </a:rPr>
              <a:t>の水を少しずつ補給することが</a:t>
            </a:r>
            <a:r>
              <a:rPr lang="ja-JP" altLang="en-US" sz="2400" dirty="0" smtClean="0">
                <a:latin typeface="ＤＦＧ中丸ゴシック体"/>
                <a:ea typeface="ＤＦＰ中太丸ゴシック体" panose="020F0700010101010101" pitchFamily="50" charset="-128"/>
              </a:rPr>
              <a:t>大切となる。</a:t>
            </a:r>
            <a:endParaRPr lang="ja-JP" altLang="en-US" sz="2400" dirty="0">
              <a:latin typeface="ＤＦＧ中丸ゴシック体"/>
              <a:ea typeface="ＤＦＰ中太丸ゴシック体" panose="020F0700010101010101" pitchFamily="50" charset="-128"/>
            </a:endParaRPr>
          </a:p>
        </p:txBody>
      </p:sp>
    </p:spTree>
    <p:extLst>
      <p:ext uri="{BB962C8B-B14F-4D97-AF65-F5344CB8AC3E}">
        <p14:creationId xmlns:p14="http://schemas.microsoft.com/office/powerpoint/2010/main" val="40598322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554182" y="1891321"/>
            <a:ext cx="7747580" cy="4524315"/>
          </a:xfrm>
          <a:prstGeom prst="rect">
            <a:avLst/>
          </a:prstGeom>
          <a:solidFill>
            <a:schemeClr val="bg1"/>
          </a:solidFill>
          <a:ln>
            <a:solidFill>
              <a:schemeClr val="accent1">
                <a:shade val="50000"/>
              </a:schemeClr>
            </a:solidFill>
          </a:ln>
        </p:spPr>
        <p:txBody>
          <a:bodyPr wrap="square">
            <a:spAutoFit/>
          </a:bodyPr>
          <a:lstStyle/>
          <a:p>
            <a:r>
              <a:rPr lang="ja-JP" altLang="en-US" sz="2400" dirty="0" smtClean="0">
                <a:latin typeface="ＤＦＰ中太丸ゴシック体" panose="020F0700010101010101" pitchFamily="50" charset="-128"/>
                <a:ea typeface="ＤＦＰ中太丸ゴシック体" panose="020F0700010101010101" pitchFamily="50" charset="-128"/>
              </a:rPr>
              <a:t>人は運動</a:t>
            </a:r>
            <a:r>
              <a:rPr lang="ja-JP" altLang="en-US" sz="2400" dirty="0">
                <a:latin typeface="ＤＦＰ中太丸ゴシック体" panose="020F0700010101010101" pitchFamily="50" charset="-128"/>
                <a:ea typeface="ＤＦＰ中太丸ゴシック体" panose="020F0700010101010101" pitchFamily="50" charset="-128"/>
              </a:rPr>
              <a:t>を</a:t>
            </a:r>
            <a:r>
              <a:rPr lang="ja-JP" altLang="en-US" sz="2400" dirty="0" smtClean="0">
                <a:latin typeface="ＤＦＰ中太丸ゴシック体" panose="020F0700010101010101" pitchFamily="50" charset="-128"/>
                <a:ea typeface="ＤＦＰ中太丸ゴシック体" panose="020F0700010101010101" pitchFamily="50" charset="-128"/>
              </a:rPr>
              <a:t>すると体温</a:t>
            </a:r>
            <a:r>
              <a:rPr lang="ja-JP" altLang="en-US" sz="2400" dirty="0">
                <a:latin typeface="ＤＦＰ中太丸ゴシック体" panose="020F0700010101010101" pitchFamily="50" charset="-128"/>
                <a:ea typeface="ＤＦＰ中太丸ゴシック体" panose="020F0700010101010101" pitchFamily="50" charset="-128"/>
              </a:rPr>
              <a:t>が上昇</a:t>
            </a:r>
            <a:r>
              <a:rPr lang="ja-JP" altLang="en-US" sz="2400" dirty="0" smtClean="0">
                <a:latin typeface="ＤＦＰ中太丸ゴシック体" panose="020F0700010101010101" pitchFamily="50" charset="-128"/>
                <a:ea typeface="ＤＦＰ中太丸ゴシック体" panose="020F0700010101010101" pitchFamily="50" charset="-128"/>
              </a:rPr>
              <a:t>しますが，これ</a:t>
            </a:r>
            <a:r>
              <a:rPr lang="ja-JP" altLang="en-US" sz="2400" dirty="0">
                <a:latin typeface="ＤＦＰ中太丸ゴシック体" panose="020F0700010101010101" pitchFamily="50" charset="-128"/>
                <a:ea typeface="ＤＦＰ中太丸ゴシック体" panose="020F0700010101010101" pitchFamily="50" charset="-128"/>
              </a:rPr>
              <a:t>を発汗することで下げると</a:t>
            </a:r>
            <a:r>
              <a:rPr lang="ja-JP" altLang="en-US" sz="2400" dirty="0" smtClean="0">
                <a:latin typeface="ＤＦＰ中太丸ゴシック体" panose="020F0700010101010101" pitchFamily="50" charset="-128"/>
                <a:ea typeface="ＤＦＰ中太丸ゴシック体" panose="020F0700010101010101" pitchFamily="50" charset="-128"/>
              </a:rPr>
              <a:t>いうメカニ</a:t>
            </a:r>
            <a:endParaRPr lang="en-US" altLang="ja-JP" sz="2400" dirty="0" smtClean="0">
              <a:latin typeface="ＤＦＰ中太丸ゴシック体" panose="020F0700010101010101" pitchFamily="50" charset="-128"/>
              <a:ea typeface="ＤＦＰ中太丸ゴシック体" panose="020F0700010101010101" pitchFamily="50" charset="-128"/>
            </a:endParaRPr>
          </a:p>
          <a:p>
            <a:r>
              <a:rPr lang="ja-JP" altLang="en-US" sz="2400" dirty="0" smtClean="0">
                <a:latin typeface="ＤＦＰ中太丸ゴシック体" panose="020F0700010101010101" pitchFamily="50" charset="-128"/>
                <a:ea typeface="ＤＦＰ中太丸ゴシック体" panose="020F0700010101010101" pitchFamily="50" charset="-128"/>
              </a:rPr>
              <a:t>ズム</a:t>
            </a:r>
            <a:r>
              <a:rPr lang="ja-JP" altLang="en-US" sz="2400" dirty="0">
                <a:latin typeface="ＤＦＰ中太丸ゴシック体" panose="020F0700010101010101" pitchFamily="50" charset="-128"/>
                <a:ea typeface="ＤＦＰ中太丸ゴシック体" panose="020F0700010101010101" pitchFamily="50" charset="-128"/>
              </a:rPr>
              <a:t>を持っています</a:t>
            </a:r>
            <a:r>
              <a:rPr lang="ja-JP" altLang="en-US" sz="2400" dirty="0" smtClean="0">
                <a:latin typeface="ＤＦＰ中太丸ゴシック体" panose="020F0700010101010101" pitchFamily="50" charset="-128"/>
                <a:ea typeface="ＤＦＰ中太丸ゴシック体" panose="020F0700010101010101" pitchFamily="50" charset="-128"/>
              </a:rPr>
              <a:t>。</a:t>
            </a:r>
            <a:endParaRPr lang="en-US" altLang="ja-JP" sz="2400" dirty="0" smtClean="0">
              <a:latin typeface="ＤＦＰ中太丸ゴシック体" panose="020F0700010101010101" pitchFamily="50" charset="-128"/>
              <a:ea typeface="ＤＦＰ中太丸ゴシック体" panose="020F0700010101010101" pitchFamily="50" charset="-128"/>
            </a:endParaRPr>
          </a:p>
          <a:p>
            <a:r>
              <a:rPr lang="ja-JP" altLang="en-US" sz="2400" dirty="0" smtClean="0">
                <a:latin typeface="ＤＦＰ中太丸ゴシック体" panose="020F0700010101010101" pitchFamily="50" charset="-128"/>
                <a:ea typeface="ＤＦＰ中太丸ゴシック体" panose="020F0700010101010101" pitchFamily="50" charset="-128"/>
              </a:rPr>
              <a:t>運動</a:t>
            </a:r>
            <a:r>
              <a:rPr lang="ja-JP" altLang="en-US" sz="2400" dirty="0">
                <a:latin typeface="ＤＦＰ中太丸ゴシック体" panose="020F0700010101010101" pitchFamily="50" charset="-128"/>
                <a:ea typeface="ＤＦＰ中太丸ゴシック体" panose="020F0700010101010101" pitchFamily="50" charset="-128"/>
              </a:rPr>
              <a:t>を続けている</a:t>
            </a:r>
            <a:r>
              <a:rPr lang="ja-JP" altLang="en-US" sz="2400" dirty="0" smtClean="0">
                <a:latin typeface="ＤＦＰ中太丸ゴシック体" panose="020F0700010101010101" pitchFamily="50" charset="-128"/>
                <a:ea typeface="ＤＦＰ中太丸ゴシック体" panose="020F0700010101010101" pitchFamily="50" charset="-128"/>
              </a:rPr>
              <a:t>と，体温</a:t>
            </a:r>
            <a:r>
              <a:rPr lang="ja-JP" altLang="en-US" sz="2400" dirty="0">
                <a:latin typeface="ＤＦＰ中太丸ゴシック体" panose="020F0700010101010101" pitchFamily="50" charset="-128"/>
                <a:ea typeface="ＤＦＰ中太丸ゴシック体" panose="020F0700010101010101" pitchFamily="50" charset="-128"/>
              </a:rPr>
              <a:t>が</a:t>
            </a:r>
            <a:r>
              <a:rPr lang="ja-JP" altLang="en-US" sz="2400" dirty="0" smtClean="0">
                <a:latin typeface="ＤＦＰ中太丸ゴシック体" panose="020F0700010101010101" pitchFamily="50" charset="-128"/>
                <a:ea typeface="ＤＦＰ中太丸ゴシック体" panose="020F0700010101010101" pitchFamily="50" charset="-128"/>
              </a:rPr>
              <a:t>上</a:t>
            </a:r>
            <a:endParaRPr lang="en-US" altLang="ja-JP" sz="2400" dirty="0" smtClean="0">
              <a:latin typeface="ＤＦＰ中太丸ゴシック体" panose="020F0700010101010101" pitchFamily="50" charset="-128"/>
              <a:ea typeface="ＤＦＰ中太丸ゴシック体" panose="020F0700010101010101" pitchFamily="50" charset="-128"/>
            </a:endParaRPr>
          </a:p>
          <a:p>
            <a:r>
              <a:rPr lang="ja-JP" altLang="en-US" sz="2400" dirty="0" smtClean="0">
                <a:latin typeface="ＤＦＰ中太丸ゴシック体" panose="020F0700010101010101" pitchFamily="50" charset="-128"/>
                <a:ea typeface="ＤＦＰ中太丸ゴシック体" panose="020F0700010101010101" pitchFamily="50" charset="-128"/>
              </a:rPr>
              <a:t>がって，それ</a:t>
            </a:r>
            <a:r>
              <a:rPr lang="ja-JP" altLang="en-US" sz="2400" dirty="0">
                <a:latin typeface="ＤＦＰ中太丸ゴシック体" panose="020F0700010101010101" pitchFamily="50" charset="-128"/>
                <a:ea typeface="ＤＦＰ中太丸ゴシック体" panose="020F0700010101010101" pitchFamily="50" charset="-128"/>
              </a:rPr>
              <a:t>に伴って</a:t>
            </a:r>
            <a:r>
              <a:rPr lang="ja-JP" altLang="en-US" sz="2400" dirty="0" smtClean="0">
                <a:latin typeface="ＤＦＰ中太丸ゴシック体" panose="020F0700010101010101" pitchFamily="50" charset="-128"/>
                <a:ea typeface="ＤＦＰ中太丸ゴシック体" panose="020F0700010101010101" pitchFamily="50" charset="-128"/>
              </a:rPr>
              <a:t>どんどん</a:t>
            </a:r>
            <a:r>
              <a:rPr lang="en-US" altLang="ja-JP" sz="2400" dirty="0" smtClean="0">
                <a:latin typeface="ＤＦＰ中太丸ゴシック体" panose="020F0700010101010101" pitchFamily="50" charset="-128"/>
                <a:ea typeface="ＤＦＰ中太丸ゴシック体" panose="020F0700010101010101" pitchFamily="50" charset="-128"/>
              </a:rPr>
              <a:t/>
            </a:r>
            <a:br>
              <a:rPr lang="en-US" altLang="ja-JP" sz="2400" dirty="0" smtClean="0">
                <a:latin typeface="ＤＦＰ中太丸ゴシック体" panose="020F0700010101010101" pitchFamily="50" charset="-128"/>
                <a:ea typeface="ＤＦＰ中太丸ゴシック体" panose="020F0700010101010101" pitchFamily="50" charset="-128"/>
              </a:rPr>
            </a:br>
            <a:r>
              <a:rPr lang="ja-JP" altLang="en-US" sz="2400" dirty="0" smtClean="0">
                <a:latin typeface="ＤＦＰ中太丸ゴシック体" panose="020F0700010101010101" pitchFamily="50" charset="-128"/>
                <a:ea typeface="ＤＦＰ中太丸ゴシック体" panose="020F0700010101010101" pitchFamily="50" charset="-128"/>
              </a:rPr>
              <a:t>体内</a:t>
            </a:r>
            <a:r>
              <a:rPr lang="ja-JP" altLang="en-US" sz="2400" dirty="0">
                <a:latin typeface="ＤＦＰ中太丸ゴシック体" panose="020F0700010101010101" pitchFamily="50" charset="-128"/>
                <a:ea typeface="ＤＦＰ中太丸ゴシック体" panose="020F0700010101010101" pitchFamily="50" charset="-128"/>
              </a:rPr>
              <a:t>の</a:t>
            </a:r>
            <a:r>
              <a:rPr lang="ja-JP" altLang="en-US" sz="2400" dirty="0" smtClean="0">
                <a:latin typeface="ＤＦＰ中太丸ゴシック体" panose="020F0700010101010101" pitchFamily="50" charset="-128"/>
                <a:ea typeface="ＤＦＰ中太丸ゴシック体" panose="020F0700010101010101" pitchFamily="50" charset="-128"/>
              </a:rPr>
              <a:t>水分も汗</a:t>
            </a:r>
            <a:r>
              <a:rPr lang="ja-JP" altLang="en-US" sz="2400" dirty="0">
                <a:latin typeface="ＤＦＰ中太丸ゴシック体" panose="020F0700010101010101" pitchFamily="50" charset="-128"/>
                <a:ea typeface="ＤＦＰ中太丸ゴシック体" panose="020F0700010101010101" pitchFamily="50" charset="-128"/>
              </a:rPr>
              <a:t>として</a:t>
            </a:r>
            <a:r>
              <a:rPr lang="ja-JP" altLang="en-US" sz="2400" dirty="0" smtClean="0">
                <a:latin typeface="ＤＦＰ中太丸ゴシック体" panose="020F0700010101010101" pitchFamily="50" charset="-128"/>
                <a:ea typeface="ＤＦＰ中太丸ゴシック体" panose="020F0700010101010101" pitchFamily="50" charset="-128"/>
              </a:rPr>
              <a:t>失われて</a:t>
            </a:r>
            <a:r>
              <a:rPr lang="en-US" altLang="ja-JP" sz="2400" dirty="0" smtClean="0">
                <a:latin typeface="ＤＦＰ中太丸ゴシック体" panose="020F0700010101010101" pitchFamily="50" charset="-128"/>
                <a:ea typeface="ＤＦＰ中太丸ゴシック体" panose="020F0700010101010101" pitchFamily="50" charset="-128"/>
              </a:rPr>
              <a:t/>
            </a:r>
            <a:br>
              <a:rPr lang="en-US" altLang="ja-JP" sz="2400" dirty="0" smtClean="0">
                <a:latin typeface="ＤＦＰ中太丸ゴシック体" panose="020F0700010101010101" pitchFamily="50" charset="-128"/>
                <a:ea typeface="ＤＦＰ中太丸ゴシック体" panose="020F0700010101010101" pitchFamily="50" charset="-128"/>
              </a:rPr>
            </a:br>
            <a:r>
              <a:rPr lang="ja-JP" altLang="en-US" sz="2400" dirty="0" smtClean="0">
                <a:latin typeface="ＤＦＰ中太丸ゴシック体" panose="020F0700010101010101" pitchFamily="50" charset="-128"/>
                <a:ea typeface="ＤＦＰ中太丸ゴシック体" panose="020F0700010101010101" pitchFamily="50" charset="-128"/>
              </a:rPr>
              <a:t>いきます。これ</a:t>
            </a:r>
            <a:r>
              <a:rPr lang="ja-JP" altLang="en-US" sz="2400" dirty="0">
                <a:latin typeface="ＤＦＰ中太丸ゴシック体" panose="020F0700010101010101" pitchFamily="50" charset="-128"/>
                <a:ea typeface="ＤＦＰ中太丸ゴシック体" panose="020F0700010101010101" pitchFamily="50" charset="-128"/>
              </a:rPr>
              <a:t>を長時間</a:t>
            </a:r>
            <a:r>
              <a:rPr lang="ja-JP" altLang="en-US" sz="2400" dirty="0" smtClean="0">
                <a:latin typeface="ＤＦＰ中太丸ゴシック体" panose="020F0700010101010101" pitchFamily="50" charset="-128"/>
                <a:ea typeface="ＤＦＰ中太丸ゴシック体" panose="020F0700010101010101" pitchFamily="50" charset="-128"/>
              </a:rPr>
              <a:t>続ける</a:t>
            </a:r>
            <a:r>
              <a:rPr lang="en-US" altLang="ja-JP" sz="2400" dirty="0" smtClean="0">
                <a:latin typeface="ＤＦＰ中太丸ゴシック体" panose="020F0700010101010101" pitchFamily="50" charset="-128"/>
                <a:ea typeface="ＤＦＰ中太丸ゴシック体" panose="020F0700010101010101" pitchFamily="50" charset="-128"/>
              </a:rPr>
              <a:t/>
            </a:r>
            <a:br>
              <a:rPr lang="en-US" altLang="ja-JP" sz="2400" dirty="0" smtClean="0">
                <a:latin typeface="ＤＦＰ中太丸ゴシック体" panose="020F0700010101010101" pitchFamily="50" charset="-128"/>
                <a:ea typeface="ＤＦＰ中太丸ゴシック体" panose="020F0700010101010101" pitchFamily="50" charset="-128"/>
              </a:rPr>
            </a:br>
            <a:r>
              <a:rPr lang="ja-JP" altLang="en-US" sz="2400" dirty="0" smtClean="0">
                <a:latin typeface="ＤＦＰ中太丸ゴシック体" panose="020F0700010101010101" pitchFamily="50" charset="-128"/>
                <a:ea typeface="ＤＦＰ中太丸ゴシック体" panose="020F0700010101010101" pitchFamily="50" charset="-128"/>
              </a:rPr>
              <a:t>と</a:t>
            </a:r>
            <a:r>
              <a:rPr lang="ja-JP" altLang="en-US" sz="2400" dirty="0">
                <a:latin typeface="ＤＦＰ中太丸ゴシック体" panose="020F0700010101010101" pitchFamily="50" charset="-128"/>
                <a:ea typeface="ＤＦＰ中太丸ゴシック体" panose="020F0700010101010101" pitchFamily="50" charset="-128"/>
              </a:rPr>
              <a:t>体内の水分が不足</a:t>
            </a:r>
            <a:r>
              <a:rPr lang="ja-JP" altLang="en-US" sz="2400" dirty="0" smtClean="0">
                <a:latin typeface="ＤＦＰ中太丸ゴシック体" panose="020F0700010101010101" pitchFamily="50" charset="-128"/>
                <a:ea typeface="ＤＦＰ中太丸ゴシック体" panose="020F0700010101010101" pitchFamily="50" charset="-128"/>
              </a:rPr>
              <a:t>し，心拍数</a:t>
            </a:r>
            <a:r>
              <a:rPr lang="en-US" altLang="ja-JP" sz="2400" dirty="0" smtClean="0">
                <a:latin typeface="ＤＦＰ中太丸ゴシック体" panose="020F0700010101010101" pitchFamily="50" charset="-128"/>
                <a:ea typeface="ＤＦＰ中太丸ゴシック体" panose="020F0700010101010101" pitchFamily="50" charset="-128"/>
              </a:rPr>
              <a:t/>
            </a:r>
            <a:br>
              <a:rPr lang="en-US" altLang="ja-JP" sz="2400" dirty="0" smtClean="0">
                <a:latin typeface="ＤＦＰ中太丸ゴシック体" panose="020F0700010101010101" pitchFamily="50" charset="-128"/>
                <a:ea typeface="ＤＦＰ中太丸ゴシック体" panose="020F0700010101010101" pitchFamily="50" charset="-128"/>
              </a:rPr>
            </a:br>
            <a:r>
              <a:rPr lang="ja-JP" altLang="en-US" sz="2400" dirty="0" smtClean="0">
                <a:latin typeface="ＤＦＰ中太丸ゴシック体" panose="020F0700010101010101" pitchFamily="50" charset="-128"/>
                <a:ea typeface="ＤＦＰ中太丸ゴシック体" panose="020F0700010101010101" pitchFamily="50" charset="-128"/>
              </a:rPr>
              <a:t>が</a:t>
            </a:r>
            <a:r>
              <a:rPr lang="ja-JP" altLang="en-US" sz="2400" dirty="0">
                <a:latin typeface="ＤＦＰ中太丸ゴシック体" panose="020F0700010101010101" pitchFamily="50" charset="-128"/>
                <a:ea typeface="ＤＦＰ中太丸ゴシック体" panose="020F0700010101010101" pitchFamily="50" charset="-128"/>
              </a:rPr>
              <a:t>上昇</a:t>
            </a:r>
            <a:r>
              <a:rPr lang="ja-JP" altLang="en-US" sz="2400" dirty="0" smtClean="0">
                <a:latin typeface="ＤＦＰ中太丸ゴシック体" panose="020F0700010101010101" pitchFamily="50" charset="-128"/>
                <a:ea typeface="ＤＦＰ中太丸ゴシック体" panose="020F0700010101010101" pitchFamily="50" charset="-128"/>
              </a:rPr>
              <a:t>して，体力</a:t>
            </a:r>
            <a:r>
              <a:rPr lang="ja-JP" altLang="en-US" sz="2400" dirty="0">
                <a:latin typeface="ＤＦＰ中太丸ゴシック体" panose="020F0700010101010101" pitchFamily="50" charset="-128"/>
                <a:ea typeface="ＤＦＰ中太丸ゴシック体" panose="020F0700010101010101" pitchFamily="50" charset="-128"/>
              </a:rPr>
              <a:t>の消耗が</a:t>
            </a:r>
            <a:r>
              <a:rPr lang="ja-JP" altLang="en-US" sz="2400" dirty="0" smtClean="0">
                <a:latin typeface="ＤＦＰ中太丸ゴシック体" panose="020F0700010101010101" pitchFamily="50" charset="-128"/>
                <a:ea typeface="ＤＦＰ中太丸ゴシック体" panose="020F0700010101010101" pitchFamily="50" charset="-128"/>
              </a:rPr>
              <a:t>激し</a:t>
            </a:r>
            <a:r>
              <a:rPr lang="en-US" altLang="ja-JP" sz="2400" dirty="0" smtClean="0">
                <a:latin typeface="ＤＦＰ中太丸ゴシック体" panose="020F0700010101010101" pitchFamily="50" charset="-128"/>
                <a:ea typeface="ＤＦＰ中太丸ゴシック体" panose="020F0700010101010101" pitchFamily="50" charset="-128"/>
              </a:rPr>
              <a:t/>
            </a:r>
            <a:br>
              <a:rPr lang="en-US" altLang="ja-JP" sz="2400" dirty="0" smtClean="0">
                <a:latin typeface="ＤＦＰ中太丸ゴシック体" panose="020F0700010101010101" pitchFamily="50" charset="-128"/>
                <a:ea typeface="ＤＦＰ中太丸ゴシック体" panose="020F0700010101010101" pitchFamily="50" charset="-128"/>
              </a:rPr>
            </a:br>
            <a:r>
              <a:rPr lang="ja-JP" altLang="en-US" sz="2400" dirty="0" smtClean="0">
                <a:latin typeface="ＤＦＰ中太丸ゴシック体" panose="020F0700010101010101" pitchFamily="50" charset="-128"/>
                <a:ea typeface="ＤＦＰ中太丸ゴシック体" panose="020F0700010101010101" pitchFamily="50" charset="-128"/>
              </a:rPr>
              <a:t>くなることから，運動</a:t>
            </a:r>
            <a:r>
              <a:rPr lang="ja-JP" altLang="en-US" sz="2400" dirty="0">
                <a:latin typeface="ＤＦＰ中太丸ゴシック体" panose="020F0700010101010101" pitchFamily="50" charset="-128"/>
                <a:ea typeface="ＤＦＰ中太丸ゴシック体" panose="020F0700010101010101" pitchFamily="50" charset="-128"/>
              </a:rPr>
              <a:t>の合間</a:t>
            </a:r>
            <a:r>
              <a:rPr lang="ja-JP" altLang="en-US" sz="2400" dirty="0" smtClean="0">
                <a:latin typeface="ＤＦＰ中太丸ゴシック体" panose="020F0700010101010101" pitchFamily="50" charset="-128"/>
                <a:ea typeface="ＤＦＰ中太丸ゴシック体" panose="020F0700010101010101" pitchFamily="50" charset="-128"/>
              </a:rPr>
              <a:t>に</a:t>
            </a:r>
            <a:r>
              <a:rPr lang="en-US" altLang="ja-JP" sz="2400" dirty="0" smtClean="0">
                <a:latin typeface="ＤＦＰ中太丸ゴシック体" panose="020F0700010101010101" pitchFamily="50" charset="-128"/>
                <a:ea typeface="ＤＦＰ中太丸ゴシック体" panose="020F0700010101010101" pitchFamily="50" charset="-128"/>
              </a:rPr>
              <a:t/>
            </a:r>
            <a:br>
              <a:rPr lang="en-US" altLang="ja-JP" sz="2400" dirty="0" smtClean="0">
                <a:latin typeface="ＤＦＰ中太丸ゴシック体" panose="020F0700010101010101" pitchFamily="50" charset="-128"/>
                <a:ea typeface="ＤＦＰ中太丸ゴシック体" panose="020F0700010101010101" pitchFamily="50" charset="-128"/>
              </a:rPr>
            </a:br>
            <a:r>
              <a:rPr lang="ja-JP" altLang="en-US" sz="2400" dirty="0" smtClean="0">
                <a:latin typeface="ＤＦＰ中太丸ゴシック体" panose="020F0700010101010101" pitchFamily="50" charset="-128"/>
                <a:ea typeface="ＤＦＰ中太丸ゴシック体" panose="020F0700010101010101" pitchFamily="50" charset="-128"/>
              </a:rPr>
              <a:t>適度</a:t>
            </a:r>
            <a:r>
              <a:rPr lang="ja-JP" altLang="en-US" sz="2400" dirty="0">
                <a:latin typeface="ＤＦＰ中太丸ゴシック体" panose="020F0700010101010101" pitchFamily="50" charset="-128"/>
                <a:ea typeface="ＤＦＰ中太丸ゴシック体" panose="020F0700010101010101" pitchFamily="50" charset="-128"/>
              </a:rPr>
              <a:t>な水分を補給</a:t>
            </a:r>
            <a:r>
              <a:rPr lang="ja-JP" altLang="en-US" sz="2400" dirty="0" smtClean="0">
                <a:latin typeface="ＤＦＰ中太丸ゴシック体" panose="020F0700010101010101" pitchFamily="50" charset="-128"/>
                <a:ea typeface="ＤＦＰ中太丸ゴシック体" panose="020F0700010101010101" pitchFamily="50" charset="-128"/>
              </a:rPr>
              <a:t>することは，疲労</a:t>
            </a:r>
            <a:r>
              <a:rPr lang="ja-JP" altLang="en-US" sz="2400" dirty="0">
                <a:latin typeface="ＤＦＰ中太丸ゴシック体" panose="020F0700010101010101" pitchFamily="50" charset="-128"/>
                <a:ea typeface="ＤＦＰ中太丸ゴシック体" panose="020F0700010101010101" pitchFamily="50" charset="-128"/>
              </a:rPr>
              <a:t>の防止に</a:t>
            </a:r>
            <a:r>
              <a:rPr lang="ja-JP" altLang="en-US" sz="2400" dirty="0" smtClean="0">
                <a:latin typeface="ＤＦＰ中太丸ゴシック体" panose="020F0700010101010101" pitchFamily="50" charset="-128"/>
                <a:ea typeface="ＤＦＰ中太丸ゴシック体" panose="020F0700010101010101" pitchFamily="50" charset="-128"/>
              </a:rPr>
              <a:t>なり，運動</a:t>
            </a:r>
            <a:r>
              <a:rPr lang="ja-JP" altLang="en-US" sz="2400" dirty="0">
                <a:latin typeface="ＤＦＰ中太丸ゴシック体" panose="020F0700010101010101" pitchFamily="50" charset="-128"/>
                <a:ea typeface="ＤＦＰ中太丸ゴシック体" panose="020F0700010101010101" pitchFamily="50" charset="-128"/>
              </a:rPr>
              <a:t>機能の低下を防ぐ</a:t>
            </a:r>
            <a:r>
              <a:rPr lang="ja-JP" altLang="en-US" sz="2400" dirty="0" smtClean="0">
                <a:latin typeface="ＤＦＰ中太丸ゴシック体" panose="020F0700010101010101" pitchFamily="50" charset="-128"/>
                <a:ea typeface="ＤＦＰ中太丸ゴシック体" panose="020F0700010101010101" pitchFamily="50" charset="-128"/>
              </a:rPr>
              <a:t>のに役立ちます。</a:t>
            </a:r>
            <a:endParaRPr lang="ja-JP" altLang="en-US" sz="2400" dirty="0">
              <a:latin typeface="ＤＦＰ中太丸ゴシック体" panose="020F0700010101010101" pitchFamily="50" charset="-128"/>
              <a:ea typeface="ＤＦＰ中太丸ゴシック体" panose="020F0700010101010101" pitchFamily="50" charset="-128"/>
            </a:endParaRPr>
          </a:p>
        </p:txBody>
      </p:sp>
      <p:sp>
        <p:nvSpPr>
          <p:cNvPr id="5" name="タイトル 1"/>
          <p:cNvSpPr txBox="1">
            <a:spLocks/>
          </p:cNvSpPr>
          <p:nvPr/>
        </p:nvSpPr>
        <p:spPr>
          <a:xfrm>
            <a:off x="6294" y="104806"/>
            <a:ext cx="9144000" cy="1311869"/>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運動と水</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6" name="正方形/長方形 5"/>
          <p:cNvSpPr/>
          <p:nvPr/>
        </p:nvSpPr>
        <p:spPr>
          <a:xfrm>
            <a:off x="6294" y="1136065"/>
            <a:ext cx="9144000" cy="584775"/>
          </a:xfrm>
          <a:prstGeom prst="rect">
            <a:avLst/>
          </a:prstGeom>
        </p:spPr>
        <p:txBody>
          <a:bodyPr wrap="square">
            <a:spAutoFit/>
          </a:bodyPr>
          <a:lstStyle/>
          <a:p>
            <a:pPr algn="ctr"/>
            <a:r>
              <a:rPr lang="ja-JP" altLang="en-US" sz="3200" dirty="0">
                <a:solidFill>
                  <a:srgbClr val="FF0000"/>
                </a:solidFill>
                <a:latin typeface="ＤＦＰ中太丸ゴシック体" panose="020F0700010101010101" pitchFamily="50" charset="-128"/>
                <a:ea typeface="ＤＦＰ中太丸ゴシック体" panose="020F0700010101010101" pitchFamily="50" charset="-128"/>
              </a:rPr>
              <a:t>運動中にはこまめな水分補給を</a:t>
            </a:r>
          </a:p>
        </p:txBody>
      </p:sp>
      <p:pic>
        <p:nvPicPr>
          <p:cNvPr id="7" name="図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056382" y="2447933"/>
            <a:ext cx="3133414" cy="3217745"/>
          </a:xfrm>
          <a:prstGeom prst="rect">
            <a:avLst/>
          </a:prstGeom>
        </p:spPr>
      </p:pic>
    </p:spTree>
    <p:extLst>
      <p:ext uri="{BB962C8B-B14F-4D97-AF65-F5344CB8AC3E}">
        <p14:creationId xmlns:p14="http://schemas.microsoft.com/office/powerpoint/2010/main" val="23094955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6294" y="104806"/>
            <a:ext cx="9144000" cy="1311869"/>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経口補水液とスポーツ飲料</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5" name="正方形/長方形 4"/>
          <p:cNvSpPr/>
          <p:nvPr/>
        </p:nvSpPr>
        <p:spPr>
          <a:xfrm>
            <a:off x="360219" y="2226583"/>
            <a:ext cx="8506690" cy="4401205"/>
          </a:xfrm>
          <a:prstGeom prst="rect">
            <a:avLst/>
          </a:prstGeom>
          <a:solidFill>
            <a:srgbClr val="FFFF99"/>
          </a:solidFill>
          <a:ln>
            <a:solidFill>
              <a:schemeClr val="accent1">
                <a:shade val="50000"/>
              </a:schemeClr>
            </a:solidFill>
          </a:ln>
        </p:spPr>
        <p:txBody>
          <a:bodyPr wrap="square">
            <a:spAutoFit/>
          </a:bodyPr>
          <a:lstStyle/>
          <a:p>
            <a:pPr>
              <a:lnSpc>
                <a:spcPct val="125000"/>
              </a:lnSpc>
            </a:pPr>
            <a:r>
              <a:rPr lang="ja-JP" altLang="en-US" sz="2800" dirty="0" smtClean="0">
                <a:solidFill>
                  <a:srgbClr val="002060"/>
                </a:solidFill>
                <a:latin typeface="ＤＦＧ中丸ゴシック体" pitchFamily="50" charset="-128"/>
                <a:ea typeface="ＤＦＧ中丸ゴシック体" pitchFamily="50" charset="-128"/>
              </a:rPr>
              <a:t>脱水では，水分だけでなく電解質（</a:t>
            </a:r>
            <a:r>
              <a:rPr lang="en-US" altLang="ja-JP" sz="2800" dirty="0" err="1" smtClean="0">
                <a:solidFill>
                  <a:srgbClr val="002060"/>
                </a:solidFill>
                <a:latin typeface="ＤＦＧ中丸ゴシック体" pitchFamily="50" charset="-128"/>
                <a:ea typeface="ＤＦＧ中丸ゴシック体" pitchFamily="50" charset="-128"/>
              </a:rPr>
              <a:t>NaCl</a:t>
            </a:r>
            <a:r>
              <a:rPr lang="ja-JP" altLang="en-US" sz="2800" dirty="0" smtClean="0">
                <a:solidFill>
                  <a:srgbClr val="002060"/>
                </a:solidFill>
                <a:latin typeface="ＤＦＧ中丸ゴシック体" pitchFamily="50" charset="-128"/>
                <a:ea typeface="ＤＦＧ中丸ゴシック体" pitchFamily="50" charset="-128"/>
              </a:rPr>
              <a:t>＝塩分，</a:t>
            </a:r>
            <a:r>
              <a:rPr lang="en-US" altLang="ja-JP" sz="2800" dirty="0" smtClean="0">
                <a:solidFill>
                  <a:srgbClr val="002060"/>
                </a:solidFill>
                <a:latin typeface="ＤＦＧ中丸ゴシック体" pitchFamily="50" charset="-128"/>
                <a:ea typeface="ＤＦＧ中丸ゴシック体" pitchFamily="50" charset="-128"/>
              </a:rPr>
              <a:t>K</a:t>
            </a:r>
            <a:r>
              <a:rPr lang="ja-JP" altLang="en-US" sz="2800" dirty="0" smtClean="0">
                <a:solidFill>
                  <a:srgbClr val="002060"/>
                </a:solidFill>
                <a:latin typeface="ＤＦＧ中丸ゴシック体" pitchFamily="50" charset="-128"/>
                <a:ea typeface="ＤＦＧ中丸ゴシック体" pitchFamily="50" charset="-128"/>
              </a:rPr>
              <a:t>＝カリウム）も失われます。こうした脱水状態に陥った時，水だけを補給しても電解質を補うことは出来ません。</a:t>
            </a:r>
            <a:endParaRPr lang="en-US" altLang="ja-JP" sz="2800" dirty="0" smtClean="0">
              <a:solidFill>
                <a:srgbClr val="002060"/>
              </a:solidFill>
              <a:latin typeface="ＤＦＧ中丸ゴシック体" pitchFamily="50" charset="-128"/>
              <a:ea typeface="ＤＦＧ中丸ゴシック体" pitchFamily="50" charset="-128"/>
            </a:endParaRPr>
          </a:p>
          <a:p>
            <a:pPr>
              <a:lnSpc>
                <a:spcPct val="125000"/>
              </a:lnSpc>
            </a:pPr>
            <a:r>
              <a:rPr lang="ja-JP" altLang="en-US" sz="2800" dirty="0" smtClean="0">
                <a:solidFill>
                  <a:srgbClr val="002060"/>
                </a:solidFill>
                <a:latin typeface="ＤＦＧ中丸ゴシック体" pitchFamily="50" charset="-128"/>
                <a:ea typeface="ＤＦＧ中丸ゴシック体" pitchFamily="50" charset="-128"/>
              </a:rPr>
              <a:t>経口補水液には，数種類の電解質とブドウ糖などが含まれています。重要な電解質である</a:t>
            </a:r>
            <a:r>
              <a:rPr lang="en-US" altLang="ja-JP" sz="2800" dirty="0" smtClean="0">
                <a:solidFill>
                  <a:srgbClr val="002060"/>
                </a:solidFill>
                <a:latin typeface="ＤＦＧ中丸ゴシック体" pitchFamily="50" charset="-128"/>
                <a:ea typeface="ＤＦＧ中丸ゴシック体" pitchFamily="50" charset="-128"/>
              </a:rPr>
              <a:t>Na</a:t>
            </a:r>
            <a:r>
              <a:rPr lang="ja-JP" altLang="en-US" sz="2800" dirty="0" smtClean="0">
                <a:solidFill>
                  <a:srgbClr val="002060"/>
                </a:solidFill>
                <a:latin typeface="ＤＦＧ中丸ゴシック体" pitchFamily="50" charset="-128"/>
                <a:ea typeface="ＤＦＧ中丸ゴシック体" pitchFamily="50" charset="-128"/>
              </a:rPr>
              <a:t>イオンは，適度のブドウ糖がある方が身体に取り込まれやすくなるためで，経口補</a:t>
            </a:r>
            <a:r>
              <a:rPr lang="ja-JP" altLang="en-US" sz="2800" dirty="0">
                <a:solidFill>
                  <a:srgbClr val="002060"/>
                </a:solidFill>
                <a:latin typeface="ＤＦＧ中丸ゴシック体" pitchFamily="50" charset="-128"/>
                <a:ea typeface="ＤＦＧ中丸ゴシック体" pitchFamily="50" charset="-128"/>
              </a:rPr>
              <a:t>水液</a:t>
            </a:r>
            <a:r>
              <a:rPr lang="ja-JP" altLang="en-US" sz="2800" dirty="0" smtClean="0">
                <a:solidFill>
                  <a:srgbClr val="002060"/>
                </a:solidFill>
                <a:latin typeface="ＤＦＧ中丸ゴシック体" pitchFamily="50" charset="-128"/>
                <a:ea typeface="ＤＦＧ中丸ゴシック体" pitchFamily="50" charset="-128"/>
              </a:rPr>
              <a:t>は，その比率がちょうど良いバランスで作られているため，吸収に優れています。</a:t>
            </a:r>
            <a:endParaRPr lang="ja-JP" altLang="en-US" sz="2800" dirty="0">
              <a:solidFill>
                <a:srgbClr val="002060"/>
              </a:solidFill>
              <a:latin typeface="ＤＦＧ中丸ゴシック体" pitchFamily="50" charset="-128"/>
              <a:ea typeface="ＤＦＧ中丸ゴシック体" pitchFamily="50" charset="-128"/>
            </a:endParaRPr>
          </a:p>
        </p:txBody>
      </p:sp>
      <p:sp>
        <p:nvSpPr>
          <p:cNvPr id="7" name="テキスト ボックス 6"/>
          <p:cNvSpPr txBox="1"/>
          <p:nvPr/>
        </p:nvSpPr>
        <p:spPr>
          <a:xfrm>
            <a:off x="1250073" y="1167835"/>
            <a:ext cx="6656442" cy="954107"/>
          </a:xfrm>
          <a:prstGeom prst="rect">
            <a:avLst/>
          </a:prstGeom>
          <a:noFill/>
        </p:spPr>
        <p:txBody>
          <a:bodyPr wrap="square" rtlCol="0">
            <a:spAutoFit/>
          </a:bodyPr>
          <a:lstStyle/>
          <a:p>
            <a:pPr algn="l">
              <a:spcBef>
                <a:spcPct val="0"/>
              </a:spcBef>
            </a:pPr>
            <a:r>
              <a:rPr kumimoji="1" lang="ja-JP" altLang="en-US" sz="2800" dirty="0" smtClean="0">
                <a:solidFill>
                  <a:srgbClr val="FF0000"/>
                </a:solidFill>
                <a:latin typeface="ＤＦＰ中太丸ゴシック体" panose="020F0700010101010101" pitchFamily="50" charset="-128"/>
                <a:ea typeface="ＤＦＰ中太丸ゴシック体" panose="020F0700010101010101" pitchFamily="50" charset="-128"/>
              </a:rPr>
              <a:t>厚生労働省と日本体育協会が熱中症予防に推奨する</a:t>
            </a:r>
            <a:r>
              <a:rPr kumimoji="1" lang="en-US" altLang="ja-JP" sz="2800" dirty="0" smtClean="0">
                <a:solidFill>
                  <a:srgbClr val="FF0000"/>
                </a:solidFill>
                <a:latin typeface="ＤＦＰ中太丸ゴシック体" panose="020F0700010101010101" pitchFamily="50" charset="-128"/>
                <a:ea typeface="ＤＦＰ中太丸ゴシック体" panose="020F0700010101010101" pitchFamily="50" charset="-128"/>
              </a:rPr>
              <a:t>Na</a:t>
            </a:r>
            <a:r>
              <a:rPr kumimoji="1" lang="ja-JP" altLang="en-US" sz="2800" dirty="0" smtClean="0">
                <a:solidFill>
                  <a:srgbClr val="FF0000"/>
                </a:solidFill>
                <a:latin typeface="ＤＦＰ中太丸ゴシック体" panose="020F0700010101010101" pitchFamily="50" charset="-128"/>
                <a:ea typeface="ＤＦＰ中太丸ゴシック体" panose="020F0700010101010101" pitchFamily="50" charset="-128"/>
              </a:rPr>
              <a:t>含有量は</a:t>
            </a:r>
            <a:r>
              <a:rPr kumimoji="1" lang="en-US" altLang="ja-JP" sz="2800" dirty="0" smtClean="0">
                <a:solidFill>
                  <a:srgbClr val="FF0000"/>
                </a:solidFill>
                <a:latin typeface="ＤＦＰ中太丸ゴシック体" panose="020F0700010101010101" pitchFamily="50" charset="-128"/>
                <a:ea typeface="ＤＦＰ中太丸ゴシック体" panose="020F0700010101010101" pitchFamily="50" charset="-128"/>
              </a:rPr>
              <a:t>80mg</a:t>
            </a:r>
            <a:r>
              <a:rPr kumimoji="1" lang="ja-JP" altLang="en-US" sz="2800" dirty="0" smtClean="0">
                <a:solidFill>
                  <a:srgbClr val="FF0000"/>
                </a:solidFill>
                <a:latin typeface="ＤＦＰ中太丸ゴシック体" panose="020F0700010101010101" pitchFamily="50" charset="-128"/>
                <a:ea typeface="ＤＦＰ中太丸ゴシック体" panose="020F0700010101010101" pitchFamily="50" charset="-128"/>
              </a:rPr>
              <a:t>／</a:t>
            </a:r>
            <a:r>
              <a:rPr kumimoji="1" lang="en-US" altLang="ja-JP" sz="2800" dirty="0" smtClean="0">
                <a:solidFill>
                  <a:srgbClr val="FF0000"/>
                </a:solidFill>
                <a:latin typeface="ＤＦＰ中太丸ゴシック体" panose="020F0700010101010101" pitchFamily="50" charset="-128"/>
                <a:ea typeface="ＤＦＰ中太丸ゴシック体" panose="020F0700010101010101" pitchFamily="50" charset="-128"/>
              </a:rPr>
              <a:t>100ml</a:t>
            </a:r>
            <a:endParaRPr kumimoji="1" lang="ja-JP" altLang="en-US" sz="2800" dirty="0">
              <a:solidFill>
                <a:srgbClr val="FF0000"/>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24834119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570160" y="1210445"/>
            <a:ext cx="6202979" cy="584775"/>
          </a:xfrm>
          <a:prstGeom prst="rect">
            <a:avLst/>
          </a:prstGeom>
          <a:noFill/>
        </p:spPr>
        <p:txBody>
          <a:bodyPr wrap="square" rtlCol="0">
            <a:spAutoFit/>
          </a:bodyPr>
          <a:lstStyle/>
          <a:p>
            <a:pPr algn="ctr" fontAlgn="base">
              <a:spcBef>
                <a:spcPct val="0"/>
              </a:spcBef>
              <a:spcAft>
                <a:spcPct val="0"/>
              </a:spcAft>
            </a:pPr>
            <a:r>
              <a:rPr lang="ja-JP" altLang="en-US" sz="3200" b="1" dirty="0">
                <a:solidFill>
                  <a:srgbClr val="FF0000"/>
                </a:solidFill>
                <a:latin typeface="ＤＦＰ中太丸ゴシック体" panose="020F0700010101010101" pitchFamily="50" charset="-128"/>
                <a:ea typeface="ＤＦＰ中太丸ゴシック体" panose="020F0700010101010101" pitchFamily="50" charset="-128"/>
              </a:rPr>
              <a:t>気をつけよう！塩分の摂りすぎ</a:t>
            </a:r>
          </a:p>
        </p:txBody>
      </p:sp>
      <p:sp>
        <p:nvSpPr>
          <p:cNvPr id="5" name="テキスト ボックス 4"/>
          <p:cNvSpPr txBox="1"/>
          <p:nvPr/>
        </p:nvSpPr>
        <p:spPr>
          <a:xfrm>
            <a:off x="386860" y="1928114"/>
            <a:ext cx="8405447" cy="1569660"/>
          </a:xfrm>
          <a:prstGeom prst="rect">
            <a:avLst/>
          </a:prstGeom>
          <a:solidFill>
            <a:schemeClr val="bg1"/>
          </a:solidFill>
          <a:ln>
            <a:solidFill>
              <a:srgbClr val="0070C0"/>
            </a:solidFill>
          </a:ln>
        </p:spPr>
        <p:txBody>
          <a:bodyPr wrap="square" rtlCol="0">
            <a:spAutoFit/>
          </a:bodyPr>
          <a:lstStyle/>
          <a:p>
            <a:pPr fontAlgn="base">
              <a:spcBef>
                <a:spcPct val="0"/>
              </a:spcBef>
              <a:spcAft>
                <a:spcPct val="0"/>
              </a:spcAft>
            </a:pP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sz="2400" dirty="0">
                <a:solidFill>
                  <a:srgbClr val="002060"/>
                </a:solidFill>
                <a:latin typeface="ＤＦＰ中太丸ゴシック体" panose="020F0700010101010101" pitchFamily="50" charset="-128"/>
                <a:ea typeface="ＤＦＰ中太丸ゴシック体" panose="020F0700010101010101" pitchFamily="50" charset="-128"/>
              </a:rPr>
              <a:t>5</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時間，蒸し暑い</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部屋で普段通りの生活をした</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時，汗</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を</a:t>
            </a:r>
            <a:r>
              <a:rPr lang="ja-JP" altLang="en-US" sz="2400" dirty="0" err="1" smtClean="0">
                <a:solidFill>
                  <a:srgbClr val="002060"/>
                </a:solidFill>
                <a:latin typeface="ＤＦＰ中太丸ゴシック体" panose="020F0700010101010101" pitchFamily="50" charset="-128"/>
                <a:ea typeface="ＤＦＰ中太丸ゴシック体" panose="020F0700010101010101" pitchFamily="50" charset="-128"/>
              </a:rPr>
              <a:t>か</a:t>
            </a:r>
            <a:r>
              <a:rPr lang="en-US" altLang="ja-JP" sz="2400"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2400"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　いて出て行く</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塩分は </a:t>
            </a:r>
            <a:r>
              <a:rPr lang="ja-JP" altLang="en-US" sz="2400" b="1" u="sng" dirty="0">
                <a:solidFill>
                  <a:srgbClr val="FF0000"/>
                </a:solidFill>
                <a:latin typeface="ＤＦＰ中太丸ゴシック体" panose="020F0700010101010101" pitchFamily="50" charset="-128"/>
                <a:ea typeface="ＤＦＰ中太丸ゴシック体" panose="020F0700010101010101" pitchFamily="50" charset="-128"/>
              </a:rPr>
              <a:t>２ｇ</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 程度</a:t>
            </a:r>
            <a:endParaRPr lang="en-US" altLang="ja-JP" sz="2400" dirty="0">
              <a:solidFill>
                <a:srgbClr val="002060"/>
              </a:solidFill>
              <a:latin typeface="ＤＦＰ中太丸ゴシック体" panose="020F0700010101010101" pitchFamily="50" charset="-128"/>
              <a:ea typeface="ＤＦＰ中太丸ゴシック体" panose="020F0700010101010101" pitchFamily="50" charset="-128"/>
            </a:endParaRPr>
          </a:p>
          <a:p>
            <a:pPr fontAlgn="base">
              <a:spcBef>
                <a:spcPct val="0"/>
              </a:spcBef>
              <a:spcAft>
                <a:spcPct val="0"/>
              </a:spcAft>
            </a:pP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sz="2400" dirty="0">
                <a:solidFill>
                  <a:srgbClr val="002060"/>
                </a:solidFill>
                <a:latin typeface="ＤＦＰ中太丸ゴシック体" panose="020F0700010101010101" pitchFamily="50" charset="-128"/>
                <a:ea typeface="ＤＦＰ中太丸ゴシック体" panose="020F0700010101010101" pitchFamily="50" charset="-128"/>
              </a:rPr>
              <a:t>2</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時間</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程度，サッカー</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など激しい運動をした</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時，体外</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に</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出</a:t>
            </a:r>
            <a:r>
              <a:rPr lang="en-US" altLang="ja-JP" sz="2400"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2400"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　</a:t>
            </a:r>
            <a:r>
              <a:rPr lang="ja-JP" altLang="en-US" sz="2400" dirty="0" err="1" smtClean="0">
                <a:solidFill>
                  <a:srgbClr val="002060"/>
                </a:solidFill>
                <a:latin typeface="ＤＦＰ中太丸ゴシック体" panose="020F0700010101010101" pitchFamily="50" charset="-128"/>
                <a:ea typeface="ＤＦＰ中太丸ゴシック体" panose="020F0700010101010101" pitchFamily="50" charset="-128"/>
              </a:rPr>
              <a:t>て</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いく</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塩分は </a:t>
            </a:r>
            <a:r>
              <a:rPr lang="ja-JP" altLang="en-US" sz="2400" b="1" u="sng" dirty="0">
                <a:solidFill>
                  <a:srgbClr val="FF0000"/>
                </a:solidFill>
                <a:latin typeface="ＤＦＰ中太丸ゴシック体" panose="020F0700010101010101" pitchFamily="50" charset="-128"/>
                <a:ea typeface="ＤＦＰ中太丸ゴシック体" panose="020F0700010101010101" pitchFamily="50" charset="-128"/>
              </a:rPr>
              <a:t>１０ｇ</a:t>
            </a:r>
            <a:r>
              <a:rPr lang="ja-JP" altLang="en-US" sz="2400" dirty="0">
                <a:solidFill>
                  <a:srgbClr val="FF0000"/>
                </a:solidFill>
                <a:latin typeface="ＤＦＰ中太丸ゴシック体" panose="020F0700010101010101" pitchFamily="50" charset="-128"/>
                <a:ea typeface="ＤＦＰ中太丸ゴシック体" panose="020F0700010101010101" pitchFamily="50" charset="-128"/>
              </a:rPr>
              <a:t> </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程度</a:t>
            </a:r>
          </a:p>
        </p:txBody>
      </p:sp>
      <p:sp>
        <p:nvSpPr>
          <p:cNvPr id="6" name="テキスト ボックス 5"/>
          <p:cNvSpPr txBox="1"/>
          <p:nvPr/>
        </p:nvSpPr>
        <p:spPr>
          <a:xfrm>
            <a:off x="386860" y="3497774"/>
            <a:ext cx="8405447" cy="2000548"/>
          </a:xfrm>
          <a:prstGeom prst="rect">
            <a:avLst/>
          </a:prstGeom>
          <a:solidFill>
            <a:srgbClr val="FFFF99"/>
          </a:solidFill>
          <a:ln>
            <a:solidFill>
              <a:srgbClr val="0070C0"/>
            </a:solidFill>
          </a:ln>
        </p:spPr>
        <p:txBody>
          <a:bodyPr wrap="square" rtlCol="0">
            <a:spAutoFit/>
          </a:bodyPr>
          <a:lstStyle/>
          <a:p>
            <a:pPr fontAlgn="base">
              <a:spcBef>
                <a:spcPct val="0"/>
              </a:spcBef>
              <a:spcAft>
                <a:spcPct val="0"/>
              </a:spcAft>
            </a:pPr>
            <a:r>
              <a:rPr lang="ja-JP" altLang="en-US" sz="3200"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　□</a:t>
            </a:r>
            <a:r>
              <a:rPr lang="ja-JP" altLang="en-US" sz="3200" u="sng" dirty="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大量の汗をかく時</a:t>
            </a:r>
            <a:endParaRPr lang="en-US" altLang="ja-JP" sz="3200" u="sng" dirty="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a:p>
            <a:pPr fontAlgn="base">
              <a:spcBef>
                <a:spcPct val="0"/>
              </a:spcBef>
              <a:spcAft>
                <a:spcPct val="0"/>
              </a:spcAft>
            </a:pPr>
            <a:r>
              <a:rPr lang="ja-JP" altLang="en-US" sz="2800" dirty="0">
                <a:solidFill>
                  <a:srgbClr val="FF6702"/>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　　</a:t>
            </a:r>
            <a:r>
              <a:rPr lang="ja-JP" altLang="en-US" sz="3200" dirty="0">
                <a:solidFill>
                  <a:srgbClr val="C000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塩分の補給が</a:t>
            </a:r>
            <a:r>
              <a:rPr lang="ja-JP" altLang="en-US" sz="3200" dirty="0" smtClean="0">
                <a:solidFill>
                  <a:srgbClr val="C000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大切</a:t>
            </a:r>
            <a:endParaRPr lang="en-US" altLang="ja-JP" sz="3200" dirty="0">
              <a:solidFill>
                <a:srgbClr val="C000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a:p>
            <a:pPr fontAlgn="base">
              <a:spcBef>
                <a:spcPct val="0"/>
              </a:spcBef>
              <a:spcAft>
                <a:spcPct val="0"/>
              </a:spcAft>
            </a:pPr>
            <a:r>
              <a:rPr lang="ja-JP" altLang="en-US" sz="3200"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　□</a:t>
            </a:r>
            <a:r>
              <a:rPr lang="ja-JP" altLang="en-US" sz="3200" u="sng" dirty="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日常生活では</a:t>
            </a:r>
            <a:endParaRPr lang="en-US" altLang="ja-JP" sz="3200" u="sng" dirty="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a:p>
            <a:pPr fontAlgn="base">
              <a:spcBef>
                <a:spcPct val="0"/>
              </a:spcBef>
              <a:spcAft>
                <a:spcPct val="0"/>
              </a:spcAft>
            </a:pPr>
            <a:r>
              <a:rPr lang="ja-JP" altLang="en-US" sz="2800" dirty="0">
                <a:solidFill>
                  <a:srgbClr val="FF6702"/>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　　</a:t>
            </a:r>
            <a:r>
              <a:rPr lang="ja-JP" altLang="en-US" sz="2800" dirty="0">
                <a:solidFill>
                  <a:srgbClr val="C000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塩分は食事等で</a:t>
            </a:r>
            <a:r>
              <a:rPr lang="ja-JP" altLang="en-US" sz="2800" dirty="0" smtClean="0">
                <a:solidFill>
                  <a:srgbClr val="C000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十分，こまめ</a:t>
            </a:r>
            <a:r>
              <a:rPr lang="ja-JP" altLang="en-US" sz="2800" dirty="0">
                <a:solidFill>
                  <a:srgbClr val="C000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な水分</a:t>
            </a:r>
            <a:r>
              <a:rPr lang="ja-JP" altLang="en-US" sz="2800" dirty="0" smtClean="0">
                <a:solidFill>
                  <a:srgbClr val="C000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補給が大切</a:t>
            </a:r>
            <a:endParaRPr lang="ja-JP" altLang="en-US" sz="2800" dirty="0">
              <a:solidFill>
                <a:srgbClr val="C000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p:txBody>
      </p:sp>
      <p:sp>
        <p:nvSpPr>
          <p:cNvPr id="7" name="テキスト ボックス 6"/>
          <p:cNvSpPr txBox="1"/>
          <p:nvPr/>
        </p:nvSpPr>
        <p:spPr>
          <a:xfrm>
            <a:off x="386860" y="5498322"/>
            <a:ext cx="8405447" cy="944489"/>
          </a:xfrm>
          <a:prstGeom prst="rect">
            <a:avLst/>
          </a:prstGeom>
          <a:solidFill>
            <a:schemeClr val="bg1"/>
          </a:solidFill>
          <a:ln w="19050">
            <a:solidFill>
              <a:srgbClr val="0070C0"/>
            </a:solidFill>
          </a:ln>
        </p:spPr>
        <p:txBody>
          <a:bodyPr wrap="square" rtlCol="0">
            <a:spAutoFit/>
          </a:bodyPr>
          <a:lstStyle/>
          <a:p>
            <a:pPr fontAlgn="base">
              <a:spcBef>
                <a:spcPct val="0"/>
              </a:spcBef>
              <a:spcAft>
                <a:spcPct val="0"/>
              </a:spcAft>
            </a:pPr>
            <a:r>
              <a:rPr lang="en-US" altLang="ja-JP" sz="1846" b="1" dirty="0">
                <a:solidFill>
                  <a:srgbClr val="333300"/>
                </a:solidFill>
                <a:latin typeface="ＭＳ Ｐゴシック" charset="-128"/>
                <a:ea typeface="ＭＳ Ｐゴシック" charset="-128"/>
              </a:rPr>
              <a:t>※</a:t>
            </a:r>
            <a:r>
              <a:rPr lang="ja-JP" altLang="en-US" sz="1846" b="1" dirty="0">
                <a:solidFill>
                  <a:srgbClr val="333300"/>
                </a:solidFill>
                <a:latin typeface="ＭＳ Ｐゴシック" charset="-128"/>
                <a:ea typeface="ＭＳ Ｐゴシック" charset="-128"/>
              </a:rPr>
              <a:t>日本人の</a:t>
            </a:r>
            <a:r>
              <a:rPr lang="en-US" altLang="ja-JP" sz="1846" b="1" dirty="0">
                <a:solidFill>
                  <a:srgbClr val="333300"/>
                </a:solidFill>
                <a:latin typeface="ＭＳ Ｐゴシック" charset="-128"/>
                <a:ea typeface="ＭＳ Ｐゴシック" charset="-128"/>
              </a:rPr>
              <a:t>1</a:t>
            </a:r>
            <a:r>
              <a:rPr lang="ja-JP" altLang="en-US" sz="1846" b="1" dirty="0">
                <a:solidFill>
                  <a:srgbClr val="333300"/>
                </a:solidFill>
                <a:latin typeface="ＭＳ Ｐゴシック" charset="-128"/>
                <a:ea typeface="ＭＳ Ｐゴシック" charset="-128"/>
              </a:rPr>
              <a:t>日平均塩分摂取量は「</a:t>
            </a:r>
            <a:r>
              <a:rPr lang="en-US" altLang="ja-JP" sz="1846" b="1" dirty="0">
                <a:solidFill>
                  <a:srgbClr val="333300"/>
                </a:solidFill>
                <a:latin typeface="ＭＳ Ｐゴシック" charset="-128"/>
                <a:ea typeface="ＭＳ Ｐゴシック" charset="-128"/>
              </a:rPr>
              <a:t>10.7</a:t>
            </a:r>
            <a:r>
              <a:rPr lang="ja-JP" altLang="en-US" sz="1846" b="1" dirty="0">
                <a:solidFill>
                  <a:srgbClr val="333300"/>
                </a:solidFill>
                <a:latin typeface="ＭＳ Ｐゴシック" charset="-128"/>
                <a:ea typeface="ＭＳ Ｐゴシック" charset="-128"/>
              </a:rPr>
              <a:t>ｇ</a:t>
            </a:r>
            <a:r>
              <a:rPr lang="ja-JP" altLang="en-US" sz="1846" b="1" dirty="0" smtClean="0">
                <a:solidFill>
                  <a:srgbClr val="333300"/>
                </a:solidFill>
                <a:latin typeface="ＭＳ Ｐゴシック" charset="-128"/>
                <a:ea typeface="ＭＳ Ｐゴシック" charset="-128"/>
              </a:rPr>
              <a:t>」，一日</a:t>
            </a:r>
            <a:r>
              <a:rPr lang="en-US" altLang="ja-JP" sz="1846" b="1" dirty="0">
                <a:solidFill>
                  <a:srgbClr val="333300"/>
                </a:solidFill>
                <a:latin typeface="ＭＳ Ｐゴシック" charset="-128"/>
                <a:ea typeface="ＭＳ Ｐゴシック" charset="-128"/>
              </a:rPr>
              <a:t>2</a:t>
            </a:r>
            <a:r>
              <a:rPr lang="ja-JP" altLang="en-US" sz="1846" b="1" dirty="0">
                <a:solidFill>
                  <a:srgbClr val="333300"/>
                </a:solidFill>
                <a:latin typeface="ＭＳ Ｐゴシック" charset="-128"/>
                <a:ea typeface="ＭＳ Ｐゴシック" charset="-128"/>
              </a:rPr>
              <a:t>～</a:t>
            </a:r>
            <a:r>
              <a:rPr lang="en-US" altLang="ja-JP" sz="1846" b="1" dirty="0">
                <a:solidFill>
                  <a:srgbClr val="333300"/>
                </a:solidFill>
                <a:latin typeface="ＭＳ Ｐゴシック" charset="-128"/>
                <a:ea typeface="ＭＳ Ｐゴシック" charset="-128"/>
              </a:rPr>
              <a:t>3g</a:t>
            </a:r>
            <a:r>
              <a:rPr lang="ja-JP" altLang="en-US" sz="1846" b="1" dirty="0">
                <a:solidFill>
                  <a:srgbClr val="333300"/>
                </a:solidFill>
                <a:latin typeface="ＭＳ Ｐゴシック" charset="-128"/>
                <a:ea typeface="ＭＳ Ｐゴシック" charset="-128"/>
              </a:rPr>
              <a:t>あれば</a:t>
            </a:r>
            <a:r>
              <a:rPr lang="ja-JP" altLang="en-US" sz="1846" b="1" dirty="0" smtClean="0">
                <a:solidFill>
                  <a:srgbClr val="333300"/>
                </a:solidFill>
                <a:latin typeface="ＭＳ Ｐゴシック" charset="-128"/>
                <a:ea typeface="ＭＳ Ｐゴシック" charset="-128"/>
              </a:rPr>
              <a:t>塩分</a:t>
            </a:r>
            <a:r>
              <a:rPr lang="ja-JP" altLang="en-US" sz="1846" b="1" dirty="0">
                <a:solidFill>
                  <a:srgbClr val="333300"/>
                </a:solidFill>
                <a:latin typeface="ＭＳ Ｐゴシック" charset="-128"/>
                <a:ea typeface="ＭＳ Ｐゴシック" charset="-128"/>
              </a:rPr>
              <a:t>は十分なこと</a:t>
            </a:r>
            <a:r>
              <a:rPr lang="ja-JP" altLang="en-US" sz="1846" b="1" dirty="0" smtClean="0">
                <a:solidFill>
                  <a:srgbClr val="333300"/>
                </a:solidFill>
                <a:latin typeface="ＭＳ Ｐゴシック" charset="-128"/>
                <a:ea typeface="ＭＳ Ｐゴシック" charset="-128"/>
              </a:rPr>
              <a:t>か</a:t>
            </a:r>
            <a:r>
              <a:rPr lang="en-US" altLang="ja-JP" sz="1846" b="1" dirty="0" smtClean="0">
                <a:solidFill>
                  <a:srgbClr val="333300"/>
                </a:solidFill>
                <a:latin typeface="ＭＳ Ｐゴシック" charset="-128"/>
                <a:ea typeface="ＭＳ Ｐゴシック" charset="-128"/>
              </a:rPr>
              <a:t/>
            </a:r>
            <a:br>
              <a:rPr lang="en-US" altLang="ja-JP" sz="1846" b="1" dirty="0" smtClean="0">
                <a:solidFill>
                  <a:srgbClr val="333300"/>
                </a:solidFill>
                <a:latin typeface="ＭＳ Ｐゴシック" charset="-128"/>
                <a:ea typeface="ＭＳ Ｐゴシック" charset="-128"/>
              </a:rPr>
            </a:br>
            <a:r>
              <a:rPr lang="ja-JP" altLang="en-US" sz="1846" b="1" dirty="0" smtClean="0">
                <a:solidFill>
                  <a:srgbClr val="333300"/>
                </a:solidFill>
                <a:latin typeface="ＭＳ Ｐゴシック" charset="-128"/>
                <a:ea typeface="ＭＳ Ｐゴシック" charset="-128"/>
              </a:rPr>
              <a:t>　　ら，塩分</a:t>
            </a:r>
            <a:r>
              <a:rPr lang="ja-JP" altLang="en-US" sz="1846" b="1" dirty="0">
                <a:solidFill>
                  <a:srgbClr val="333300"/>
                </a:solidFill>
                <a:latin typeface="ＭＳ Ｐゴシック" charset="-128"/>
                <a:ea typeface="ＭＳ Ｐゴシック" charset="-128"/>
              </a:rPr>
              <a:t>を取りすぎると高血圧や腎臓病</a:t>
            </a:r>
            <a:r>
              <a:rPr lang="ja-JP" altLang="en-US" sz="1846" b="1" dirty="0" smtClean="0">
                <a:solidFill>
                  <a:srgbClr val="333300"/>
                </a:solidFill>
                <a:latin typeface="ＭＳ Ｐゴシック" charset="-128"/>
                <a:ea typeface="ＭＳ Ｐゴシック" charset="-128"/>
              </a:rPr>
              <a:t>などの</a:t>
            </a:r>
            <a:r>
              <a:rPr lang="ja-JP" altLang="en-US" sz="1846" b="1" dirty="0">
                <a:solidFill>
                  <a:srgbClr val="333300"/>
                </a:solidFill>
                <a:latin typeface="ＭＳ Ｐゴシック" charset="-128"/>
                <a:ea typeface="ＭＳ Ｐゴシック" charset="-128"/>
              </a:rPr>
              <a:t>危険が高まることが</a:t>
            </a:r>
            <a:r>
              <a:rPr lang="ja-JP" altLang="en-US" sz="1846" b="1" dirty="0" smtClean="0">
                <a:solidFill>
                  <a:srgbClr val="333300"/>
                </a:solidFill>
                <a:latin typeface="ＭＳ Ｐゴシック" charset="-128"/>
                <a:ea typeface="ＭＳ Ｐゴシック" charset="-128"/>
              </a:rPr>
              <a:t>ある。</a:t>
            </a:r>
            <a:endParaRPr lang="en-US" altLang="ja-JP" sz="1846" b="1" dirty="0" smtClean="0">
              <a:solidFill>
                <a:srgbClr val="333300"/>
              </a:solidFill>
              <a:latin typeface="ＭＳ Ｐゴシック" charset="-128"/>
              <a:ea typeface="ＭＳ Ｐゴシック" charset="-128"/>
            </a:endParaRPr>
          </a:p>
          <a:p>
            <a:pPr fontAlgn="base">
              <a:spcBef>
                <a:spcPct val="0"/>
              </a:spcBef>
              <a:spcAft>
                <a:spcPct val="0"/>
              </a:spcAft>
            </a:pPr>
            <a:r>
              <a:rPr lang="ja-JP" altLang="en-US" sz="1846" b="1" dirty="0" smtClean="0">
                <a:solidFill>
                  <a:srgbClr val="333300"/>
                </a:solidFill>
                <a:latin typeface="ＭＳ Ｐゴシック" charset="-128"/>
                <a:ea typeface="ＭＳ Ｐゴシック" charset="-128"/>
              </a:rPr>
              <a:t>　　特</a:t>
            </a:r>
            <a:r>
              <a:rPr lang="ja-JP" altLang="en-US" sz="1846" b="1" dirty="0">
                <a:solidFill>
                  <a:srgbClr val="333300"/>
                </a:solidFill>
                <a:latin typeface="ＭＳ Ｐゴシック" charset="-128"/>
                <a:ea typeface="ＭＳ Ｐゴシック" charset="-128"/>
              </a:rPr>
              <a:t>に高齢者の方はあまり大汗は</a:t>
            </a:r>
            <a:r>
              <a:rPr lang="ja-JP" altLang="en-US" sz="1846" b="1" dirty="0" smtClean="0">
                <a:solidFill>
                  <a:srgbClr val="333300"/>
                </a:solidFill>
                <a:latin typeface="ＭＳ Ｐゴシック" charset="-128"/>
                <a:ea typeface="ＭＳ Ｐゴシック" charset="-128"/>
              </a:rPr>
              <a:t>かかないことからも注意</a:t>
            </a:r>
            <a:r>
              <a:rPr lang="ja-JP" altLang="en-US" sz="1846" b="1" dirty="0">
                <a:solidFill>
                  <a:srgbClr val="333300"/>
                </a:solidFill>
                <a:latin typeface="ＭＳ Ｐゴシック" charset="-128"/>
                <a:ea typeface="ＭＳ Ｐゴシック" charset="-128"/>
              </a:rPr>
              <a:t>が必要です。</a:t>
            </a:r>
          </a:p>
        </p:txBody>
      </p:sp>
      <p:sp>
        <p:nvSpPr>
          <p:cNvPr id="8" name="タイトル 1"/>
          <p:cNvSpPr txBox="1">
            <a:spLocks/>
          </p:cNvSpPr>
          <p:nvPr/>
        </p:nvSpPr>
        <p:spPr>
          <a:xfrm>
            <a:off x="0" y="136059"/>
            <a:ext cx="9144000" cy="1311869"/>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間違った熱中症対策</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9" name="正方形/長方形 8"/>
          <p:cNvSpPr/>
          <p:nvPr/>
        </p:nvSpPr>
        <p:spPr bwMode="auto">
          <a:xfrm>
            <a:off x="938337" y="1928114"/>
            <a:ext cx="7466627" cy="3144927"/>
          </a:xfrm>
          <a:prstGeom prst="rect">
            <a:avLst/>
          </a:prstGeom>
          <a:noFill/>
          <a:ln w="57150" cap="flat" cmpd="thinThick"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342900" marR="0" indent="-342900" algn="l" defTabSz="914400" rtl="0" eaLnBrk="1" fontAlgn="base" latinLnBrk="0" hangingPunct="1">
              <a:lnSpc>
                <a:spcPct val="100000"/>
              </a:lnSpc>
              <a:spcBef>
                <a:spcPct val="50000"/>
              </a:spcBef>
              <a:spcAft>
                <a:spcPct val="0"/>
              </a:spcAft>
              <a:buClrTx/>
              <a:buSzTx/>
              <a:buFontTx/>
              <a:buNone/>
              <a:tabLst/>
            </a:pPr>
            <a:endParaRPr kumimoji="0" lang="ja-JP" altLang="en-US" sz="2000" b="0" i="0" u="none" strike="noStrike" cap="none" normalizeH="0" baseline="0" smtClean="0">
              <a:ln>
                <a:noFill/>
              </a:ln>
              <a:solidFill>
                <a:srgbClr val="003E00"/>
              </a:solidFill>
              <a:effectLst/>
              <a:latin typeface="Trebuchet MS" pitchFamily="34" charset="0"/>
              <a:ea typeface="ＤＦＰ太丸ゴシック体" pitchFamily="50" charset="-128"/>
            </a:endParaRPr>
          </a:p>
        </p:txBody>
      </p:sp>
    </p:spTree>
    <p:extLst>
      <p:ext uri="{BB962C8B-B14F-4D97-AF65-F5344CB8AC3E}">
        <p14:creationId xmlns:p14="http://schemas.microsoft.com/office/powerpoint/2010/main" val="12001442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6294" y="104806"/>
            <a:ext cx="9144000" cy="1311869"/>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水の特質</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grpSp>
        <p:nvGrpSpPr>
          <p:cNvPr id="10" name="グループ化 9"/>
          <p:cNvGrpSpPr/>
          <p:nvPr/>
        </p:nvGrpSpPr>
        <p:grpSpPr>
          <a:xfrm>
            <a:off x="471055" y="2526623"/>
            <a:ext cx="4320201" cy="2758832"/>
            <a:chOff x="538620" y="2367420"/>
            <a:chExt cx="4415455" cy="2790793"/>
          </a:xfrm>
        </p:grpSpPr>
        <p:pic>
          <p:nvPicPr>
            <p:cNvPr id="5" name="図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8620" y="2367420"/>
              <a:ext cx="4411488" cy="2790793"/>
            </a:xfrm>
            <a:prstGeom prst="rect">
              <a:avLst/>
            </a:prstGeom>
          </p:spPr>
        </p:pic>
        <p:pic>
          <p:nvPicPr>
            <p:cNvPr id="8" name="図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85035" y="2367420"/>
              <a:ext cx="1969040" cy="1415440"/>
            </a:xfrm>
            <a:prstGeom prst="rect">
              <a:avLst/>
            </a:prstGeom>
          </p:spPr>
        </p:pic>
      </p:grpSp>
      <p:sp>
        <p:nvSpPr>
          <p:cNvPr id="11" name="テキスト ボックス 10"/>
          <p:cNvSpPr txBox="1"/>
          <p:nvPr/>
        </p:nvSpPr>
        <p:spPr>
          <a:xfrm>
            <a:off x="1056285" y="3085835"/>
            <a:ext cx="1381777" cy="378776"/>
          </a:xfrm>
          <a:prstGeom prst="rect">
            <a:avLst/>
          </a:prstGeom>
          <a:noFill/>
        </p:spPr>
        <p:txBody>
          <a:bodyPr wrap="square" rtlCol="0">
            <a:spAutoFit/>
          </a:bodyPr>
          <a:lstStyle/>
          <a:p>
            <a:pPr algn="ctr"/>
            <a:r>
              <a:rPr kumimoji="1" lang="ja-JP" altLang="en-US" b="1" dirty="0" smtClean="0">
                <a:solidFill>
                  <a:schemeClr val="bg1"/>
                </a:solidFill>
                <a:latin typeface="ＤＦＰ中太丸ゴシック体" panose="020F0700010101010101" pitchFamily="50" charset="-128"/>
                <a:ea typeface="ＤＦＰ中太丸ゴシック体" panose="020F0700010101010101" pitchFamily="50" charset="-128"/>
              </a:rPr>
              <a:t>固体（氷）</a:t>
            </a:r>
            <a:endParaRPr kumimoji="1" lang="ja-JP" altLang="en-US" b="1" dirty="0">
              <a:solidFill>
                <a:schemeClr val="bg1"/>
              </a:solidFill>
              <a:latin typeface="ＤＦＰ中太丸ゴシック体" panose="020F0700010101010101" pitchFamily="50" charset="-128"/>
              <a:ea typeface="ＤＦＰ中太丸ゴシック体" panose="020F0700010101010101" pitchFamily="50" charset="-128"/>
            </a:endParaRPr>
          </a:p>
        </p:txBody>
      </p:sp>
      <p:sp>
        <p:nvSpPr>
          <p:cNvPr id="12" name="テキスト ボックス 11"/>
          <p:cNvSpPr txBox="1"/>
          <p:nvPr/>
        </p:nvSpPr>
        <p:spPr>
          <a:xfrm>
            <a:off x="2438062" y="4413514"/>
            <a:ext cx="1377927" cy="378776"/>
          </a:xfrm>
          <a:prstGeom prst="rect">
            <a:avLst/>
          </a:prstGeom>
          <a:noFill/>
        </p:spPr>
        <p:txBody>
          <a:bodyPr wrap="square" rtlCol="0">
            <a:spAutoFit/>
          </a:bodyPr>
          <a:lstStyle/>
          <a:p>
            <a:pPr algn="ctr"/>
            <a:r>
              <a:rPr kumimoji="1" lang="ja-JP" altLang="en-US" b="1" dirty="0" smtClean="0">
                <a:solidFill>
                  <a:schemeClr val="bg1"/>
                </a:solidFill>
                <a:latin typeface="ＤＦＰ中太丸ゴシック体" panose="020F0700010101010101" pitchFamily="50" charset="-128"/>
                <a:ea typeface="ＤＦＰ中太丸ゴシック体" panose="020F0700010101010101" pitchFamily="50" charset="-128"/>
              </a:rPr>
              <a:t>液体（水）</a:t>
            </a:r>
            <a:endParaRPr kumimoji="1" lang="ja-JP" altLang="en-US" b="1" dirty="0">
              <a:solidFill>
                <a:schemeClr val="bg1"/>
              </a:solidFill>
              <a:latin typeface="ＤＦＰ中太丸ゴシック体" panose="020F0700010101010101" pitchFamily="50" charset="-128"/>
              <a:ea typeface="ＤＦＰ中太丸ゴシック体" panose="020F0700010101010101" pitchFamily="50" charset="-128"/>
            </a:endParaRPr>
          </a:p>
        </p:txBody>
      </p:sp>
      <p:sp>
        <p:nvSpPr>
          <p:cNvPr id="13" name="テキスト ボックス 12"/>
          <p:cNvSpPr txBox="1"/>
          <p:nvPr/>
        </p:nvSpPr>
        <p:spPr>
          <a:xfrm>
            <a:off x="2921009" y="2587688"/>
            <a:ext cx="1974634" cy="378776"/>
          </a:xfrm>
          <a:prstGeom prst="rect">
            <a:avLst/>
          </a:prstGeom>
          <a:noFill/>
        </p:spPr>
        <p:txBody>
          <a:bodyPr wrap="square" rtlCol="0">
            <a:spAutoFit/>
          </a:bodyPr>
          <a:lstStyle/>
          <a:p>
            <a:pPr algn="ctr"/>
            <a:r>
              <a:rPr kumimoji="1" lang="ja-JP" altLang="en-US" b="1" dirty="0" smtClean="0">
                <a:solidFill>
                  <a:schemeClr val="bg1"/>
                </a:solidFill>
                <a:latin typeface="ＤＦＰ中太丸ゴシック体" panose="020F0700010101010101" pitchFamily="50" charset="-128"/>
                <a:ea typeface="ＤＦＰ中太丸ゴシック体" panose="020F0700010101010101" pitchFamily="50" charset="-128"/>
              </a:rPr>
              <a:t>気体（水蒸気）</a:t>
            </a:r>
            <a:endParaRPr kumimoji="1" lang="ja-JP" altLang="en-US" b="1" dirty="0">
              <a:solidFill>
                <a:schemeClr val="bg1"/>
              </a:solidFill>
              <a:latin typeface="ＤＦＰ中太丸ゴシック体" panose="020F0700010101010101" pitchFamily="50" charset="-128"/>
              <a:ea typeface="ＤＦＰ中太丸ゴシック体" panose="020F0700010101010101" pitchFamily="50" charset="-128"/>
            </a:endParaRPr>
          </a:p>
        </p:txBody>
      </p:sp>
      <p:sp>
        <p:nvSpPr>
          <p:cNvPr id="15" name="正方形/長方形 14"/>
          <p:cNvSpPr/>
          <p:nvPr/>
        </p:nvSpPr>
        <p:spPr>
          <a:xfrm>
            <a:off x="676405" y="1214754"/>
            <a:ext cx="7816242" cy="1200329"/>
          </a:xfrm>
          <a:prstGeom prst="rect">
            <a:avLst/>
          </a:prstGeom>
        </p:spPr>
        <p:txBody>
          <a:bodyPr wrap="square">
            <a:spAutoFit/>
          </a:bodyPr>
          <a:lstStyle/>
          <a:p>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普段は液体としての</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水，摂氏</a:t>
            </a:r>
            <a:r>
              <a:rPr lang="en-US" altLang="ja-JP" sz="2400" b="1" dirty="0">
                <a:solidFill>
                  <a:srgbClr val="FF0000"/>
                </a:solidFill>
                <a:latin typeface="ＤＦＰ中太丸ゴシック体" panose="020F0700010101010101" pitchFamily="50" charset="-128"/>
                <a:ea typeface="ＤＦＰ中太丸ゴシック体" panose="020F0700010101010101" pitchFamily="50" charset="-128"/>
              </a:rPr>
              <a:t>0</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度以下に冷やされた時に氷という固体に</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なり，逆</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に水に熱を</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加えると，通常</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摂氏</a:t>
            </a:r>
            <a:r>
              <a:rPr lang="en-US" altLang="ja-JP" sz="2400" b="1" dirty="0">
                <a:solidFill>
                  <a:srgbClr val="FF0000"/>
                </a:solidFill>
                <a:latin typeface="ＤＦＰ中太丸ゴシック体" panose="020F0700010101010101" pitchFamily="50" charset="-128"/>
                <a:ea typeface="ＤＦＰ中太丸ゴシック体" panose="020F0700010101010101" pitchFamily="50" charset="-128"/>
              </a:rPr>
              <a:t>100</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度で沸騰して</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気体になる</a:t>
            </a:r>
            <a:endPar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sp>
        <p:nvSpPr>
          <p:cNvPr id="16" name="正方形/長方形 15"/>
          <p:cNvSpPr/>
          <p:nvPr/>
        </p:nvSpPr>
        <p:spPr>
          <a:xfrm>
            <a:off x="4778712" y="2526623"/>
            <a:ext cx="4060488" cy="2758832"/>
          </a:xfrm>
          <a:prstGeom prst="rect">
            <a:avLst/>
          </a:prstGeom>
          <a:solidFill>
            <a:srgbClr val="FFFF99"/>
          </a:solidFill>
          <a:ln>
            <a:solidFill>
              <a:schemeClr val="accent1">
                <a:shade val="50000"/>
              </a:schemeClr>
            </a:solidFill>
          </a:ln>
        </p:spPr>
        <p:txBody>
          <a:bodyPr wrap="square">
            <a:spAutoFit/>
          </a:bodyPr>
          <a:lstStyle/>
          <a:p>
            <a:pPr>
              <a:lnSpc>
                <a:spcPct val="114000"/>
              </a:lnSpc>
            </a:pPr>
            <a:r>
              <a:rPr lang="ja-JP" altLang="en-US" sz="2400" b="1" dirty="0">
                <a:solidFill>
                  <a:srgbClr val="002060"/>
                </a:solidFill>
                <a:latin typeface="ＤＦＰ中太丸ゴシック体" panose="020F0700010101010101" pitchFamily="50" charset="-128"/>
                <a:ea typeface="ＤＦＰ中太丸ゴシック体" panose="020F0700010101010101" pitchFamily="50" charset="-128"/>
              </a:rPr>
              <a:t>＜水の特性</a:t>
            </a:r>
            <a:r>
              <a:rPr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a:t>
            </a:r>
            <a:endParaRPr lang="en-US" altLang="ja-JP" sz="2400"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pPr marL="442913" indent="-442913">
              <a:lnSpc>
                <a:spcPct val="114000"/>
              </a:lnSpc>
            </a:pPr>
            <a:r>
              <a:rPr lang="ja-JP" altLang="en-US" sz="2400" b="1" dirty="0">
                <a:solidFill>
                  <a:srgbClr val="002060"/>
                </a:solidFill>
                <a:latin typeface="ＤＦＰ中太丸ゴシック体" panose="020F0700010101010101" pitchFamily="50" charset="-128"/>
                <a:ea typeface="ＤＦＰ中太丸ゴシック体" panose="020F0700010101010101" pitchFamily="50" charset="-128"/>
              </a:rPr>
              <a:t> </a:t>
            </a:r>
            <a:r>
              <a:rPr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 ①</a:t>
            </a:r>
            <a:r>
              <a:rPr lang="ja-JP" altLang="en-US" sz="2400" b="1" dirty="0">
                <a:solidFill>
                  <a:srgbClr val="002060"/>
                </a:solidFill>
                <a:latin typeface="ＤＦＰ中太丸ゴシック体" panose="020F0700010101010101" pitchFamily="50" charset="-128"/>
                <a:ea typeface="ＤＦＰ中太丸ゴシック体" panose="020F0700010101010101" pitchFamily="50" charset="-128"/>
              </a:rPr>
              <a:t>氷になると体積が</a:t>
            </a:r>
            <a:r>
              <a:rPr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増える</a:t>
            </a:r>
            <a:r>
              <a:rPr lang="en-US" altLang="ja-JP" sz="2400"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2400" b="1"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 </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同じ重さの氷の体積は、水の</a:t>
            </a:r>
            <a:r>
              <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t>1.09</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倍で密度</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が</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小さくなるため水に浮く</a:t>
            </a:r>
            <a:endPar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endParaRPr>
          </a:p>
          <a:p>
            <a:pPr>
              <a:lnSpc>
                <a:spcPct val="114000"/>
              </a:lnSpc>
            </a:pPr>
            <a:r>
              <a:rPr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  ②</a:t>
            </a:r>
            <a:r>
              <a:rPr lang="ja-JP" altLang="en-US" sz="2400" b="1" dirty="0">
                <a:solidFill>
                  <a:srgbClr val="002060"/>
                </a:solidFill>
                <a:latin typeface="ＤＦＰ中太丸ゴシック体" panose="020F0700010101010101" pitchFamily="50" charset="-128"/>
                <a:ea typeface="ＤＦＰ中太丸ゴシック体" panose="020F0700010101010101" pitchFamily="50" charset="-128"/>
              </a:rPr>
              <a:t>沸点</a:t>
            </a:r>
            <a:r>
              <a:rPr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が高い</a:t>
            </a:r>
            <a:endParaRPr lang="en-US" altLang="ja-JP" sz="2400" b="1" dirty="0">
              <a:solidFill>
                <a:srgbClr val="002060"/>
              </a:solidFill>
              <a:latin typeface="ＤＦＰ中太丸ゴシック体" panose="020F0700010101010101" pitchFamily="50" charset="-128"/>
              <a:ea typeface="ＤＦＰ中太丸ゴシック体" panose="020F0700010101010101" pitchFamily="50" charset="-128"/>
            </a:endParaRPr>
          </a:p>
          <a:p>
            <a:pPr>
              <a:lnSpc>
                <a:spcPct val="114000"/>
              </a:lnSpc>
            </a:pPr>
            <a:r>
              <a:rPr lang="ja-JP" altLang="en-US" sz="2400" b="1" dirty="0">
                <a:solidFill>
                  <a:srgbClr val="002060"/>
                </a:solidFill>
                <a:latin typeface="ＤＦＰ中太丸ゴシック体" panose="020F0700010101010101" pitchFamily="50" charset="-128"/>
                <a:ea typeface="ＤＦＰ中太丸ゴシック体" panose="020F0700010101010101" pitchFamily="50" charset="-128"/>
              </a:rPr>
              <a:t> </a:t>
            </a:r>
            <a:r>
              <a:rPr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 ③</a:t>
            </a:r>
            <a:r>
              <a:rPr lang="ja-JP" altLang="en-US" sz="2400" b="1" dirty="0">
                <a:solidFill>
                  <a:srgbClr val="002060"/>
                </a:solidFill>
                <a:latin typeface="ＤＦＰ中太丸ゴシック体" panose="020F0700010101010101" pitchFamily="50" charset="-128"/>
                <a:ea typeface="ＤＦＰ中太丸ゴシック体" panose="020F0700010101010101" pitchFamily="50" charset="-128"/>
              </a:rPr>
              <a:t>比熱が高い</a:t>
            </a:r>
          </a:p>
          <a:p>
            <a:pPr>
              <a:lnSpc>
                <a:spcPct val="114000"/>
              </a:lnSpc>
            </a:pPr>
            <a:r>
              <a:rPr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  ④</a:t>
            </a:r>
            <a:r>
              <a:rPr lang="ja-JP" altLang="en-US" sz="2400" b="1" dirty="0">
                <a:solidFill>
                  <a:srgbClr val="002060"/>
                </a:solidFill>
                <a:latin typeface="ＤＦＰ中太丸ゴシック体" panose="020F0700010101010101" pitchFamily="50" charset="-128"/>
                <a:ea typeface="ＤＦＰ中太丸ゴシック体" panose="020F0700010101010101" pitchFamily="50" charset="-128"/>
              </a:rPr>
              <a:t>物質を良く溶かす</a:t>
            </a:r>
          </a:p>
        </p:txBody>
      </p:sp>
      <p:sp>
        <p:nvSpPr>
          <p:cNvPr id="17" name="正方形/長方形 16"/>
          <p:cNvSpPr/>
          <p:nvPr/>
        </p:nvSpPr>
        <p:spPr>
          <a:xfrm>
            <a:off x="363256" y="5584960"/>
            <a:ext cx="8475944" cy="707886"/>
          </a:xfrm>
          <a:prstGeom prst="rect">
            <a:avLst/>
          </a:prstGeom>
          <a:solidFill>
            <a:schemeClr val="bg1"/>
          </a:solidFill>
          <a:ln>
            <a:solidFill>
              <a:schemeClr val="accent1">
                <a:shade val="50000"/>
              </a:schemeClr>
            </a:solidFill>
          </a:ln>
        </p:spPr>
        <p:txBody>
          <a:bodyPr wrap="square">
            <a:spAutoFit/>
          </a:bodyPr>
          <a:lstStyle/>
          <a:p>
            <a:pPr algn="ct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＊水</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の融点と</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沸点が０℃と１００℃と</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いうきりのいい</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値なのは，氷の</a:t>
            </a:r>
            <a:r>
              <a:rPr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　　融解</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温度と湯の沸騰温度を基準として摂氏の目盛りを定義した</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ため</a:t>
            </a:r>
            <a:endPar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29277939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6294" y="199272"/>
            <a:ext cx="9144000" cy="798265"/>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Ｐ太丸ゴシック体" panose="020F0800010101010101" pitchFamily="50" charset="-128"/>
                <a:ea typeface="ＤＦＰ太丸ゴシック体" panose="020F0800010101010101" pitchFamily="50" charset="-128"/>
              </a:rPr>
              <a:t>硬い</a:t>
            </a:r>
            <a:r>
              <a:rPr lang="ja-JP" altLang="en-US" dirty="0">
                <a:solidFill>
                  <a:srgbClr val="002060"/>
                </a:solidFill>
                <a:latin typeface="ＤＦＰ太丸ゴシック体" panose="020F0800010101010101" pitchFamily="50" charset="-128"/>
                <a:ea typeface="ＤＦＰ太丸ゴシック体" panose="020F0800010101010101" pitchFamily="50" charset="-128"/>
              </a:rPr>
              <a:t>水、軟らかい水って</a:t>
            </a:r>
            <a:r>
              <a:rPr lang="ja-JP" altLang="en-US" dirty="0" smtClean="0">
                <a:solidFill>
                  <a:srgbClr val="002060"/>
                </a:solidFill>
                <a:latin typeface="ＤＦＰ太丸ゴシック体" panose="020F0800010101010101" pitchFamily="50" charset="-128"/>
                <a:ea typeface="ＤＦＰ太丸ゴシック体" panose="020F0800010101010101" pitchFamily="50" charset="-128"/>
              </a:rPr>
              <a:t>？</a:t>
            </a:r>
            <a:endParaRPr lang="ja-JP" altLang="en-US" dirty="0">
              <a:solidFill>
                <a:srgbClr val="002060"/>
              </a:solidFill>
              <a:latin typeface="ＤＦＰ太丸ゴシック体" panose="020F0800010101010101" pitchFamily="50" charset="-128"/>
              <a:ea typeface="ＤＦＰ太丸ゴシック体" panose="020F0800010101010101" pitchFamily="50" charset="-128"/>
            </a:endParaRPr>
          </a:p>
        </p:txBody>
      </p:sp>
      <p:sp>
        <p:nvSpPr>
          <p:cNvPr id="9" name="正方形/長方形 8"/>
          <p:cNvSpPr/>
          <p:nvPr/>
        </p:nvSpPr>
        <p:spPr>
          <a:xfrm>
            <a:off x="2473251" y="3674383"/>
            <a:ext cx="6374959" cy="2016000"/>
          </a:xfrm>
          <a:prstGeom prst="rect">
            <a:avLst/>
          </a:prstGeom>
          <a:solidFill>
            <a:schemeClr val="accent1">
              <a:lumMod val="20000"/>
              <a:lumOff val="80000"/>
            </a:schemeClr>
          </a:solidFill>
          <a:ln>
            <a:solidFill>
              <a:schemeClr val="accent1">
                <a:shade val="50000"/>
              </a:schemeClr>
            </a:solidFill>
          </a:ln>
        </p:spPr>
        <p:txBody>
          <a:bodyPr wrap="square">
            <a:spAutoFit/>
          </a:bodyPr>
          <a:lstStyle/>
          <a:p>
            <a:pPr>
              <a:lnSpc>
                <a:spcPct val="114000"/>
              </a:lnSpc>
            </a:pPr>
            <a:r>
              <a:rPr lang="ja-JP" altLang="en-US" b="1" dirty="0">
                <a:latin typeface="ＤＦＰ中太丸ゴシック体" panose="020F0700010101010101" pitchFamily="50" charset="-128"/>
                <a:ea typeface="ＤＦＰ中太丸ゴシック体" panose="020F0700010101010101" pitchFamily="50" charset="-128"/>
              </a:rPr>
              <a:t>＜水の硬度を比較して</a:t>
            </a:r>
            <a:r>
              <a:rPr lang="ja-JP" altLang="en-US" b="1" dirty="0" smtClean="0">
                <a:latin typeface="ＤＦＰ中太丸ゴシック体" panose="020F0700010101010101" pitchFamily="50" charset="-128"/>
                <a:ea typeface="ＤＦＰ中太丸ゴシック体" panose="020F0700010101010101" pitchFamily="50" charset="-128"/>
              </a:rPr>
              <a:t>みよう？＞</a:t>
            </a:r>
            <a:endParaRPr lang="ja-JP" altLang="en-US" b="1" dirty="0">
              <a:latin typeface="ＤＦＰ中太丸ゴシック体" panose="020F0700010101010101" pitchFamily="50" charset="-128"/>
              <a:ea typeface="ＤＦＰ中太丸ゴシック体" panose="020F0700010101010101" pitchFamily="50" charset="-128"/>
            </a:endParaRPr>
          </a:p>
          <a:p>
            <a:pPr>
              <a:lnSpc>
                <a:spcPct val="114000"/>
              </a:lnSpc>
            </a:pPr>
            <a:r>
              <a:rPr lang="ja-JP" altLang="en-US" b="1" dirty="0">
                <a:latin typeface="ＤＦＰ中太丸ゴシック体" panose="020F0700010101010101" pitchFamily="50" charset="-128"/>
                <a:ea typeface="ＤＦＰ中太丸ゴシック体" panose="020F0700010101010101" pitchFamily="50" charset="-128"/>
              </a:rPr>
              <a:t>　</a:t>
            </a:r>
            <a:r>
              <a:rPr lang="ja-JP" altLang="en-US" b="1" dirty="0" smtClean="0">
                <a:latin typeface="ＤＦＰ中太丸ゴシック体" panose="020F0700010101010101" pitchFamily="50" charset="-128"/>
                <a:ea typeface="ＤＦＰ中太丸ゴシック体" panose="020F0700010101010101" pitchFamily="50" charset="-128"/>
              </a:rPr>
              <a:t>①</a:t>
            </a:r>
            <a:r>
              <a:rPr lang="ja-JP" altLang="en-US" b="1" dirty="0">
                <a:latin typeface="ＤＦＰ中太丸ゴシック体" panose="020F0700010101010101" pitchFamily="50" charset="-128"/>
                <a:ea typeface="ＤＦＰ中太丸ゴシック体" panose="020F0700010101010101" pitchFamily="50" charset="-128"/>
              </a:rPr>
              <a:t>水道水</a:t>
            </a:r>
          </a:p>
          <a:p>
            <a:pPr>
              <a:lnSpc>
                <a:spcPct val="114000"/>
              </a:lnSpc>
            </a:pPr>
            <a:r>
              <a:rPr lang="ja-JP" altLang="en-US" sz="1400" b="1" dirty="0">
                <a:latin typeface="ＤＦＰ中太丸ゴシック体" panose="020F0700010101010101" pitchFamily="50" charset="-128"/>
                <a:ea typeface="ＤＦＰ中太丸ゴシック体" panose="020F0700010101010101" pitchFamily="50" charset="-128"/>
              </a:rPr>
              <a:t>　　</a:t>
            </a:r>
            <a:r>
              <a:rPr lang="ja-JP" altLang="en-US" sz="1400" b="1" dirty="0" smtClean="0">
                <a:latin typeface="ＤＦＰ中太丸ゴシック体" panose="020F0700010101010101" pitchFamily="50" charset="-128"/>
                <a:ea typeface="ＤＦＰ中太丸ゴシック体" panose="020F0700010101010101" pitchFamily="50" charset="-128"/>
              </a:rPr>
              <a:t>東京</a:t>
            </a:r>
            <a:r>
              <a:rPr lang="ja-JP" altLang="en-US" sz="1400" b="1" dirty="0">
                <a:latin typeface="ＤＦＰ中太丸ゴシック体" panose="020F0700010101010101" pitchFamily="50" charset="-128"/>
                <a:ea typeface="ＤＦＰ中太丸ゴシック体" panose="020F0700010101010101" pitchFamily="50" charset="-128"/>
              </a:rPr>
              <a:t>の水道水の硬度は</a:t>
            </a:r>
            <a:r>
              <a:rPr lang="en-US" altLang="ja-JP" sz="1400" b="1" dirty="0">
                <a:latin typeface="ＤＦＰ中太丸ゴシック体" panose="020F0700010101010101" pitchFamily="50" charset="-128"/>
                <a:ea typeface="ＤＦＰ中太丸ゴシック体" panose="020F0700010101010101" pitchFamily="50" charset="-128"/>
              </a:rPr>
              <a:t>60mg/l</a:t>
            </a:r>
            <a:r>
              <a:rPr lang="ja-JP" altLang="en-US" sz="1400" b="1" dirty="0" smtClean="0">
                <a:latin typeface="ＤＦＰ中太丸ゴシック体" panose="020F0700010101010101" pitchFamily="50" charset="-128"/>
                <a:ea typeface="ＤＦＰ中太丸ゴシック体" panose="020F0700010101010101" pitchFamily="50" charset="-128"/>
              </a:rPr>
              <a:t>前後，みなさんが住んで</a:t>
            </a:r>
            <a:r>
              <a:rPr lang="ja-JP" altLang="en-US" sz="1400" b="1" dirty="0">
                <a:latin typeface="ＤＦＰ中太丸ゴシック体" panose="020F0700010101010101" pitchFamily="50" charset="-128"/>
                <a:ea typeface="ＤＦＰ中太丸ゴシック体" panose="020F0700010101010101" pitchFamily="50" charset="-128"/>
              </a:rPr>
              <a:t>いる</a:t>
            </a:r>
            <a:r>
              <a:rPr lang="ja-JP" altLang="en-US" sz="1400" b="1" dirty="0" smtClean="0">
                <a:latin typeface="ＤＦＰ中太丸ゴシック体" panose="020F0700010101010101" pitchFamily="50" charset="-128"/>
                <a:ea typeface="ＤＦＰ中太丸ゴシック体" panose="020F0700010101010101" pitchFamily="50" charset="-128"/>
              </a:rPr>
              <a:t>地域は</a:t>
            </a:r>
            <a:r>
              <a:rPr lang="ja-JP" altLang="en-US" sz="1400" b="1" dirty="0">
                <a:latin typeface="ＤＦＰ中太丸ゴシック体" panose="020F0700010101010101" pitchFamily="50" charset="-128"/>
                <a:ea typeface="ＤＦＰ中太丸ゴシック体" panose="020F0700010101010101" pitchFamily="50" charset="-128"/>
              </a:rPr>
              <a:t>？</a:t>
            </a:r>
          </a:p>
          <a:p>
            <a:pPr>
              <a:lnSpc>
                <a:spcPct val="114000"/>
              </a:lnSpc>
            </a:pPr>
            <a:r>
              <a:rPr lang="ja-JP" altLang="en-US" b="1" dirty="0">
                <a:latin typeface="ＤＦＰ中太丸ゴシック体" panose="020F0700010101010101" pitchFamily="50" charset="-128"/>
                <a:ea typeface="ＤＦＰ中太丸ゴシック体" panose="020F0700010101010101" pitchFamily="50" charset="-128"/>
              </a:rPr>
              <a:t>　</a:t>
            </a:r>
            <a:r>
              <a:rPr lang="ja-JP" altLang="en-US" b="1" dirty="0" smtClean="0">
                <a:latin typeface="ＤＦＰ中太丸ゴシック体" panose="020F0700010101010101" pitchFamily="50" charset="-128"/>
                <a:ea typeface="ＤＦＰ中太丸ゴシック体" panose="020F0700010101010101" pitchFamily="50" charset="-128"/>
              </a:rPr>
              <a:t>②</a:t>
            </a:r>
            <a:r>
              <a:rPr lang="ja-JP" altLang="en-US" b="1" dirty="0">
                <a:latin typeface="ＤＦＰ中太丸ゴシック体" panose="020F0700010101010101" pitchFamily="50" charset="-128"/>
                <a:ea typeface="ＤＦＰ中太丸ゴシック体" panose="020F0700010101010101" pitchFamily="50" charset="-128"/>
              </a:rPr>
              <a:t>ミネラルウオーター</a:t>
            </a:r>
          </a:p>
          <a:p>
            <a:pPr>
              <a:lnSpc>
                <a:spcPct val="114000"/>
              </a:lnSpc>
            </a:pPr>
            <a:r>
              <a:rPr lang="ja-JP" altLang="en-US" sz="1600" b="1" dirty="0">
                <a:latin typeface="ＤＦＰ中太丸ゴシック体" panose="020F0700010101010101" pitchFamily="50" charset="-128"/>
                <a:ea typeface="ＤＦＰ中太丸ゴシック体" panose="020F0700010101010101" pitchFamily="50" charset="-128"/>
              </a:rPr>
              <a:t>　　</a:t>
            </a:r>
            <a:r>
              <a:rPr lang="ja-JP" altLang="en-US" sz="1400" b="1" dirty="0" smtClean="0">
                <a:latin typeface="ＤＦＰ中太丸ゴシック体" panose="020F0700010101010101" pitchFamily="50" charset="-128"/>
                <a:ea typeface="ＤＦＰ中太丸ゴシック体" panose="020F0700010101010101" pitchFamily="50" charset="-128"/>
              </a:rPr>
              <a:t>市販されている水の硬度には違いがあります</a:t>
            </a:r>
            <a:endParaRPr lang="en-US" altLang="ja-JP" sz="1400" b="1" dirty="0" smtClean="0">
              <a:latin typeface="ＤＦＰ中太丸ゴシック体" panose="020F0700010101010101" pitchFamily="50" charset="-128"/>
              <a:ea typeface="ＤＦＰ中太丸ゴシック体" panose="020F0700010101010101" pitchFamily="50" charset="-128"/>
            </a:endParaRPr>
          </a:p>
          <a:p>
            <a:pPr>
              <a:lnSpc>
                <a:spcPct val="114000"/>
              </a:lnSpc>
              <a:spcBef>
                <a:spcPts val="600"/>
              </a:spcBef>
            </a:pPr>
            <a:r>
              <a:rPr lang="ja-JP" altLang="en-US" b="1" dirty="0">
                <a:latin typeface="ＤＦＰ中太丸ゴシック体" panose="020F0700010101010101" pitchFamily="50" charset="-128"/>
                <a:ea typeface="ＤＦＰ中太丸ゴシック体" panose="020F0700010101010101" pitchFamily="50" charset="-128"/>
              </a:rPr>
              <a:t>　</a:t>
            </a:r>
            <a:r>
              <a:rPr lang="ja-JP" altLang="en-US" b="1" dirty="0" smtClean="0">
                <a:latin typeface="ＤＦＰ中太丸ゴシック体" panose="020F0700010101010101" pitchFamily="50" charset="-128"/>
                <a:ea typeface="ＤＦＰ中太丸ゴシック体" panose="020F0700010101010101" pitchFamily="50" charset="-128"/>
              </a:rPr>
              <a:t>実際</a:t>
            </a:r>
            <a:r>
              <a:rPr lang="ja-JP" altLang="en-US" b="1" dirty="0">
                <a:latin typeface="ＤＦＰ中太丸ゴシック体" panose="020F0700010101010101" pitchFamily="50" charset="-128"/>
                <a:ea typeface="ＤＦＰ中太丸ゴシック体" panose="020F0700010101010101" pitchFamily="50" charset="-128"/>
              </a:rPr>
              <a:t>に</a:t>
            </a:r>
            <a:r>
              <a:rPr lang="ja-JP" altLang="en-US" b="1" dirty="0" err="1">
                <a:latin typeface="ＤＦＰ中太丸ゴシック体" panose="020F0700010101010101" pitchFamily="50" charset="-128"/>
                <a:ea typeface="ＤＦＰ中太丸ゴシック体" panose="020F0700010101010101" pitchFamily="50" charset="-128"/>
              </a:rPr>
              <a:t>飲み比べるてみる</a:t>
            </a:r>
            <a:r>
              <a:rPr lang="ja-JP" altLang="en-US" b="1" dirty="0" err="1" smtClean="0">
                <a:latin typeface="ＤＦＰ中太丸ゴシック体" panose="020F0700010101010101" pitchFamily="50" charset="-128"/>
                <a:ea typeface="ＤＦＰ中太丸ゴシック体" panose="020F0700010101010101" pitchFamily="50" charset="-128"/>
              </a:rPr>
              <a:t>と</a:t>
            </a:r>
            <a:r>
              <a:rPr lang="ja-JP" altLang="en-US" b="1" dirty="0" smtClean="0">
                <a:latin typeface="ＤＦＰ中太丸ゴシック体" panose="020F0700010101010101" pitchFamily="50" charset="-128"/>
                <a:ea typeface="ＤＦＰ中太丸ゴシック体" panose="020F0700010101010101" pitchFamily="50" charset="-128"/>
              </a:rPr>
              <a:t>？</a:t>
            </a:r>
            <a:r>
              <a:rPr lang="ja-JP" altLang="en-US" sz="1200" b="1" dirty="0" smtClean="0">
                <a:latin typeface="ＤＦＰ中太丸ゴシック体" panose="020F0700010101010101" pitchFamily="50" charset="-128"/>
                <a:ea typeface="ＤＦＰ中太丸ゴシック体" panose="020F0700010101010101" pitchFamily="50" charset="-128"/>
              </a:rPr>
              <a:t>　引き締まった味？　優しい味？</a:t>
            </a:r>
            <a:endParaRPr lang="ja-JP" altLang="en-US" sz="1200" b="1" dirty="0">
              <a:latin typeface="ＤＦＰ中太丸ゴシック体" panose="020F0700010101010101" pitchFamily="50" charset="-128"/>
              <a:ea typeface="ＤＦＰ中太丸ゴシック体" panose="020F0700010101010101" pitchFamily="50" charset="-128"/>
            </a:endParaRPr>
          </a:p>
        </p:txBody>
      </p:sp>
      <p:pic>
        <p:nvPicPr>
          <p:cNvPr id="12" name="図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1800" y="3685271"/>
            <a:ext cx="2057220" cy="2016000"/>
          </a:xfrm>
          <a:prstGeom prst="rect">
            <a:avLst/>
          </a:prstGeom>
        </p:spPr>
      </p:pic>
      <p:sp>
        <p:nvSpPr>
          <p:cNvPr id="7" name="正方形/長方形 6"/>
          <p:cNvSpPr/>
          <p:nvPr/>
        </p:nvSpPr>
        <p:spPr>
          <a:xfrm>
            <a:off x="431800" y="1119838"/>
            <a:ext cx="8416410" cy="2554545"/>
          </a:xfrm>
          <a:prstGeom prst="rect">
            <a:avLst/>
          </a:prstGeom>
          <a:solidFill>
            <a:srgbClr val="FFFF99"/>
          </a:solidFill>
          <a:ln>
            <a:solidFill>
              <a:schemeClr val="accent1">
                <a:shade val="50000"/>
              </a:schemeClr>
            </a:solidFill>
          </a:ln>
        </p:spPr>
        <p:txBody>
          <a:bodyPr wrap="square">
            <a:spAutoFit/>
          </a:bodyPr>
          <a:lstStyle/>
          <a:p>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水</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には</a:t>
            </a:r>
            <a:r>
              <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rPr>
              <a:t>Ca</a:t>
            </a:r>
            <a:r>
              <a:rPr lang="ja-JP" altLang="en-US" sz="2000" b="1" dirty="0" err="1" smtClean="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rPr>
              <a:t>Na</a:t>
            </a:r>
            <a:r>
              <a:rPr lang="ja-JP" altLang="en-US" sz="2000" b="1" dirty="0" err="1" smtClean="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rPr>
              <a:t>K</a:t>
            </a:r>
            <a:r>
              <a:rPr lang="ja-JP" altLang="en-US" sz="2000" b="1" dirty="0" err="1" smtClean="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rPr>
              <a:t>Mg</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等</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の</a:t>
            </a:r>
            <a:r>
              <a:rPr lang="ja-JP" altLang="en-US" sz="2000" b="1" u="sng" dirty="0" smtClean="0">
                <a:solidFill>
                  <a:srgbClr val="002060"/>
                </a:solidFill>
                <a:latin typeface="ＤＦＰ中太丸ゴシック体" panose="020F0700010101010101" pitchFamily="50" charset="-128"/>
                <a:ea typeface="ＤＦＰ中太丸ゴシック体" panose="020F0700010101010101" pitchFamily="50" charset="-128"/>
              </a:rPr>
              <a:t>ミネラル</a:t>
            </a:r>
            <a:r>
              <a:rPr lang="ja-JP" altLang="en-US" sz="2000" b="1" u="sng" dirty="0">
                <a:solidFill>
                  <a:srgbClr val="002060"/>
                </a:solidFill>
                <a:latin typeface="ＤＦＰ中太丸ゴシック体" panose="020F0700010101010101" pitchFamily="50" charset="-128"/>
                <a:ea typeface="ＤＦＰ中太丸ゴシック体" panose="020F0700010101010101" pitchFamily="50" charset="-128"/>
              </a:rPr>
              <a:t>成分（鉱物質）</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が</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溶け込んでいて，こう</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したミネラル分が多く含まれると水の味は硬く</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感じられ，少ない</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と軟らかく</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感じられます。</a:t>
            </a:r>
            <a:endPar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硬度</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」とは，水</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の硬さを科学的に算出した</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数値です。ミネラル</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の主成分である</a:t>
            </a:r>
            <a:r>
              <a:rPr lang="en-US" altLang="ja-JP" sz="2000" b="1" dirty="0">
                <a:solidFill>
                  <a:srgbClr val="002060"/>
                </a:solidFill>
                <a:latin typeface="ＤＦＰ中太丸ゴシック体" panose="020F0700010101010101" pitchFamily="50" charset="-128"/>
                <a:ea typeface="ＤＦＰ中太丸ゴシック体" panose="020F0700010101010101" pitchFamily="50" charset="-128"/>
              </a:rPr>
              <a:t>Ca</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と</a:t>
            </a:r>
            <a:r>
              <a:rPr lang="en-US" altLang="ja-JP" sz="2000" b="1" dirty="0">
                <a:solidFill>
                  <a:srgbClr val="002060"/>
                </a:solidFill>
                <a:latin typeface="ＤＦＰ中太丸ゴシック体" panose="020F0700010101010101" pitchFamily="50" charset="-128"/>
                <a:ea typeface="ＤＦＰ中太丸ゴシック体" panose="020F0700010101010101" pitchFamily="50" charset="-128"/>
              </a:rPr>
              <a:t>Mg</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の</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量で決められており，一般に，水</a:t>
            </a:r>
            <a:r>
              <a:rPr lang="en-US" altLang="ja-JP" sz="2000" b="1" dirty="0">
                <a:solidFill>
                  <a:srgbClr val="002060"/>
                </a:solidFill>
                <a:latin typeface="ＤＦＰ中太丸ゴシック体" panose="020F0700010101010101" pitchFamily="50" charset="-128"/>
                <a:ea typeface="ＤＦＰ中太丸ゴシック体" panose="020F0700010101010101" pitchFamily="50" charset="-128"/>
              </a:rPr>
              <a:t>1000ml</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中に含まれる</a:t>
            </a:r>
            <a:r>
              <a:rPr lang="en-US" altLang="ja-JP" sz="2000" b="1" dirty="0">
                <a:solidFill>
                  <a:srgbClr val="002060"/>
                </a:solidFill>
                <a:latin typeface="ＤＦＰ中太丸ゴシック体" panose="020F0700010101010101" pitchFamily="50" charset="-128"/>
                <a:ea typeface="ＤＦＰ中太丸ゴシック体" panose="020F0700010101010101" pitchFamily="50" charset="-128"/>
              </a:rPr>
              <a:t>Ca</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と</a:t>
            </a:r>
            <a:r>
              <a:rPr lang="en-US" altLang="ja-JP" sz="2000" b="1" dirty="0">
                <a:solidFill>
                  <a:srgbClr val="002060"/>
                </a:solidFill>
                <a:latin typeface="ＤＦＰ中太丸ゴシック体" panose="020F0700010101010101" pitchFamily="50" charset="-128"/>
                <a:ea typeface="ＤＦＰ中太丸ゴシック体" panose="020F0700010101010101" pitchFamily="50" charset="-128"/>
              </a:rPr>
              <a:t>Mg</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の量が</a:t>
            </a:r>
            <a:r>
              <a:rPr lang="en-US" altLang="ja-JP" sz="2000" b="1" dirty="0">
                <a:solidFill>
                  <a:srgbClr val="002060"/>
                </a:solidFill>
                <a:latin typeface="ＤＦＰ中太丸ゴシック体" panose="020F0700010101010101" pitchFamily="50" charset="-128"/>
                <a:ea typeface="ＤＦＰ中太丸ゴシック体" panose="020F0700010101010101" pitchFamily="50" charset="-128"/>
              </a:rPr>
              <a:t>100mg</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以下を</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軟水，</a:t>
            </a:r>
            <a:r>
              <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rPr>
              <a:t>101mg</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sz="2000" b="1" dirty="0">
                <a:solidFill>
                  <a:srgbClr val="002060"/>
                </a:solidFill>
                <a:latin typeface="ＤＦＰ中太丸ゴシック体" panose="020F0700010101010101" pitchFamily="50" charset="-128"/>
                <a:ea typeface="ＤＦＰ中太丸ゴシック体" panose="020F0700010101010101" pitchFamily="50" charset="-128"/>
              </a:rPr>
              <a:t>300mg</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を</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中硬水，</a:t>
            </a:r>
            <a:r>
              <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rPr>
              <a:t>301mg</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以上を</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硬水といいます。</a:t>
            </a:r>
            <a:endPar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　　　　</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硬度</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＝（カルシウム量</a:t>
            </a:r>
            <a:r>
              <a:rPr lang="en-US" altLang="ja-JP" sz="1600" b="1" dirty="0">
                <a:solidFill>
                  <a:srgbClr val="002060"/>
                </a:solidFill>
                <a:latin typeface="ＤＦＰ中太丸ゴシック体" panose="020F0700010101010101" pitchFamily="50" charset="-128"/>
                <a:ea typeface="ＤＦＰ中太丸ゴシック体" panose="020F0700010101010101" pitchFamily="50" charset="-128"/>
              </a:rPr>
              <a:t>mg/l×2.5</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）＋（マグネシウム量</a:t>
            </a:r>
            <a:r>
              <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t>mg/l×4</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a:t>
            </a:r>
          </a:p>
        </p:txBody>
      </p:sp>
      <p:sp>
        <p:nvSpPr>
          <p:cNvPr id="8" name="正方形/長方形 7"/>
          <p:cNvSpPr/>
          <p:nvPr/>
        </p:nvSpPr>
        <p:spPr>
          <a:xfrm>
            <a:off x="431800" y="5690383"/>
            <a:ext cx="8416410" cy="954107"/>
          </a:xfrm>
          <a:prstGeom prst="rect">
            <a:avLst/>
          </a:prstGeom>
          <a:solidFill>
            <a:schemeClr val="bg1"/>
          </a:solidFill>
          <a:ln>
            <a:solidFill>
              <a:schemeClr val="accent1">
                <a:shade val="50000"/>
              </a:schemeClr>
            </a:solidFill>
          </a:ln>
        </p:spPr>
        <p:txBody>
          <a:bodyPr wrap="square">
            <a:spAutoFit/>
          </a:bodyPr>
          <a:lstStyle/>
          <a:p>
            <a:r>
              <a:rPr lang="ja-JP" altLang="en-US" sz="1400" dirty="0" smtClean="0">
                <a:latin typeface="ＤＦＰ中太丸ゴシック体" panose="020F0700010101010101" pitchFamily="50" charset="-128"/>
                <a:ea typeface="ＤＦＰ中太丸ゴシック体" panose="020F0700010101010101" pitchFamily="50" charset="-128"/>
              </a:rPr>
              <a:t>＊日本</a:t>
            </a:r>
            <a:r>
              <a:rPr lang="ja-JP" altLang="en-US" sz="1400" dirty="0">
                <a:latin typeface="ＤＦＰ中太丸ゴシック体" panose="020F0700010101010101" pitchFamily="50" charset="-128"/>
                <a:ea typeface="ＤＦＰ中太丸ゴシック体" panose="020F0700010101010101" pitchFamily="50" charset="-128"/>
              </a:rPr>
              <a:t>の</a:t>
            </a:r>
            <a:r>
              <a:rPr lang="ja-JP" altLang="en-US" sz="1400" dirty="0" smtClean="0">
                <a:latin typeface="ＤＦＰ中太丸ゴシック体" panose="020F0700010101010101" pitchFamily="50" charset="-128"/>
                <a:ea typeface="ＤＦＰ中太丸ゴシック体" panose="020F0700010101010101" pitchFamily="50" charset="-128"/>
              </a:rPr>
              <a:t>地下水は地下</a:t>
            </a:r>
            <a:r>
              <a:rPr lang="ja-JP" altLang="en-US" sz="1400" dirty="0">
                <a:latin typeface="ＤＦＰ中太丸ゴシック体" panose="020F0700010101010101" pitchFamily="50" charset="-128"/>
                <a:ea typeface="ＤＦＰ中太丸ゴシック体" panose="020F0700010101010101" pitchFamily="50" charset="-128"/>
              </a:rPr>
              <a:t>にとどまっている期間が</a:t>
            </a:r>
            <a:r>
              <a:rPr lang="ja-JP" altLang="en-US" sz="1400" dirty="0" smtClean="0">
                <a:latin typeface="ＤＦＰ中太丸ゴシック体" panose="020F0700010101010101" pitchFamily="50" charset="-128"/>
                <a:ea typeface="ＤＦＰ中太丸ゴシック体" panose="020F0700010101010101" pitchFamily="50" charset="-128"/>
              </a:rPr>
              <a:t>短く，地中</a:t>
            </a:r>
            <a:r>
              <a:rPr lang="ja-JP" altLang="en-US" sz="1400" dirty="0">
                <a:latin typeface="ＤＦＰ中太丸ゴシック体" panose="020F0700010101010101" pitchFamily="50" charset="-128"/>
                <a:ea typeface="ＤＦＰ中太丸ゴシック体" panose="020F0700010101010101" pitchFamily="50" charset="-128"/>
              </a:rPr>
              <a:t>のミネラル分の影響が少ないため軟水が</a:t>
            </a:r>
            <a:r>
              <a:rPr lang="ja-JP" altLang="en-US" sz="1400" dirty="0" smtClean="0">
                <a:latin typeface="ＤＦＰ中太丸ゴシック体" panose="020F0700010101010101" pitchFamily="50" charset="-128"/>
                <a:ea typeface="ＤＦＰ中太丸ゴシック体" panose="020F0700010101010101" pitchFamily="50" charset="-128"/>
              </a:rPr>
              <a:t>多く，</a:t>
            </a:r>
            <a:r>
              <a:rPr lang="en-US" altLang="ja-JP" sz="1400" dirty="0" smtClean="0">
                <a:latin typeface="ＤＦＰ中太丸ゴシック体" panose="020F0700010101010101" pitchFamily="50" charset="-128"/>
                <a:ea typeface="ＤＦＰ中太丸ゴシック体" panose="020F0700010101010101" pitchFamily="50" charset="-128"/>
              </a:rPr>
              <a:t/>
            </a:r>
            <a:br>
              <a:rPr lang="en-US" altLang="ja-JP" sz="1400" dirty="0" smtClean="0">
                <a:latin typeface="ＤＦＰ中太丸ゴシック体" panose="020F0700010101010101" pitchFamily="50" charset="-128"/>
                <a:ea typeface="ＤＦＰ中太丸ゴシック体" panose="020F0700010101010101" pitchFamily="50" charset="-128"/>
              </a:rPr>
            </a:br>
            <a:r>
              <a:rPr lang="ja-JP" altLang="en-US" sz="1400" dirty="0" smtClean="0">
                <a:latin typeface="ＤＦＰ中太丸ゴシック体" panose="020F0700010101010101" pitchFamily="50" charset="-128"/>
                <a:ea typeface="ＤＦＰ中太丸ゴシック体" panose="020F0700010101010101" pitchFamily="50" charset="-128"/>
              </a:rPr>
              <a:t>　逆</a:t>
            </a:r>
            <a:r>
              <a:rPr lang="ja-JP" altLang="en-US" sz="1400" dirty="0">
                <a:latin typeface="ＤＦＰ中太丸ゴシック体" panose="020F0700010101010101" pitchFamily="50" charset="-128"/>
                <a:ea typeface="ＤＦＰ中太丸ゴシック体" panose="020F0700010101010101" pitchFamily="50" charset="-128"/>
              </a:rPr>
              <a:t>に</a:t>
            </a:r>
            <a:r>
              <a:rPr lang="ja-JP" altLang="en-US" sz="1400" dirty="0" smtClean="0">
                <a:latin typeface="ＤＦＰ中太丸ゴシック体" panose="020F0700010101010101" pitchFamily="50" charset="-128"/>
                <a:ea typeface="ＤＦＰ中太丸ゴシック体" panose="020F0700010101010101" pitchFamily="50" charset="-128"/>
              </a:rPr>
              <a:t>ヨーロッパ</a:t>
            </a:r>
            <a:r>
              <a:rPr lang="ja-JP" altLang="en-US" sz="1400" dirty="0">
                <a:latin typeface="ＤＦＰ中太丸ゴシック体" panose="020F0700010101010101" pitchFamily="50" charset="-128"/>
                <a:ea typeface="ＤＦＰ中太丸ゴシック体" panose="020F0700010101010101" pitchFamily="50" charset="-128"/>
              </a:rPr>
              <a:t>などの大陸の水</a:t>
            </a:r>
            <a:r>
              <a:rPr lang="ja-JP" altLang="en-US" sz="1400" dirty="0" smtClean="0">
                <a:latin typeface="ＤＦＰ中太丸ゴシック体" panose="020F0700010101010101" pitchFamily="50" charset="-128"/>
                <a:ea typeface="ＤＦＰ中太丸ゴシック体" panose="020F0700010101010101" pitchFamily="50" charset="-128"/>
              </a:rPr>
              <a:t>は石灰岩</a:t>
            </a:r>
            <a:r>
              <a:rPr lang="ja-JP" altLang="en-US" sz="1400" dirty="0">
                <a:latin typeface="ＤＦＰ中太丸ゴシック体" panose="020F0700010101010101" pitchFamily="50" charset="-128"/>
                <a:ea typeface="ＤＦＰ中太丸ゴシック体" panose="020F0700010101010101" pitchFamily="50" charset="-128"/>
              </a:rPr>
              <a:t>が多い上</a:t>
            </a:r>
            <a:r>
              <a:rPr lang="ja-JP" altLang="en-US" sz="1400" dirty="0" smtClean="0">
                <a:latin typeface="ＤＦＰ中太丸ゴシック体" panose="020F0700010101010101" pitchFamily="50" charset="-128"/>
                <a:ea typeface="ＤＦＰ中太丸ゴシック体" panose="020F0700010101010101" pitchFamily="50" charset="-128"/>
              </a:rPr>
              <a:t>に，地下</a:t>
            </a:r>
            <a:r>
              <a:rPr lang="ja-JP" altLang="en-US" sz="1400" dirty="0">
                <a:latin typeface="ＤＦＰ中太丸ゴシック体" panose="020F0700010101010101" pitchFamily="50" charset="-128"/>
                <a:ea typeface="ＤＦＰ中太丸ゴシック体" panose="020F0700010101010101" pitchFamily="50" charset="-128"/>
              </a:rPr>
              <a:t>の滞留期間が長い</a:t>
            </a:r>
            <a:r>
              <a:rPr lang="ja-JP" altLang="en-US" sz="1400" dirty="0" smtClean="0">
                <a:latin typeface="ＤＦＰ中太丸ゴシック体" panose="020F0700010101010101" pitchFamily="50" charset="-128"/>
                <a:ea typeface="ＤＦＰ中太丸ゴシック体" panose="020F0700010101010101" pitchFamily="50" charset="-128"/>
              </a:rPr>
              <a:t>ためミネラル</a:t>
            </a:r>
            <a:r>
              <a:rPr lang="ja-JP" altLang="en-US" sz="1400" dirty="0">
                <a:latin typeface="ＤＦＰ中太丸ゴシック体" panose="020F0700010101010101" pitchFamily="50" charset="-128"/>
                <a:ea typeface="ＤＦＰ中太丸ゴシック体" panose="020F0700010101010101" pitchFamily="50" charset="-128"/>
              </a:rPr>
              <a:t>が</a:t>
            </a:r>
            <a:r>
              <a:rPr lang="ja-JP" altLang="en-US" sz="1400" dirty="0" smtClean="0">
                <a:latin typeface="ＤＦＰ中太丸ゴシック体" panose="020F0700010101010101" pitchFamily="50" charset="-128"/>
                <a:ea typeface="ＤＦＰ中太丸ゴシック体" panose="020F0700010101010101" pitchFamily="50" charset="-128"/>
              </a:rPr>
              <a:t>溶けすぎ</a:t>
            </a:r>
            <a:r>
              <a:rPr lang="en-US" altLang="ja-JP" sz="1400" dirty="0" smtClean="0">
                <a:latin typeface="ＤＦＰ中太丸ゴシック体" panose="020F0700010101010101" pitchFamily="50" charset="-128"/>
                <a:ea typeface="ＤＦＰ中太丸ゴシック体" panose="020F0700010101010101" pitchFamily="50" charset="-128"/>
              </a:rPr>
              <a:t/>
            </a:r>
            <a:br>
              <a:rPr lang="en-US" altLang="ja-JP" sz="1400" dirty="0" smtClean="0">
                <a:latin typeface="ＤＦＰ中太丸ゴシック体" panose="020F0700010101010101" pitchFamily="50" charset="-128"/>
                <a:ea typeface="ＤＦＰ中太丸ゴシック体" panose="020F0700010101010101" pitchFamily="50" charset="-128"/>
              </a:rPr>
            </a:br>
            <a:r>
              <a:rPr lang="ja-JP" altLang="en-US" sz="1400" dirty="0" smtClean="0">
                <a:latin typeface="ＤＦＰ中太丸ゴシック体" panose="020F0700010101010101" pitchFamily="50" charset="-128"/>
                <a:ea typeface="ＤＦＰ中太丸ゴシック体" panose="020F0700010101010101" pitchFamily="50" charset="-128"/>
              </a:rPr>
              <a:t>　</a:t>
            </a:r>
            <a:r>
              <a:rPr lang="ja-JP" altLang="en-US" sz="1400" dirty="0" err="1" smtClean="0">
                <a:latin typeface="ＤＦＰ中太丸ゴシック体" panose="020F0700010101010101" pitchFamily="50" charset="-128"/>
                <a:ea typeface="ＤＦＰ中太丸ゴシック体" panose="020F0700010101010101" pitchFamily="50" charset="-128"/>
              </a:rPr>
              <a:t>て</a:t>
            </a:r>
            <a:r>
              <a:rPr lang="ja-JP" altLang="en-US" sz="1400" dirty="0">
                <a:latin typeface="ＤＦＰ中太丸ゴシック体" panose="020F0700010101010101" pitchFamily="50" charset="-128"/>
                <a:ea typeface="ＤＦＰ中太丸ゴシック体" panose="020F0700010101010101" pitchFamily="50" charset="-128"/>
              </a:rPr>
              <a:t>しまい硬水と</a:t>
            </a:r>
            <a:r>
              <a:rPr lang="ja-JP" altLang="en-US" sz="1400" dirty="0" smtClean="0">
                <a:latin typeface="ＤＦＰ中太丸ゴシック体" panose="020F0700010101010101" pitchFamily="50" charset="-128"/>
                <a:ea typeface="ＤＦＰ中太丸ゴシック体" panose="020F0700010101010101" pitchFamily="50" charset="-128"/>
              </a:rPr>
              <a:t>なる。ヨーロッパ</a:t>
            </a:r>
            <a:r>
              <a:rPr lang="ja-JP" altLang="en-US" sz="1400" dirty="0">
                <a:latin typeface="ＤＦＰ中太丸ゴシック体" panose="020F0700010101010101" pitchFamily="50" charset="-128"/>
                <a:ea typeface="ＤＦＰ中太丸ゴシック体" panose="020F0700010101010101" pitchFamily="50" charset="-128"/>
              </a:rPr>
              <a:t>では硬度</a:t>
            </a:r>
            <a:r>
              <a:rPr lang="en-US" altLang="ja-JP" sz="1400" dirty="0">
                <a:latin typeface="ＤＦＰ中太丸ゴシック体" panose="020F0700010101010101" pitchFamily="50" charset="-128"/>
                <a:ea typeface="ＤＦＰ中太丸ゴシック体" panose="020F0700010101010101" pitchFamily="50" charset="-128"/>
              </a:rPr>
              <a:t>200</a:t>
            </a:r>
            <a:r>
              <a:rPr lang="ja-JP" altLang="en-US" sz="1400" dirty="0">
                <a:latin typeface="ＤＦＰ中太丸ゴシック体" panose="020F0700010101010101" pitchFamily="50" charset="-128"/>
                <a:ea typeface="ＤＦＰ中太丸ゴシック体" panose="020F0700010101010101" pitchFamily="50" charset="-128"/>
              </a:rPr>
              <a:t>～</a:t>
            </a:r>
            <a:r>
              <a:rPr lang="en-US" altLang="ja-JP" sz="1400" dirty="0">
                <a:latin typeface="ＤＦＰ中太丸ゴシック体" panose="020F0700010101010101" pitchFamily="50" charset="-128"/>
                <a:ea typeface="ＤＦＰ中太丸ゴシック体" panose="020F0700010101010101" pitchFamily="50" charset="-128"/>
              </a:rPr>
              <a:t>300</a:t>
            </a:r>
            <a:r>
              <a:rPr lang="ja-JP" altLang="en-US" sz="1400" dirty="0">
                <a:latin typeface="ＤＦＰ中太丸ゴシック体" panose="020F0700010101010101" pitchFamily="50" charset="-128"/>
                <a:ea typeface="ＤＦＰ中太丸ゴシック体" panose="020F0700010101010101" pitchFamily="50" charset="-128"/>
              </a:rPr>
              <a:t>以上という水も</a:t>
            </a:r>
            <a:r>
              <a:rPr lang="ja-JP" altLang="en-US" sz="1400" dirty="0" smtClean="0">
                <a:latin typeface="ＤＦＰ中太丸ゴシック体" panose="020F0700010101010101" pitchFamily="50" charset="-128"/>
                <a:ea typeface="ＤＦＰ中太丸ゴシック体" panose="020F0700010101010101" pitchFamily="50" charset="-128"/>
              </a:rPr>
              <a:t>あり，軟水</a:t>
            </a:r>
            <a:r>
              <a:rPr lang="ja-JP" altLang="en-US" sz="1400" dirty="0">
                <a:latin typeface="ＤＦＰ中太丸ゴシック体" panose="020F0700010101010101" pitchFamily="50" charset="-128"/>
                <a:ea typeface="ＤＦＰ中太丸ゴシック体" panose="020F0700010101010101" pitchFamily="50" charset="-128"/>
              </a:rPr>
              <a:t>になれて</a:t>
            </a:r>
            <a:r>
              <a:rPr lang="ja-JP" altLang="en-US" sz="1400" dirty="0" smtClean="0">
                <a:latin typeface="ＤＦＰ中太丸ゴシック体" panose="020F0700010101010101" pitchFamily="50" charset="-128"/>
                <a:ea typeface="ＤＦＰ中太丸ゴシック体" panose="020F0700010101010101" pitchFamily="50" charset="-128"/>
              </a:rPr>
              <a:t>いる日本人</a:t>
            </a:r>
            <a:r>
              <a:rPr lang="en-US" altLang="ja-JP" sz="1400" dirty="0" smtClean="0">
                <a:latin typeface="ＤＦＰ中太丸ゴシック体" panose="020F0700010101010101" pitchFamily="50" charset="-128"/>
                <a:ea typeface="ＤＦＰ中太丸ゴシック体" panose="020F0700010101010101" pitchFamily="50" charset="-128"/>
              </a:rPr>
              <a:t/>
            </a:r>
            <a:br>
              <a:rPr lang="en-US" altLang="ja-JP" sz="1400" dirty="0" smtClean="0">
                <a:latin typeface="ＤＦＰ中太丸ゴシック体" panose="020F0700010101010101" pitchFamily="50" charset="-128"/>
                <a:ea typeface="ＤＦＰ中太丸ゴシック体" panose="020F0700010101010101" pitchFamily="50" charset="-128"/>
              </a:rPr>
            </a:br>
            <a:r>
              <a:rPr lang="ja-JP" altLang="en-US" sz="1400" dirty="0" smtClean="0">
                <a:latin typeface="ＤＦＰ中太丸ゴシック体" panose="020F0700010101010101" pitchFamily="50" charset="-128"/>
                <a:ea typeface="ＤＦＰ中太丸ゴシック体" panose="020F0700010101010101" pitchFamily="50" charset="-128"/>
              </a:rPr>
              <a:t>　は</a:t>
            </a:r>
            <a:r>
              <a:rPr lang="ja-JP" altLang="en-US" sz="1400" dirty="0">
                <a:latin typeface="ＤＦＰ中太丸ゴシック体" panose="020F0700010101010101" pitchFamily="50" charset="-128"/>
                <a:ea typeface="ＤＦＰ中太丸ゴシック体" panose="020F0700010101010101" pitchFamily="50" charset="-128"/>
              </a:rPr>
              <a:t>お腹を壊して下痢をして</a:t>
            </a:r>
            <a:r>
              <a:rPr lang="ja-JP" altLang="en-US" sz="1400" dirty="0" smtClean="0">
                <a:latin typeface="ＤＦＰ中太丸ゴシック体" panose="020F0700010101010101" pitchFamily="50" charset="-128"/>
                <a:ea typeface="ＤＦＰ中太丸ゴシック体" panose="020F0700010101010101" pitchFamily="50" charset="-128"/>
              </a:rPr>
              <a:t>しまうこと</a:t>
            </a:r>
            <a:r>
              <a:rPr lang="ja-JP" altLang="en-US" sz="1400" dirty="0">
                <a:latin typeface="ＤＦＰ中太丸ゴシック体" panose="020F0700010101010101" pitchFamily="50" charset="-128"/>
                <a:ea typeface="ＤＦＰ中太丸ゴシック体" panose="020F0700010101010101" pitchFamily="50" charset="-128"/>
              </a:rPr>
              <a:t>も</a:t>
            </a:r>
            <a:r>
              <a:rPr lang="ja-JP" altLang="en-US" sz="1400" dirty="0" smtClean="0">
                <a:latin typeface="ＤＦＰ中太丸ゴシック体" panose="020F0700010101010101" pitchFamily="50" charset="-128"/>
                <a:ea typeface="ＤＦＰ中太丸ゴシック体" panose="020F0700010101010101" pitchFamily="50" charset="-128"/>
              </a:rPr>
              <a:t>ある。</a:t>
            </a:r>
            <a:endParaRPr lang="ja-JP" altLang="en-US" sz="1400" dirty="0">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2434081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0" y="157233"/>
            <a:ext cx="9144000" cy="964168"/>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②ミネラルウォーターって？</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5" name="正方形/長方形 4"/>
          <p:cNvSpPr/>
          <p:nvPr/>
        </p:nvSpPr>
        <p:spPr>
          <a:xfrm>
            <a:off x="463550" y="983447"/>
            <a:ext cx="8458777" cy="954107"/>
          </a:xfrm>
          <a:prstGeom prst="rect">
            <a:avLst/>
          </a:prstGeom>
        </p:spPr>
        <p:txBody>
          <a:bodyPr wrap="square">
            <a:spAutoFit/>
          </a:bodyPr>
          <a:lstStyle/>
          <a:p>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ミネラル</a:t>
            </a:r>
            <a:r>
              <a:rPr lang="ja-JP" altLang="en-US" sz="2000" b="1" dirty="0">
                <a:solidFill>
                  <a:srgbClr val="FF0000"/>
                </a:solidFill>
                <a:latin typeface="ＤＦＰ中太丸ゴシック体" panose="020F0700010101010101" pitchFamily="50" charset="-128"/>
                <a:ea typeface="ＤＦＰ中太丸ゴシック体" panose="020F0700010101010101" pitchFamily="50" charset="-128"/>
              </a:rPr>
              <a:t>（無機物）</a:t>
            </a:r>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を多く含んだ</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飲料水ではなく，容器に入った飲料水</a:t>
            </a:r>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の</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うち地下水を原水</a:t>
            </a:r>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とする</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もの</a:t>
            </a:r>
            <a:endPar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sp>
        <p:nvSpPr>
          <p:cNvPr id="6" name="正方形/長方形 5"/>
          <p:cNvSpPr/>
          <p:nvPr/>
        </p:nvSpPr>
        <p:spPr>
          <a:xfrm>
            <a:off x="463550" y="5534180"/>
            <a:ext cx="8216900" cy="1138773"/>
          </a:xfrm>
          <a:prstGeom prst="rect">
            <a:avLst/>
          </a:prstGeom>
          <a:solidFill>
            <a:schemeClr val="bg1"/>
          </a:solidFill>
          <a:ln>
            <a:solidFill>
              <a:schemeClr val="accent1">
                <a:shade val="50000"/>
              </a:schemeClr>
            </a:solidFill>
          </a:ln>
        </p:spPr>
        <p:txBody>
          <a:bodyPr wrap="square">
            <a:spAutoFit/>
          </a:bodyPr>
          <a:lstStyle/>
          <a:p>
            <a:r>
              <a:rPr lang="ja-JP" altLang="en-US" sz="2000" b="1" dirty="0">
                <a:latin typeface="ＤＦＰ中太丸ゴシック体" panose="020F0700010101010101" pitchFamily="50" charset="-128"/>
                <a:ea typeface="ＤＦＰ中太丸ゴシック体" panose="020F0700010101010101" pitchFamily="50" charset="-128"/>
              </a:rPr>
              <a:t> </a:t>
            </a:r>
            <a:r>
              <a:rPr lang="ja-JP" altLang="en-US" sz="2000" b="1" dirty="0" smtClean="0">
                <a:solidFill>
                  <a:srgbClr val="C00000"/>
                </a:solidFill>
                <a:latin typeface="ＤＦＰ中太丸ゴシック体" panose="020F0700010101010101" pitchFamily="50" charset="-128"/>
                <a:ea typeface="ＤＦＰ中太丸ゴシック体" panose="020F0700010101010101" pitchFamily="50" charset="-128"/>
              </a:rPr>
              <a:t>注意！</a:t>
            </a:r>
            <a:endParaRPr lang="en-US" altLang="ja-JP" sz="2000" b="1" dirty="0" smtClean="0">
              <a:solidFill>
                <a:srgbClr val="C00000"/>
              </a:solidFill>
              <a:latin typeface="ＤＦＰ中太丸ゴシック体" panose="020F0700010101010101" pitchFamily="50" charset="-128"/>
              <a:ea typeface="ＤＦＰ中太丸ゴシック体" panose="020F0700010101010101" pitchFamily="50" charset="-128"/>
            </a:endParaRPr>
          </a:p>
          <a:p>
            <a:r>
              <a:rPr lang="ja-JP" altLang="en-US" sz="1600" dirty="0" smtClean="0">
                <a:solidFill>
                  <a:srgbClr val="333300"/>
                </a:solidFill>
                <a:latin typeface="ＤＦＰ中太丸ゴシック体" panose="020F0700010101010101" pitchFamily="50" charset="-128"/>
                <a:ea typeface="ＤＦＰ中太丸ゴシック体" panose="020F0700010101010101" pitchFamily="50" charset="-128"/>
              </a:rPr>
              <a:t>　 水道</a:t>
            </a:r>
            <a:r>
              <a:rPr lang="ja-JP" altLang="en-US" sz="1600" dirty="0">
                <a:solidFill>
                  <a:srgbClr val="333300"/>
                </a:solidFill>
                <a:latin typeface="ＤＦＰ中太丸ゴシック体" panose="020F0700010101010101" pitchFamily="50" charset="-128"/>
                <a:ea typeface="ＤＦＰ中太丸ゴシック体" panose="020F0700010101010101" pitchFamily="50" charset="-128"/>
              </a:rPr>
              <a:t>水よりも水質基準が</a:t>
            </a:r>
            <a:r>
              <a:rPr lang="ja-JP" altLang="en-US" sz="1600" dirty="0" smtClean="0">
                <a:solidFill>
                  <a:srgbClr val="333300"/>
                </a:solidFill>
                <a:latin typeface="ＤＦＰ中太丸ゴシック体" panose="020F0700010101010101" pitchFamily="50" charset="-128"/>
                <a:ea typeface="ＤＦＰ中太丸ゴシック体" panose="020F0700010101010101" pitchFamily="50" charset="-128"/>
              </a:rPr>
              <a:t>ゆるく，水質</a:t>
            </a:r>
            <a:r>
              <a:rPr lang="ja-JP" altLang="en-US" sz="1600" dirty="0">
                <a:solidFill>
                  <a:srgbClr val="333300"/>
                </a:solidFill>
                <a:latin typeface="ＤＦＰ中太丸ゴシック体" panose="020F0700010101010101" pitchFamily="50" charset="-128"/>
                <a:ea typeface="ＤＦＰ中太丸ゴシック体" panose="020F0700010101010101" pitchFamily="50" charset="-128"/>
              </a:rPr>
              <a:t>検査間隔などの規制も</a:t>
            </a:r>
            <a:r>
              <a:rPr lang="ja-JP" altLang="en-US" sz="1600" dirty="0" smtClean="0">
                <a:solidFill>
                  <a:srgbClr val="333300"/>
                </a:solidFill>
                <a:latin typeface="ＤＦＰ中太丸ゴシック体" panose="020F0700010101010101" pitchFamily="50" charset="-128"/>
                <a:ea typeface="ＤＦＰ中太丸ゴシック体" panose="020F0700010101010101" pitchFamily="50" charset="-128"/>
              </a:rPr>
              <a:t>ゆるい。</a:t>
            </a:r>
            <a:r>
              <a:rPr lang="en-US" altLang="ja-JP" sz="1600" dirty="0" smtClean="0">
                <a:solidFill>
                  <a:srgbClr val="333300"/>
                </a:solidFill>
                <a:latin typeface="ＤＦＰ中太丸ゴシック体" panose="020F0700010101010101" pitchFamily="50" charset="-128"/>
                <a:ea typeface="ＤＦＰ中太丸ゴシック体" panose="020F0700010101010101" pitchFamily="50" charset="-128"/>
              </a:rPr>
              <a:t/>
            </a:r>
            <a:br>
              <a:rPr lang="en-US" altLang="ja-JP" sz="1600" dirty="0" smtClean="0">
                <a:solidFill>
                  <a:srgbClr val="333300"/>
                </a:solidFill>
                <a:latin typeface="ＤＦＰ中太丸ゴシック体" panose="020F0700010101010101" pitchFamily="50" charset="-128"/>
                <a:ea typeface="ＤＦＰ中太丸ゴシック体" panose="020F0700010101010101" pitchFamily="50" charset="-128"/>
              </a:rPr>
            </a:br>
            <a:r>
              <a:rPr lang="ja-JP" altLang="en-US" sz="1600" dirty="0" smtClean="0">
                <a:solidFill>
                  <a:srgbClr val="333300"/>
                </a:solidFill>
                <a:latin typeface="ＤＦＰ中太丸ゴシック体" panose="020F0700010101010101" pitchFamily="50" charset="-128"/>
                <a:ea typeface="ＤＦＰ中太丸ゴシック体" panose="020F0700010101010101" pitchFamily="50" charset="-128"/>
              </a:rPr>
              <a:t>　 これは飲料</a:t>
            </a:r>
            <a:r>
              <a:rPr lang="ja-JP" altLang="en-US" sz="1600" dirty="0">
                <a:solidFill>
                  <a:srgbClr val="333300"/>
                </a:solidFill>
                <a:latin typeface="ＤＦＰ中太丸ゴシック体" panose="020F0700010101010101" pitchFamily="50" charset="-128"/>
                <a:ea typeface="ＤＦＰ中太丸ゴシック体" panose="020F0700010101010101" pitchFamily="50" charset="-128"/>
              </a:rPr>
              <a:t>のみの用途を想定しているため</a:t>
            </a:r>
            <a:r>
              <a:rPr lang="ja-JP" altLang="en-US" sz="1600" dirty="0" smtClean="0">
                <a:solidFill>
                  <a:srgbClr val="333300"/>
                </a:solidFill>
                <a:latin typeface="ＤＦＰ中太丸ゴシック体" panose="020F0700010101010101" pitchFamily="50" charset="-128"/>
                <a:ea typeface="ＤＦＰ中太丸ゴシック体" panose="020F0700010101010101" pitchFamily="50" charset="-128"/>
              </a:rPr>
              <a:t>で，日常生活で料理など</a:t>
            </a:r>
            <a:r>
              <a:rPr lang="ja-JP" altLang="en-US" sz="1600" dirty="0">
                <a:solidFill>
                  <a:srgbClr val="333300"/>
                </a:solidFill>
                <a:latin typeface="ＤＦＰ中太丸ゴシック体" panose="020F0700010101010101" pitchFamily="50" charset="-128"/>
                <a:ea typeface="ＤＦＰ中太丸ゴシック体" panose="020F0700010101010101" pitchFamily="50" charset="-128"/>
              </a:rPr>
              <a:t>に使用するの</a:t>
            </a:r>
            <a:r>
              <a:rPr lang="ja-JP" altLang="en-US" sz="1600" dirty="0" smtClean="0">
                <a:solidFill>
                  <a:srgbClr val="333300"/>
                </a:solidFill>
                <a:latin typeface="ＤＦＰ中太丸ゴシック体" panose="020F0700010101010101" pitchFamily="50" charset="-128"/>
                <a:ea typeface="ＤＦＰ中太丸ゴシック体" panose="020F0700010101010101" pitchFamily="50" charset="-128"/>
              </a:rPr>
              <a:t>は</a:t>
            </a:r>
            <a:r>
              <a:rPr lang="en-US" altLang="ja-JP" sz="1600" dirty="0" smtClean="0">
                <a:solidFill>
                  <a:srgbClr val="333300"/>
                </a:solidFill>
                <a:latin typeface="ＤＦＰ中太丸ゴシック体" panose="020F0700010101010101" pitchFamily="50" charset="-128"/>
                <a:ea typeface="ＤＦＰ中太丸ゴシック体" panose="020F0700010101010101" pitchFamily="50" charset="-128"/>
              </a:rPr>
              <a:t/>
            </a:r>
            <a:br>
              <a:rPr lang="en-US" altLang="ja-JP" sz="1600" dirty="0" smtClean="0">
                <a:solidFill>
                  <a:srgbClr val="333300"/>
                </a:solidFill>
                <a:latin typeface="ＤＦＰ中太丸ゴシック体" panose="020F0700010101010101" pitchFamily="50" charset="-128"/>
                <a:ea typeface="ＤＦＰ中太丸ゴシック体" panose="020F0700010101010101" pitchFamily="50" charset="-128"/>
              </a:rPr>
            </a:br>
            <a:r>
              <a:rPr lang="ja-JP" altLang="en-US" sz="1600" dirty="0" smtClean="0">
                <a:solidFill>
                  <a:srgbClr val="333300"/>
                </a:solidFill>
                <a:latin typeface="ＤＦＰ中太丸ゴシック体" panose="020F0700010101010101" pitchFamily="50" charset="-128"/>
                <a:ea typeface="ＤＦＰ中太丸ゴシック体" panose="020F0700010101010101" pitchFamily="50" charset="-128"/>
              </a:rPr>
              <a:t>　 基準</a:t>
            </a:r>
            <a:r>
              <a:rPr lang="ja-JP" altLang="en-US" sz="1600" dirty="0">
                <a:solidFill>
                  <a:srgbClr val="333300"/>
                </a:solidFill>
                <a:latin typeface="ＤＦＰ中太丸ゴシック体" panose="020F0700010101010101" pitchFamily="50" charset="-128"/>
                <a:ea typeface="ＤＦＰ中太丸ゴシック体" panose="020F0700010101010101" pitchFamily="50" charset="-128"/>
              </a:rPr>
              <a:t>の想定外で</a:t>
            </a:r>
            <a:r>
              <a:rPr lang="ja-JP" altLang="en-US" sz="1600" dirty="0" smtClean="0">
                <a:solidFill>
                  <a:srgbClr val="333300"/>
                </a:solidFill>
                <a:latin typeface="ＤＦＰ中太丸ゴシック体" panose="020F0700010101010101" pitchFamily="50" charset="-128"/>
                <a:ea typeface="ＤＦＰ中太丸ゴシック体" panose="020F0700010101010101" pitchFamily="50" charset="-128"/>
              </a:rPr>
              <a:t>ある。安全性</a:t>
            </a:r>
            <a:r>
              <a:rPr lang="ja-JP" altLang="en-US" sz="1600" dirty="0">
                <a:solidFill>
                  <a:srgbClr val="333300"/>
                </a:solidFill>
                <a:latin typeface="ＤＦＰ中太丸ゴシック体" panose="020F0700010101010101" pitchFamily="50" charset="-128"/>
                <a:ea typeface="ＤＦＰ中太丸ゴシック体" panose="020F0700010101010101" pitchFamily="50" charset="-128"/>
              </a:rPr>
              <a:t>という点で</a:t>
            </a:r>
            <a:r>
              <a:rPr lang="ja-JP" altLang="en-US" sz="1600" dirty="0" smtClean="0">
                <a:solidFill>
                  <a:srgbClr val="333300"/>
                </a:solidFill>
                <a:latin typeface="ＤＦＰ中太丸ゴシック体" panose="020F0700010101010101" pitchFamily="50" charset="-128"/>
                <a:ea typeface="ＤＦＰ中太丸ゴシック体" panose="020F0700010101010101" pitchFamily="50" charset="-128"/>
              </a:rPr>
              <a:t>は，日本の水道水より劣っている。</a:t>
            </a:r>
            <a:endParaRPr lang="ja-JP" altLang="en-US" sz="1600" dirty="0">
              <a:solidFill>
                <a:srgbClr val="333300"/>
              </a:solidFill>
              <a:latin typeface="ＤＦＰ中太丸ゴシック体" panose="020F0700010101010101" pitchFamily="50" charset="-128"/>
              <a:ea typeface="ＤＦＰ中太丸ゴシック体" panose="020F0700010101010101" pitchFamily="50" charset="-128"/>
            </a:endParaRPr>
          </a:p>
        </p:txBody>
      </p:sp>
      <p:sp>
        <p:nvSpPr>
          <p:cNvPr id="7" name="正方形/長方形 6"/>
          <p:cNvSpPr/>
          <p:nvPr/>
        </p:nvSpPr>
        <p:spPr>
          <a:xfrm>
            <a:off x="463549" y="2116803"/>
            <a:ext cx="8216900" cy="3416320"/>
          </a:xfrm>
          <a:prstGeom prst="rect">
            <a:avLst/>
          </a:prstGeom>
          <a:solidFill>
            <a:srgbClr val="FFFF99"/>
          </a:solidFill>
          <a:ln>
            <a:solidFill>
              <a:schemeClr val="accent1"/>
            </a:solidFill>
          </a:ln>
        </p:spPr>
        <p:txBody>
          <a:bodyPr wrap="square">
            <a:spAutoFit/>
          </a:bodyPr>
          <a:lstStyle/>
          <a:p>
            <a:r>
              <a:rPr lang="ja-JP" altLang="en-US" sz="2400" b="1" dirty="0" smtClean="0">
                <a:solidFill>
                  <a:srgbClr val="C00000"/>
                </a:solidFill>
                <a:latin typeface="ＤＦＰ中太丸ゴシック体" panose="020F0700010101010101" pitchFamily="50" charset="-128"/>
                <a:ea typeface="ＤＦＰ中太丸ゴシック体" panose="020F0700010101010101" pitchFamily="50" charset="-128"/>
              </a:rPr>
              <a:t>・ナチュラルウォーター</a:t>
            </a:r>
            <a:r>
              <a:rPr lang="en-US" altLang="ja-JP" sz="2400" b="1" dirty="0" smtClean="0">
                <a:solidFill>
                  <a:srgbClr val="C00000"/>
                </a:solidFill>
                <a:latin typeface="ＤＦＰ中太丸ゴシック体" panose="020F0700010101010101" pitchFamily="50" charset="-128"/>
                <a:ea typeface="ＤＦＰ中太丸ゴシック体" panose="020F0700010101010101" pitchFamily="50" charset="-128"/>
              </a:rPr>
              <a:t/>
            </a:r>
            <a:br>
              <a:rPr lang="en-US" altLang="ja-JP" sz="2400" b="1" dirty="0" smtClean="0">
                <a:solidFill>
                  <a:srgbClr val="C00000"/>
                </a:solidFill>
                <a:latin typeface="ＤＦＰ中太丸ゴシック体" panose="020F0700010101010101" pitchFamily="50" charset="-128"/>
                <a:ea typeface="ＤＦＰ中太丸ゴシック体" panose="020F0700010101010101" pitchFamily="50" charset="-128"/>
              </a:rPr>
            </a:br>
            <a:r>
              <a:rPr lang="ja-JP" altLang="en-US" sz="2400" b="1" dirty="0" smtClean="0">
                <a:solidFill>
                  <a:srgbClr val="C00000"/>
                </a:solidFill>
                <a:latin typeface="ＤＦＰ中太丸ゴシック体" panose="020F0700010101010101" pitchFamily="50" charset="-128"/>
                <a:ea typeface="ＤＦＰ中太丸ゴシック体" panose="020F0700010101010101" pitchFamily="50" charset="-128"/>
              </a:rPr>
              <a:t>　ナチュラルミネラルウォーター</a:t>
            </a:r>
            <a:r>
              <a:rPr lang="en-US" altLang="ja-JP" sz="2400" b="1" dirty="0" smtClean="0">
                <a:solidFill>
                  <a:srgbClr val="C00000"/>
                </a:solidFill>
                <a:latin typeface="ＤＦＰ中太丸ゴシック体" panose="020F0700010101010101" pitchFamily="50" charset="-128"/>
                <a:ea typeface="ＤＦＰ中太丸ゴシック体" panose="020F0700010101010101" pitchFamily="50" charset="-128"/>
              </a:rPr>
              <a:t/>
            </a:r>
            <a:br>
              <a:rPr lang="en-US" altLang="ja-JP" sz="2400" b="1" dirty="0" smtClean="0">
                <a:solidFill>
                  <a:srgbClr val="C00000"/>
                </a:solidFill>
                <a:latin typeface="ＤＦＰ中太丸ゴシック体" panose="020F0700010101010101" pitchFamily="50" charset="-128"/>
                <a:ea typeface="ＤＦＰ中太丸ゴシック体" panose="020F0700010101010101" pitchFamily="50" charset="-128"/>
              </a:rPr>
            </a:br>
            <a:r>
              <a:rPr lang="ja-JP" altLang="en-US" sz="2000" dirty="0">
                <a:solidFill>
                  <a:srgbClr val="333300"/>
                </a:solidFill>
                <a:latin typeface="ＤＦＰ中太丸ゴシック体" panose="020F0700010101010101" pitchFamily="50" charset="-128"/>
                <a:ea typeface="ＤＦＰ中太丸ゴシック体" panose="020F0700010101010101" pitchFamily="50" charset="-128"/>
              </a:rPr>
              <a:t>　</a:t>
            </a:r>
            <a:r>
              <a:rPr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　原水</a:t>
            </a:r>
            <a:r>
              <a:rPr lang="ja-JP" altLang="en-US" sz="2000" dirty="0">
                <a:solidFill>
                  <a:srgbClr val="333300"/>
                </a:solidFill>
                <a:latin typeface="ＤＦＰ中太丸ゴシック体" panose="020F0700010101010101" pitchFamily="50" charset="-128"/>
                <a:ea typeface="ＤＦＰ中太丸ゴシック体" panose="020F0700010101010101" pitchFamily="50" charset="-128"/>
              </a:rPr>
              <a:t>の成分に無機塩添加などの調整を</a:t>
            </a:r>
            <a:r>
              <a:rPr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行って</a:t>
            </a:r>
            <a:r>
              <a:rPr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rPr>
              <a:t/>
            </a:r>
            <a:br>
              <a:rPr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rPr>
            </a:br>
            <a:r>
              <a:rPr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　　いないもの</a:t>
            </a:r>
            <a:endParaRPr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endParaRPr>
          </a:p>
          <a:p>
            <a:r>
              <a:rPr lang="ja-JP" altLang="en-US" sz="2400" b="1" dirty="0" smtClean="0">
                <a:solidFill>
                  <a:srgbClr val="C00000"/>
                </a:solidFill>
                <a:latin typeface="ＤＦＰ中太丸ゴシック体" panose="020F0700010101010101" pitchFamily="50" charset="-128"/>
                <a:ea typeface="ＤＦＰ中太丸ゴシック体" panose="020F0700010101010101" pitchFamily="50" charset="-128"/>
              </a:rPr>
              <a:t>・ミネラルウォーター</a:t>
            </a:r>
            <a:endParaRPr lang="en-US" altLang="ja-JP" sz="2400" b="1" dirty="0" smtClean="0">
              <a:solidFill>
                <a:srgbClr val="C00000"/>
              </a:solidFill>
              <a:latin typeface="ＤＦＰ中太丸ゴシック体" panose="020F0700010101010101" pitchFamily="50" charset="-128"/>
              <a:ea typeface="ＤＦＰ中太丸ゴシック体" panose="020F0700010101010101" pitchFamily="50" charset="-128"/>
            </a:endParaRPr>
          </a:p>
          <a:p>
            <a:r>
              <a:rPr lang="ja-JP" altLang="en-US" sz="2000" dirty="0">
                <a:solidFill>
                  <a:srgbClr val="333300"/>
                </a:solidFill>
                <a:latin typeface="ＤＦＰ中太丸ゴシック体" panose="020F0700010101010101" pitchFamily="50" charset="-128"/>
                <a:ea typeface="ＤＦＰ中太丸ゴシック体" panose="020F0700010101010101" pitchFamily="50" charset="-128"/>
              </a:rPr>
              <a:t>　</a:t>
            </a:r>
            <a:r>
              <a:rPr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　ナチュラルミネラルウォーター</a:t>
            </a:r>
            <a:r>
              <a:rPr lang="ja-JP" altLang="en-US" sz="2000" dirty="0">
                <a:solidFill>
                  <a:srgbClr val="333300"/>
                </a:solidFill>
                <a:latin typeface="ＤＦＰ中太丸ゴシック体" panose="020F0700010101010101" pitchFamily="50" charset="-128"/>
                <a:ea typeface="ＤＦＰ中太丸ゴシック体" panose="020F0700010101010101" pitchFamily="50" charset="-128"/>
              </a:rPr>
              <a:t>を原水</a:t>
            </a:r>
            <a:r>
              <a:rPr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とし，</a:t>
            </a:r>
            <a:r>
              <a:rPr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rPr>
              <a:t/>
            </a:r>
            <a:br>
              <a:rPr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rPr>
            </a:br>
            <a:r>
              <a:rPr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　　品質を</a:t>
            </a:r>
            <a:r>
              <a:rPr lang="ja-JP" altLang="en-US" sz="2000" dirty="0">
                <a:solidFill>
                  <a:srgbClr val="333300"/>
                </a:solidFill>
                <a:latin typeface="ＤＦＰ中太丸ゴシック体" panose="020F0700010101010101" pitchFamily="50" charset="-128"/>
                <a:ea typeface="ＤＦＰ中太丸ゴシック体" panose="020F0700010101010101" pitchFamily="50" charset="-128"/>
              </a:rPr>
              <a:t>安定</a:t>
            </a:r>
            <a:r>
              <a:rPr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させるため</a:t>
            </a:r>
            <a:r>
              <a:rPr lang="ja-JP" altLang="en-US" sz="2000" dirty="0">
                <a:solidFill>
                  <a:srgbClr val="333300"/>
                </a:solidFill>
                <a:latin typeface="ＤＦＰ中太丸ゴシック体" panose="020F0700010101010101" pitchFamily="50" charset="-128"/>
                <a:ea typeface="ＤＦＰ中太丸ゴシック体" panose="020F0700010101010101" pitchFamily="50" charset="-128"/>
              </a:rPr>
              <a:t>にミネラル</a:t>
            </a:r>
            <a:r>
              <a:rPr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調整，</a:t>
            </a:r>
            <a:r>
              <a:rPr lang="ja-JP" altLang="en-US" sz="2000" dirty="0" err="1" smtClean="0">
                <a:solidFill>
                  <a:srgbClr val="333300"/>
                </a:solidFill>
                <a:latin typeface="ＤＦＰ中太丸ゴシック体" panose="020F0700010101010101" pitchFamily="50" charset="-128"/>
                <a:ea typeface="ＤＦＰ中太丸ゴシック体" panose="020F0700010101010101" pitchFamily="50" charset="-128"/>
              </a:rPr>
              <a:t>ばっ</a:t>
            </a:r>
            <a:r>
              <a:rPr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rPr>
              <a:t/>
            </a:r>
            <a:br>
              <a:rPr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rPr>
            </a:br>
            <a:r>
              <a:rPr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　　気，複数の原水を混合したもの</a:t>
            </a:r>
            <a:endParaRPr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endParaRPr>
          </a:p>
          <a:p>
            <a:r>
              <a:rPr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・飲用水・ボトルドウォーター</a:t>
            </a:r>
            <a:endParaRPr lang="ja-JP" altLang="en-US" sz="2400" b="1" dirty="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　　原水</a:t>
            </a:r>
            <a:r>
              <a:rPr lang="ja-JP" altLang="en-US" sz="2000" dirty="0">
                <a:solidFill>
                  <a:srgbClr val="333300"/>
                </a:solidFill>
                <a:latin typeface="ＤＦＰ中太丸ゴシック体" panose="020F0700010101010101" pitchFamily="50" charset="-128"/>
                <a:ea typeface="ＤＦＰ中太丸ゴシック体" panose="020F0700010101010101" pitchFamily="50" charset="-128"/>
              </a:rPr>
              <a:t>が地下水でない</a:t>
            </a:r>
            <a:r>
              <a:rPr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もの</a:t>
            </a:r>
            <a:endParaRPr lang="ja-JP" altLang="en-US" sz="2000" dirty="0">
              <a:solidFill>
                <a:srgbClr val="333300"/>
              </a:solidFill>
              <a:latin typeface="ＤＦＰ中太丸ゴシック体" panose="020F0700010101010101" pitchFamily="50" charset="-128"/>
              <a:ea typeface="ＤＦＰ中太丸ゴシック体" panose="020F0700010101010101" pitchFamily="50" charset="-128"/>
            </a:endParaRPr>
          </a:p>
        </p:txBody>
      </p:sp>
      <p:pic>
        <p:nvPicPr>
          <p:cNvPr id="8" name="図 7"/>
          <p:cNvPicPr>
            <a:picLocks noChangeAspect="1"/>
          </p:cNvPicPr>
          <p:nvPr/>
        </p:nvPicPr>
        <p:blipFill>
          <a:blip r:embed="rId2" cstate="screen">
            <a:clrChange>
              <a:clrFrom>
                <a:srgbClr val="FEFEFE"/>
              </a:clrFrom>
              <a:clrTo>
                <a:srgbClr val="FEFEFE">
                  <a:alpha val="0"/>
                </a:srgbClr>
              </a:clrTo>
            </a:clrChange>
            <a:extLst>
              <a:ext uri="{BEBA8EAE-BF5A-486C-A8C5-ECC9F3942E4B}">
                <a14:imgProps xmlns:a14="http://schemas.microsoft.com/office/drawing/2010/main">
                  <a14:imgLayer r:embed="rId3">
                    <a14:imgEffect>
                      <a14:brightnessContrast contrast="40000"/>
                    </a14:imgEffect>
                  </a14:imgLayer>
                </a14:imgProps>
              </a:ext>
              <a:ext uri="{28A0092B-C50C-407E-A947-70E740481C1C}">
                <a14:useLocalDpi xmlns:a14="http://schemas.microsoft.com/office/drawing/2010/main"/>
              </a:ext>
            </a:extLst>
          </a:blip>
          <a:stretch>
            <a:fillRect/>
          </a:stretch>
        </p:blipFill>
        <p:spPr>
          <a:xfrm>
            <a:off x="6416298" y="1994749"/>
            <a:ext cx="2264151" cy="3538373"/>
          </a:xfrm>
          <a:prstGeom prst="rect">
            <a:avLst/>
          </a:prstGeom>
        </p:spPr>
      </p:pic>
      <p:sp>
        <p:nvSpPr>
          <p:cNvPr id="9" name="正方形/長方形 8"/>
          <p:cNvSpPr/>
          <p:nvPr/>
        </p:nvSpPr>
        <p:spPr>
          <a:xfrm>
            <a:off x="1391269" y="5591375"/>
            <a:ext cx="5250831" cy="338554"/>
          </a:xfrm>
          <a:prstGeom prst="rect">
            <a:avLst/>
          </a:prstGeom>
        </p:spPr>
        <p:txBody>
          <a:bodyPr wrap="square">
            <a:spAutoFit/>
          </a:bodyPr>
          <a:lstStyle/>
          <a:p>
            <a:r>
              <a:rPr lang="ja-JP" altLang="en-US" sz="1600" b="1" dirty="0">
                <a:solidFill>
                  <a:srgbClr val="C00000"/>
                </a:solidFill>
                <a:latin typeface="ＤＦＰ中太丸ゴシック体" panose="020F0700010101010101" pitchFamily="50" charset="-128"/>
                <a:ea typeface="ＤＦＰ中太丸ゴシック体" panose="020F0700010101010101" pitchFamily="50" charset="-128"/>
              </a:rPr>
              <a:t>食品衛生法で定められている水質基準項目は１８項目</a:t>
            </a:r>
          </a:p>
        </p:txBody>
      </p:sp>
    </p:spTree>
    <p:extLst>
      <p:ext uri="{BB962C8B-B14F-4D97-AF65-F5344CB8AC3E}">
        <p14:creationId xmlns:p14="http://schemas.microsoft.com/office/powerpoint/2010/main" val="24733571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txBox="1">
            <a:spLocks/>
          </p:cNvSpPr>
          <p:nvPr/>
        </p:nvSpPr>
        <p:spPr>
          <a:xfrm>
            <a:off x="0" y="157233"/>
            <a:ext cx="9144000" cy="964168"/>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③水道水って？</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grpSp>
        <p:nvGrpSpPr>
          <p:cNvPr id="34" name="グループ化 33"/>
          <p:cNvGrpSpPr/>
          <p:nvPr/>
        </p:nvGrpSpPr>
        <p:grpSpPr>
          <a:xfrm>
            <a:off x="412395" y="1535748"/>
            <a:ext cx="2644905" cy="1589380"/>
            <a:chOff x="412395" y="1535748"/>
            <a:chExt cx="2644905" cy="1589380"/>
          </a:xfrm>
        </p:grpSpPr>
        <p:pic>
          <p:nvPicPr>
            <p:cNvPr id="11" name="図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2395" y="1535748"/>
              <a:ext cx="2644905" cy="1589380"/>
            </a:xfrm>
            <a:prstGeom prst="rect">
              <a:avLst/>
            </a:prstGeom>
          </p:spPr>
        </p:pic>
        <p:sp>
          <p:nvSpPr>
            <p:cNvPr id="15" name="テキスト ボックス 14"/>
            <p:cNvSpPr txBox="1"/>
            <p:nvPr/>
          </p:nvSpPr>
          <p:spPr>
            <a:xfrm>
              <a:off x="429387" y="2800082"/>
              <a:ext cx="833635" cy="307777"/>
            </a:xfrm>
            <a:prstGeom prst="rect">
              <a:avLst/>
            </a:prstGeom>
            <a:solidFill>
              <a:srgbClr val="002060"/>
            </a:solidFill>
          </p:spPr>
          <p:txBody>
            <a:bodyPr wrap="square" rtlCol="0" anchor="ctr" anchorCtr="0">
              <a:spAutoFit/>
            </a:bodyPr>
            <a:lstStyle/>
            <a:p>
              <a:pPr algn="ctr"/>
              <a:r>
                <a:rPr kumimoji="1" lang="ja-JP" altLang="en-US" sz="1400" b="1" dirty="0" smtClean="0">
                  <a:solidFill>
                    <a:schemeClr val="bg1"/>
                  </a:solidFill>
                  <a:latin typeface="ＤＦＰ中太丸ゴシック体" panose="020F0700010101010101" pitchFamily="50" charset="-128"/>
                  <a:ea typeface="ＤＦＰ中太丸ゴシック体" panose="020F0700010101010101" pitchFamily="50" charset="-128"/>
                </a:rPr>
                <a:t>ダム湖</a:t>
              </a:r>
              <a:endParaRPr kumimoji="1" lang="ja-JP" altLang="en-US" sz="1400" b="1" dirty="0">
                <a:solidFill>
                  <a:schemeClr val="bg1"/>
                </a:solidFill>
                <a:latin typeface="ＤＦＰ中太丸ゴシック体" panose="020F0700010101010101" pitchFamily="50" charset="-128"/>
                <a:ea typeface="ＤＦＰ中太丸ゴシック体" panose="020F0700010101010101" pitchFamily="50" charset="-128"/>
              </a:endParaRPr>
            </a:p>
          </p:txBody>
        </p:sp>
      </p:grpSp>
      <p:grpSp>
        <p:nvGrpSpPr>
          <p:cNvPr id="22" name="グループ化 21"/>
          <p:cNvGrpSpPr/>
          <p:nvPr/>
        </p:nvGrpSpPr>
        <p:grpSpPr>
          <a:xfrm>
            <a:off x="2974557" y="1535323"/>
            <a:ext cx="2631210" cy="1756883"/>
            <a:chOff x="2811952" y="1537633"/>
            <a:chExt cx="2570121" cy="1707020"/>
          </a:xfrm>
        </p:grpSpPr>
        <p:pic>
          <p:nvPicPr>
            <p:cNvPr id="5" name="図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11952" y="1537633"/>
              <a:ext cx="2570121" cy="1707020"/>
            </a:xfrm>
            <a:prstGeom prst="rect">
              <a:avLst/>
            </a:prstGeom>
          </p:spPr>
        </p:pic>
        <p:sp>
          <p:nvSpPr>
            <p:cNvPr id="16" name="テキスト ボックス 15"/>
            <p:cNvSpPr txBox="1"/>
            <p:nvPr/>
          </p:nvSpPr>
          <p:spPr>
            <a:xfrm>
              <a:off x="2811952" y="2936876"/>
              <a:ext cx="827273" cy="307777"/>
            </a:xfrm>
            <a:prstGeom prst="rect">
              <a:avLst/>
            </a:prstGeom>
            <a:solidFill>
              <a:srgbClr val="002060"/>
            </a:solidFill>
          </p:spPr>
          <p:txBody>
            <a:bodyPr wrap="square" rtlCol="0" anchor="ctr" anchorCtr="0">
              <a:spAutoFit/>
            </a:bodyPr>
            <a:lstStyle/>
            <a:p>
              <a:pPr algn="ctr"/>
              <a:r>
                <a:rPr kumimoji="1" lang="ja-JP" altLang="en-US" sz="1400" b="1" dirty="0" smtClean="0">
                  <a:solidFill>
                    <a:schemeClr val="bg1"/>
                  </a:solidFill>
                  <a:latin typeface="ＤＦＰ中太丸ゴシック体" panose="020F0700010101010101" pitchFamily="50" charset="-128"/>
                  <a:ea typeface="ＤＦＰ中太丸ゴシック体" panose="020F0700010101010101" pitchFamily="50" charset="-128"/>
                </a:rPr>
                <a:t>ダム</a:t>
              </a:r>
              <a:endParaRPr kumimoji="1" lang="ja-JP" altLang="en-US" sz="1400" b="1" dirty="0">
                <a:solidFill>
                  <a:schemeClr val="bg1"/>
                </a:solidFill>
                <a:latin typeface="ＤＦＰ中太丸ゴシック体" panose="020F0700010101010101" pitchFamily="50" charset="-128"/>
                <a:ea typeface="ＤＦＰ中太丸ゴシック体" panose="020F0700010101010101" pitchFamily="50" charset="-128"/>
              </a:endParaRPr>
            </a:p>
          </p:txBody>
        </p:sp>
      </p:grpSp>
      <p:grpSp>
        <p:nvGrpSpPr>
          <p:cNvPr id="32" name="グループ化 31"/>
          <p:cNvGrpSpPr/>
          <p:nvPr/>
        </p:nvGrpSpPr>
        <p:grpSpPr>
          <a:xfrm>
            <a:off x="5605765" y="1534323"/>
            <a:ext cx="2864980" cy="1878578"/>
            <a:chOff x="5605764" y="1534323"/>
            <a:chExt cx="2864980" cy="1878578"/>
          </a:xfrm>
        </p:grpSpPr>
        <p:pic>
          <p:nvPicPr>
            <p:cNvPr id="6" name="図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05765" y="1534323"/>
              <a:ext cx="2864979" cy="1878578"/>
            </a:xfrm>
            <a:prstGeom prst="rect">
              <a:avLst/>
            </a:prstGeom>
          </p:spPr>
        </p:pic>
        <p:sp>
          <p:nvSpPr>
            <p:cNvPr id="17" name="テキスト ボックス 16"/>
            <p:cNvSpPr txBox="1"/>
            <p:nvPr/>
          </p:nvSpPr>
          <p:spPr>
            <a:xfrm>
              <a:off x="5605764" y="3082682"/>
              <a:ext cx="866039" cy="307777"/>
            </a:xfrm>
            <a:prstGeom prst="rect">
              <a:avLst/>
            </a:prstGeom>
            <a:solidFill>
              <a:srgbClr val="002060"/>
            </a:solidFill>
          </p:spPr>
          <p:txBody>
            <a:bodyPr wrap="square" rtlCol="0" anchor="ctr" anchorCtr="0">
              <a:spAutoFit/>
            </a:bodyPr>
            <a:lstStyle/>
            <a:p>
              <a:pPr algn="ctr"/>
              <a:r>
                <a:rPr kumimoji="1" lang="ja-JP" altLang="en-US" sz="1400" b="1" dirty="0" smtClean="0">
                  <a:solidFill>
                    <a:schemeClr val="bg1"/>
                  </a:solidFill>
                  <a:latin typeface="ＤＦＰ中太丸ゴシック体" panose="020F0700010101010101" pitchFamily="50" charset="-128"/>
                  <a:ea typeface="ＤＦＰ中太丸ゴシック体" panose="020F0700010101010101" pitchFamily="50" charset="-128"/>
                </a:rPr>
                <a:t>取水</a:t>
              </a:r>
              <a:endParaRPr kumimoji="1" lang="ja-JP" altLang="en-US" sz="1400" b="1" dirty="0">
                <a:solidFill>
                  <a:schemeClr val="bg1"/>
                </a:solidFill>
                <a:latin typeface="ＤＦＰ中太丸ゴシック体" panose="020F0700010101010101" pitchFamily="50" charset="-128"/>
                <a:ea typeface="ＤＦＰ中太丸ゴシック体" panose="020F0700010101010101" pitchFamily="50" charset="-128"/>
              </a:endParaRPr>
            </a:p>
          </p:txBody>
        </p:sp>
      </p:grpSp>
      <p:grpSp>
        <p:nvGrpSpPr>
          <p:cNvPr id="24" name="グループ化 23"/>
          <p:cNvGrpSpPr/>
          <p:nvPr/>
        </p:nvGrpSpPr>
        <p:grpSpPr>
          <a:xfrm>
            <a:off x="6377528" y="3364437"/>
            <a:ext cx="2380804" cy="1649263"/>
            <a:chOff x="6340792" y="3443298"/>
            <a:chExt cx="2343446" cy="1473168"/>
          </a:xfrm>
        </p:grpSpPr>
        <p:pic>
          <p:nvPicPr>
            <p:cNvPr id="7" name="図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40792" y="3443298"/>
              <a:ext cx="2343446" cy="1473168"/>
            </a:xfrm>
            <a:prstGeom prst="rect">
              <a:avLst/>
            </a:prstGeom>
          </p:spPr>
        </p:pic>
        <p:sp>
          <p:nvSpPr>
            <p:cNvPr id="12" name="テキスト ボックス 11"/>
            <p:cNvSpPr txBox="1"/>
            <p:nvPr/>
          </p:nvSpPr>
          <p:spPr>
            <a:xfrm>
              <a:off x="7726039" y="4376873"/>
              <a:ext cx="827273" cy="274915"/>
            </a:xfrm>
            <a:prstGeom prst="rect">
              <a:avLst/>
            </a:prstGeom>
            <a:solidFill>
              <a:srgbClr val="002060"/>
            </a:solidFill>
          </p:spPr>
          <p:txBody>
            <a:bodyPr wrap="square" rtlCol="0" anchor="ctr" anchorCtr="0">
              <a:spAutoFit/>
            </a:bodyPr>
            <a:lstStyle/>
            <a:p>
              <a:pPr algn="ctr"/>
              <a:r>
                <a:rPr kumimoji="1" lang="ja-JP" altLang="en-US" sz="1400" b="1" dirty="0" smtClean="0">
                  <a:solidFill>
                    <a:schemeClr val="bg1"/>
                  </a:solidFill>
                  <a:latin typeface="ＤＦＰ中太丸ゴシック体" panose="020F0700010101010101" pitchFamily="50" charset="-128"/>
                  <a:ea typeface="ＤＦＰ中太丸ゴシック体" panose="020F0700010101010101" pitchFamily="50" charset="-128"/>
                </a:rPr>
                <a:t>取水場</a:t>
              </a:r>
              <a:endParaRPr kumimoji="1" lang="ja-JP" altLang="en-US" sz="1400" b="1" dirty="0">
                <a:solidFill>
                  <a:schemeClr val="bg1"/>
                </a:solidFill>
                <a:latin typeface="ＤＦＰ中太丸ゴシック体" panose="020F0700010101010101" pitchFamily="50" charset="-128"/>
                <a:ea typeface="ＤＦＰ中太丸ゴシック体" panose="020F0700010101010101" pitchFamily="50" charset="-128"/>
              </a:endParaRPr>
            </a:p>
          </p:txBody>
        </p:sp>
      </p:grpSp>
      <p:pic>
        <p:nvPicPr>
          <p:cNvPr id="4" name="コンテンツ プレースホルダー 3"/>
          <p:cNvPicPr>
            <a:picLocks noGrp="1" noChangeAspect="1"/>
          </p:cNvPicPr>
          <p:nvPr>
            <p:ph idx="1"/>
          </p:nvPr>
        </p:nvPicPr>
        <p:blipFill>
          <a:blip r:embed="rId6" cstate="screen">
            <a:extLst>
              <a:ext uri="{28A0092B-C50C-407E-A947-70E740481C1C}">
                <a14:useLocalDpi xmlns:a14="http://schemas.microsoft.com/office/drawing/2010/main"/>
              </a:ext>
            </a:extLst>
          </a:blip>
          <a:stretch>
            <a:fillRect/>
          </a:stretch>
        </p:blipFill>
        <p:spPr>
          <a:xfrm>
            <a:off x="5605765" y="4952120"/>
            <a:ext cx="2883907" cy="1662465"/>
          </a:xfrm>
        </p:spPr>
      </p:pic>
      <p:sp>
        <p:nvSpPr>
          <p:cNvPr id="18" name="テキスト ボックス 17"/>
          <p:cNvSpPr txBox="1"/>
          <p:nvPr/>
        </p:nvSpPr>
        <p:spPr>
          <a:xfrm>
            <a:off x="7662399" y="6292506"/>
            <a:ext cx="827273" cy="307777"/>
          </a:xfrm>
          <a:prstGeom prst="rect">
            <a:avLst/>
          </a:prstGeom>
          <a:solidFill>
            <a:srgbClr val="002060"/>
          </a:solidFill>
        </p:spPr>
        <p:txBody>
          <a:bodyPr wrap="square" rtlCol="0" anchor="ctr" anchorCtr="0">
            <a:spAutoFit/>
          </a:bodyPr>
          <a:lstStyle/>
          <a:p>
            <a:pPr algn="ctr"/>
            <a:r>
              <a:rPr kumimoji="1" lang="ja-JP" altLang="en-US" sz="1400" b="1" dirty="0" smtClean="0">
                <a:solidFill>
                  <a:schemeClr val="bg1"/>
                </a:solidFill>
                <a:latin typeface="ＤＦＰ中太丸ゴシック体" panose="020F0700010101010101" pitchFamily="50" charset="-128"/>
                <a:ea typeface="ＤＦＰ中太丸ゴシック体" panose="020F0700010101010101" pitchFamily="50" charset="-128"/>
              </a:rPr>
              <a:t>浄水場</a:t>
            </a:r>
            <a:endParaRPr kumimoji="1" lang="ja-JP" altLang="en-US" sz="1400" b="1" dirty="0">
              <a:solidFill>
                <a:schemeClr val="bg1"/>
              </a:solidFill>
              <a:latin typeface="ＤＦＰ中太丸ゴシック体" panose="020F0700010101010101" pitchFamily="50" charset="-128"/>
              <a:ea typeface="ＤＦＰ中太丸ゴシック体" panose="020F0700010101010101" pitchFamily="50" charset="-128"/>
            </a:endParaRPr>
          </a:p>
        </p:txBody>
      </p:sp>
      <p:sp>
        <p:nvSpPr>
          <p:cNvPr id="26" name="テキスト ボックス 25"/>
          <p:cNvSpPr txBox="1"/>
          <p:nvPr/>
        </p:nvSpPr>
        <p:spPr>
          <a:xfrm>
            <a:off x="0" y="916213"/>
            <a:ext cx="9144000" cy="523220"/>
          </a:xfrm>
          <a:prstGeom prst="rect">
            <a:avLst/>
          </a:prstGeom>
          <a:noFill/>
        </p:spPr>
        <p:txBody>
          <a:bodyPr wrap="square" rtlCol="0">
            <a:spAutoFit/>
          </a:bodyPr>
          <a:lstStyle/>
          <a:p>
            <a:pPr algn="ct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水道法により衛生的</a:t>
            </a:r>
            <a:r>
              <a:rPr kumimoji="1"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に管理された安全な水</a:t>
            </a:r>
            <a:endParaRPr kumimoji="1"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sp>
        <p:nvSpPr>
          <p:cNvPr id="33" name="テキスト ボックス 32"/>
          <p:cNvSpPr txBox="1"/>
          <p:nvPr/>
        </p:nvSpPr>
        <p:spPr>
          <a:xfrm>
            <a:off x="480763" y="5830841"/>
            <a:ext cx="827273" cy="307777"/>
          </a:xfrm>
          <a:prstGeom prst="rect">
            <a:avLst/>
          </a:prstGeom>
          <a:solidFill>
            <a:srgbClr val="002060"/>
          </a:solidFill>
        </p:spPr>
        <p:txBody>
          <a:bodyPr wrap="square" rtlCol="0" anchor="ctr" anchorCtr="0">
            <a:spAutoFit/>
          </a:bodyPr>
          <a:lstStyle/>
          <a:p>
            <a:pPr algn="ctr"/>
            <a:r>
              <a:rPr kumimoji="1" lang="ja-JP" altLang="en-US" sz="1400" b="1" dirty="0" smtClean="0">
                <a:solidFill>
                  <a:schemeClr val="bg1"/>
                </a:solidFill>
                <a:latin typeface="ＤＦＰ中太丸ゴシック体" panose="020F0700010101010101" pitchFamily="50" charset="-128"/>
                <a:ea typeface="ＤＦＰ中太丸ゴシック体" panose="020F0700010101010101" pitchFamily="50" charset="-128"/>
              </a:rPr>
              <a:t>蛇口</a:t>
            </a:r>
            <a:endParaRPr kumimoji="1" lang="ja-JP" altLang="en-US" sz="1400" b="1" dirty="0">
              <a:solidFill>
                <a:schemeClr val="bg1"/>
              </a:solidFill>
              <a:latin typeface="ＤＦＰ中太丸ゴシック体" panose="020F0700010101010101" pitchFamily="50" charset="-128"/>
              <a:ea typeface="ＤＦＰ中太丸ゴシック体" panose="020F0700010101010101" pitchFamily="50" charset="-128"/>
            </a:endParaRPr>
          </a:p>
        </p:txBody>
      </p:sp>
      <p:sp>
        <p:nvSpPr>
          <p:cNvPr id="35" name="U ターン矢印 34"/>
          <p:cNvSpPr/>
          <p:nvPr/>
        </p:nvSpPr>
        <p:spPr>
          <a:xfrm rot="5400000">
            <a:off x="3623657" y="2245984"/>
            <a:ext cx="1568910" cy="3805815"/>
          </a:xfrm>
          <a:prstGeom prst="uturnArrow">
            <a:avLst>
              <a:gd name="adj1" fmla="val 8329"/>
              <a:gd name="adj2" fmla="val 13214"/>
              <a:gd name="adj3" fmla="val 22536"/>
              <a:gd name="adj4" fmla="val 50000"/>
              <a:gd name="adj5" fmla="val 74744"/>
            </a:avLst>
          </a:prstGeom>
          <a:solidFill>
            <a:srgbClr val="3399FF"/>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nvGrpSpPr>
          <p:cNvPr id="25" name="グループ化 24"/>
          <p:cNvGrpSpPr/>
          <p:nvPr/>
        </p:nvGrpSpPr>
        <p:grpSpPr>
          <a:xfrm>
            <a:off x="3155667" y="4949883"/>
            <a:ext cx="2504889" cy="1666938"/>
            <a:chOff x="1918690" y="5214539"/>
            <a:chExt cx="2178323" cy="1436492"/>
          </a:xfrm>
        </p:grpSpPr>
        <p:pic>
          <p:nvPicPr>
            <p:cNvPr id="9" name="図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918690" y="5214539"/>
              <a:ext cx="2178323" cy="1436492"/>
            </a:xfrm>
            <a:prstGeom prst="rect">
              <a:avLst/>
            </a:prstGeom>
          </p:spPr>
        </p:pic>
        <p:sp>
          <p:nvSpPr>
            <p:cNvPr id="19" name="テキスト ボックス 18"/>
            <p:cNvSpPr txBox="1"/>
            <p:nvPr/>
          </p:nvSpPr>
          <p:spPr>
            <a:xfrm>
              <a:off x="1918690" y="6364529"/>
              <a:ext cx="827273" cy="265228"/>
            </a:xfrm>
            <a:prstGeom prst="rect">
              <a:avLst/>
            </a:prstGeom>
            <a:solidFill>
              <a:srgbClr val="002060"/>
            </a:solidFill>
          </p:spPr>
          <p:txBody>
            <a:bodyPr wrap="square" rtlCol="0" anchor="ctr" anchorCtr="0">
              <a:spAutoFit/>
            </a:bodyPr>
            <a:lstStyle/>
            <a:p>
              <a:pPr algn="ctr"/>
              <a:r>
                <a:rPr kumimoji="1" lang="ja-JP" altLang="en-US" sz="1400" b="1" dirty="0" smtClean="0">
                  <a:solidFill>
                    <a:schemeClr val="bg1"/>
                  </a:solidFill>
                  <a:latin typeface="ＤＦＰ中太丸ゴシック体" panose="020F0700010101010101" pitchFamily="50" charset="-128"/>
                  <a:ea typeface="ＤＦＰ中太丸ゴシック体" panose="020F0700010101010101" pitchFamily="50" charset="-128"/>
                </a:rPr>
                <a:t>受水槽</a:t>
              </a:r>
              <a:endParaRPr kumimoji="1" lang="ja-JP" altLang="en-US" sz="1400" b="1" dirty="0">
                <a:solidFill>
                  <a:schemeClr val="bg1"/>
                </a:solidFill>
                <a:latin typeface="ＤＦＰ中太丸ゴシック体" panose="020F0700010101010101" pitchFamily="50" charset="-128"/>
                <a:ea typeface="ＤＦＰ中太丸ゴシック体" panose="020F0700010101010101" pitchFamily="50" charset="-128"/>
              </a:endParaRPr>
            </a:p>
          </p:txBody>
        </p:sp>
      </p:grpSp>
      <p:pic>
        <p:nvPicPr>
          <p:cNvPr id="14" name="図 1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83734" y="4475205"/>
            <a:ext cx="2668962" cy="1776197"/>
          </a:xfrm>
          <a:prstGeom prst="rect">
            <a:avLst/>
          </a:prstGeom>
        </p:spPr>
      </p:pic>
      <p:sp>
        <p:nvSpPr>
          <p:cNvPr id="37" name="テキスト ボックス 36"/>
          <p:cNvSpPr txBox="1"/>
          <p:nvPr/>
        </p:nvSpPr>
        <p:spPr>
          <a:xfrm>
            <a:off x="482248" y="6138618"/>
            <a:ext cx="2671933" cy="461665"/>
          </a:xfrm>
          <a:prstGeom prst="rect">
            <a:avLst/>
          </a:prstGeom>
          <a:solidFill>
            <a:schemeClr val="bg1"/>
          </a:solidFill>
          <a:ln>
            <a:solidFill>
              <a:schemeClr val="accent1">
                <a:shade val="50000"/>
              </a:schemeClr>
            </a:solidFill>
          </a:ln>
        </p:spPr>
        <p:txBody>
          <a:bodyPr wrap="square" rtlCol="0">
            <a:spAutoFit/>
          </a:bodyPr>
          <a:lstStyle/>
          <a:p>
            <a:r>
              <a:rPr kumimoji="1" lang="ja-JP" altLang="en-US" sz="1200" b="1" dirty="0" smtClean="0">
                <a:solidFill>
                  <a:srgbClr val="FF0000"/>
                </a:solidFill>
                <a:latin typeface="ＤＦＰ中太丸ゴシック体" panose="020F0700010101010101" pitchFamily="50" charset="-128"/>
                <a:ea typeface="ＤＦＰ中太丸ゴシック体" panose="020F0700010101010101" pitchFamily="50" charset="-128"/>
              </a:rPr>
              <a:t>学校では日常点検で毎日残留塩素濃度（</a:t>
            </a:r>
            <a:r>
              <a:rPr kumimoji="1" lang="en-US" altLang="ja-JP" sz="1200" b="1" dirty="0" smtClean="0">
                <a:solidFill>
                  <a:srgbClr val="FF0000"/>
                </a:solidFill>
                <a:latin typeface="ＤＦＰ中太丸ゴシック体" panose="020F0700010101010101" pitchFamily="50" charset="-128"/>
                <a:ea typeface="ＤＦＰ中太丸ゴシック体" panose="020F0700010101010101" pitchFamily="50" charset="-128"/>
              </a:rPr>
              <a:t>0.1mg/L</a:t>
            </a:r>
            <a:r>
              <a:rPr kumimoji="1" lang="ja-JP" altLang="en-US" sz="1200" b="1" dirty="0" smtClean="0">
                <a:solidFill>
                  <a:srgbClr val="FF0000"/>
                </a:solidFill>
                <a:latin typeface="ＤＦＰ中太丸ゴシック体" panose="020F0700010101010101" pitchFamily="50" charset="-128"/>
                <a:ea typeface="ＤＦＰ中太丸ゴシック体" panose="020F0700010101010101" pitchFamily="50" charset="-128"/>
              </a:rPr>
              <a:t>以上）を計ってるよ！</a:t>
            </a:r>
            <a:endParaRPr kumimoji="1" lang="ja-JP" altLang="en-US" sz="12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sp>
        <p:nvSpPr>
          <p:cNvPr id="28" name="正方形/長方形 27"/>
          <p:cNvSpPr/>
          <p:nvPr/>
        </p:nvSpPr>
        <p:spPr>
          <a:xfrm>
            <a:off x="480763" y="3554692"/>
            <a:ext cx="5329354" cy="954107"/>
          </a:xfrm>
          <a:prstGeom prst="rect">
            <a:avLst/>
          </a:prstGeom>
          <a:solidFill>
            <a:srgbClr val="FFFF99"/>
          </a:solidFill>
          <a:ln>
            <a:solidFill>
              <a:schemeClr val="accent1">
                <a:shade val="50000"/>
              </a:schemeClr>
            </a:solidFill>
          </a:ln>
        </p:spPr>
        <p:txBody>
          <a:bodyPr wrap="square">
            <a:spAutoFit/>
          </a:bodyPr>
          <a:lstStyle/>
          <a:p>
            <a:r>
              <a:rPr lang="ja-JP" altLang="en-US" sz="2800" dirty="0" smtClean="0">
                <a:solidFill>
                  <a:srgbClr val="FF0000"/>
                </a:solidFill>
                <a:latin typeface="ＤＦＰ太丸ゴシック体" panose="020F0800010101010101" pitchFamily="50" charset="-128"/>
                <a:ea typeface="ＤＦＰ太丸ゴシック体" panose="020F0800010101010101" pitchFamily="50" charset="-128"/>
              </a:rPr>
              <a:t>日本は，世界</a:t>
            </a:r>
            <a:r>
              <a:rPr lang="ja-JP" altLang="en-US" sz="2800" dirty="0">
                <a:solidFill>
                  <a:srgbClr val="FF0000"/>
                </a:solidFill>
                <a:latin typeface="ＤＦＰ太丸ゴシック体" panose="020F0800010101010101" pitchFamily="50" charset="-128"/>
                <a:ea typeface="ＤＦＰ太丸ゴシック体" panose="020F0800010101010101" pitchFamily="50" charset="-128"/>
              </a:rPr>
              <a:t>でも</a:t>
            </a:r>
            <a:r>
              <a:rPr lang="ja-JP" altLang="en-US" sz="2800" dirty="0" smtClean="0">
                <a:solidFill>
                  <a:srgbClr val="FF0000"/>
                </a:solidFill>
                <a:latin typeface="ＤＦＰ太丸ゴシック体" panose="020F0800010101010101" pitchFamily="50" charset="-128"/>
                <a:ea typeface="ＤＦＰ太丸ゴシック体" panose="020F0800010101010101" pitchFamily="50" charset="-128"/>
              </a:rPr>
              <a:t>珍しく，問題なく，水道水が飲める国です！</a:t>
            </a:r>
            <a:endParaRPr lang="ja-JP" altLang="en-US" sz="2800" dirty="0">
              <a:solidFill>
                <a:srgbClr val="FF0000"/>
              </a:solidFill>
              <a:latin typeface="ＤＦＰ太丸ゴシック体" panose="020F0800010101010101" pitchFamily="50" charset="-128"/>
              <a:ea typeface="ＤＦＰ太丸ゴシック体" panose="020F0800010101010101" pitchFamily="50" charset="-128"/>
            </a:endParaRPr>
          </a:p>
        </p:txBody>
      </p:sp>
    </p:spTree>
    <p:extLst>
      <p:ext uri="{BB962C8B-B14F-4D97-AF65-F5344CB8AC3E}">
        <p14:creationId xmlns:p14="http://schemas.microsoft.com/office/powerpoint/2010/main" val="19003108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タイトル 1"/>
          <p:cNvSpPr txBox="1">
            <a:spLocks/>
          </p:cNvSpPr>
          <p:nvPr/>
        </p:nvSpPr>
        <p:spPr>
          <a:xfrm>
            <a:off x="0" y="157233"/>
            <a:ext cx="9144000" cy="964168"/>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effectLst>
                  <a:outerShdw blurRad="38100" dist="38100" dir="2700000" algn="tl">
                    <a:srgbClr val="000000">
                      <a:alpha val="43137"/>
                    </a:srgbClr>
                  </a:outerShdw>
                </a:effectLst>
                <a:latin typeface="ＤＦ太丸ゴシック体" panose="02010609010101010101" pitchFamily="1" charset="-128"/>
                <a:ea typeface="ＤＦ太丸ゴシック体" panose="02010609010101010101" pitchFamily="1" charset="-128"/>
              </a:rPr>
              <a:t>水道水の水源と基準</a:t>
            </a:r>
            <a:endParaRPr lang="ja-JP" altLang="en-US" dirty="0">
              <a:solidFill>
                <a:srgbClr val="002060"/>
              </a:solidFill>
              <a:effectLst>
                <a:outerShdw blurRad="38100" dist="38100" dir="2700000" algn="tl">
                  <a:srgbClr val="000000">
                    <a:alpha val="43137"/>
                  </a:srgbClr>
                </a:outerShdw>
              </a:effectLst>
              <a:latin typeface="ＤＦ太丸ゴシック体" panose="02010609010101010101" pitchFamily="1" charset="-128"/>
              <a:ea typeface="ＤＦ太丸ゴシック体" panose="02010609010101010101" pitchFamily="1" charset="-128"/>
            </a:endParaRPr>
          </a:p>
        </p:txBody>
      </p:sp>
      <p:sp>
        <p:nvSpPr>
          <p:cNvPr id="36" name="テキスト ボックス 35"/>
          <p:cNvSpPr txBox="1"/>
          <p:nvPr/>
        </p:nvSpPr>
        <p:spPr>
          <a:xfrm>
            <a:off x="500869" y="6086344"/>
            <a:ext cx="8317454" cy="584775"/>
          </a:xfrm>
          <a:prstGeom prst="rect">
            <a:avLst/>
          </a:prstGeom>
          <a:solidFill>
            <a:srgbClr val="FFFF00"/>
          </a:solidFill>
          <a:ln>
            <a:solidFill>
              <a:schemeClr val="accent1">
                <a:shade val="50000"/>
              </a:schemeClr>
            </a:solidFill>
          </a:ln>
        </p:spPr>
        <p:txBody>
          <a:bodyPr wrap="square" rtlCol="0">
            <a:spAutoFit/>
          </a:bodyPr>
          <a:lstStyle/>
          <a:p>
            <a:r>
              <a:rPr lang="ja-JP" altLang="en-US" sz="1600" b="1" dirty="0" smtClean="0">
                <a:solidFill>
                  <a:srgbClr val="C000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水質は、法令に基づく水質基準項目（</a:t>
            </a:r>
            <a:r>
              <a:rPr lang="en-US" altLang="ja-JP" sz="1600" b="1" dirty="0" smtClean="0">
                <a:solidFill>
                  <a:srgbClr val="C000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50</a:t>
            </a:r>
            <a:r>
              <a:rPr lang="ja-JP" altLang="en-US" sz="1600" b="1" dirty="0" smtClean="0">
                <a:solidFill>
                  <a:srgbClr val="C000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項目）＋残留塩素濃度</a:t>
            </a:r>
            <a:r>
              <a:rPr lang="ja-JP" altLang="en-US" sz="1200" b="1" dirty="0" smtClean="0">
                <a:solidFill>
                  <a:prstClr val="black">
                    <a:lumMod val="65000"/>
                    <a:lumOff val="35000"/>
                  </a:prstClr>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（毎日：</a:t>
            </a:r>
            <a:r>
              <a:rPr lang="en-US" altLang="ja-JP" sz="1200" b="1" dirty="0" smtClean="0">
                <a:solidFill>
                  <a:prstClr val="black">
                    <a:lumMod val="65000"/>
                    <a:lumOff val="35000"/>
                  </a:prstClr>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0.1mg/L</a:t>
            </a:r>
            <a:r>
              <a:rPr lang="ja-JP" altLang="en-US" sz="1200" b="1" dirty="0" smtClean="0">
                <a:solidFill>
                  <a:prstClr val="black">
                    <a:lumMod val="65000"/>
                    <a:lumOff val="35000"/>
                  </a:prstClr>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以上）</a:t>
            </a:r>
            <a:endParaRPr lang="en-US" altLang="ja-JP" sz="1200" b="1" dirty="0" smtClean="0">
              <a:solidFill>
                <a:prstClr val="black">
                  <a:lumMod val="65000"/>
                  <a:lumOff val="35000"/>
                </a:prstClr>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a:p>
            <a:r>
              <a:rPr lang="ja-JP" altLang="en-US" sz="1200" b="1" dirty="0" smtClean="0">
                <a:solidFill>
                  <a:prstClr val="black">
                    <a:lumMod val="65000"/>
                    <a:lumOff val="35000"/>
                  </a:prstClr>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　及び水質管理目標設定項目（</a:t>
            </a:r>
            <a:r>
              <a:rPr lang="en-US" altLang="ja-JP" sz="1200" b="1" dirty="0" smtClean="0">
                <a:solidFill>
                  <a:prstClr val="black">
                    <a:lumMod val="65000"/>
                    <a:lumOff val="35000"/>
                  </a:prstClr>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24</a:t>
            </a:r>
            <a:r>
              <a:rPr lang="ja-JP" altLang="en-US" sz="1200" b="1" dirty="0" smtClean="0">
                <a:solidFill>
                  <a:prstClr val="black">
                    <a:lumMod val="65000"/>
                    <a:lumOff val="35000"/>
                  </a:prstClr>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項目）</a:t>
            </a:r>
            <a:r>
              <a:rPr lang="ja-JP" altLang="en-US" sz="1600" b="1" dirty="0" smtClean="0">
                <a:solidFill>
                  <a:prstClr val="black">
                    <a:lumMod val="65000"/>
                    <a:lumOff val="35000"/>
                  </a:prstClr>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を検査　</a:t>
            </a:r>
            <a:r>
              <a:rPr lang="ja-JP" altLang="en-US" sz="1200" b="1" dirty="0" smtClean="0">
                <a:solidFill>
                  <a:prstClr val="black">
                    <a:lumMod val="65000"/>
                    <a:lumOff val="35000"/>
                  </a:prstClr>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　　　　　　　</a:t>
            </a:r>
            <a:endParaRPr lang="ja-JP" altLang="en-US" sz="1200" b="1" dirty="0">
              <a:solidFill>
                <a:prstClr val="black">
                  <a:lumMod val="65000"/>
                  <a:lumOff val="35000"/>
                </a:prstClr>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p:txBody>
      </p:sp>
      <p:grpSp>
        <p:nvGrpSpPr>
          <p:cNvPr id="42" name="グループ化 41"/>
          <p:cNvGrpSpPr/>
          <p:nvPr/>
        </p:nvGrpSpPr>
        <p:grpSpPr>
          <a:xfrm>
            <a:off x="500869" y="1173033"/>
            <a:ext cx="5220001" cy="4906100"/>
            <a:chOff x="548171" y="1185168"/>
            <a:chExt cx="5220001" cy="4831227"/>
          </a:xfrm>
        </p:grpSpPr>
        <p:grpSp>
          <p:nvGrpSpPr>
            <p:cNvPr id="34" name="グループ化 33"/>
            <p:cNvGrpSpPr/>
            <p:nvPr/>
          </p:nvGrpSpPr>
          <p:grpSpPr>
            <a:xfrm>
              <a:off x="548172" y="1185168"/>
              <a:ext cx="5220000" cy="4273211"/>
              <a:chOff x="427006" y="1655401"/>
              <a:chExt cx="4464000" cy="3685654"/>
            </a:xfrm>
          </p:grpSpPr>
          <p:grpSp>
            <p:nvGrpSpPr>
              <p:cNvPr id="33" name="グループ化 32"/>
              <p:cNvGrpSpPr/>
              <p:nvPr/>
            </p:nvGrpSpPr>
            <p:grpSpPr>
              <a:xfrm>
                <a:off x="427006" y="1655401"/>
                <a:ext cx="4464000" cy="3685654"/>
                <a:chOff x="350806" y="1274401"/>
                <a:chExt cx="4464000" cy="3685654"/>
              </a:xfrm>
            </p:grpSpPr>
            <p:pic>
              <p:nvPicPr>
                <p:cNvPr id="26" name="図 25"/>
                <p:cNvPicPr>
                  <a:picLocks noChangeAspect="1"/>
                </p:cNvPicPr>
                <p:nvPr/>
              </p:nvPicPr>
              <p:blipFill>
                <a:blip r:embed="rId2"/>
                <a:stretch>
                  <a:fillRect/>
                </a:stretch>
              </p:blipFill>
              <p:spPr>
                <a:xfrm>
                  <a:off x="350806" y="1996470"/>
                  <a:ext cx="4464000" cy="2963585"/>
                </a:xfrm>
                <a:prstGeom prst="rect">
                  <a:avLst/>
                </a:prstGeom>
              </p:spPr>
            </p:pic>
            <p:sp>
              <p:nvSpPr>
                <p:cNvPr id="28" name="正方形/長方形 27"/>
                <p:cNvSpPr/>
                <p:nvPr/>
              </p:nvSpPr>
              <p:spPr>
                <a:xfrm>
                  <a:off x="350806" y="1274401"/>
                  <a:ext cx="4464000" cy="745202"/>
                </a:xfrm>
                <a:prstGeom prst="rect">
                  <a:avLst/>
                </a:prstGeom>
                <a:solidFill>
                  <a:schemeClr val="bg1"/>
                </a:solidFill>
              </p:spPr>
              <p:txBody>
                <a:bodyPr wrap="square">
                  <a:spAutoFit/>
                </a:bodyPr>
                <a:lstStyle/>
                <a:p>
                  <a:pPr algn="ctr"/>
                  <a:r>
                    <a:rPr lang="ja-JP" altLang="en-US" sz="2400" b="1" dirty="0">
                      <a:solidFill>
                        <a:srgbClr val="3333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水道水源の種別</a:t>
                  </a:r>
                  <a:r>
                    <a:rPr lang="ja-JP" altLang="en-US" sz="2000" b="1" dirty="0">
                      <a:solidFill>
                        <a:srgbClr val="3333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a:t>
                  </a:r>
                  <a:r>
                    <a:rPr lang="ja-JP" altLang="en-US" sz="2000" b="1" dirty="0" smtClean="0">
                      <a:solidFill>
                        <a:srgbClr val="3333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平成</a:t>
                  </a:r>
                  <a:r>
                    <a:rPr lang="en-US" altLang="ja-JP" sz="2000" b="1" dirty="0" smtClean="0">
                      <a:solidFill>
                        <a:srgbClr val="3333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23</a:t>
                  </a:r>
                  <a:r>
                    <a:rPr lang="ja-JP" altLang="en-US" sz="2000" b="1" dirty="0" smtClean="0">
                      <a:solidFill>
                        <a:srgbClr val="3333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年度</a:t>
                  </a:r>
                  <a:r>
                    <a:rPr lang="ja-JP" altLang="en-US" sz="2000" b="1" dirty="0">
                      <a:solidFill>
                        <a:srgbClr val="3333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a:t>
                  </a:r>
                </a:p>
              </p:txBody>
            </p:sp>
            <p:sp>
              <p:nvSpPr>
                <p:cNvPr id="29" name="正方形/長方形 28"/>
                <p:cNvSpPr/>
                <p:nvPr/>
              </p:nvSpPr>
              <p:spPr>
                <a:xfrm>
                  <a:off x="457200" y="1749216"/>
                  <a:ext cx="4357606" cy="246221"/>
                </a:xfrm>
                <a:prstGeom prst="rect">
                  <a:avLst/>
                </a:prstGeom>
              </p:spPr>
              <p:txBody>
                <a:bodyPr wrap="square">
                  <a:spAutoFit/>
                </a:bodyPr>
                <a:lstStyle/>
                <a:p>
                  <a:pPr algn="ctr"/>
                  <a:r>
                    <a:rPr lang="ja-JP" altLang="en-US" sz="1000" dirty="0">
                      <a:solidFill>
                        <a:srgbClr val="002060"/>
                      </a:solidFill>
                      <a:latin typeface="ＤＦＰ中太丸ゴシック体" panose="020F0700010101010101" pitchFamily="50" charset="-128"/>
                      <a:ea typeface="ＤＦＰ中太丸ゴシック体" panose="020F0700010101010101" pitchFamily="50" charset="-128"/>
                    </a:rPr>
                    <a:t>（上水道＋用水供給事業の</a:t>
                  </a:r>
                  <a:r>
                    <a:rPr lang="ja-JP" altLang="en-US" sz="1000" dirty="0" smtClean="0">
                      <a:solidFill>
                        <a:srgbClr val="002060"/>
                      </a:solidFill>
                      <a:latin typeface="ＤＦＰ中太丸ゴシック体" panose="020F0700010101010101" pitchFamily="50" charset="-128"/>
                      <a:ea typeface="ＤＦＰ中太丸ゴシック体" panose="020F0700010101010101" pitchFamily="50" charset="-128"/>
                    </a:rPr>
                    <a:t>合計：公益</a:t>
                  </a:r>
                  <a:r>
                    <a:rPr lang="ja-JP" altLang="en-US" sz="1000" dirty="0">
                      <a:solidFill>
                        <a:srgbClr val="002060"/>
                      </a:solidFill>
                      <a:latin typeface="ＤＦＰ中太丸ゴシック体" panose="020F0700010101010101" pitchFamily="50" charset="-128"/>
                      <a:ea typeface="ＤＦＰ中太丸ゴシック体" panose="020F0700010101010101" pitchFamily="50" charset="-128"/>
                    </a:rPr>
                    <a:t>社団法人日本水郷協会資料</a:t>
                  </a:r>
                  <a:r>
                    <a:rPr lang="ja-JP" altLang="en-US" sz="1000" dirty="0" smtClean="0">
                      <a:solidFill>
                        <a:srgbClr val="002060"/>
                      </a:solidFill>
                      <a:latin typeface="ＤＦＰ中太丸ゴシック体" panose="020F0700010101010101" pitchFamily="50" charset="-128"/>
                      <a:ea typeface="ＤＦＰ中太丸ゴシック体" panose="020F0700010101010101" pitchFamily="50" charset="-128"/>
                    </a:rPr>
                    <a:t>より）</a:t>
                  </a:r>
                  <a:endParaRPr lang="ja-JP" altLang="en-US" sz="1000" dirty="0">
                    <a:solidFill>
                      <a:srgbClr val="002060"/>
                    </a:solidFill>
                    <a:latin typeface="ＤＦＰ中太丸ゴシック体" panose="020F0700010101010101" pitchFamily="50" charset="-128"/>
                    <a:ea typeface="ＤＦＰ中太丸ゴシック体" panose="020F0700010101010101" pitchFamily="50" charset="-128"/>
                  </a:endParaRPr>
                </a:p>
              </p:txBody>
            </p:sp>
          </p:grpSp>
          <p:sp>
            <p:nvSpPr>
              <p:cNvPr id="27" name="テキスト ボックス 26"/>
              <p:cNvSpPr txBox="1"/>
              <p:nvPr/>
            </p:nvSpPr>
            <p:spPr>
              <a:xfrm>
                <a:off x="2120900" y="3581400"/>
                <a:ext cx="1371600" cy="784830"/>
              </a:xfrm>
              <a:prstGeom prst="rect">
                <a:avLst/>
              </a:prstGeom>
              <a:noFill/>
            </p:spPr>
            <p:txBody>
              <a:bodyPr wrap="square" rtlCol="0">
                <a:spAutoFit/>
              </a:bodyPr>
              <a:lstStyle/>
              <a:p>
                <a:r>
                  <a:rPr lang="ja-JP" altLang="en-US" sz="1500" dirty="0" smtClean="0">
                    <a:solidFill>
                      <a:prstClr val="black">
                        <a:lumMod val="65000"/>
                        <a:lumOff val="35000"/>
                      </a:prstClr>
                    </a:solidFill>
                    <a:latin typeface="ＤＦＰ中太丸ゴシック体" panose="020F0700010101010101" pitchFamily="50" charset="-128"/>
                    <a:ea typeface="ＤＦＰ中太丸ゴシック体" panose="020F0700010101010101" pitchFamily="50" charset="-128"/>
                  </a:rPr>
                  <a:t>年間取水量</a:t>
                </a:r>
                <a:r>
                  <a:rPr lang="en-US" altLang="ja-JP" sz="1500" dirty="0" smtClean="0">
                    <a:solidFill>
                      <a:prstClr val="black">
                        <a:lumMod val="65000"/>
                        <a:lumOff val="35000"/>
                      </a:prstClr>
                    </a:solidFill>
                    <a:latin typeface="ＤＦＰ中太丸ゴシック体" panose="020F0700010101010101" pitchFamily="50" charset="-128"/>
                    <a:ea typeface="ＤＦＰ中太丸ゴシック体" panose="020F0700010101010101" pitchFamily="50" charset="-128"/>
                  </a:rPr>
                  <a:t/>
                </a:r>
                <a:br>
                  <a:rPr lang="en-US" altLang="ja-JP" sz="1500" dirty="0" smtClean="0">
                    <a:solidFill>
                      <a:prstClr val="black">
                        <a:lumMod val="65000"/>
                        <a:lumOff val="35000"/>
                      </a:prstClr>
                    </a:solidFill>
                    <a:latin typeface="ＤＦＰ中太丸ゴシック体" panose="020F0700010101010101" pitchFamily="50" charset="-128"/>
                    <a:ea typeface="ＤＦＰ中太丸ゴシック体" panose="020F0700010101010101" pitchFamily="50" charset="-128"/>
                  </a:rPr>
                </a:br>
                <a:r>
                  <a:rPr lang="en-US" altLang="ja-JP" sz="1500" dirty="0" smtClean="0">
                    <a:solidFill>
                      <a:prstClr val="black">
                        <a:lumMod val="65000"/>
                        <a:lumOff val="35000"/>
                      </a:prstClr>
                    </a:solidFill>
                    <a:latin typeface="ＤＦＰ中太丸ゴシック体" panose="020F0700010101010101" pitchFamily="50" charset="-128"/>
                    <a:ea typeface="ＤＦＰ中太丸ゴシック体" panose="020F0700010101010101" pitchFamily="50" charset="-128"/>
                  </a:rPr>
                  <a:t>157.3</a:t>
                </a:r>
                <a:r>
                  <a:rPr lang="ja-JP" altLang="en-US" sz="1500" dirty="0" smtClean="0">
                    <a:solidFill>
                      <a:prstClr val="black">
                        <a:lumMod val="65000"/>
                        <a:lumOff val="35000"/>
                      </a:prstClr>
                    </a:solidFill>
                    <a:latin typeface="ＤＦＰ中太丸ゴシック体" panose="020F0700010101010101" pitchFamily="50" charset="-128"/>
                    <a:ea typeface="ＤＦＰ中太丸ゴシック体" panose="020F0700010101010101" pitchFamily="50" charset="-128"/>
                  </a:rPr>
                  <a:t>億ｍ</a:t>
                </a:r>
                <a:r>
                  <a:rPr lang="ja-JP" altLang="en-US" sz="1500" baseline="30000" dirty="0" smtClean="0">
                    <a:solidFill>
                      <a:prstClr val="black">
                        <a:lumMod val="65000"/>
                        <a:lumOff val="35000"/>
                      </a:prstClr>
                    </a:solidFill>
                    <a:latin typeface="ＤＦＰ中太丸ゴシック体" panose="020F0700010101010101" pitchFamily="50" charset="-128"/>
                    <a:ea typeface="ＤＦＰ中太丸ゴシック体" panose="020F0700010101010101" pitchFamily="50" charset="-128"/>
                  </a:rPr>
                  <a:t>３</a:t>
                </a:r>
                <a:endParaRPr lang="en-US" altLang="ja-JP" sz="1500" baseline="30000" dirty="0" smtClean="0">
                  <a:solidFill>
                    <a:prstClr val="black">
                      <a:lumMod val="65000"/>
                      <a:lumOff val="35000"/>
                    </a:prstClr>
                  </a:solidFill>
                  <a:latin typeface="ＤＦＰ中太丸ゴシック体" panose="020F0700010101010101" pitchFamily="50" charset="-128"/>
                  <a:ea typeface="ＤＦＰ中太丸ゴシック体" panose="020F0700010101010101" pitchFamily="50" charset="-128"/>
                </a:endParaRPr>
              </a:p>
              <a:p>
                <a:r>
                  <a:rPr lang="ja-JP" altLang="en-US" sz="1500" dirty="0" smtClean="0">
                    <a:solidFill>
                      <a:prstClr val="black">
                        <a:lumMod val="65000"/>
                        <a:lumOff val="35000"/>
                      </a:prstClr>
                    </a:solidFill>
                    <a:latin typeface="ＤＦＰ中太丸ゴシック体" panose="020F0700010101010101" pitchFamily="50" charset="-128"/>
                    <a:ea typeface="ＤＦＰ中太丸ゴシック体" panose="020F0700010101010101" pitchFamily="50" charset="-128"/>
                  </a:rPr>
                  <a:t>（</a:t>
                </a:r>
                <a:r>
                  <a:rPr lang="en-US" altLang="ja-JP" sz="1500" dirty="0" smtClean="0">
                    <a:solidFill>
                      <a:prstClr val="black">
                        <a:lumMod val="65000"/>
                        <a:lumOff val="35000"/>
                      </a:prstClr>
                    </a:solidFill>
                    <a:latin typeface="ＤＦＰ中太丸ゴシック体" panose="020F0700010101010101" pitchFamily="50" charset="-128"/>
                    <a:ea typeface="ＤＦＰ中太丸ゴシック体" panose="020F0700010101010101" pitchFamily="50" charset="-128"/>
                  </a:rPr>
                  <a:t>100</a:t>
                </a:r>
                <a:r>
                  <a:rPr lang="ja-JP" altLang="en-US" sz="1500" dirty="0" smtClean="0">
                    <a:solidFill>
                      <a:prstClr val="black">
                        <a:lumMod val="65000"/>
                        <a:lumOff val="35000"/>
                      </a:prstClr>
                    </a:solidFill>
                    <a:latin typeface="ＤＦＰ中太丸ゴシック体" panose="020F0700010101010101" pitchFamily="50" charset="-128"/>
                    <a:ea typeface="ＤＦＰ中太丸ゴシック体" panose="020F0700010101010101" pitchFamily="50" charset="-128"/>
                  </a:rPr>
                  <a:t>％）</a:t>
                </a:r>
                <a:endParaRPr lang="ja-JP" altLang="en-US" sz="1500" dirty="0">
                  <a:solidFill>
                    <a:prstClr val="black">
                      <a:lumMod val="65000"/>
                      <a:lumOff val="35000"/>
                    </a:prstClr>
                  </a:solidFill>
                  <a:latin typeface="ＤＦＰ中太丸ゴシック体" panose="020F0700010101010101" pitchFamily="50" charset="-128"/>
                  <a:ea typeface="ＤＦＰ中太丸ゴシック体" panose="020F0700010101010101" pitchFamily="50" charset="-128"/>
                </a:endParaRPr>
              </a:p>
            </p:txBody>
          </p:sp>
        </p:grpSp>
        <p:sp>
          <p:nvSpPr>
            <p:cNvPr id="41" name="正方形/長方形 40"/>
            <p:cNvSpPr/>
            <p:nvPr/>
          </p:nvSpPr>
          <p:spPr>
            <a:xfrm>
              <a:off x="548171" y="5370064"/>
              <a:ext cx="5220001" cy="646331"/>
            </a:xfrm>
            <a:prstGeom prst="rect">
              <a:avLst/>
            </a:prstGeom>
            <a:solidFill>
              <a:schemeClr val="bg1"/>
            </a:solidFill>
          </p:spPr>
          <p:txBody>
            <a:bodyPr wrap="square">
              <a:spAutoFit/>
            </a:bodyPr>
            <a:lstStyle/>
            <a:p>
              <a:pPr algn="ctr"/>
              <a:r>
                <a:rPr lang="ja-JP" altLang="en-US" dirty="0" smtClean="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都市</a:t>
              </a:r>
              <a:r>
                <a:rPr lang="ja-JP" altLang="en-US" dirty="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の</a:t>
              </a:r>
              <a:r>
                <a:rPr lang="ja-JP" altLang="en-US" dirty="0" smtClean="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水道はダム</a:t>
              </a:r>
              <a:r>
                <a:rPr lang="ja-JP" altLang="en-US" dirty="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貯留水や河川水</a:t>
              </a:r>
              <a:r>
                <a:rPr lang="ja-JP" altLang="en-US" dirty="0" smtClean="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等</a:t>
              </a:r>
              <a:r>
                <a:rPr lang="en-US" altLang="ja-JP" dirty="0" smtClean="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
              </a:r>
              <a:br>
                <a:rPr lang="en-US" altLang="ja-JP" dirty="0" smtClean="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br>
              <a:r>
                <a:rPr lang="ja-JP" altLang="en-US" dirty="0" err="1" smtClean="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への</a:t>
              </a:r>
              <a:r>
                <a:rPr lang="ja-JP" altLang="en-US" dirty="0" smtClean="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依存度が高くなってきている</a:t>
              </a:r>
              <a:endParaRPr lang="ja-JP" altLang="en-US" dirty="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p:txBody>
        </p:sp>
      </p:grpSp>
      <p:pic>
        <p:nvPicPr>
          <p:cNvPr id="5" name="図 4"/>
          <p:cNvPicPr>
            <a:picLocks noChangeAspect="1"/>
          </p:cNvPicPr>
          <p:nvPr/>
        </p:nvPicPr>
        <p:blipFill>
          <a:blip r:embed="rId3"/>
          <a:stretch>
            <a:fillRect/>
          </a:stretch>
        </p:blipFill>
        <p:spPr>
          <a:xfrm>
            <a:off x="5720870" y="1173033"/>
            <a:ext cx="3097453" cy="4913311"/>
          </a:xfrm>
          <a:prstGeom prst="rect">
            <a:avLst/>
          </a:prstGeom>
        </p:spPr>
      </p:pic>
    </p:spTree>
    <p:extLst>
      <p:ext uri="{BB962C8B-B14F-4D97-AF65-F5344CB8AC3E}">
        <p14:creationId xmlns:p14="http://schemas.microsoft.com/office/powerpoint/2010/main" val="6928411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0" y="157233"/>
            <a:ext cx="9144000" cy="964168"/>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なぜ安全なの？</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5" name="テキスト ボックス 4"/>
          <p:cNvSpPr txBox="1"/>
          <p:nvPr/>
        </p:nvSpPr>
        <p:spPr>
          <a:xfrm>
            <a:off x="520701" y="4966410"/>
            <a:ext cx="8064500" cy="1754326"/>
          </a:xfrm>
          <a:prstGeom prst="rect">
            <a:avLst/>
          </a:prstGeom>
          <a:solidFill>
            <a:srgbClr val="FFFF99"/>
          </a:solidFill>
          <a:ln>
            <a:solidFill>
              <a:schemeClr val="accent1">
                <a:shade val="50000"/>
              </a:schemeClr>
            </a:solidFill>
          </a:ln>
        </p:spPr>
        <p:txBody>
          <a:bodyPr wrap="square" rtlCol="0">
            <a:spAutoFit/>
          </a:bodyPr>
          <a:lstStyle/>
          <a:p>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水道水の安全性を確認するため</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に，定期的</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に</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原水や浄水だけ</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では</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なく，家庭</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の給水栓（じゃ口）からも水道水を採水</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し，水道法</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で義務付けられている水質基準項目（５０項目）の</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ほか，残留塩素濃度（</a:t>
            </a:r>
            <a:r>
              <a:rPr lang="en-US" altLang="ja-JP" dirty="0" smtClean="0">
                <a:solidFill>
                  <a:srgbClr val="002060"/>
                </a:solidFill>
                <a:latin typeface="ＤＦＰ中太丸ゴシック体" panose="020F0700010101010101" pitchFamily="50" charset="-128"/>
                <a:ea typeface="ＤＦＰ中太丸ゴシック体" panose="020F0700010101010101" pitchFamily="50" charset="-128"/>
              </a:rPr>
              <a:t>0.1mg/L</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以上）及び水質</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管理目標設定項目（</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２７項目，農薬類</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の検物質を含めて１２８物質</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），その他，水質</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管理等に必要な項目として３０～４０項目以上の水質検査（</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水道事業体によって異なる）</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を</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行って管理しているから。</a:t>
            </a:r>
            <a:endParaRPr lang="ja-JP" altLang="en-US"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6" name="正方形/長方形 5"/>
          <p:cNvSpPr/>
          <p:nvPr/>
        </p:nvSpPr>
        <p:spPr>
          <a:xfrm>
            <a:off x="835025" y="942481"/>
            <a:ext cx="7473950" cy="954107"/>
          </a:xfrm>
          <a:prstGeom prst="rect">
            <a:avLst/>
          </a:prstGeom>
        </p:spPr>
        <p:txBody>
          <a:bodyPr wrap="square">
            <a:spAutoFit/>
          </a:bodyPr>
          <a:lstStyle/>
          <a:p>
            <a:pPr algn="ctr"/>
            <a:r>
              <a:rPr lang="ja-JP" altLang="en-US" sz="2800" dirty="0">
                <a:solidFill>
                  <a:srgbClr val="FF0000"/>
                </a:solidFill>
                <a:latin typeface="ＤＦＰ中太丸ゴシック体" panose="020F0700010101010101" pitchFamily="50" charset="-128"/>
                <a:ea typeface="ＤＦＰ中太丸ゴシック体" panose="020F0700010101010101" pitchFamily="50" charset="-128"/>
              </a:rPr>
              <a:t>水道水</a:t>
            </a:r>
            <a:r>
              <a:rPr lang="ja-JP" altLang="en-US" sz="2800" dirty="0" smtClean="0">
                <a:solidFill>
                  <a:srgbClr val="FF0000"/>
                </a:solidFill>
                <a:latin typeface="ＤＦＰ中太丸ゴシック体" panose="020F0700010101010101" pitchFamily="50" charset="-128"/>
                <a:ea typeface="ＤＦＰ中太丸ゴシック体" panose="020F0700010101010101" pitchFamily="50" charset="-128"/>
              </a:rPr>
              <a:t>が安心して飲める</a:t>
            </a:r>
            <a:r>
              <a:rPr lang="ja-JP" altLang="en-US" sz="2800" dirty="0">
                <a:solidFill>
                  <a:srgbClr val="FF0000"/>
                </a:solidFill>
                <a:latin typeface="ＤＦＰ中太丸ゴシック体" panose="020F0700010101010101" pitchFamily="50" charset="-128"/>
                <a:ea typeface="ＤＦＰ中太丸ゴシック体" panose="020F0700010101010101" pitchFamily="50" charset="-128"/>
              </a:rPr>
              <a:t>国は世界</a:t>
            </a:r>
            <a:r>
              <a:rPr lang="ja-JP" altLang="en-US" sz="2800" dirty="0" smtClean="0">
                <a:solidFill>
                  <a:srgbClr val="FF0000"/>
                </a:solidFill>
                <a:latin typeface="ＤＦＰ中太丸ゴシック体" panose="020F0700010101010101" pitchFamily="50" charset="-128"/>
                <a:ea typeface="ＤＦＰ中太丸ゴシック体" panose="020F0700010101010101" pitchFamily="50" charset="-128"/>
              </a:rPr>
              <a:t>でも僅か，日本</a:t>
            </a:r>
            <a:r>
              <a:rPr lang="ja-JP" altLang="en-US" sz="2800" dirty="0">
                <a:solidFill>
                  <a:srgbClr val="FF0000"/>
                </a:solidFill>
                <a:latin typeface="ＤＦＰ中太丸ゴシック体" panose="020F0700010101010101" pitchFamily="50" charset="-128"/>
                <a:ea typeface="ＤＦＰ中太丸ゴシック体" panose="020F0700010101010101" pitchFamily="50" charset="-128"/>
              </a:rPr>
              <a:t>の水道水</a:t>
            </a:r>
            <a:r>
              <a:rPr lang="ja-JP" altLang="en-US" sz="2800" dirty="0" smtClean="0">
                <a:solidFill>
                  <a:srgbClr val="FF0000"/>
                </a:solidFill>
                <a:latin typeface="ＤＦＰ中太丸ゴシック体" panose="020F0700010101010101" pitchFamily="50" charset="-128"/>
                <a:ea typeface="ＤＦＰ中太丸ゴシック体" panose="020F0700010101010101" pitchFamily="50" charset="-128"/>
              </a:rPr>
              <a:t>はトップレベル</a:t>
            </a:r>
            <a:r>
              <a:rPr lang="ja-JP" altLang="en-US" sz="2800" dirty="0">
                <a:solidFill>
                  <a:srgbClr val="FF0000"/>
                </a:solidFill>
                <a:latin typeface="ＤＦＰ中太丸ゴシック体" panose="020F0700010101010101" pitchFamily="50" charset="-128"/>
                <a:ea typeface="ＤＦＰ中太丸ゴシック体" panose="020F0700010101010101" pitchFamily="50" charset="-128"/>
              </a:rPr>
              <a:t>の安全な飲料水</a:t>
            </a:r>
          </a:p>
        </p:txBody>
      </p:sp>
      <p:sp>
        <p:nvSpPr>
          <p:cNvPr id="9" name="正方形/長方形 8"/>
          <p:cNvSpPr/>
          <p:nvPr/>
        </p:nvSpPr>
        <p:spPr>
          <a:xfrm>
            <a:off x="2082800" y="1583066"/>
            <a:ext cx="5552555" cy="461665"/>
          </a:xfrm>
          <a:prstGeom prst="rect">
            <a:avLst/>
          </a:prstGeom>
        </p:spPr>
        <p:txBody>
          <a:bodyPr wrap="square">
            <a:spAutoFit/>
          </a:bodyPr>
          <a:lstStyle/>
          <a:p>
            <a:endParaRPr lang="ja-JP" altLang="en-US" sz="2400" b="1" dirty="0">
              <a:solidFill>
                <a:srgbClr val="FF6600"/>
              </a:solidFill>
              <a:latin typeface="ＤＦＰ中太丸ゴシック体" panose="020F0700010101010101" pitchFamily="50" charset="-128"/>
              <a:ea typeface="ＤＦＰ中太丸ゴシック体" panose="020F0700010101010101" pitchFamily="50" charset="-128"/>
            </a:endParaRPr>
          </a:p>
        </p:txBody>
      </p:sp>
      <p:pic>
        <p:nvPicPr>
          <p:cNvPr id="10" name="図 9"/>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528264" y="1906650"/>
            <a:ext cx="6160310" cy="3026328"/>
          </a:xfrm>
          <a:prstGeom prst="rect">
            <a:avLst/>
          </a:prstGeom>
        </p:spPr>
      </p:pic>
    </p:spTree>
    <p:extLst>
      <p:ext uri="{BB962C8B-B14F-4D97-AF65-F5344CB8AC3E}">
        <p14:creationId xmlns:p14="http://schemas.microsoft.com/office/powerpoint/2010/main" val="37687044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0" y="157233"/>
            <a:ext cx="9144000" cy="964168"/>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衛生的に管理って</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pic>
        <p:nvPicPr>
          <p:cNvPr id="6" name="図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160" y="1600200"/>
            <a:ext cx="9156320" cy="5085321"/>
          </a:xfrm>
          <a:prstGeom prst="rect">
            <a:avLst/>
          </a:prstGeom>
        </p:spPr>
      </p:pic>
      <p:sp>
        <p:nvSpPr>
          <p:cNvPr id="7" name="テキスト ボックス 6"/>
          <p:cNvSpPr txBox="1"/>
          <p:nvPr/>
        </p:nvSpPr>
        <p:spPr>
          <a:xfrm>
            <a:off x="0" y="973949"/>
            <a:ext cx="9144000" cy="523220"/>
          </a:xfrm>
          <a:prstGeom prst="rect">
            <a:avLst/>
          </a:prstGeom>
          <a:noFill/>
        </p:spPr>
        <p:txBody>
          <a:bodyPr wrap="square" rtlCol="0">
            <a:spAutoFit/>
          </a:bodyPr>
          <a:lstStyle/>
          <a:p>
            <a:pPr algn="ctr"/>
            <a:r>
              <a:rPr kumimoji="1" lang="ja-JP" altLang="en-US" sz="2800" dirty="0" smtClean="0">
                <a:solidFill>
                  <a:srgbClr val="FF0000"/>
                </a:solidFill>
                <a:latin typeface="ＤＦＰ中太丸ゴシック体" panose="020F0700010101010101" pitchFamily="50" charset="-128"/>
                <a:ea typeface="ＤＦＰ中太丸ゴシック体" panose="020F0700010101010101" pitchFamily="50" charset="-128"/>
              </a:rPr>
              <a:t>塩素消毒導入と上水道の普及により急速に改善</a:t>
            </a:r>
            <a:endParaRPr kumimoji="1" lang="ja-JP" altLang="en-US" sz="2800" dirty="0">
              <a:solidFill>
                <a:srgbClr val="FF0000"/>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7918744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0" y="157233"/>
            <a:ext cx="9144000" cy="964168"/>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④おいしい</a:t>
            </a: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水って</a:t>
            </a:r>
            <a:r>
              <a:rPr lang="en-US" altLang="ja-JP" dirty="0" smtClean="0">
                <a:solidFill>
                  <a:srgbClr val="002060"/>
                </a:solidFill>
                <a:latin typeface="ＤＦ太丸ゴシック体" panose="02010609010101010101" pitchFamily="1" charset="-128"/>
                <a:ea typeface="ＤＦ太丸ゴシック体" panose="02010609010101010101" pitchFamily="1" charset="-128"/>
              </a:rPr>
              <a:t>?</a:t>
            </a:r>
          </a:p>
        </p:txBody>
      </p:sp>
      <p:sp>
        <p:nvSpPr>
          <p:cNvPr id="5" name="正方形/長方形 4"/>
          <p:cNvSpPr/>
          <p:nvPr/>
        </p:nvSpPr>
        <p:spPr>
          <a:xfrm>
            <a:off x="609600" y="1600640"/>
            <a:ext cx="7912100" cy="1015663"/>
          </a:xfrm>
          <a:prstGeom prst="rect">
            <a:avLst/>
          </a:prstGeom>
          <a:solidFill>
            <a:srgbClr val="FFFF99"/>
          </a:solidFill>
          <a:ln>
            <a:solidFill>
              <a:schemeClr val="accent1">
                <a:shade val="50000"/>
              </a:schemeClr>
            </a:solidFill>
          </a:ln>
        </p:spPr>
        <p:txBody>
          <a:bodyPr wrap="square">
            <a:spAutoFit/>
          </a:bodyPr>
          <a:lstStyle/>
          <a:p>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不純物を含まない</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「純水</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」や蒸留水は，味</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の点からすると湯</a:t>
            </a:r>
            <a:r>
              <a:rPr lang="ja-JP" altLang="en-US" sz="2000" b="1" dirty="0" err="1">
                <a:solidFill>
                  <a:srgbClr val="002060"/>
                </a:solidFill>
                <a:latin typeface="ＤＦＰ中太丸ゴシック体" panose="020F0700010101010101" pitchFamily="50" charset="-128"/>
                <a:ea typeface="ＤＦＰ中太丸ゴシック体" panose="020F0700010101010101" pitchFamily="50" charset="-128"/>
              </a:rPr>
              <a:t>ざ</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ましと同じよう</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においしくありません。天然</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ミネラル</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水はミネラル（鉱物分）が</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溶け込んで</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いて，これが“おいしさ”を感じさせています。</a:t>
            </a:r>
            <a:endPar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7" name="正方形/長方形 6"/>
          <p:cNvSpPr/>
          <p:nvPr/>
        </p:nvSpPr>
        <p:spPr>
          <a:xfrm>
            <a:off x="609600" y="2616303"/>
            <a:ext cx="7912100" cy="3785652"/>
          </a:xfrm>
          <a:prstGeom prst="rect">
            <a:avLst/>
          </a:prstGeom>
          <a:solidFill>
            <a:schemeClr val="bg1"/>
          </a:solidFill>
          <a:ln>
            <a:solidFill>
              <a:schemeClr val="accent1">
                <a:shade val="50000"/>
              </a:schemeClr>
            </a:solidFill>
          </a:ln>
        </p:spPr>
        <p:txBody>
          <a:bodyPr wrap="square">
            <a:spAutoFit/>
          </a:bodyPr>
          <a:lstStyle/>
          <a:p>
            <a:r>
              <a:rPr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・厚生労働省の</a:t>
            </a:r>
            <a:r>
              <a:rPr lang="ja-JP" altLang="en-US" sz="2400" b="1" dirty="0">
                <a:solidFill>
                  <a:srgbClr val="002060"/>
                </a:solidFill>
                <a:latin typeface="ＤＦＰ中太丸ゴシック体" panose="020F0700010101010101" pitchFamily="50" charset="-128"/>
                <a:ea typeface="ＤＦＰ中太丸ゴシック体" panose="020F0700010101010101" pitchFamily="50" charset="-128"/>
              </a:rPr>
              <a:t>調査結果による</a:t>
            </a:r>
            <a:r>
              <a:rPr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と</a:t>
            </a:r>
            <a:endParaRPr lang="ja-JP" altLang="en-US" sz="2400" b="1" dirty="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sz="2400" b="1" dirty="0" smtClean="0">
                <a:solidFill>
                  <a:srgbClr val="FF6600"/>
                </a:solidFill>
                <a:latin typeface="ＤＦＰ中太丸ゴシック体" panose="020F0700010101010101" pitchFamily="50" charset="-128"/>
                <a:ea typeface="ＤＦＰ中太丸ゴシック体" panose="020F0700010101010101" pitchFamily="50" charset="-128"/>
              </a:rPr>
              <a:t>　　</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①蒸発</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残留物（ミネラル）：</a:t>
            </a:r>
            <a:r>
              <a:rPr lang="en-US" altLang="ja-JP" sz="2400" b="1" dirty="0">
                <a:solidFill>
                  <a:srgbClr val="FF0000"/>
                </a:solidFill>
                <a:latin typeface="ＤＦＰ中太丸ゴシック体" panose="020F0700010101010101" pitchFamily="50" charset="-128"/>
                <a:ea typeface="ＤＦＰ中太丸ゴシック体" panose="020F0700010101010101" pitchFamily="50" charset="-128"/>
              </a:rPr>
              <a:t>30</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a:t>
            </a:r>
            <a:r>
              <a:rPr lang="en-US" altLang="ja-JP" sz="2400" b="1" dirty="0">
                <a:solidFill>
                  <a:srgbClr val="FF0000"/>
                </a:solidFill>
                <a:latin typeface="ＤＦＰ中太丸ゴシック体" panose="020F0700010101010101" pitchFamily="50" charset="-128"/>
                <a:ea typeface="ＤＦＰ中太丸ゴシック体" panose="020F0700010101010101" pitchFamily="50" charset="-128"/>
              </a:rPr>
              <a:t>200mg/l</a:t>
            </a:r>
          </a:p>
          <a:p>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　　②硬度</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a:t>
            </a:r>
            <a:r>
              <a:rPr lang="en-US" altLang="ja-JP" sz="2400" b="1" dirty="0">
                <a:solidFill>
                  <a:srgbClr val="FF0000"/>
                </a:solidFill>
                <a:latin typeface="ＤＦＰ中太丸ゴシック体" panose="020F0700010101010101" pitchFamily="50" charset="-128"/>
                <a:ea typeface="ＤＦＰ中太丸ゴシック体" panose="020F0700010101010101" pitchFamily="50" charset="-128"/>
              </a:rPr>
              <a:t>10</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a:t>
            </a:r>
            <a:r>
              <a:rPr lang="en-US" altLang="ja-JP" sz="2400" b="1" dirty="0">
                <a:solidFill>
                  <a:srgbClr val="FF0000"/>
                </a:solidFill>
                <a:latin typeface="ＤＦＰ中太丸ゴシック体" panose="020F0700010101010101" pitchFamily="50" charset="-128"/>
                <a:ea typeface="ＤＦＰ中太丸ゴシック体" panose="020F0700010101010101" pitchFamily="50" charset="-128"/>
              </a:rPr>
              <a:t>100mg/l</a:t>
            </a:r>
          </a:p>
          <a:p>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　　③遊離</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炭酸：</a:t>
            </a:r>
            <a:r>
              <a:rPr lang="en-US" altLang="ja-JP" sz="2400" b="1" dirty="0">
                <a:solidFill>
                  <a:srgbClr val="FF0000"/>
                </a:solidFill>
                <a:latin typeface="ＤＦＰ中太丸ゴシック体" panose="020F0700010101010101" pitchFamily="50" charset="-128"/>
                <a:ea typeface="ＤＦＰ中太丸ゴシック体" panose="020F0700010101010101" pitchFamily="50" charset="-128"/>
              </a:rPr>
              <a:t>3</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a:t>
            </a:r>
            <a:r>
              <a:rPr lang="en-US" altLang="ja-JP" sz="2400" b="1" dirty="0">
                <a:solidFill>
                  <a:srgbClr val="FF0000"/>
                </a:solidFill>
                <a:latin typeface="ＤＦＰ中太丸ゴシック体" panose="020F0700010101010101" pitchFamily="50" charset="-128"/>
                <a:ea typeface="ＤＦＰ中太丸ゴシック体" panose="020F0700010101010101" pitchFamily="50" charset="-128"/>
              </a:rPr>
              <a:t>30mg/l</a:t>
            </a:r>
          </a:p>
          <a:p>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　　④過</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マンガン酸カリウム消費量：</a:t>
            </a:r>
            <a:r>
              <a:rPr lang="en-US" altLang="ja-JP" sz="2400" b="1" dirty="0">
                <a:solidFill>
                  <a:srgbClr val="FF0000"/>
                </a:solidFill>
                <a:latin typeface="ＤＦＰ中太丸ゴシック体" panose="020F0700010101010101" pitchFamily="50" charset="-128"/>
                <a:ea typeface="ＤＦＰ中太丸ゴシック体" panose="020F0700010101010101" pitchFamily="50" charset="-128"/>
              </a:rPr>
              <a:t>3</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以下</a:t>
            </a:r>
          </a:p>
          <a:p>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　　⑤臭気度</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a:t>
            </a:r>
            <a:r>
              <a:rPr lang="en-US" altLang="ja-JP" sz="2400" b="1" dirty="0">
                <a:solidFill>
                  <a:srgbClr val="FF0000"/>
                </a:solidFill>
                <a:latin typeface="ＤＦＰ中太丸ゴシック体" panose="020F0700010101010101" pitchFamily="50" charset="-128"/>
                <a:ea typeface="ＤＦＰ中太丸ゴシック体" panose="020F0700010101010101" pitchFamily="50" charset="-128"/>
              </a:rPr>
              <a:t>3</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以下</a:t>
            </a:r>
          </a:p>
          <a:p>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　　⑥残留</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塩素：</a:t>
            </a:r>
            <a:r>
              <a:rPr lang="en-US" altLang="ja-JP" sz="2400" b="1" dirty="0">
                <a:solidFill>
                  <a:srgbClr val="FF0000"/>
                </a:solidFill>
                <a:latin typeface="ＤＦＰ中太丸ゴシック体" panose="020F0700010101010101" pitchFamily="50" charset="-128"/>
                <a:ea typeface="ＤＦＰ中太丸ゴシック体" panose="020F0700010101010101" pitchFamily="50" charset="-128"/>
              </a:rPr>
              <a:t>0.4mg/l</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以下</a:t>
            </a:r>
          </a:p>
          <a:p>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　　⑦水温</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：最高</a:t>
            </a:r>
            <a:r>
              <a:rPr lang="en-US" altLang="ja-JP" sz="2400" b="1" dirty="0">
                <a:solidFill>
                  <a:srgbClr val="FF0000"/>
                </a:solidFill>
                <a:latin typeface="ＤＦＰ中太丸ゴシック体" panose="020F0700010101010101" pitchFamily="50" charset="-128"/>
                <a:ea typeface="ＤＦＰ中太丸ゴシック体" panose="020F0700010101010101" pitchFamily="50" charset="-128"/>
              </a:rPr>
              <a:t>20</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度</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以下</a:t>
            </a:r>
            <a:endParaRPr lang="en-US" altLang="ja-JP" sz="2400" b="1" dirty="0" smtClean="0">
              <a:solidFill>
                <a:srgbClr val="FF0000"/>
              </a:solidFill>
              <a:latin typeface="ＤＦＰ中太丸ゴシック体" panose="020F0700010101010101" pitchFamily="50" charset="-128"/>
              <a:ea typeface="ＤＦＰ中太丸ゴシック体" panose="020F0700010101010101" pitchFamily="50" charset="-128"/>
            </a:endParaRPr>
          </a:p>
          <a:p>
            <a:r>
              <a:rPr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　がおいしい水といえるそうです。</a:t>
            </a:r>
            <a:r>
              <a:rPr lang="en-US" altLang="ja-JP" sz="2400"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2400" b="1"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　　</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（味</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は個人の</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嗜好により違いがあります）</a:t>
            </a:r>
            <a:endPar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11" name="正方形/長方形 10"/>
          <p:cNvSpPr/>
          <p:nvPr/>
        </p:nvSpPr>
        <p:spPr>
          <a:xfrm>
            <a:off x="0" y="983216"/>
            <a:ext cx="9144000" cy="523220"/>
          </a:xfrm>
          <a:prstGeom prst="rect">
            <a:avLst/>
          </a:prstGeom>
        </p:spPr>
        <p:txBody>
          <a:bodyPr wrap="square">
            <a:spAutoFit/>
          </a:bodyPr>
          <a:lstStyle/>
          <a:p>
            <a:pPr algn="ctr"/>
            <a:r>
              <a:rPr lang="ja-JP" altLang="en-US" sz="2800" dirty="0">
                <a:solidFill>
                  <a:srgbClr val="FF0000"/>
                </a:solidFill>
                <a:latin typeface="ＤＦＰ中太丸ゴシック体" panose="020F0700010101010101" pitchFamily="50" charset="-128"/>
                <a:ea typeface="ＤＦＰ中太丸ゴシック体" panose="020F0700010101010101" pitchFamily="50" charset="-128"/>
              </a:rPr>
              <a:t>水はもともと無味</a:t>
            </a:r>
            <a:r>
              <a:rPr lang="ja-JP" altLang="en-US" sz="2800" dirty="0" smtClean="0">
                <a:solidFill>
                  <a:srgbClr val="FF0000"/>
                </a:solidFill>
                <a:latin typeface="ＤＦＰ中太丸ゴシック体" panose="020F0700010101010101" pitchFamily="50" charset="-128"/>
                <a:ea typeface="ＤＦＰ中太丸ゴシック体" panose="020F0700010101010101" pitchFamily="50" charset="-128"/>
              </a:rPr>
              <a:t>無臭</a:t>
            </a:r>
            <a:endParaRPr lang="en-US" altLang="ja-JP" sz="2800" dirty="0">
              <a:solidFill>
                <a:srgbClr val="FF0000"/>
              </a:solidFill>
              <a:latin typeface="ＤＦＰ中太丸ゴシック体" panose="020F0700010101010101" pitchFamily="50" charset="-128"/>
              <a:ea typeface="ＤＦＰ中太丸ゴシック体" panose="020F0700010101010101" pitchFamily="50" charset="-128"/>
            </a:endParaRPr>
          </a:p>
        </p:txBody>
      </p:sp>
      <p:pic>
        <p:nvPicPr>
          <p:cNvPr id="12" name="図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46229" y="4697260"/>
            <a:ext cx="2375419" cy="1581873"/>
          </a:xfrm>
          <a:prstGeom prst="rect">
            <a:avLst/>
          </a:prstGeom>
        </p:spPr>
      </p:pic>
    </p:spTree>
    <p:extLst>
      <p:ext uri="{BB962C8B-B14F-4D97-AF65-F5344CB8AC3E}">
        <p14:creationId xmlns:p14="http://schemas.microsoft.com/office/powerpoint/2010/main" val="26699569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デザイン テンプレート">
  <a:themeElements>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デザイン テンプレート">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spDef>
    <a:ln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lnDef>
  </a:objectDefaults>
  <a:extraClrSchemeLst>
    <a:extraClrScheme>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デザイン 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デザイン 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デザイン 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デザイン 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デザイン 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デザイン 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デザイン 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デザイン 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デザイン 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デザイン 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デザイン 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2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5330</TotalTime>
  <Words>1556</Words>
  <Application>Microsoft Office PowerPoint</Application>
  <PresentationFormat>画面に合わせる (4:3)</PresentationFormat>
  <Paragraphs>164</Paragraphs>
  <Slides>17</Slides>
  <Notes>1</Notes>
  <HiddenSlides>0</HiddenSlides>
  <MMClips>0</MMClips>
  <ScaleCrop>false</ScaleCrop>
  <HeadingPairs>
    <vt:vector size="4" baseType="variant">
      <vt:variant>
        <vt:lpstr>テーマ</vt:lpstr>
      </vt:variant>
      <vt:variant>
        <vt:i4>4</vt:i4>
      </vt:variant>
      <vt:variant>
        <vt:lpstr>スライド タイトル</vt:lpstr>
      </vt:variant>
      <vt:variant>
        <vt:i4>17</vt:i4>
      </vt:variant>
    </vt:vector>
  </HeadingPairs>
  <TitlesOfParts>
    <vt:vector size="21" baseType="lpstr">
      <vt:lpstr>Office テーマ</vt:lpstr>
      <vt:lpstr>デザイン テンプレート</vt:lpstr>
      <vt:lpstr>1_Office テーマ</vt:lpstr>
      <vt:lpstr>2_Office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温度と湿度</dc:title>
  <dc:creator>木全勝彦</dc:creator>
  <cp:lastModifiedBy> </cp:lastModifiedBy>
  <cp:revision>207</cp:revision>
  <dcterms:created xsi:type="dcterms:W3CDTF">2013-12-16T03:21:22Z</dcterms:created>
  <dcterms:modified xsi:type="dcterms:W3CDTF">2014-03-04T12:45:30Z</dcterms:modified>
</cp:coreProperties>
</file>