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9" r:id="rId2"/>
    <p:sldId id="280" r:id="rId3"/>
    <p:sldId id="257" r:id="rId4"/>
    <p:sldId id="259" r:id="rId5"/>
    <p:sldId id="290" r:id="rId6"/>
    <p:sldId id="291" r:id="rId7"/>
    <p:sldId id="282" r:id="rId8"/>
    <p:sldId id="281" r:id="rId9"/>
    <p:sldId id="287" r:id="rId10"/>
    <p:sldId id="293" r:id="rId11"/>
    <p:sldId id="292" r:id="rId12"/>
    <p:sldId id="283" r:id="rId13"/>
    <p:sldId id="270" r:id="rId14"/>
    <p:sldId id="289" r:id="rId15"/>
    <p:sldId id="288" r:id="rId16"/>
  </p:sldIdLst>
  <p:sldSz cx="9144000" cy="6858000" type="screen4x3"/>
  <p:notesSz cx="6858000" cy="98742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9999"/>
    <a:srgbClr val="FF0066"/>
    <a:srgbClr val="1D2C12"/>
    <a:srgbClr val="FF6699"/>
    <a:srgbClr val="FF7C80"/>
    <a:srgbClr val="FF9966"/>
    <a:srgbClr val="800000"/>
    <a:srgbClr val="9933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-7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4D755-C9E7-4583-8C21-9A5365C13A80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71800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8F867-291E-4D7D-8A04-692045DAF6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8149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F5C521-2304-407D-BE90-86ED2360D7CA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6500" y="1233488"/>
            <a:ext cx="444500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71800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9378824"/>
            <a:ext cx="2971800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2E206-AC36-4CE2-A411-729CD8ADAC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159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2E206-AC36-4CE2-A411-729CD8ADACA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9954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7CBB4-3D8C-47D5-8096-E8FE1FCAE55F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419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553D4-2888-4025-BF72-98FDE868C297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160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D94BD-2B35-485E-8E3C-4EAC3DC970A5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782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1CA57-0758-4A21-B3BA-114A567FCB41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708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7CCDE-2850-429B-8B2E-91D9E7925C6C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701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6150-DC29-424B-BC90-0744549DE1AC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671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2E0D9-6609-422F-B807-13B0E31FAF94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081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B960-8B83-4C56-893A-B5813B3026D7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960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80CEA-AEB3-4320-B9AF-6AEEBC593DD4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773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AC891-1A56-4F5F-BF00-296321C2191F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6847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8018E-CEB3-43F0-8BE4-F844D7CE292F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84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7ED84-4D86-4886-85A1-3D3AC10EBBB9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B9840-86BA-4FE6-AA08-613F2620B9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919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8881" y="212721"/>
            <a:ext cx="4455980" cy="871247"/>
          </a:xfrm>
        </p:spPr>
        <p:txBody>
          <a:bodyPr/>
          <a:lstStyle/>
          <a:p>
            <a:pPr algn="just"/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人間の皮膚の色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223706"/>
              </p:ext>
            </p:extLst>
          </p:nvPr>
        </p:nvGraphicFramePr>
        <p:xfrm>
          <a:off x="463641" y="1313833"/>
          <a:ext cx="8123348" cy="4792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7232"/>
                <a:gridCol w="3243818"/>
                <a:gridCol w="3902298"/>
              </a:tblGrid>
              <a:tr h="394800">
                <a:tc>
                  <a:txBody>
                    <a:bodyPr/>
                    <a:lstStyle/>
                    <a:p>
                      <a:pPr algn="l"/>
                      <a:endParaRPr kumimoji="1" lang="ja-JP" altLang="en-US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サンバーン</a:t>
                      </a:r>
                      <a:endParaRPr kumimoji="1" lang="en-US" altLang="ja-JP" sz="24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（日焼け直後）</a:t>
                      </a:r>
                      <a:endParaRPr kumimoji="1" lang="ja-JP" altLang="en-US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サンタン</a:t>
                      </a:r>
                      <a:endParaRPr kumimoji="1" lang="en-US" altLang="ja-JP" sz="240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（数日後）</a:t>
                      </a:r>
                      <a:endParaRPr kumimoji="1" lang="ja-JP" altLang="en-US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615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en-US" altLang="ja-JP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Ⅰ</a:t>
                      </a:r>
                      <a:r>
                        <a:rPr kumimoji="1" lang="ja-JP" altLang="en-U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型</a:t>
                      </a:r>
                      <a:endParaRPr kumimoji="1" lang="ja-JP" altLang="en-US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容易に強く赤くなる</a:t>
                      </a:r>
                      <a:endParaRPr kumimoji="1" lang="ja-JP" altLang="en-US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褐色にならない</a:t>
                      </a:r>
                      <a:endParaRPr kumimoji="1" lang="ja-JP" altLang="en-US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6615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en-US" altLang="ja-JP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Ⅱ</a:t>
                      </a:r>
                      <a:r>
                        <a:rPr kumimoji="1" lang="ja-JP" altLang="en-U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型</a:t>
                      </a:r>
                      <a:endParaRPr kumimoji="1" lang="ja-JP" altLang="en-US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容易に赤くなる</a:t>
                      </a:r>
                      <a:endParaRPr kumimoji="1" lang="ja-JP" altLang="en-US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わずかに褐色になる</a:t>
                      </a:r>
                      <a:endParaRPr kumimoji="1" lang="ja-JP" altLang="en-US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</a:tr>
              <a:tr h="6615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en-US" altLang="ja-JP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Ⅲ</a:t>
                      </a:r>
                      <a:r>
                        <a:rPr kumimoji="1" lang="ja-JP" altLang="en-U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型</a:t>
                      </a:r>
                      <a:endParaRPr kumimoji="1" lang="ja-JP" altLang="en-US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中等度に赤くなる</a:t>
                      </a:r>
                      <a:endParaRPr kumimoji="1" lang="ja-JP" altLang="en-US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中等度に均一な褐色になる</a:t>
                      </a:r>
                      <a:endParaRPr kumimoji="1" lang="ja-JP" altLang="en-US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</a:tr>
              <a:tr h="6615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en-US" altLang="ja-JP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Ⅳ</a:t>
                      </a:r>
                      <a:r>
                        <a:rPr kumimoji="1" lang="ja-JP" altLang="en-U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型</a:t>
                      </a:r>
                      <a:endParaRPr kumimoji="1" lang="ja-JP" altLang="en-US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853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わずかに赤くなる</a:t>
                      </a:r>
                      <a:endParaRPr kumimoji="1" lang="ja-JP" altLang="en-US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853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容易に中等度の褐色になる</a:t>
                      </a:r>
                      <a:endParaRPr kumimoji="1" lang="ja-JP" altLang="en-US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853F"/>
                    </a:solidFill>
                  </a:tcPr>
                </a:tc>
              </a:tr>
              <a:tr h="6615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en-US" altLang="ja-JP" sz="2400" dirty="0" smtClean="0">
                          <a:solidFill>
                            <a:schemeClr val="bg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Ⅴ</a:t>
                      </a:r>
                      <a:r>
                        <a:rPr kumimoji="1" lang="ja-JP" altLang="en-US" sz="2400" dirty="0" smtClean="0">
                          <a:solidFill>
                            <a:schemeClr val="bg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型</a:t>
                      </a:r>
                      <a:endParaRPr kumimoji="1" lang="ja-JP" altLang="en-US" sz="240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6B1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2400" dirty="0" smtClean="0">
                          <a:solidFill>
                            <a:schemeClr val="bg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ほとんど赤くならない</a:t>
                      </a:r>
                      <a:endParaRPr kumimoji="1" lang="ja-JP" altLang="en-US" sz="240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6B1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 smtClean="0">
                          <a:solidFill>
                            <a:schemeClr val="bg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濃褐色である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6B14"/>
                    </a:solidFill>
                  </a:tcPr>
                </a:tc>
              </a:tr>
              <a:tr h="6615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en-US" altLang="ja-JP" sz="2400" dirty="0" smtClean="0">
                          <a:solidFill>
                            <a:schemeClr val="bg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Ⅵ</a:t>
                      </a:r>
                      <a:r>
                        <a:rPr kumimoji="1" lang="ja-JP" altLang="en-US" sz="2400" dirty="0" smtClean="0">
                          <a:solidFill>
                            <a:schemeClr val="bg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型</a:t>
                      </a:r>
                      <a:endParaRPr kumimoji="1" lang="ja-JP" altLang="en-US" sz="240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50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2400" dirty="0" smtClean="0">
                          <a:solidFill>
                            <a:schemeClr val="bg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決して赤くならない</a:t>
                      </a:r>
                      <a:endParaRPr kumimoji="1" lang="ja-JP" altLang="en-US" sz="2400" dirty="0">
                        <a:solidFill>
                          <a:schemeClr val="bg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5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 smtClean="0">
                          <a:solidFill>
                            <a:schemeClr val="bg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黒褐色～黒色である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450D"/>
                    </a:solidFill>
                  </a:tcPr>
                </a:tc>
              </a:tr>
            </a:tbl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5337512" y="236353"/>
            <a:ext cx="3239818" cy="871247"/>
          </a:xfrm>
          <a:prstGeom prst="wedgeRoundRectCallout">
            <a:avLst>
              <a:gd name="adj1" fmla="val -50782"/>
              <a:gd name="adj2" fmla="val 6841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日本人は、</a:t>
            </a:r>
            <a:r>
              <a:rPr kumimoji="1" lang="en-US" altLang="ja-JP" sz="2800" dirty="0" smtClean="0"/>
              <a:t>Ⅱ</a:t>
            </a:r>
            <a:r>
              <a:rPr kumimoji="1" lang="ja-JP" altLang="en-US" sz="2800" dirty="0" smtClean="0"/>
              <a:t>～</a:t>
            </a:r>
            <a:r>
              <a:rPr kumimoji="1" lang="en-US" altLang="ja-JP" sz="2800" dirty="0" smtClean="0"/>
              <a:t>Ⅳ</a:t>
            </a:r>
            <a:r>
              <a:rPr kumimoji="1" lang="ja-JP" altLang="en-US" sz="2800" dirty="0" smtClean="0"/>
              <a:t>タイプが多い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636721" y="6285593"/>
            <a:ext cx="4377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出典：「紫外線　環境保健マニュアル</a:t>
            </a:r>
            <a:r>
              <a:rPr kumimoji="1" lang="en-US" altLang="ja-JP" sz="1400" dirty="0" smtClean="0"/>
              <a:t>2008</a:t>
            </a:r>
            <a:r>
              <a:rPr kumimoji="1" lang="ja-JP" altLang="en-US" sz="1400" dirty="0" smtClean="0"/>
              <a:t>」を参考に作成</a:t>
            </a:r>
            <a:endParaRPr kumimoji="1" lang="ja-JP" altLang="en-US" sz="14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468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74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122" y="350504"/>
            <a:ext cx="5283557" cy="5802385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82969" y="2305319"/>
            <a:ext cx="5138672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1043188" y="285884"/>
            <a:ext cx="7472161" cy="2109587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/>
              <a:t>日焼けしてしまったら</a:t>
            </a:r>
            <a:endParaRPr kumimoji="1" lang="ja-JP" altLang="en-US" sz="5400" dirty="0"/>
          </a:p>
        </p:txBody>
      </p:sp>
      <p:sp>
        <p:nvSpPr>
          <p:cNvPr id="7" name="正方形/長方形 6"/>
          <p:cNvSpPr/>
          <p:nvPr/>
        </p:nvSpPr>
        <p:spPr>
          <a:xfrm>
            <a:off x="1043189" y="4597986"/>
            <a:ext cx="2772178" cy="170001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3425780" y="2607994"/>
            <a:ext cx="5344733" cy="369000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5000"/>
              </a:lnSpc>
            </a:pPr>
            <a:r>
              <a:rPr lang="ja-JP" altLang="en-US" sz="3600" dirty="0"/>
              <a:t>○冷水で湿らせた</a:t>
            </a:r>
            <a:r>
              <a:rPr lang="ja-JP" altLang="en-US" sz="3600" dirty="0" smtClean="0"/>
              <a:t>タオル</a:t>
            </a:r>
          </a:p>
          <a:p>
            <a:pPr>
              <a:lnSpc>
                <a:spcPct val="125000"/>
              </a:lnSpc>
            </a:pPr>
            <a:r>
              <a:rPr lang="ja-JP" altLang="en-US" sz="3600" dirty="0"/>
              <a:t>　</a:t>
            </a:r>
            <a:r>
              <a:rPr lang="ja-JP" altLang="en-US" sz="3600" dirty="0" smtClean="0"/>
              <a:t>や氷</a:t>
            </a:r>
            <a:r>
              <a:rPr lang="ja-JP" altLang="en-US" sz="3600" dirty="0"/>
              <a:t>で冷やす。</a:t>
            </a:r>
          </a:p>
          <a:p>
            <a:pPr>
              <a:lnSpc>
                <a:spcPct val="125000"/>
              </a:lnSpc>
            </a:pPr>
            <a:r>
              <a:rPr lang="ja-JP" altLang="en-US" sz="3600" dirty="0"/>
              <a:t>○水ぶくれは</a:t>
            </a:r>
            <a:r>
              <a:rPr lang="ja-JP" altLang="en-US" sz="3600" dirty="0" smtClean="0"/>
              <a:t>つぶさない</a:t>
            </a:r>
          </a:p>
          <a:p>
            <a:pPr>
              <a:lnSpc>
                <a:spcPct val="125000"/>
              </a:lnSpc>
            </a:pPr>
            <a:r>
              <a:rPr lang="ja-JP" altLang="en-US" sz="3600" dirty="0"/>
              <a:t>　</a:t>
            </a:r>
            <a:r>
              <a:rPr lang="ja-JP" altLang="en-US" sz="3600" dirty="0" smtClean="0"/>
              <a:t>よう</a:t>
            </a:r>
            <a:r>
              <a:rPr lang="ja-JP" altLang="en-US" sz="3600" dirty="0"/>
              <a:t>清潔な</a:t>
            </a:r>
            <a:r>
              <a:rPr lang="ja-JP" altLang="en-US" sz="3600" dirty="0" smtClean="0"/>
              <a:t>ガーゼ</a:t>
            </a:r>
            <a:r>
              <a:rPr lang="ja-JP" altLang="en-US" sz="3600" dirty="0"/>
              <a:t>で</a:t>
            </a:r>
            <a:r>
              <a:rPr lang="ja-JP" altLang="en-US" sz="3600" dirty="0" smtClean="0"/>
              <a:t>覆</a:t>
            </a:r>
          </a:p>
          <a:p>
            <a:pPr>
              <a:lnSpc>
                <a:spcPct val="125000"/>
              </a:lnSpc>
            </a:pPr>
            <a:r>
              <a:rPr lang="ja-JP" altLang="en-US" sz="3600" dirty="0"/>
              <a:t>　</a:t>
            </a:r>
            <a:r>
              <a:rPr lang="ja-JP" altLang="en-US" sz="3600" dirty="0" err="1" smtClean="0"/>
              <a:t>い</a:t>
            </a:r>
            <a:r>
              <a:rPr lang="ja-JP" altLang="en-US" sz="3600" dirty="0" smtClean="0"/>
              <a:t>病院へ行く。</a:t>
            </a:r>
            <a:endParaRPr lang="ja-JP" altLang="en-US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52305" y="6365412"/>
            <a:ext cx="3535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出典：「紫外線　環境保健マニュアル</a:t>
            </a:r>
            <a:r>
              <a:rPr kumimoji="1" lang="en-US" altLang="ja-JP" sz="1400" dirty="0" smtClean="0"/>
              <a:t>2008</a:t>
            </a:r>
            <a:r>
              <a:rPr kumimoji="1" lang="ja-JP" altLang="en-US" sz="1400" dirty="0" smtClean="0"/>
              <a:t>」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8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istrator2\デスクトップ\学校環境衛生活動事例\迺ｰ蠅・｡帷函莠倶ｾ矩寔繝医Μ繝溘Φ繧ｯ繧吶ユ繧吶・繧ｿ\03slide_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86" y="2664116"/>
            <a:ext cx="8484143" cy="287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雲形吹き出し 6"/>
          <p:cNvSpPr/>
          <p:nvPr/>
        </p:nvSpPr>
        <p:spPr>
          <a:xfrm>
            <a:off x="782391" y="507856"/>
            <a:ext cx="7881871" cy="1591118"/>
          </a:xfrm>
          <a:prstGeom prst="cloudCallout">
            <a:avLst>
              <a:gd name="adj1" fmla="val -22506"/>
              <a:gd name="adj2" fmla="val 87366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dirty="0" smtClean="0">
                <a:solidFill>
                  <a:schemeClr val="tx1"/>
                </a:solidFill>
              </a:rPr>
              <a:t>日焼けによって</a:t>
            </a:r>
            <a:endParaRPr kumimoji="1" lang="ja-JP" altLang="en-US" sz="5400" dirty="0">
              <a:solidFill>
                <a:schemeClr val="tx1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78973" y="5785774"/>
            <a:ext cx="3680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出典：「紫外線　環境保健マニュアル</a:t>
            </a:r>
            <a:r>
              <a:rPr kumimoji="1" lang="en-US" altLang="ja-JP" sz="1400" dirty="0" smtClean="0"/>
              <a:t>2008</a:t>
            </a:r>
            <a:r>
              <a:rPr kumimoji="1" lang="ja-JP" altLang="en-US" sz="1400" dirty="0" smtClean="0"/>
              <a:t>」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192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75059" y="226576"/>
            <a:ext cx="6685745" cy="1325563"/>
          </a:xfrm>
          <a:solidFill>
            <a:srgbClr val="7030A0"/>
          </a:solidFill>
        </p:spPr>
        <p:txBody>
          <a:bodyPr>
            <a:normAutofit/>
          </a:bodyPr>
          <a:lstStyle/>
          <a:p>
            <a:pPr algn="ctr"/>
            <a:r>
              <a:rPr kumimoji="1" lang="ja-JP" altLang="en-US" sz="6000" dirty="0" smtClean="0">
                <a:solidFill>
                  <a:schemeClr val="bg1"/>
                </a:solidFill>
              </a:rPr>
              <a:t>人工的な日焼け</a:t>
            </a:r>
            <a:endParaRPr kumimoji="1" lang="ja-JP" altLang="en-US" sz="6000" dirty="0">
              <a:solidFill>
                <a:schemeClr val="bg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74072" y="1690688"/>
            <a:ext cx="8465127" cy="4543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ja-JP" altLang="en-US" sz="3200" dirty="0" smtClean="0"/>
              <a:t>　</a:t>
            </a:r>
            <a:r>
              <a:rPr lang="ja-JP" altLang="ja-JP" sz="3200" dirty="0" smtClean="0"/>
              <a:t>日焼け</a:t>
            </a:r>
            <a:r>
              <a:rPr lang="ja-JP" altLang="ja-JP" sz="3200" dirty="0"/>
              <a:t>サロンでの日焼け</a:t>
            </a:r>
            <a:r>
              <a:rPr lang="ja-JP" altLang="ja-JP" sz="3200" dirty="0" smtClean="0"/>
              <a:t>は</a:t>
            </a:r>
            <a:r>
              <a:rPr lang="ja-JP" altLang="en-US" sz="3200" dirty="0" smtClean="0"/>
              <a:t>，</a:t>
            </a:r>
            <a:r>
              <a:rPr lang="ja-JP" altLang="ja-JP" sz="3200" dirty="0" smtClean="0"/>
              <a:t>人工的</a:t>
            </a:r>
            <a:r>
              <a:rPr lang="ja-JP" altLang="ja-JP" sz="3200" dirty="0"/>
              <a:t>に</a:t>
            </a:r>
            <a:r>
              <a:rPr lang="en-US" altLang="ja-JP" sz="3200" dirty="0"/>
              <a:t>UV-B</a:t>
            </a:r>
            <a:r>
              <a:rPr lang="ja-JP" altLang="ja-JP" sz="3200" dirty="0"/>
              <a:t>をカット</a:t>
            </a:r>
            <a:r>
              <a:rPr lang="ja-JP" altLang="ja-JP" sz="3200" dirty="0" smtClean="0"/>
              <a:t>して</a:t>
            </a:r>
            <a:r>
              <a:rPr lang="ja-JP" altLang="en-US" sz="3200" dirty="0" smtClean="0"/>
              <a:t>，</a:t>
            </a:r>
            <a:r>
              <a:rPr lang="en-US" altLang="ja-JP" sz="3200" dirty="0" smtClean="0"/>
              <a:t>UV-A</a:t>
            </a:r>
            <a:r>
              <a:rPr lang="ja-JP" altLang="ja-JP" sz="3200" dirty="0" err="1"/>
              <a:t>だけを照</a:t>
            </a:r>
            <a:r>
              <a:rPr lang="ja-JP" altLang="ja-JP" sz="3200" dirty="0"/>
              <a:t>射して黒い日焼けを作るものです</a:t>
            </a:r>
            <a:r>
              <a:rPr lang="ja-JP" altLang="ja-JP" sz="3200" dirty="0" smtClean="0"/>
              <a:t>。</a:t>
            </a:r>
            <a:endParaRPr lang="ja-JP" altLang="en-US" sz="3200" dirty="0" smtClean="0"/>
          </a:p>
          <a:p>
            <a:pPr>
              <a:lnSpc>
                <a:spcPct val="114000"/>
              </a:lnSpc>
            </a:pPr>
            <a:r>
              <a:rPr lang="ja-JP" altLang="en-US" sz="3200" dirty="0"/>
              <a:t>　</a:t>
            </a:r>
            <a:r>
              <a:rPr lang="ja-JP" altLang="ja-JP" sz="3200" dirty="0" smtClean="0"/>
              <a:t>しかし</a:t>
            </a:r>
            <a:r>
              <a:rPr lang="ja-JP" altLang="en-US" sz="3200" dirty="0" smtClean="0"/>
              <a:t>，</a:t>
            </a:r>
            <a:r>
              <a:rPr lang="ja-JP" altLang="ja-JP" sz="3200" dirty="0" smtClean="0"/>
              <a:t>過剰</a:t>
            </a:r>
            <a:r>
              <a:rPr lang="ja-JP" altLang="ja-JP" sz="3200" dirty="0"/>
              <a:t>な</a:t>
            </a:r>
            <a:r>
              <a:rPr lang="en-US" altLang="ja-JP" sz="3200" dirty="0"/>
              <a:t>UV-A</a:t>
            </a:r>
            <a:r>
              <a:rPr lang="ja-JP" altLang="ja-JP" sz="3200" dirty="0"/>
              <a:t>を浴びる</a:t>
            </a:r>
            <a:r>
              <a:rPr lang="ja-JP" altLang="ja-JP" sz="3200" dirty="0" smtClean="0"/>
              <a:t>と</a:t>
            </a:r>
            <a:r>
              <a:rPr lang="ja-JP" altLang="en-US" sz="3200" dirty="0" smtClean="0"/>
              <a:t>，</a:t>
            </a:r>
            <a:r>
              <a:rPr lang="ja-JP" altLang="ja-JP" sz="3200" dirty="0" smtClean="0"/>
              <a:t>水ぶくれ</a:t>
            </a:r>
            <a:r>
              <a:rPr lang="ja-JP" altLang="ja-JP" sz="3200" dirty="0"/>
              <a:t>やシミなどの障害が起こる可能性があるといわれています</a:t>
            </a:r>
            <a:r>
              <a:rPr lang="ja-JP" altLang="ja-JP" sz="3200" dirty="0" smtClean="0"/>
              <a:t>。また</a:t>
            </a:r>
            <a:r>
              <a:rPr lang="ja-JP" altLang="en-US" sz="3200" dirty="0" smtClean="0"/>
              <a:t>，</a:t>
            </a:r>
            <a:r>
              <a:rPr lang="ja-JP" altLang="ja-JP" sz="3200" dirty="0" smtClean="0"/>
              <a:t>眼</a:t>
            </a:r>
            <a:r>
              <a:rPr lang="ja-JP" altLang="ja-JP" sz="3200" dirty="0"/>
              <a:t>へのばく露を防ぐことも大切です</a:t>
            </a:r>
            <a:r>
              <a:rPr lang="ja-JP" altLang="ja-JP" sz="3200" dirty="0" smtClean="0"/>
              <a:t>。</a:t>
            </a:r>
            <a:endParaRPr lang="ja-JP" altLang="en-US" sz="3200" dirty="0" smtClean="0"/>
          </a:p>
          <a:p>
            <a:pPr>
              <a:lnSpc>
                <a:spcPct val="114000"/>
              </a:lnSpc>
            </a:pPr>
            <a:r>
              <a:rPr lang="ja-JP" altLang="en-US" sz="3200" dirty="0"/>
              <a:t>　</a:t>
            </a:r>
            <a:r>
              <a:rPr lang="en-US" altLang="ja-JP" sz="3200" dirty="0" smtClean="0"/>
              <a:t>WHO</a:t>
            </a:r>
            <a:r>
              <a:rPr lang="ja-JP" altLang="ja-JP" sz="3200" dirty="0" smtClean="0"/>
              <a:t>では</a:t>
            </a:r>
            <a:r>
              <a:rPr lang="ja-JP" altLang="en-US" sz="3200" dirty="0" smtClean="0"/>
              <a:t>，</a:t>
            </a:r>
            <a:r>
              <a:rPr lang="ja-JP" altLang="ja-JP" sz="3200" dirty="0" smtClean="0"/>
              <a:t>日焼け</a:t>
            </a:r>
            <a:r>
              <a:rPr lang="ja-JP" altLang="ja-JP" sz="3200" dirty="0"/>
              <a:t>サロンの危険性を指摘</a:t>
            </a:r>
            <a:r>
              <a:rPr lang="ja-JP" altLang="ja-JP" sz="3200" dirty="0" smtClean="0"/>
              <a:t>し</a:t>
            </a:r>
            <a:r>
              <a:rPr lang="ja-JP" altLang="en-US" sz="3200" dirty="0" smtClean="0"/>
              <a:t>，</a:t>
            </a:r>
          </a:p>
          <a:p>
            <a:pPr>
              <a:lnSpc>
                <a:spcPct val="114000"/>
              </a:lnSpc>
            </a:pPr>
            <a:r>
              <a:rPr lang="ja-JP" altLang="ja-JP" sz="3200" dirty="0" smtClean="0"/>
              <a:t>１８歳</a:t>
            </a:r>
            <a:r>
              <a:rPr lang="ja-JP" altLang="ja-JP" sz="3200" dirty="0"/>
              <a:t>以下の使用を禁止するよう勧告しています</a:t>
            </a:r>
            <a:r>
              <a:rPr lang="ja-JP" altLang="ja-JP" sz="3200" dirty="0" smtClean="0"/>
              <a:t>。</a:t>
            </a:r>
            <a:endParaRPr lang="ja-JP" altLang="ja-JP" sz="3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349352" y="6254056"/>
            <a:ext cx="3738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出典：「紫外線　環境保健マニュアル</a:t>
            </a:r>
            <a:r>
              <a:rPr kumimoji="1" lang="en-US" altLang="ja-JP" sz="1400" dirty="0" smtClean="0"/>
              <a:t>2008</a:t>
            </a:r>
            <a:r>
              <a:rPr kumimoji="1" lang="ja-JP" altLang="en-US" sz="1400" dirty="0" smtClean="0"/>
              <a:t>」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02494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263235" y="4314902"/>
            <a:ext cx="8672945" cy="198536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14211" y="3101336"/>
            <a:ext cx="7356251" cy="1107996"/>
          </a:xfrm>
          <a:prstGeom prst="rect">
            <a:avLst/>
          </a:prstGeom>
          <a:solidFill>
            <a:srgbClr val="FFFFCC"/>
          </a:solidFill>
          <a:ln w="1905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400" dirty="0" smtClean="0">
                <a:solidFill>
                  <a:srgbClr val="1D2C12"/>
                </a:solidFill>
              </a:rPr>
              <a:t>　</a:t>
            </a:r>
            <a:r>
              <a:rPr lang="ja-JP" altLang="en-US" sz="4000" dirty="0" smtClean="0">
                <a:solidFill>
                  <a:srgbClr val="1D2C12"/>
                </a:solidFill>
              </a:rPr>
              <a:t>②殺菌</a:t>
            </a:r>
            <a:r>
              <a:rPr lang="ja-JP" altLang="en-US" sz="4000" dirty="0">
                <a:solidFill>
                  <a:srgbClr val="1D2C12"/>
                </a:solidFill>
              </a:rPr>
              <a:t>作用</a:t>
            </a:r>
            <a:r>
              <a:rPr lang="ja-JP" altLang="en-US" sz="4000" dirty="0" smtClean="0">
                <a:solidFill>
                  <a:srgbClr val="1D2C12"/>
                </a:solidFill>
              </a:rPr>
              <a:t>がある。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14212" y="1610771"/>
            <a:ext cx="7356251" cy="1384995"/>
          </a:xfrm>
          <a:prstGeom prst="rect">
            <a:avLst/>
          </a:prstGeom>
          <a:solidFill>
            <a:srgbClr val="FFFFCC"/>
          </a:solidFill>
          <a:ln w="1905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4400" dirty="0" smtClean="0">
                <a:solidFill>
                  <a:srgbClr val="1D2C12"/>
                </a:solidFill>
              </a:rPr>
              <a:t>　</a:t>
            </a:r>
            <a:r>
              <a:rPr lang="ja-JP" altLang="en-US" sz="4000" dirty="0" smtClean="0">
                <a:solidFill>
                  <a:srgbClr val="1D2C12"/>
                </a:solidFill>
              </a:rPr>
              <a:t>①カルシウムの</a:t>
            </a:r>
            <a:r>
              <a:rPr lang="ja-JP" altLang="en-US" sz="4000" dirty="0">
                <a:solidFill>
                  <a:srgbClr val="1D2C12"/>
                </a:solidFill>
              </a:rPr>
              <a:t>吸収</a:t>
            </a:r>
            <a:r>
              <a:rPr lang="ja-JP" altLang="en-US" sz="4000" dirty="0" smtClean="0">
                <a:solidFill>
                  <a:srgbClr val="1D2C12"/>
                </a:solidFill>
              </a:rPr>
              <a:t>を促す</a:t>
            </a:r>
          </a:p>
          <a:p>
            <a:pPr algn="ctr"/>
            <a:r>
              <a:rPr lang="ja-JP" altLang="en-US" sz="4000" dirty="0" smtClean="0">
                <a:solidFill>
                  <a:srgbClr val="1D2C12"/>
                </a:solidFill>
              </a:rPr>
              <a:t>ビタミンＤをつくる。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470663" y="4488530"/>
            <a:ext cx="4558145" cy="181588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360363" indent="-360363"/>
            <a:r>
              <a:rPr kumimoji="1" lang="ja-JP" altLang="en-US" sz="2800" dirty="0" smtClean="0">
                <a:solidFill>
                  <a:srgbClr val="FFFF00"/>
                </a:solidFill>
              </a:rPr>
              <a:t>○両手の甲くらいの面積が</a:t>
            </a:r>
          </a:p>
          <a:p>
            <a:pPr marL="360363" indent="-360363"/>
            <a:r>
              <a:rPr kumimoji="1" lang="ja-JP" altLang="en-US" sz="2800" dirty="0" smtClean="0">
                <a:solidFill>
                  <a:srgbClr val="FFFF00"/>
                </a:solidFill>
              </a:rPr>
              <a:t>　１５分間</a:t>
            </a:r>
            <a:r>
              <a:rPr lang="ja-JP" altLang="en-US" sz="2800" dirty="0" smtClean="0">
                <a:solidFill>
                  <a:srgbClr val="FFFF00"/>
                </a:solidFill>
              </a:rPr>
              <a:t>日光</a:t>
            </a:r>
            <a:r>
              <a:rPr kumimoji="1" lang="ja-JP" altLang="en-US" sz="2800" dirty="0" smtClean="0">
                <a:solidFill>
                  <a:srgbClr val="FFFF00"/>
                </a:solidFill>
              </a:rPr>
              <a:t>に当たる程度</a:t>
            </a:r>
          </a:p>
          <a:p>
            <a:pPr marL="360363" indent="-360363"/>
            <a:r>
              <a:rPr lang="ja-JP" altLang="en-US" sz="2800" dirty="0" smtClean="0">
                <a:solidFill>
                  <a:srgbClr val="FFFF00"/>
                </a:solidFill>
              </a:rPr>
              <a:t>○日陰で３０分間くらい過ごす程度</a:t>
            </a:r>
            <a:endParaRPr kumimoji="1" lang="ja-JP" altLang="en-US" sz="2800" dirty="0">
              <a:solidFill>
                <a:srgbClr val="FFFF00"/>
              </a:solidFill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355863" y="4382960"/>
            <a:ext cx="4114800" cy="1844508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/>
              <a:t>紫外線</a:t>
            </a:r>
            <a:r>
              <a:rPr lang="ja-JP" altLang="en-US" sz="3200" dirty="0" smtClean="0"/>
              <a:t>はどのくらい浴びれば</a:t>
            </a:r>
          </a:p>
          <a:p>
            <a:pPr algn="ctr"/>
            <a:r>
              <a:rPr lang="ja-JP" altLang="en-US" sz="3200" dirty="0" smtClean="0"/>
              <a:t>いいの？</a:t>
            </a:r>
          </a:p>
        </p:txBody>
      </p:sp>
      <p:sp>
        <p:nvSpPr>
          <p:cNvPr id="3" name="円/楕円 2"/>
          <p:cNvSpPr/>
          <p:nvPr/>
        </p:nvSpPr>
        <p:spPr>
          <a:xfrm>
            <a:off x="1316182" y="239203"/>
            <a:ext cx="6567053" cy="132652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dirty="0">
                <a:solidFill>
                  <a:schemeClr val="bg1"/>
                </a:solidFill>
              </a:rPr>
              <a:t>紫外線の利点</a:t>
            </a:r>
            <a:endParaRPr kumimoji="1" lang="ja-JP" altLang="en-US" sz="5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92338" y="6401395"/>
            <a:ext cx="3517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出典：「紫外線　環境保健マニュアル</a:t>
            </a:r>
            <a:r>
              <a:rPr kumimoji="1" lang="en-US" altLang="ja-JP" sz="1400" dirty="0" smtClean="0"/>
              <a:t>2008</a:t>
            </a:r>
            <a:r>
              <a:rPr kumimoji="1" lang="ja-JP" altLang="en-US" sz="1400" dirty="0" smtClean="0"/>
              <a:t>」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7861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雲形吹き出し 2"/>
          <p:cNvSpPr/>
          <p:nvPr/>
        </p:nvSpPr>
        <p:spPr>
          <a:xfrm>
            <a:off x="1274618" y="1248686"/>
            <a:ext cx="7619999" cy="2794716"/>
          </a:xfrm>
          <a:prstGeom prst="cloudCallout">
            <a:avLst>
              <a:gd name="adj1" fmla="val -51977"/>
              <a:gd name="adj2" fmla="val -41186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87236" y="1798297"/>
            <a:ext cx="6622473" cy="1695495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dirty="0" smtClean="0"/>
              <a:t>毎日、外で部活動。</a:t>
            </a:r>
            <a:br>
              <a:rPr kumimoji="1" lang="ja-JP" altLang="en-US" dirty="0" smtClean="0"/>
            </a:br>
            <a:r>
              <a:rPr kumimoji="1" lang="ja-JP" altLang="en-US" dirty="0" smtClean="0"/>
              <a:t>日焼け対策が追いつきません。</a:t>
            </a:r>
            <a:br>
              <a:rPr kumimoji="1" lang="ja-JP" altLang="en-US" dirty="0" smtClean="0"/>
            </a:br>
            <a:r>
              <a:rPr lang="ja-JP" altLang="en-US" dirty="0"/>
              <a:t>シミ</a:t>
            </a:r>
            <a:r>
              <a:rPr lang="ja-JP" altLang="en-US" dirty="0" smtClean="0"/>
              <a:t>・そばかすが心配・・・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560230" y="4081476"/>
            <a:ext cx="8334387" cy="197046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kumimoji="1" lang="ja-JP" altLang="en-US" sz="3600" dirty="0" smtClean="0">
                <a:solidFill>
                  <a:srgbClr val="1D2C12"/>
                </a:solidFill>
              </a:rPr>
              <a:t>体の外側からだけ</a:t>
            </a:r>
            <a:r>
              <a:rPr kumimoji="1" lang="ja-JP" altLang="en-US" sz="3600" smtClean="0">
                <a:solidFill>
                  <a:srgbClr val="1D2C12"/>
                </a:solidFill>
              </a:rPr>
              <a:t>でなく，内部</a:t>
            </a:r>
            <a:r>
              <a:rPr kumimoji="1" lang="ja-JP" altLang="en-US" sz="3600" dirty="0" smtClean="0">
                <a:solidFill>
                  <a:srgbClr val="1D2C12"/>
                </a:solidFill>
              </a:rPr>
              <a:t>からの</a:t>
            </a:r>
            <a:r>
              <a:rPr lang="ja-JP" altLang="en-US" sz="3600" dirty="0" smtClean="0">
                <a:solidFill>
                  <a:srgbClr val="1D2C12"/>
                </a:solidFill>
              </a:rPr>
              <a:t>対策</a:t>
            </a:r>
            <a:r>
              <a:rPr lang="ja-JP" altLang="en-US" sz="3600" dirty="0">
                <a:solidFill>
                  <a:srgbClr val="1D2C12"/>
                </a:solidFill>
              </a:rPr>
              <a:t>も</a:t>
            </a:r>
            <a:r>
              <a:rPr lang="ja-JP" altLang="en-US" sz="3600" dirty="0" smtClean="0">
                <a:solidFill>
                  <a:srgbClr val="1D2C12"/>
                </a:solidFill>
              </a:rPr>
              <a:t>必要です。</a:t>
            </a:r>
          </a:p>
          <a:p>
            <a:pPr algn="just"/>
            <a:r>
              <a:rPr kumimoji="1" lang="ja-JP" altLang="en-US" sz="3600" dirty="0" smtClean="0">
                <a:solidFill>
                  <a:srgbClr val="1D2C12"/>
                </a:solidFill>
              </a:rPr>
              <a:t>ビタミンＡ・Ｃ・Ｅをバランスよく摂りましょう。</a:t>
            </a:r>
            <a:endParaRPr kumimoji="1" lang="ja-JP" altLang="en-US" sz="3600" dirty="0">
              <a:solidFill>
                <a:srgbClr val="1D2C12"/>
              </a:solidFill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560231" y="496172"/>
            <a:ext cx="3960254" cy="89700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こんな声も</a:t>
            </a:r>
            <a:endParaRPr kumimoji="1" lang="ja-JP" altLang="en-US" sz="44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656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4248" y="159311"/>
            <a:ext cx="7521262" cy="1503876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sz="5400" dirty="0" smtClean="0"/>
              <a:t>日焼けから</a:t>
            </a:r>
            <a:br>
              <a:rPr kumimoji="1" lang="ja-JP" altLang="en-US" sz="5400" dirty="0" smtClean="0"/>
            </a:br>
            <a:r>
              <a:rPr kumimoji="1" lang="ja-JP" altLang="en-US" sz="5400" dirty="0" smtClean="0"/>
              <a:t>「肌と眼」を守るには</a:t>
            </a:r>
            <a:endParaRPr kumimoji="1" lang="ja-JP" altLang="en-US" sz="5400" dirty="0"/>
          </a:p>
        </p:txBody>
      </p:sp>
      <p:sp>
        <p:nvSpPr>
          <p:cNvPr id="3" name="角丸四角形 2"/>
          <p:cNvSpPr/>
          <p:nvPr/>
        </p:nvSpPr>
        <p:spPr>
          <a:xfrm>
            <a:off x="489397" y="1751527"/>
            <a:ext cx="8279539" cy="4606395"/>
          </a:xfrm>
          <a:prstGeom prst="round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dirty="0" smtClean="0">
                <a:solidFill>
                  <a:srgbClr val="1D2C12"/>
                </a:solidFill>
              </a:rPr>
              <a:t>①</a:t>
            </a:r>
            <a:r>
              <a:rPr lang="ja-JP" altLang="en-US" sz="4000" dirty="0">
                <a:solidFill>
                  <a:srgbClr val="1D2C12"/>
                </a:solidFill>
              </a:rPr>
              <a:t>長</a:t>
            </a:r>
            <a:r>
              <a:rPr lang="ja-JP" altLang="en-US" sz="4000" dirty="0" smtClean="0">
                <a:solidFill>
                  <a:srgbClr val="1D2C12"/>
                </a:solidFill>
              </a:rPr>
              <a:t>そでの</a:t>
            </a:r>
            <a:r>
              <a:rPr lang="ja-JP" altLang="en-US" sz="4000" dirty="0">
                <a:solidFill>
                  <a:srgbClr val="1D2C12"/>
                </a:solidFill>
              </a:rPr>
              <a:t>シャツ</a:t>
            </a:r>
            <a:r>
              <a:rPr lang="ja-JP" altLang="en-US" sz="4000" dirty="0" smtClean="0">
                <a:solidFill>
                  <a:srgbClr val="1D2C12"/>
                </a:solidFill>
              </a:rPr>
              <a:t>や</a:t>
            </a:r>
            <a:r>
              <a:rPr lang="ja-JP" altLang="en-US" sz="4000" dirty="0">
                <a:solidFill>
                  <a:srgbClr val="1D2C12"/>
                </a:solidFill>
              </a:rPr>
              <a:t>上着</a:t>
            </a:r>
            <a:r>
              <a:rPr lang="ja-JP" altLang="en-US" sz="4000" dirty="0" smtClean="0">
                <a:solidFill>
                  <a:srgbClr val="1D2C12"/>
                </a:solidFill>
              </a:rPr>
              <a:t>を着る。</a:t>
            </a:r>
            <a:endParaRPr kumimoji="1" lang="ja-JP" altLang="en-US" sz="4000" dirty="0" smtClean="0">
              <a:solidFill>
                <a:srgbClr val="1D2C12"/>
              </a:solidFill>
            </a:endParaRPr>
          </a:p>
          <a:p>
            <a:r>
              <a:rPr lang="ja-JP" altLang="en-US" sz="4000" dirty="0" smtClean="0">
                <a:solidFill>
                  <a:srgbClr val="1D2C12"/>
                </a:solidFill>
              </a:rPr>
              <a:t>②日陰を利用する。</a:t>
            </a:r>
          </a:p>
          <a:p>
            <a:r>
              <a:rPr kumimoji="1" lang="ja-JP" altLang="en-US" sz="4000" dirty="0" smtClean="0">
                <a:solidFill>
                  <a:srgbClr val="1D2C12"/>
                </a:solidFill>
              </a:rPr>
              <a:t>③帽子をかぶる。</a:t>
            </a:r>
          </a:p>
          <a:p>
            <a:r>
              <a:rPr lang="ja-JP" altLang="en-US" sz="4000" dirty="0" smtClean="0">
                <a:solidFill>
                  <a:srgbClr val="1D2C12"/>
                </a:solidFill>
              </a:rPr>
              <a:t>④日傘を使う。</a:t>
            </a:r>
          </a:p>
          <a:p>
            <a:r>
              <a:rPr kumimoji="1" lang="ja-JP" altLang="en-US" sz="4000" dirty="0" smtClean="0">
                <a:solidFill>
                  <a:srgbClr val="1D2C12"/>
                </a:solidFill>
              </a:rPr>
              <a:t>⑤サングラスをかける。</a:t>
            </a:r>
          </a:p>
          <a:p>
            <a:pPr marL="539750" indent="-539750"/>
            <a:r>
              <a:rPr lang="ja-JP" altLang="en-US" sz="4000" dirty="0" smtClean="0">
                <a:solidFill>
                  <a:srgbClr val="1D2C12"/>
                </a:solidFill>
              </a:rPr>
              <a:t>⑥日焼け止めクリームを上手に使う。</a:t>
            </a:r>
            <a:endParaRPr kumimoji="1" lang="ja-JP" altLang="en-US" sz="4000" dirty="0">
              <a:solidFill>
                <a:srgbClr val="1D2C12"/>
              </a:solidFill>
            </a:endParaRPr>
          </a:p>
        </p:txBody>
      </p:sp>
      <p:sp>
        <p:nvSpPr>
          <p:cNvPr id="122" name="角丸四角形吹き出し 121"/>
          <p:cNvSpPr/>
          <p:nvPr/>
        </p:nvSpPr>
        <p:spPr>
          <a:xfrm>
            <a:off x="5975796" y="4027200"/>
            <a:ext cx="2680173" cy="1269970"/>
          </a:xfrm>
          <a:prstGeom prst="wedgeRoundRectCallout">
            <a:avLst>
              <a:gd name="adj1" fmla="val -58553"/>
              <a:gd name="adj2" fmla="val 40540"/>
              <a:gd name="adj3" fmla="val 16667"/>
            </a:avLst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bg1"/>
                </a:solidFill>
              </a:rPr>
              <a:t>ＵＶカット加工で色の薄いものがあります。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123" name="角丸四角形吹き出し 122"/>
          <p:cNvSpPr/>
          <p:nvPr/>
        </p:nvSpPr>
        <p:spPr>
          <a:xfrm>
            <a:off x="5274582" y="2823761"/>
            <a:ext cx="3381387" cy="986619"/>
          </a:xfrm>
          <a:prstGeom prst="wedgeRoundRectCallout">
            <a:avLst>
              <a:gd name="adj1" fmla="val -62354"/>
              <a:gd name="adj2" fmla="val 43908"/>
              <a:gd name="adj3" fmla="val 16667"/>
            </a:avLst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bg1"/>
                </a:solidFill>
              </a:rPr>
              <a:t>つばの長さ７㎝以上がお勧めです。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322619" y="6446262"/>
            <a:ext cx="3908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出典：「紫外線　環境保健マニュアル</a:t>
            </a:r>
            <a:r>
              <a:rPr kumimoji="1" lang="en-US" altLang="ja-JP" sz="1400" dirty="0" smtClean="0"/>
              <a:t>2008</a:t>
            </a:r>
            <a:r>
              <a:rPr kumimoji="1" lang="ja-JP" altLang="en-US" sz="1400" dirty="0" smtClean="0"/>
              <a:t>」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83702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49" y="474393"/>
            <a:ext cx="7886700" cy="1325563"/>
          </a:xfrm>
          <a:solidFill>
            <a:srgbClr val="FF9999"/>
          </a:solidFill>
        </p:spPr>
        <p:txBody>
          <a:bodyPr>
            <a:normAutofit/>
          </a:bodyPr>
          <a:lstStyle/>
          <a:p>
            <a:pPr algn="ctr"/>
            <a:r>
              <a:rPr kumimoji="1" lang="ja-JP" altLang="en-US" sz="5400" dirty="0" smtClean="0">
                <a:latin typeface="+mn-ea"/>
                <a:ea typeface="+mn-ea"/>
              </a:rPr>
              <a:t>なぜ日焼けをするの？</a:t>
            </a:r>
            <a:endParaRPr kumimoji="1" lang="ja-JP" altLang="en-US" sz="5400" dirty="0">
              <a:latin typeface="+mn-ea"/>
              <a:ea typeface="+mn-e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23456" y="2176456"/>
            <a:ext cx="7891894" cy="3477875"/>
          </a:xfrm>
          <a:prstGeom prst="rect">
            <a:avLst/>
          </a:prstGeom>
          <a:noFill/>
          <a:ln w="57150">
            <a:solidFill>
              <a:srgbClr val="FF7C8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kumimoji="1" lang="ja-JP" altLang="en-US" sz="4400" dirty="0" smtClean="0">
                <a:latin typeface="+mn-ea"/>
              </a:rPr>
              <a:t>太陽光に含まれる紫外線</a:t>
            </a:r>
            <a:r>
              <a:rPr lang="ja-JP" altLang="en-US" sz="4400" dirty="0" smtClean="0">
                <a:latin typeface="+mn-ea"/>
              </a:rPr>
              <a:t>は，波長が短く，高いエネルギーを持っているので，</a:t>
            </a:r>
            <a:r>
              <a:rPr kumimoji="1" lang="ja-JP" altLang="en-US" sz="4400" dirty="0" smtClean="0">
                <a:latin typeface="+mn-ea"/>
              </a:rPr>
              <a:t>皮膚の細胞が刺激を受けて黒くなったり，炎症を起こしたりするのです。</a:t>
            </a:r>
            <a:endParaRPr kumimoji="1" lang="en-US" altLang="ja-JP" sz="4400" dirty="0" smtClean="0">
              <a:latin typeface="+mn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167745" y="5980782"/>
            <a:ext cx="3347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出典：「紫外線　環境保健マニュアル</a:t>
            </a:r>
            <a:r>
              <a:rPr kumimoji="1" lang="en-US" altLang="ja-JP" sz="1400" dirty="0" smtClean="0"/>
              <a:t>2008</a:t>
            </a:r>
            <a:r>
              <a:rPr kumimoji="1" lang="ja-JP" altLang="en-US" sz="1400" dirty="0" smtClean="0"/>
              <a:t>」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10363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istrator2\デスクトップ\学校環境衛生活動事例\迺ｰ蠅・｡帷函莠倶ｾ矩寔繝医Μ繝溘Φ繧ｯ繧吶ユ繧吶・繧ｿ\03slide_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70" y="3839572"/>
            <a:ext cx="8893984" cy="2371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57301"/>
            <a:ext cx="2645804" cy="1035321"/>
          </a:xfrm>
          <a:solidFill>
            <a:srgbClr val="FF0000"/>
          </a:solidFill>
          <a:ln w="12700">
            <a:solidFill>
              <a:schemeClr val="accent4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sz="5300" dirty="0" smtClean="0">
                <a:solidFill>
                  <a:schemeClr val="bg1"/>
                </a:solidFill>
              </a:rPr>
              <a:t>太陽の光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180109" y="1345655"/>
            <a:ext cx="8825345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200"/>
              </a:spcAft>
            </a:pPr>
            <a:r>
              <a:rPr lang="ja-JP" altLang="en-US" sz="3200" kern="100" dirty="0" smtClean="0">
                <a:solidFill>
                  <a:srgbClr val="181717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明朝" panose="02020609040205080304" pitchFamily="17" charset="-128"/>
              </a:rPr>
              <a:t>太陽の光には、</a:t>
            </a:r>
            <a:r>
              <a:rPr lang="ja-JP" altLang="ja-JP" sz="3200" kern="100" dirty="0" smtClean="0">
                <a:solidFill>
                  <a:srgbClr val="181717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明朝" panose="02020609040205080304" pitchFamily="17" charset="-128"/>
              </a:rPr>
              <a:t>目に見える光（可視光線）のほかに</a:t>
            </a:r>
            <a:r>
              <a:rPr lang="ja-JP" altLang="en-US" sz="3200" kern="100" dirty="0" smtClean="0">
                <a:solidFill>
                  <a:srgbClr val="181717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明朝" panose="02020609040205080304" pitchFamily="17" charset="-128"/>
              </a:rPr>
              <a:t>，</a:t>
            </a:r>
            <a:r>
              <a:rPr lang="ja-JP" altLang="ja-JP" sz="3200" kern="100" dirty="0" smtClean="0">
                <a:solidFill>
                  <a:srgbClr val="181717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明朝" panose="02020609040205080304" pitchFamily="17" charset="-128"/>
              </a:rPr>
              <a:t>目に見えない赤外線や</a:t>
            </a:r>
            <a:r>
              <a:rPr lang="ja-JP" altLang="en-US" sz="3200" kern="100" dirty="0" smtClean="0">
                <a:solidFill>
                  <a:srgbClr val="181717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明朝" panose="02020609040205080304" pitchFamily="17" charset="-128"/>
              </a:rPr>
              <a:t>紫外線が含まれています。</a:t>
            </a:r>
            <a:endParaRPr lang="ja-JP" altLang="ja-JP" sz="3200" kern="1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Calibri" panose="020F0502020204030204" pitchFamily="34" charset="0"/>
            </a:endParaRPr>
          </a:p>
        </p:txBody>
      </p:sp>
      <p:sp>
        <p:nvSpPr>
          <p:cNvPr id="4" name="角丸四角形吹き出し 3"/>
          <p:cNvSpPr/>
          <p:nvPr/>
        </p:nvSpPr>
        <p:spPr>
          <a:xfrm>
            <a:off x="2851097" y="2737923"/>
            <a:ext cx="2822836" cy="962021"/>
          </a:xfrm>
          <a:prstGeom prst="wedgeRoundRectCallout">
            <a:avLst>
              <a:gd name="adj1" fmla="val -2141"/>
              <a:gd name="adj2" fmla="val 7584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色</a:t>
            </a:r>
            <a:r>
              <a:rPr lang="ja-JP" altLang="en-US" sz="2400" dirty="0" smtClean="0"/>
              <a:t>として</a:t>
            </a:r>
            <a:r>
              <a:rPr lang="ja-JP" altLang="en-US" sz="2400" dirty="0"/>
              <a:t>認識</a:t>
            </a:r>
            <a:r>
              <a:rPr lang="ja-JP" altLang="en-US" sz="2400" dirty="0" smtClean="0"/>
              <a:t>できる可視光線</a:t>
            </a:r>
            <a:endParaRPr kumimoji="1" lang="ja-JP" altLang="en-US" sz="2400" dirty="0"/>
          </a:p>
        </p:txBody>
      </p:sp>
      <p:sp>
        <p:nvSpPr>
          <p:cNvPr id="33" name="角丸四角形吹き出し 32"/>
          <p:cNvSpPr/>
          <p:nvPr/>
        </p:nvSpPr>
        <p:spPr>
          <a:xfrm>
            <a:off x="5782702" y="2752974"/>
            <a:ext cx="2601983" cy="878110"/>
          </a:xfrm>
          <a:prstGeom prst="wedgeRoundRectCallout">
            <a:avLst>
              <a:gd name="adj1" fmla="val -5402"/>
              <a:gd name="adj2" fmla="val 85511"/>
              <a:gd name="adj3" fmla="val 16667"/>
            </a:avLst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ものを温める作用のある赤外線</a:t>
            </a:r>
            <a:endParaRPr kumimoji="1" lang="ja-JP" altLang="en-US" sz="2400" dirty="0"/>
          </a:p>
        </p:txBody>
      </p:sp>
      <p:sp>
        <p:nvSpPr>
          <p:cNvPr id="34" name="角丸四角形吹き出し 33"/>
          <p:cNvSpPr/>
          <p:nvPr/>
        </p:nvSpPr>
        <p:spPr>
          <a:xfrm>
            <a:off x="349305" y="2752974"/>
            <a:ext cx="2358201" cy="931921"/>
          </a:xfrm>
          <a:prstGeom prst="wedgeRoundRectCallout">
            <a:avLst>
              <a:gd name="adj1" fmla="val -5804"/>
              <a:gd name="adj2" fmla="val 79690"/>
              <a:gd name="adj3" fmla="val 1666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皮膚の細胞を刺激する紫外線</a:t>
            </a:r>
            <a:endParaRPr kumimoji="1" lang="ja-JP" altLang="en-US" sz="2400" dirty="0"/>
          </a:p>
        </p:txBody>
      </p:sp>
      <p:sp>
        <p:nvSpPr>
          <p:cNvPr id="35" name="スライド番号プレースホルダー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451805" y="6361216"/>
            <a:ext cx="3732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出典：「紫外線　環境保健マニュアル</a:t>
            </a:r>
            <a:r>
              <a:rPr kumimoji="1" lang="en-US" altLang="ja-JP" sz="1400" dirty="0" smtClean="0"/>
              <a:t>2008</a:t>
            </a:r>
            <a:r>
              <a:rPr kumimoji="1" lang="ja-JP" altLang="en-US" sz="1400" dirty="0" smtClean="0"/>
              <a:t>」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2097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2\デスクトップ\学校環境衛生活動事例\迺ｰ蠅・｡帷函莠倶ｾ矩寔繝医Μ繝溘Φ繧ｯ繧吶ユ繧吶・繧ｿ\03slide_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487" y="2739538"/>
            <a:ext cx="3190875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928399" cy="888127"/>
          </a:xfrm>
          <a:solidFill>
            <a:srgbClr val="7030A0"/>
          </a:solidFill>
        </p:spPr>
        <p:txBody>
          <a:bodyPr>
            <a:normAutofit fontScale="90000"/>
          </a:bodyPr>
          <a:lstStyle/>
          <a:p>
            <a:pPr algn="ctr"/>
            <a:r>
              <a:rPr lang="ja-JP" altLang="en-US" sz="5300" dirty="0" smtClean="0">
                <a:solidFill>
                  <a:schemeClr val="bg1"/>
                </a:solidFill>
              </a:rPr>
              <a:t>紫外線はＡＢ</a:t>
            </a:r>
            <a:r>
              <a:rPr lang="ja-JP" altLang="en-US" sz="5300" dirty="0">
                <a:solidFill>
                  <a:schemeClr val="bg1"/>
                </a:solidFill>
              </a:rPr>
              <a:t>Ｃ</a:t>
            </a:r>
            <a:r>
              <a:rPr lang="ja-JP" altLang="en-US" sz="5300" dirty="0" smtClean="0">
                <a:solidFill>
                  <a:schemeClr val="bg1"/>
                </a:solidFill>
              </a:rPr>
              <a:t>に分けられる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422426" y="1463307"/>
            <a:ext cx="5356061" cy="4924173"/>
          </a:xfrm>
          <a:prstGeom prst="roundRect">
            <a:avLst/>
          </a:prstGeom>
          <a:noFill/>
          <a:ln w="57150">
            <a:solidFill>
              <a:srgbClr val="FF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indent="-179388">
              <a:lnSpc>
                <a:spcPct val="115000"/>
              </a:lnSpc>
            </a:pPr>
            <a:r>
              <a:rPr kumimoji="0" lang="en-US" altLang="ja-JP" sz="2400" b="1" kern="100" dirty="0" smtClean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UV-C</a:t>
            </a:r>
            <a:r>
              <a:rPr kumimoji="0" lang="ja-JP" altLang="en-US" sz="2400" b="1" kern="100" dirty="0" smtClean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：　大気層</a:t>
            </a:r>
            <a:r>
              <a:rPr kumimoji="0" lang="ja-JP" altLang="en-US" sz="2400" b="1" kern="100" dirty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（オゾンなど）で</a:t>
            </a:r>
            <a:r>
              <a:rPr kumimoji="0" lang="ja-JP" altLang="en-US" sz="2400" b="1" kern="100" dirty="0" smtClean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吸収され，地表</a:t>
            </a:r>
            <a:r>
              <a:rPr kumimoji="0" lang="ja-JP" altLang="en-US" sz="2400" b="1" kern="100" dirty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には到達しない。</a:t>
            </a:r>
          </a:p>
          <a:p>
            <a:pPr marL="179388" indent="-179388">
              <a:lnSpc>
                <a:spcPct val="115000"/>
              </a:lnSpc>
              <a:spcBef>
                <a:spcPts val="1200"/>
              </a:spcBef>
            </a:pPr>
            <a:r>
              <a:rPr kumimoji="0" lang="en-US" altLang="ja-JP" sz="2400" b="1" kern="100" dirty="0" smtClean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UV-B</a:t>
            </a:r>
            <a:r>
              <a:rPr kumimoji="0" lang="ja-JP" altLang="en-US" sz="2400" b="1" kern="100" dirty="0" smtClean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：ほとんど</a:t>
            </a:r>
            <a:r>
              <a:rPr kumimoji="0" lang="ja-JP" altLang="en-US" sz="2400" b="1" kern="100" dirty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は大気層（オゾン</a:t>
            </a:r>
            <a:r>
              <a:rPr kumimoji="0" lang="ja-JP" altLang="en-US" sz="2400" b="1" kern="100" dirty="0" smtClean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など</a:t>
            </a:r>
            <a:r>
              <a:rPr kumimoji="0" lang="ja-JP" altLang="en-US" sz="2400" b="1" kern="100" dirty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）</a:t>
            </a:r>
            <a:r>
              <a:rPr kumimoji="0" lang="ja-JP" altLang="en-US" sz="2400" b="1" kern="100" dirty="0" smtClean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で吸収</a:t>
            </a:r>
            <a:r>
              <a:rPr kumimoji="0" lang="ja-JP" altLang="en-US" sz="2400" b="1" kern="100" dirty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される</a:t>
            </a:r>
            <a:r>
              <a:rPr kumimoji="0" lang="ja-JP" altLang="en-US" sz="2400" b="1" kern="100" dirty="0" smtClean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が，一部</a:t>
            </a:r>
            <a:r>
              <a:rPr kumimoji="0" lang="ja-JP" altLang="en-US" sz="2400" b="1" kern="100" dirty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は地表へ</a:t>
            </a:r>
            <a:r>
              <a:rPr kumimoji="0" lang="ja-JP" altLang="en-US" sz="2400" b="1" kern="100" dirty="0" smtClean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到達し，皮膚</a:t>
            </a:r>
            <a:r>
              <a:rPr kumimoji="0" lang="ja-JP" altLang="en-US" sz="2400" b="1" kern="100" dirty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や眼に有害である。</a:t>
            </a:r>
            <a:r>
              <a:rPr kumimoji="0" lang="ja-JP" altLang="en-US" sz="2400" b="1" kern="100" dirty="0" smtClean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日焼けを起こしたり，皮膚がん</a:t>
            </a:r>
            <a:r>
              <a:rPr kumimoji="0" lang="ja-JP" altLang="en-US" sz="2400" b="1" kern="100" dirty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の原因となる。</a:t>
            </a:r>
          </a:p>
          <a:p>
            <a:pPr marL="179388" indent="-179388">
              <a:lnSpc>
                <a:spcPct val="115000"/>
              </a:lnSpc>
              <a:spcBef>
                <a:spcPts val="1200"/>
              </a:spcBef>
            </a:pPr>
            <a:r>
              <a:rPr kumimoji="0" lang="en-US" altLang="ja-JP" sz="2400" b="1" kern="100" dirty="0" smtClean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UV-A</a:t>
            </a:r>
            <a:r>
              <a:rPr kumimoji="0" lang="ja-JP" altLang="en-US" sz="2400" b="1" kern="100" dirty="0" smtClean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：</a:t>
            </a:r>
            <a:r>
              <a:rPr kumimoji="0" lang="en-US" altLang="ja-JP" sz="2400" b="1" kern="100" dirty="0" smtClean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UV-B</a:t>
            </a:r>
            <a:r>
              <a:rPr kumimoji="0" lang="ja-JP" altLang="en-US" sz="2400" b="1" kern="100" dirty="0" err="1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ほど</a:t>
            </a:r>
            <a:r>
              <a:rPr kumimoji="0" lang="ja-JP" altLang="en-US" sz="2400" b="1" kern="100" dirty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有害ではない</a:t>
            </a:r>
            <a:r>
              <a:rPr kumimoji="0" lang="ja-JP" altLang="en-US" sz="2400" b="1" kern="100" dirty="0" smtClean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が，長時間浴びた場合</a:t>
            </a:r>
            <a:r>
              <a:rPr kumimoji="0" lang="ja-JP" altLang="en-US" sz="2400" b="1" kern="100" dirty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の健康影響が懸念されて</a:t>
            </a:r>
            <a:r>
              <a:rPr kumimoji="0" lang="ja-JP" altLang="en-US" sz="2400" b="1" kern="100" dirty="0" smtClean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いる</a:t>
            </a:r>
            <a:r>
              <a:rPr kumimoji="0" lang="ja-JP" altLang="en-US" sz="2400" b="1" kern="100" dirty="0">
                <a:solidFill>
                  <a:srgbClr val="181717"/>
                </a:solidFill>
                <a:latin typeface="ＭＳ Ｐゴシック" panose="020B0600070205080204" pitchFamily="50" charset="-128"/>
                <a:cs typeface="ＭＳ 明朝" panose="02020609040205080304" pitchFamily="17" charset="-128"/>
              </a:rPr>
              <a:t>。</a:t>
            </a:r>
            <a:endParaRPr kumimoji="0" lang="ja-JP" altLang="en-US" sz="2400" b="1" kern="100" dirty="0">
              <a:solidFill>
                <a:srgbClr val="000000"/>
              </a:solidFill>
              <a:latin typeface="ＭＳ Ｐゴシック" panose="020B0600070205080204" pitchFamily="50" charset="-128"/>
              <a:cs typeface="Calibri" panose="020F0502020204030204" pitchFamily="34" charset="0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723928" y="6387480"/>
            <a:ext cx="34064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出典：「紫外線　環境保健マニュアル</a:t>
            </a:r>
            <a:r>
              <a:rPr kumimoji="1" lang="en-US" altLang="ja-JP" sz="1400" dirty="0" smtClean="0"/>
              <a:t>2008</a:t>
            </a:r>
            <a:r>
              <a:rPr kumimoji="1" lang="ja-JP" altLang="en-US" sz="1400" dirty="0" smtClean="0"/>
              <a:t>」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70460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9844" y="681809"/>
            <a:ext cx="6703454" cy="1325563"/>
          </a:xfrm>
        </p:spPr>
        <p:txBody>
          <a:bodyPr>
            <a:noAutofit/>
          </a:bodyPr>
          <a:lstStyle/>
          <a:p>
            <a:pPr algn="ctr"/>
            <a:r>
              <a:rPr kumimoji="1" lang="ja-JP" altLang="en-US" sz="5400" dirty="0" smtClean="0"/>
              <a:t>ワークシートの３を</a:t>
            </a:r>
            <a:br>
              <a:rPr kumimoji="1" lang="ja-JP" altLang="en-US" sz="5400" dirty="0" smtClean="0"/>
            </a:br>
            <a:r>
              <a:rPr kumimoji="1" lang="ja-JP" altLang="en-US" sz="5400" dirty="0" smtClean="0"/>
              <a:t>考えてみよう。</a:t>
            </a:r>
            <a:endParaRPr kumimoji="1" lang="ja-JP" altLang="en-US" sz="54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3074" name="Picture 2" descr="C:\Documents and Settings\administrator2\デスクトップ\学校環境衛生活動事例\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900" y="2171699"/>
            <a:ext cx="3091962" cy="4122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11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administrator2\デスクトップ\学校環境衛生活動事例\迺ｰ蠅・｡帷函縺ｮ縺薙ｊ\03slide_06_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159" y="791141"/>
            <a:ext cx="4873841" cy="5566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" name="円/楕円 152"/>
          <p:cNvSpPr/>
          <p:nvPr/>
        </p:nvSpPr>
        <p:spPr>
          <a:xfrm>
            <a:off x="124691" y="207817"/>
            <a:ext cx="4280191" cy="170308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紫外線の</a:t>
            </a:r>
          </a:p>
          <a:p>
            <a:pPr algn="ctr"/>
            <a:r>
              <a:rPr kumimoji="1" lang="ja-JP" altLang="en-US" sz="4400" dirty="0" smtClean="0"/>
              <a:t>反射と透過</a:t>
            </a:r>
            <a:endParaRPr kumimoji="1" lang="ja-JP" altLang="en-US" sz="4400" dirty="0"/>
          </a:p>
        </p:txBody>
      </p:sp>
      <p:sp>
        <p:nvSpPr>
          <p:cNvPr id="272" name="円/楕円 271"/>
          <p:cNvSpPr/>
          <p:nvPr/>
        </p:nvSpPr>
        <p:spPr>
          <a:xfrm>
            <a:off x="273642" y="2338938"/>
            <a:ext cx="3823905" cy="1188872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眼への暴露を</a:t>
            </a:r>
          </a:p>
          <a:p>
            <a:pPr algn="ctr"/>
            <a:r>
              <a:rPr kumimoji="1" lang="ja-JP" altLang="en-US" sz="3200" dirty="0" smtClean="0"/>
              <a:t>減らす工夫</a:t>
            </a:r>
            <a:endParaRPr kumimoji="1" lang="ja-JP" altLang="en-US" sz="3200" dirty="0"/>
          </a:p>
        </p:txBody>
      </p:sp>
      <p:sp>
        <p:nvSpPr>
          <p:cNvPr id="271" name="スライド番号プレースホルダー 2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273" name="テキスト ボックス 272"/>
          <p:cNvSpPr txBox="1"/>
          <p:nvPr/>
        </p:nvSpPr>
        <p:spPr>
          <a:xfrm>
            <a:off x="4666771" y="6388429"/>
            <a:ext cx="3789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出典：「紫外線　環境保健マニュアル</a:t>
            </a:r>
            <a:r>
              <a:rPr kumimoji="1" lang="en-US" altLang="ja-JP" sz="1400" dirty="0" smtClean="0"/>
              <a:t>2008</a:t>
            </a:r>
            <a:r>
              <a:rPr kumimoji="1" lang="ja-JP" altLang="en-US" sz="1400" dirty="0" smtClean="0"/>
              <a:t>」</a:t>
            </a:r>
            <a:endParaRPr kumimoji="1" lang="ja-JP" altLang="en-US" sz="1400" dirty="0"/>
          </a:p>
        </p:txBody>
      </p:sp>
      <p:pic>
        <p:nvPicPr>
          <p:cNvPr id="4098" name="Picture 2" descr="C:\Documents and Settings\administrator2\デスクトップ\学校環境衛生活動事例\迺ｰ蠅・｡帷函縺ｮ縺薙ｊ\03slide_06_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67" y="3847390"/>
            <a:ext cx="3602037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432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251"/>
          <p:cNvPicPr/>
          <p:nvPr/>
        </p:nvPicPr>
        <p:blipFill>
          <a:blip r:embed="rId2"/>
          <a:stretch>
            <a:fillRect/>
          </a:stretch>
        </p:blipFill>
        <p:spPr>
          <a:xfrm>
            <a:off x="753414" y="1171978"/>
            <a:ext cx="7254026" cy="480382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980127" y="340981"/>
            <a:ext cx="60273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月別の紫外線照射量</a:t>
            </a:r>
            <a:endParaRPr kumimoji="1" lang="ja-JP" altLang="en-US" sz="4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710545" y="6202462"/>
            <a:ext cx="3534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出典：「紫外線　環境保健マニュアル</a:t>
            </a:r>
            <a:r>
              <a:rPr kumimoji="1" lang="en-US" altLang="ja-JP" sz="1400" dirty="0" smtClean="0"/>
              <a:t>2008</a:t>
            </a:r>
            <a:r>
              <a:rPr kumimoji="1" lang="ja-JP" altLang="en-US" sz="1400" dirty="0" smtClean="0"/>
              <a:t>」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9905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55964" y="524409"/>
            <a:ext cx="7730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/>
              <a:t>紫外線</a:t>
            </a:r>
            <a:r>
              <a:rPr lang="ja-JP" altLang="en-US" sz="4800" dirty="0" smtClean="0"/>
              <a:t>が最も</a:t>
            </a:r>
            <a:r>
              <a:rPr lang="ja-JP" altLang="en-US" sz="4800" dirty="0"/>
              <a:t>強</a:t>
            </a:r>
            <a:r>
              <a:rPr lang="ja-JP" altLang="en-US" sz="4800" dirty="0" smtClean="0"/>
              <a:t>くなる</a:t>
            </a:r>
            <a:r>
              <a:rPr lang="ja-JP" altLang="en-US" sz="4800" dirty="0"/>
              <a:t>時刻</a:t>
            </a:r>
            <a:endParaRPr kumimoji="1" lang="ja-JP" altLang="en-US" sz="4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91486" y="5491017"/>
            <a:ext cx="6713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600" dirty="0"/>
              <a:t>（データは各時刻の月最大</a:t>
            </a:r>
            <a:r>
              <a:rPr lang="en-US" altLang="ja-JP" sz="1600" dirty="0"/>
              <a:t> UV</a:t>
            </a:r>
            <a:r>
              <a:rPr lang="ja-JP" altLang="ja-JP" sz="1600" dirty="0"/>
              <a:t>インデックスの</a:t>
            </a:r>
            <a:r>
              <a:rPr lang="en-US" altLang="ja-JP" sz="1600" dirty="0"/>
              <a:t> 2000-2004 </a:t>
            </a:r>
            <a:r>
              <a:rPr lang="ja-JP" altLang="ja-JP" sz="1600" dirty="0"/>
              <a:t>年平均値、気象庁提供データより作成</a:t>
            </a:r>
            <a:r>
              <a:rPr lang="ja-JP" altLang="ja-JP" sz="1600" dirty="0" smtClean="0"/>
              <a:t>）</a:t>
            </a:r>
            <a:endParaRPr lang="ja-JP" altLang="ja-JP" sz="16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59928" y="6231136"/>
            <a:ext cx="3526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出典：「紫外線　環境保健マニュアル</a:t>
            </a:r>
            <a:r>
              <a:rPr kumimoji="1" lang="en-US" altLang="ja-JP" sz="1400" dirty="0" smtClean="0"/>
              <a:t>2008</a:t>
            </a:r>
            <a:r>
              <a:rPr kumimoji="1" lang="ja-JP" altLang="en-US" sz="1400" dirty="0" smtClean="0"/>
              <a:t>」</a:t>
            </a:r>
            <a:endParaRPr kumimoji="1" lang="ja-JP" altLang="en-US" sz="1400" dirty="0"/>
          </a:p>
        </p:txBody>
      </p:sp>
      <p:pic>
        <p:nvPicPr>
          <p:cNvPr id="5122" name="Picture 2" descr="C:\Documents and Settings\administrator2\デスクトップ\学校環境衛生活動事例\迺ｰ蠅・｡帷函莠倶ｾ矩寔繝医Μ繝溘Φ繧ｯ繧吶ユ繧吶・繧ｿ\03slide_0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71" y="1889998"/>
            <a:ext cx="8698199" cy="334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23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雲形吹き出し 2"/>
          <p:cNvSpPr/>
          <p:nvPr/>
        </p:nvSpPr>
        <p:spPr>
          <a:xfrm>
            <a:off x="445125" y="241238"/>
            <a:ext cx="8045272" cy="3738334"/>
          </a:xfrm>
          <a:prstGeom prst="cloud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1D2C12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19896" y="1032041"/>
            <a:ext cx="6491049" cy="2465823"/>
          </a:xfrm>
        </p:spPr>
        <p:txBody>
          <a:bodyPr>
            <a:normAutofit fontScale="90000"/>
          </a:bodyPr>
          <a:lstStyle/>
          <a:p>
            <a:pPr algn="ctr"/>
            <a:r>
              <a:rPr lang="ja-JP" altLang="ja-JP" sz="4800" dirty="0"/>
              <a:t>真っ赤で痛い日焼け</a:t>
            </a:r>
            <a:r>
              <a:rPr lang="ja-JP" altLang="ja-JP" sz="4800" dirty="0" smtClean="0"/>
              <a:t>に</a:t>
            </a:r>
            <a:r>
              <a:rPr lang="ja-JP" altLang="en-US" sz="4800" dirty="0" smtClean="0"/>
              <a:t/>
            </a:r>
            <a:br>
              <a:rPr lang="ja-JP" altLang="en-US" sz="4800" dirty="0" smtClean="0"/>
            </a:br>
            <a:r>
              <a:rPr lang="ja-JP" altLang="ja-JP" sz="4800" dirty="0" smtClean="0"/>
              <a:t>なった</a:t>
            </a:r>
            <a:r>
              <a:rPr lang="ja-JP" altLang="en-US" sz="4800" dirty="0" smtClean="0"/>
              <a:t>り，水ぶくれに</a:t>
            </a:r>
            <a:br>
              <a:rPr lang="ja-JP" altLang="en-US" sz="4800" dirty="0" smtClean="0"/>
            </a:br>
            <a:r>
              <a:rPr lang="ja-JP" altLang="en-US" sz="4800" dirty="0" smtClean="0"/>
              <a:t>なったりした</a:t>
            </a:r>
            <a:r>
              <a:rPr lang="ja-JP" altLang="ja-JP" sz="4800" dirty="0" smtClean="0"/>
              <a:t>こと</a:t>
            </a:r>
            <a:r>
              <a:rPr lang="ja-JP" altLang="en-US" sz="4800" dirty="0" smtClean="0"/>
              <a:t>は</a:t>
            </a:r>
            <a:br>
              <a:rPr lang="ja-JP" altLang="en-US" sz="4800" dirty="0" smtClean="0"/>
            </a:br>
            <a:r>
              <a:rPr lang="ja-JP" altLang="ja-JP" sz="4800" dirty="0" smtClean="0"/>
              <a:t>ありません</a:t>
            </a:r>
            <a:r>
              <a:rPr lang="ja-JP" altLang="ja-JP" sz="4800" dirty="0"/>
              <a:t>か</a:t>
            </a:r>
            <a:r>
              <a:rPr lang="ja-JP" altLang="ja-JP" sz="4800" dirty="0" smtClean="0"/>
              <a:t>。</a:t>
            </a:r>
            <a:endParaRPr kumimoji="1" lang="ja-JP" altLang="en-US" sz="4800" dirty="0"/>
          </a:p>
        </p:txBody>
      </p:sp>
      <p:sp>
        <p:nvSpPr>
          <p:cNvPr id="5" name="円/楕円 4"/>
          <p:cNvSpPr/>
          <p:nvPr/>
        </p:nvSpPr>
        <p:spPr>
          <a:xfrm>
            <a:off x="878983" y="4559122"/>
            <a:ext cx="8084908" cy="1815920"/>
          </a:xfrm>
          <a:prstGeom prst="ellipse">
            <a:avLst/>
          </a:prstGeom>
          <a:gradFill flip="none" rotWithShape="1">
            <a:gsLst>
              <a:gs pos="0">
                <a:srgbClr val="FF0066">
                  <a:shade val="30000"/>
                  <a:satMod val="115000"/>
                </a:srgbClr>
              </a:gs>
              <a:gs pos="50000">
                <a:srgbClr val="FF0066">
                  <a:shade val="67500"/>
                  <a:satMod val="115000"/>
                </a:srgbClr>
              </a:gs>
              <a:gs pos="100000">
                <a:srgbClr val="FF0066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 smtClean="0"/>
              <a:t>日焼けはやけどと</a:t>
            </a:r>
          </a:p>
          <a:p>
            <a:pPr algn="ctr"/>
            <a:r>
              <a:rPr kumimoji="1" lang="ja-JP" altLang="en-US" sz="5400" dirty="0" smtClean="0"/>
              <a:t>同じです！</a:t>
            </a:r>
            <a:endParaRPr kumimoji="1" lang="ja-JP" altLang="en-US" sz="5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B9840-86BA-4FE6-AA08-613F2620B94C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043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1851</TotalTime>
  <Words>440</Words>
  <Application>Microsoft Office PowerPoint</Application>
  <PresentationFormat>画面に合わせる (4:3)</PresentationFormat>
  <Paragraphs>108</Paragraphs>
  <Slides>15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Office テーマ</vt:lpstr>
      <vt:lpstr>人間の皮膚の色</vt:lpstr>
      <vt:lpstr>なぜ日焼けをするの？</vt:lpstr>
      <vt:lpstr>太陽の光</vt:lpstr>
      <vt:lpstr>紫外線はＡＢＣに分けられる</vt:lpstr>
      <vt:lpstr>ワークシートの３を 考えてみよう。</vt:lpstr>
      <vt:lpstr>PowerPoint プレゼンテーション</vt:lpstr>
      <vt:lpstr>PowerPoint プレゼンテーション</vt:lpstr>
      <vt:lpstr>PowerPoint プレゼンテーション</vt:lpstr>
      <vt:lpstr>真っ赤で痛い日焼けに なったり，水ぶくれに なったりしたことは ありませんか。</vt:lpstr>
      <vt:lpstr>PowerPoint プレゼンテーション</vt:lpstr>
      <vt:lpstr>PowerPoint プレゼンテーション</vt:lpstr>
      <vt:lpstr>人工的な日焼け</vt:lpstr>
      <vt:lpstr>PowerPoint プレゼンテーション</vt:lpstr>
      <vt:lpstr>毎日、外で部活動。 日焼け対策が追いつきません。 シミ・そばかすが心配・・・</vt:lpstr>
      <vt:lpstr>日焼けから 「肌と眼」を守るには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 </cp:lastModifiedBy>
  <cp:revision>111</cp:revision>
  <cp:lastPrinted>2013-12-21T06:37:47Z</cp:lastPrinted>
  <dcterms:created xsi:type="dcterms:W3CDTF">2013-07-28T07:05:44Z</dcterms:created>
  <dcterms:modified xsi:type="dcterms:W3CDTF">2014-03-04T12:38:19Z</dcterms:modified>
</cp:coreProperties>
</file>